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Inter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52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58247"/>
            <a:ext cx="7556421" cy="22327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Mastering Salesforce Implementation: A Guide For Project Managers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6280190" y="2831186"/>
            <a:ext cx="7556421" cy="4179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Salesforce, a leading Customer Relationship Management (CRM) platform, empowers organizations to streamline operations across sales, service, marketing, and analytics. </a:t>
            </a:r>
          </a:p>
          <a:p>
            <a:pPr marL="0" indent="0">
              <a:lnSpc>
                <a:spcPts val="2850"/>
              </a:lnSpc>
              <a:buNone/>
            </a:pPr>
            <a:endParaRPr lang="en-US" sz="1750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 a Project Manager responsible for a Salesforce implementation, you play a crucial role in ensuring a successful deployment, balancing technical configurations, business requirements, and change management. This presentation will guide you through the essential knowledge and skills required to excel as a Salesforce Project Manager.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7274433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379131" y="7407069"/>
            <a:ext cx="164902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756440" y="7257526"/>
            <a:ext cx="2903815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5205" y="659130"/>
            <a:ext cx="10272355" cy="6423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Understanding Salesforce Core Capabilities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685205" y="1790819"/>
            <a:ext cx="2569607" cy="321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Sales Cloud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685205" y="2307669"/>
            <a:ext cx="4102418" cy="1252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Manages leads, opportunities, accounts, and sales automation. Provides tools for sales forecasting, pipeline management, and opportunity qualification.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5272921" y="1790819"/>
            <a:ext cx="2569607" cy="321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Service Cloud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5272921" y="2307669"/>
            <a:ext cx="4100989" cy="15656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Enhances customer service with case management, self-service portals, and AI-driven insights. Helps track customer interactions, prioritize issues, and improve response times.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9859208" y="1790819"/>
            <a:ext cx="2569607" cy="321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Marketing Cloud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9859208" y="2307669"/>
            <a:ext cx="4100989" cy="1252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Supports email marketing, social media engagement, and customer journeys. Enables personalized marketing campaigns, automation, and lead nurturing.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685205" y="4465320"/>
            <a:ext cx="2569607" cy="321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Experience Cloud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685205" y="4982170"/>
            <a:ext cx="4100989" cy="1252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Manages leads, opportunities, accounts, and sales automation. Provides tools for sales forecasting, pipeline management, and opportunity qualification.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5271492" y="4465320"/>
            <a:ext cx="3954780" cy="321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Tableau CRM (Einstein Analytics)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5271492" y="4982170"/>
            <a:ext cx="4100989" cy="15656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Enhances customer service with case management, self-service portals, and AI-driven insights. Helps track customer interactions, prioritize issues, and improve response times.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9857780" y="4465320"/>
            <a:ext cx="3608546" cy="321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Revenue Cloud (CPQ &amp; Billing)</a:t>
            </a:r>
            <a:endParaRPr lang="en-US" sz="2000" dirty="0"/>
          </a:p>
        </p:txBody>
      </p:sp>
      <p:sp>
        <p:nvSpPr>
          <p:cNvPr id="14" name="Text 12"/>
          <p:cNvSpPr/>
          <p:nvPr/>
        </p:nvSpPr>
        <p:spPr>
          <a:xfrm>
            <a:off x="9857780" y="4982170"/>
            <a:ext cx="4102418" cy="1252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Automates pricing, quoting, and billing processes. Provides tools for configuring products, generating quotes, and managing subscriptions.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685205" y="6944082"/>
            <a:ext cx="13259991" cy="626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By understanding these core capabilities, you can effectively translate business needs into technical requirements and identify the most relevant Salesforce modules for your project.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4366" y="704850"/>
            <a:ext cx="8644652" cy="6040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Key Responsibilities as a Salesforce PM</a:t>
            </a:r>
            <a:endParaRPr lang="en-US" sz="3800" dirty="0"/>
          </a:p>
        </p:txBody>
      </p:sp>
      <p:sp>
        <p:nvSpPr>
          <p:cNvPr id="3" name="Shape 1"/>
          <p:cNvSpPr/>
          <p:nvPr/>
        </p:nvSpPr>
        <p:spPr>
          <a:xfrm>
            <a:off x="644366" y="1792010"/>
            <a:ext cx="414218" cy="414218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789384" y="1854041"/>
            <a:ext cx="124182" cy="2900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250" dirty="0"/>
          </a:p>
        </p:txBody>
      </p:sp>
      <p:sp>
        <p:nvSpPr>
          <p:cNvPr id="5" name="Text 3"/>
          <p:cNvSpPr/>
          <p:nvPr/>
        </p:nvSpPr>
        <p:spPr>
          <a:xfrm>
            <a:off x="1242655" y="1792010"/>
            <a:ext cx="3726180" cy="1472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Project Planning &amp; Governance: Define project scope, timelines, budget, and key milestones. Establish a clear project charter, communication plan, and risk management strategy.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5152906" y="1792010"/>
            <a:ext cx="414218" cy="414218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5277803" y="1854041"/>
            <a:ext cx="164425" cy="2900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250" dirty="0"/>
          </a:p>
        </p:txBody>
      </p:sp>
      <p:sp>
        <p:nvSpPr>
          <p:cNvPr id="8" name="Text 6"/>
          <p:cNvSpPr/>
          <p:nvPr/>
        </p:nvSpPr>
        <p:spPr>
          <a:xfrm>
            <a:off x="5751195" y="1792010"/>
            <a:ext cx="3726180" cy="883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Requirements Gathering: Identify key business processes that need to be optimized within Salesforce.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9661446" y="1792010"/>
            <a:ext cx="414218" cy="414218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9786461" y="1854041"/>
            <a:ext cx="164187" cy="2900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250" dirty="0"/>
          </a:p>
        </p:txBody>
      </p:sp>
      <p:sp>
        <p:nvSpPr>
          <p:cNvPr id="11" name="Text 9"/>
          <p:cNvSpPr/>
          <p:nvPr/>
        </p:nvSpPr>
        <p:spPr>
          <a:xfrm>
            <a:off x="10259735" y="1792010"/>
            <a:ext cx="3726180" cy="1766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Stakeholder &amp; Vendor Management: Collaborate with sales, marketing, IT teams, and Salesforce consultants. Facilitate communication, manage expectations, and ensure alignment across stakeholders.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644366" y="3949779"/>
            <a:ext cx="414218" cy="414218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773311" y="4011811"/>
            <a:ext cx="156329" cy="2900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4</a:t>
            </a:r>
            <a:endParaRPr lang="en-US" sz="2250" dirty="0"/>
          </a:p>
        </p:txBody>
      </p:sp>
      <p:sp>
        <p:nvSpPr>
          <p:cNvPr id="14" name="Text 12"/>
          <p:cNvSpPr/>
          <p:nvPr/>
        </p:nvSpPr>
        <p:spPr>
          <a:xfrm>
            <a:off x="1242655" y="3949779"/>
            <a:ext cx="3726180" cy="20610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Customization &amp; Configuration Oversight: Work with Salesforce developers and admins to ensure proper workflows, automation, and integrations. Review design documents, code, and configurations to ensure quality and adherence to requirements.</a:t>
            </a:r>
            <a:endParaRPr lang="en-US" sz="1400" dirty="0"/>
          </a:p>
        </p:txBody>
      </p:sp>
      <p:sp>
        <p:nvSpPr>
          <p:cNvPr id="15" name="Shape 13"/>
          <p:cNvSpPr/>
          <p:nvPr/>
        </p:nvSpPr>
        <p:spPr>
          <a:xfrm>
            <a:off x="5152906" y="3949779"/>
            <a:ext cx="414218" cy="414218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5277564" y="4011811"/>
            <a:ext cx="164783" cy="2900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5</a:t>
            </a:r>
            <a:endParaRPr lang="en-US" sz="2250" dirty="0"/>
          </a:p>
        </p:txBody>
      </p:sp>
      <p:sp>
        <p:nvSpPr>
          <p:cNvPr id="17" name="Text 15"/>
          <p:cNvSpPr/>
          <p:nvPr/>
        </p:nvSpPr>
        <p:spPr>
          <a:xfrm>
            <a:off x="5751195" y="3949779"/>
            <a:ext cx="3726180" cy="1766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Data Migration &amp; Integration: Ensure seamless transfer of customer data and integration with third-party apps (ERP, email, analytics). Plan data cleansing, mapping, and validation processes to avoid data integrity issues.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9661446" y="3949779"/>
            <a:ext cx="414218" cy="414218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9780627" y="4011811"/>
            <a:ext cx="175736" cy="2900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6</a:t>
            </a:r>
            <a:endParaRPr lang="en-US" sz="2250" dirty="0"/>
          </a:p>
        </p:txBody>
      </p:sp>
      <p:sp>
        <p:nvSpPr>
          <p:cNvPr id="20" name="Text 18"/>
          <p:cNvSpPr/>
          <p:nvPr/>
        </p:nvSpPr>
        <p:spPr>
          <a:xfrm>
            <a:off x="10259735" y="3949779"/>
            <a:ext cx="3726180" cy="1472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Testing &amp; User Training: Oversee UAT, address issues, and ensure smooth adoption. Develop user guides, conduct training sessions, and provide ongoing support to maximize user engagement.</a:t>
            </a:r>
            <a:endParaRPr lang="en-US" sz="1400" dirty="0"/>
          </a:p>
        </p:txBody>
      </p:sp>
      <p:sp>
        <p:nvSpPr>
          <p:cNvPr id="21" name="Shape 19"/>
          <p:cNvSpPr/>
          <p:nvPr/>
        </p:nvSpPr>
        <p:spPr>
          <a:xfrm>
            <a:off x="644366" y="6401991"/>
            <a:ext cx="414218" cy="414218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779502" y="6464022"/>
            <a:ext cx="143828" cy="2900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7</a:t>
            </a:r>
            <a:endParaRPr lang="en-US" sz="2250" dirty="0"/>
          </a:p>
        </p:txBody>
      </p:sp>
      <p:sp>
        <p:nvSpPr>
          <p:cNvPr id="23" name="Text 21"/>
          <p:cNvSpPr/>
          <p:nvPr/>
        </p:nvSpPr>
        <p:spPr>
          <a:xfrm>
            <a:off x="1242655" y="6401991"/>
            <a:ext cx="12743378" cy="5888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Go-Live &amp; Hypercare Support: Ensure a smooth transition and ongoing optimization post-deployment. Develop a post-implementation support plan, monitor user adoption, and identify opportunities for improvement.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644366" y="7230308"/>
            <a:ext cx="13341668" cy="294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By fulfilling these responsibilities, you can drive a successful Salesforce implementation that delivers value to your organization.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45637" y="631865"/>
            <a:ext cx="7825383" cy="5242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1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Salesforce Implementation Methodology</a:t>
            </a:r>
            <a:endParaRPr lang="en-US" sz="3300" dirty="0"/>
          </a:p>
        </p:txBody>
      </p:sp>
      <p:sp>
        <p:nvSpPr>
          <p:cNvPr id="4" name="Shape 1"/>
          <p:cNvSpPr/>
          <p:nvPr/>
        </p:nvSpPr>
        <p:spPr>
          <a:xfrm>
            <a:off x="6045637" y="1575435"/>
            <a:ext cx="359450" cy="359450"/>
          </a:xfrm>
          <a:prstGeom prst="roundRect">
            <a:avLst>
              <a:gd name="adj" fmla="val 1867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171486" y="1629251"/>
            <a:ext cx="107752" cy="2516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6564868" y="1575435"/>
            <a:ext cx="2097167" cy="2620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Plan</a:t>
            </a:r>
            <a:endParaRPr lang="en-US" sz="1650" dirty="0"/>
          </a:p>
        </p:txBody>
      </p:sp>
      <p:sp>
        <p:nvSpPr>
          <p:cNvPr id="7" name="Text 4"/>
          <p:cNvSpPr/>
          <p:nvPr/>
        </p:nvSpPr>
        <p:spPr>
          <a:xfrm>
            <a:off x="6564868" y="1933337"/>
            <a:ext cx="3413641" cy="7668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Define project objectives, governance, and timeline. Establish a clear scope, budget, and communication plan.</a:t>
            </a:r>
            <a:endParaRPr lang="en-US" sz="1250" dirty="0"/>
          </a:p>
        </p:txBody>
      </p:sp>
      <p:sp>
        <p:nvSpPr>
          <p:cNvPr id="8" name="Shape 5"/>
          <p:cNvSpPr/>
          <p:nvPr/>
        </p:nvSpPr>
        <p:spPr>
          <a:xfrm>
            <a:off x="10138291" y="1575435"/>
            <a:ext cx="359450" cy="359450"/>
          </a:xfrm>
          <a:prstGeom prst="roundRect">
            <a:avLst>
              <a:gd name="adj" fmla="val 1867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10246638" y="1629251"/>
            <a:ext cx="142756" cy="2516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1950" dirty="0"/>
          </a:p>
        </p:txBody>
      </p:sp>
      <p:sp>
        <p:nvSpPr>
          <p:cNvPr id="10" name="Text 7"/>
          <p:cNvSpPr/>
          <p:nvPr/>
        </p:nvSpPr>
        <p:spPr>
          <a:xfrm>
            <a:off x="10657523" y="1575435"/>
            <a:ext cx="2097167" cy="2620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Discover &amp; Design</a:t>
            </a:r>
            <a:endParaRPr lang="en-US" sz="1650" dirty="0"/>
          </a:p>
        </p:txBody>
      </p:sp>
      <p:sp>
        <p:nvSpPr>
          <p:cNvPr id="11" name="Text 8"/>
          <p:cNvSpPr/>
          <p:nvPr/>
        </p:nvSpPr>
        <p:spPr>
          <a:xfrm>
            <a:off x="10657523" y="1933337"/>
            <a:ext cx="3413641" cy="12781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Gather requirements and create the Salesforce architecture plan. Conduct workshops and interviews, and document user stories and system design specifications.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6045637" y="3550920"/>
            <a:ext cx="359450" cy="359450"/>
          </a:xfrm>
          <a:prstGeom prst="roundRect">
            <a:avLst>
              <a:gd name="adj" fmla="val 1867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6154103" y="3604736"/>
            <a:ext cx="142399" cy="2516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1950" dirty="0"/>
          </a:p>
        </p:txBody>
      </p:sp>
      <p:sp>
        <p:nvSpPr>
          <p:cNvPr id="14" name="Text 11"/>
          <p:cNvSpPr/>
          <p:nvPr/>
        </p:nvSpPr>
        <p:spPr>
          <a:xfrm>
            <a:off x="6564868" y="3550920"/>
            <a:ext cx="2097167" cy="2620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Build &amp; Configure</a:t>
            </a:r>
            <a:endParaRPr lang="en-US" sz="1650" dirty="0"/>
          </a:p>
        </p:txBody>
      </p:sp>
      <p:sp>
        <p:nvSpPr>
          <p:cNvPr id="15" name="Text 12"/>
          <p:cNvSpPr/>
          <p:nvPr/>
        </p:nvSpPr>
        <p:spPr>
          <a:xfrm>
            <a:off x="6564868" y="3908822"/>
            <a:ext cx="3413641" cy="1022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Set up workflows, automation, and data models. Configure Salesforce settings, develop custom code, and implement integrations with third-party systems.</a:t>
            </a:r>
            <a:endParaRPr lang="en-US" sz="1250" dirty="0"/>
          </a:p>
        </p:txBody>
      </p:sp>
      <p:sp>
        <p:nvSpPr>
          <p:cNvPr id="16" name="Shape 13"/>
          <p:cNvSpPr/>
          <p:nvPr/>
        </p:nvSpPr>
        <p:spPr>
          <a:xfrm>
            <a:off x="10138291" y="3550920"/>
            <a:ext cx="359450" cy="359450"/>
          </a:xfrm>
          <a:prstGeom prst="roundRect">
            <a:avLst>
              <a:gd name="adj" fmla="val 1867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10250210" y="3604736"/>
            <a:ext cx="135612" cy="2516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4</a:t>
            </a:r>
            <a:endParaRPr lang="en-US" sz="1950" dirty="0"/>
          </a:p>
        </p:txBody>
      </p:sp>
      <p:sp>
        <p:nvSpPr>
          <p:cNvPr id="18" name="Text 15"/>
          <p:cNvSpPr/>
          <p:nvPr/>
        </p:nvSpPr>
        <p:spPr>
          <a:xfrm>
            <a:off x="10657523" y="3550920"/>
            <a:ext cx="2097167" cy="2620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Test</a:t>
            </a:r>
            <a:endParaRPr lang="en-US" sz="1650" dirty="0"/>
          </a:p>
        </p:txBody>
      </p:sp>
      <p:sp>
        <p:nvSpPr>
          <p:cNvPr id="19" name="Text 16"/>
          <p:cNvSpPr/>
          <p:nvPr/>
        </p:nvSpPr>
        <p:spPr>
          <a:xfrm>
            <a:off x="10657523" y="3908822"/>
            <a:ext cx="3413641" cy="1022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Perform functional testing, UAT, and performance validation. Verify that Salesforce functions as expected and meets user requirements.</a:t>
            </a:r>
            <a:endParaRPr lang="en-US" sz="1250" dirty="0"/>
          </a:p>
        </p:txBody>
      </p:sp>
      <p:sp>
        <p:nvSpPr>
          <p:cNvPr id="20" name="Shape 17"/>
          <p:cNvSpPr/>
          <p:nvPr/>
        </p:nvSpPr>
        <p:spPr>
          <a:xfrm>
            <a:off x="6045637" y="5270778"/>
            <a:ext cx="359450" cy="359450"/>
          </a:xfrm>
          <a:prstGeom prst="roundRect">
            <a:avLst>
              <a:gd name="adj" fmla="val 1867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8"/>
          <p:cNvSpPr/>
          <p:nvPr/>
        </p:nvSpPr>
        <p:spPr>
          <a:xfrm>
            <a:off x="6153864" y="5324594"/>
            <a:ext cx="142994" cy="2516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5</a:t>
            </a:r>
            <a:endParaRPr lang="en-US" sz="1950" dirty="0"/>
          </a:p>
        </p:txBody>
      </p:sp>
      <p:sp>
        <p:nvSpPr>
          <p:cNvPr id="22" name="Text 19"/>
          <p:cNvSpPr/>
          <p:nvPr/>
        </p:nvSpPr>
        <p:spPr>
          <a:xfrm>
            <a:off x="6564868" y="5270778"/>
            <a:ext cx="2097167" cy="2620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Deploy</a:t>
            </a:r>
            <a:endParaRPr lang="en-US" sz="1650" dirty="0"/>
          </a:p>
        </p:txBody>
      </p:sp>
      <p:sp>
        <p:nvSpPr>
          <p:cNvPr id="23" name="Text 20"/>
          <p:cNvSpPr/>
          <p:nvPr/>
        </p:nvSpPr>
        <p:spPr>
          <a:xfrm>
            <a:off x="6564868" y="5628680"/>
            <a:ext cx="3413641" cy="1022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Launch the system and ensure business continuity. Manage the go-live process, address any issues, and ensure a smooth transition for end users.</a:t>
            </a:r>
            <a:endParaRPr lang="en-US" sz="1250" dirty="0"/>
          </a:p>
        </p:txBody>
      </p:sp>
      <p:sp>
        <p:nvSpPr>
          <p:cNvPr id="24" name="Shape 21"/>
          <p:cNvSpPr/>
          <p:nvPr/>
        </p:nvSpPr>
        <p:spPr>
          <a:xfrm>
            <a:off x="10138291" y="5270778"/>
            <a:ext cx="359450" cy="359450"/>
          </a:xfrm>
          <a:prstGeom prst="roundRect">
            <a:avLst>
              <a:gd name="adj" fmla="val 1867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2"/>
          <p:cNvSpPr/>
          <p:nvPr/>
        </p:nvSpPr>
        <p:spPr>
          <a:xfrm>
            <a:off x="10241756" y="5324594"/>
            <a:ext cx="152519" cy="2516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6</a:t>
            </a:r>
            <a:endParaRPr lang="en-US" sz="1950" dirty="0"/>
          </a:p>
        </p:txBody>
      </p:sp>
      <p:sp>
        <p:nvSpPr>
          <p:cNvPr id="26" name="Text 23"/>
          <p:cNvSpPr/>
          <p:nvPr/>
        </p:nvSpPr>
        <p:spPr>
          <a:xfrm>
            <a:off x="10657523" y="5270778"/>
            <a:ext cx="2097167" cy="2620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Optimize</a:t>
            </a:r>
            <a:endParaRPr lang="en-US" sz="1650" dirty="0"/>
          </a:p>
        </p:txBody>
      </p:sp>
      <p:sp>
        <p:nvSpPr>
          <p:cNvPr id="27" name="Text 24"/>
          <p:cNvSpPr/>
          <p:nvPr/>
        </p:nvSpPr>
        <p:spPr>
          <a:xfrm>
            <a:off x="10657523" y="5628680"/>
            <a:ext cx="3413641" cy="12781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Monitor adoption and continuously improve the platform. Track key performance indicators (KPIs), gather user feedback, and identify opportunities for ongoing enhancements.</a:t>
            </a:r>
            <a:endParaRPr lang="en-US" sz="1250" dirty="0"/>
          </a:p>
        </p:txBody>
      </p:sp>
      <p:sp>
        <p:nvSpPr>
          <p:cNvPr id="28" name="Text 25"/>
          <p:cNvSpPr/>
          <p:nvPr/>
        </p:nvSpPr>
        <p:spPr>
          <a:xfrm>
            <a:off x="6045637" y="7086481"/>
            <a:ext cx="8025527" cy="5112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Following this methodology helps align expectations, prevent scope creep, and ensure a successful Salesforce deployment.</a:t>
            </a:r>
            <a:endParaRPr lang="en-US" sz="12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317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3534" y="513517"/>
            <a:ext cx="7836932" cy="12253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Skills Needed for a Salesforce Project Manager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653534" y="2018943"/>
            <a:ext cx="7836932" cy="1285161"/>
          </a:xfrm>
          <a:prstGeom prst="roundRect">
            <a:avLst>
              <a:gd name="adj" fmla="val 610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847844" y="2213253"/>
            <a:ext cx="7448312" cy="8965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Project Management Expertise: Experience with Agile and Waterfall methodologies (PMP, PMI-ACP certifications help). Strong understanding of project planning, risk management, and stakeholder communication.</a:t>
            </a:r>
            <a:endParaRPr lang="en-US" sz="1450" dirty="0"/>
          </a:p>
        </p:txBody>
      </p:sp>
      <p:sp>
        <p:nvSpPr>
          <p:cNvPr id="6" name="Shape 3"/>
          <p:cNvSpPr/>
          <p:nvPr/>
        </p:nvSpPr>
        <p:spPr>
          <a:xfrm>
            <a:off x="653534" y="3490793"/>
            <a:ext cx="7836932" cy="1285161"/>
          </a:xfrm>
          <a:prstGeom prst="roundRect">
            <a:avLst>
              <a:gd name="adj" fmla="val 610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847844" y="3685103"/>
            <a:ext cx="7448312" cy="8965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Salesforce Knowledge: Understanding of Salesforce architecture, workflows, and customization capabilities. Familiarity with Salesforce features, data models, and security settings.</a:t>
            </a:r>
            <a:endParaRPr lang="en-US" sz="1450" dirty="0"/>
          </a:p>
        </p:txBody>
      </p:sp>
      <p:sp>
        <p:nvSpPr>
          <p:cNvPr id="8" name="Shape 5"/>
          <p:cNvSpPr/>
          <p:nvPr/>
        </p:nvSpPr>
        <p:spPr>
          <a:xfrm>
            <a:off x="653534" y="4962644"/>
            <a:ext cx="7836932" cy="1285161"/>
          </a:xfrm>
          <a:prstGeom prst="roundRect">
            <a:avLst>
              <a:gd name="adj" fmla="val 610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847844" y="5156954"/>
            <a:ext cx="7448312" cy="8965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Business Process Alignment: Ability to map Salesforce functionalities to sales, service, and marketing processes. Understanding of business needs and how to leverage Salesforce to improve workflows.</a:t>
            </a:r>
            <a:endParaRPr lang="en-US" sz="1450" dirty="0"/>
          </a:p>
        </p:txBody>
      </p:sp>
      <p:sp>
        <p:nvSpPr>
          <p:cNvPr id="10" name="Shape 7"/>
          <p:cNvSpPr/>
          <p:nvPr/>
        </p:nvSpPr>
        <p:spPr>
          <a:xfrm>
            <a:off x="653534" y="6434495"/>
            <a:ext cx="7836932" cy="1285161"/>
          </a:xfrm>
          <a:prstGeom prst="roundRect">
            <a:avLst>
              <a:gd name="adj" fmla="val 610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847844" y="6628805"/>
            <a:ext cx="7448312" cy="8965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Data &amp; Integration Oversight: Experience managing integrations with ERP, email systems, and analytics tools. Familiarity with data migration processes, API integrations, and data governance.</a:t>
            </a:r>
            <a:endParaRPr lang="en-US" sz="14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317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8191" y="603647"/>
            <a:ext cx="7607618" cy="2160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5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Skills Needed for a Salesforce Project Manager (cont.)</a:t>
            </a:r>
            <a:endParaRPr lang="en-US" sz="4500" dirty="0"/>
          </a:p>
        </p:txBody>
      </p:sp>
      <p:sp>
        <p:nvSpPr>
          <p:cNvPr id="4" name="Shape 1"/>
          <p:cNvSpPr/>
          <p:nvPr/>
        </p:nvSpPr>
        <p:spPr>
          <a:xfrm>
            <a:off x="768191" y="3093839"/>
            <a:ext cx="7607618" cy="1507808"/>
          </a:xfrm>
          <a:prstGeom prst="roundRect">
            <a:avLst>
              <a:gd name="adj" fmla="val 6114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995243" y="3320891"/>
            <a:ext cx="7153513" cy="1053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Change Management: Ability to drive user adoption and process improvements. Experience with communication, training, and support strategies to foster positive user engagement.</a:t>
            </a:r>
            <a:endParaRPr lang="en-US" sz="1700" dirty="0"/>
          </a:p>
        </p:txBody>
      </p:sp>
      <p:sp>
        <p:nvSpPr>
          <p:cNvPr id="6" name="Shape 3"/>
          <p:cNvSpPr/>
          <p:nvPr/>
        </p:nvSpPr>
        <p:spPr>
          <a:xfrm>
            <a:off x="768191" y="4821079"/>
            <a:ext cx="7607618" cy="1859042"/>
          </a:xfrm>
          <a:prstGeom prst="roundRect">
            <a:avLst>
              <a:gd name="adj" fmla="val 495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995243" y="5048131"/>
            <a:ext cx="7153513" cy="1404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Risk &amp; Issue Management: Anticipate challenges like data migration issues, integration delays, or resistance to change. Develop risk mitigation strategies, manage issues effectively, and maintain project momentum.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768191" y="6927056"/>
            <a:ext cx="7607618" cy="7024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By developing these skills, you can become a highly effective Salesforce Project Manager who drives successful implementations.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60996" y="531019"/>
            <a:ext cx="7994809" cy="10775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200"/>
              </a:lnSpc>
              <a:buNone/>
            </a:pPr>
            <a:r>
              <a:rPr lang="en-US" sz="33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Common Challenges &amp; How to Overcome Them</a:t>
            </a:r>
            <a:endParaRPr lang="en-US" sz="33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996" y="1854756"/>
            <a:ext cx="410408" cy="41040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060996" y="2429232"/>
            <a:ext cx="2500789" cy="1575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Scope Creep: Clearly define MVP requirements and avoid excessive customizations. Establish a change control process to manage any changes to the scope.</a:t>
            </a:r>
            <a:endParaRPr lang="en-US" sz="125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8006" y="1854756"/>
            <a:ext cx="410408" cy="410408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8808006" y="2429232"/>
            <a:ext cx="2500789" cy="1838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User Adoption: Provide thorough training and communicate benefits to end users. Offer incentives, provide ongoing support, and collect user feedback to address adoption challenges.</a:t>
            </a:r>
            <a:endParaRPr lang="en-US" sz="125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55016" y="1854756"/>
            <a:ext cx="410408" cy="410408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1555016" y="2429232"/>
            <a:ext cx="2500789" cy="1838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Data Migration Issues: Clean and validate data before transferring it to Salesforce. Develop a data migration plan, implement data cleansing and validation steps, and test data integrity.</a:t>
            </a:r>
            <a:endParaRPr lang="en-US" sz="1250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0996" y="4760238"/>
            <a:ext cx="410408" cy="410408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6060996" y="5334714"/>
            <a:ext cx="2500789" cy="1838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Integration Bottlenecks: Work closely with IT to ensure smooth API and third-party connections. Plan integration testing, monitor performance, and address any integration issues.</a:t>
            </a:r>
            <a:endParaRPr lang="en-US" sz="1250" dirty="0"/>
          </a:p>
        </p:txBody>
      </p:sp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8006" y="4760238"/>
            <a:ext cx="410408" cy="410408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8808006" y="5334714"/>
            <a:ext cx="2500789" cy="2363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Customization Overload: Leverage out-of-the-box Salesforce capabilities before opting for heavy custom development. Explore Salesforce AppExchange for pre-built solutions and customize only when necessary.</a:t>
            </a:r>
            <a:endParaRPr lang="en-US" sz="1250" dirty="0"/>
          </a:p>
        </p:txBody>
      </p:sp>
      <p:pic>
        <p:nvPicPr>
          <p:cNvPr id="14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55016" y="4760238"/>
            <a:ext cx="410408" cy="410408"/>
          </a:xfrm>
          <a:prstGeom prst="rect">
            <a:avLst/>
          </a:prstGeom>
        </p:spPr>
      </p:pic>
      <p:sp>
        <p:nvSpPr>
          <p:cNvPr id="15" name="Text 6"/>
          <p:cNvSpPr/>
          <p:nvPr/>
        </p:nvSpPr>
        <p:spPr>
          <a:xfrm>
            <a:off x="11555016" y="5334714"/>
            <a:ext cx="2500789" cy="1575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By proactively addressing these challenges and implementing best practices, you can navigate potential pitfalls and achieve a successful Salesforce deployment.</a:t>
            </a:r>
            <a:endParaRPr lang="en-US" sz="12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6375" y="655201"/>
            <a:ext cx="8091249" cy="9870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85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Success Factors for Salesforce Implementation</a:t>
            </a:r>
            <a:endParaRPr lang="en-US" sz="3100" dirty="0"/>
          </a:p>
        </p:txBody>
      </p:sp>
      <p:sp>
        <p:nvSpPr>
          <p:cNvPr id="4" name="Shape 1"/>
          <p:cNvSpPr/>
          <p:nvPr/>
        </p:nvSpPr>
        <p:spPr>
          <a:xfrm>
            <a:off x="526375" y="2037040"/>
            <a:ext cx="338376" cy="338376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44843" y="2087761"/>
            <a:ext cx="101441" cy="2369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1015127" y="2037040"/>
            <a:ext cx="1974175" cy="2466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00"/>
              </a:lnSpc>
              <a:buNone/>
            </a:pPr>
            <a:r>
              <a:rPr lang="en-US" sz="15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Strong Leadership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1015127" y="2373987"/>
            <a:ext cx="7602498" cy="2405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85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Establish a dedicated project sponsor and a strong project team to guide the implementation process.</a:t>
            </a:r>
            <a:endParaRPr lang="en-US" sz="1150" dirty="0"/>
          </a:p>
        </p:txBody>
      </p:sp>
      <p:sp>
        <p:nvSpPr>
          <p:cNvPr id="8" name="Shape 5"/>
          <p:cNvSpPr/>
          <p:nvPr/>
        </p:nvSpPr>
        <p:spPr>
          <a:xfrm>
            <a:off x="526375" y="2934057"/>
            <a:ext cx="338376" cy="338376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628412" y="2984778"/>
            <a:ext cx="134303" cy="2369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1850" dirty="0"/>
          </a:p>
        </p:txBody>
      </p:sp>
      <p:sp>
        <p:nvSpPr>
          <p:cNvPr id="10" name="Text 7"/>
          <p:cNvSpPr/>
          <p:nvPr/>
        </p:nvSpPr>
        <p:spPr>
          <a:xfrm>
            <a:off x="1015127" y="2934057"/>
            <a:ext cx="2006322" cy="2466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00"/>
              </a:lnSpc>
              <a:buNone/>
            </a:pPr>
            <a:r>
              <a:rPr lang="en-US" sz="15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Clear Communication</a:t>
            </a:r>
            <a:endParaRPr lang="en-US" sz="1550" dirty="0"/>
          </a:p>
        </p:txBody>
      </p:sp>
      <p:sp>
        <p:nvSpPr>
          <p:cNvPr id="11" name="Text 8"/>
          <p:cNvSpPr/>
          <p:nvPr/>
        </p:nvSpPr>
        <p:spPr>
          <a:xfrm>
            <a:off x="1015127" y="3271004"/>
            <a:ext cx="7602498" cy="481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5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Ensure consistent communication across stakeholders to manage expectations, address concerns, and promote collaboration.</a:t>
            </a:r>
            <a:endParaRPr lang="en-US" sz="1150" dirty="0"/>
          </a:p>
        </p:txBody>
      </p:sp>
      <p:sp>
        <p:nvSpPr>
          <p:cNvPr id="12" name="Shape 9"/>
          <p:cNvSpPr/>
          <p:nvPr/>
        </p:nvSpPr>
        <p:spPr>
          <a:xfrm>
            <a:off x="526375" y="4071580"/>
            <a:ext cx="338376" cy="338376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628531" y="4122301"/>
            <a:ext cx="134064" cy="2369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1850" dirty="0"/>
          </a:p>
        </p:txBody>
      </p:sp>
      <p:sp>
        <p:nvSpPr>
          <p:cNvPr id="14" name="Text 11"/>
          <p:cNvSpPr/>
          <p:nvPr/>
        </p:nvSpPr>
        <p:spPr>
          <a:xfrm>
            <a:off x="1015127" y="4071580"/>
            <a:ext cx="1974175" cy="2466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00"/>
              </a:lnSpc>
              <a:buNone/>
            </a:pPr>
            <a:r>
              <a:rPr lang="en-US" sz="15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User Engagement</a:t>
            </a:r>
            <a:endParaRPr lang="en-US" sz="1550" dirty="0"/>
          </a:p>
        </p:txBody>
      </p:sp>
      <p:sp>
        <p:nvSpPr>
          <p:cNvPr id="15" name="Text 12"/>
          <p:cNvSpPr/>
          <p:nvPr/>
        </p:nvSpPr>
        <p:spPr>
          <a:xfrm>
            <a:off x="1015127" y="4408527"/>
            <a:ext cx="7602498" cy="481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5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Involve end users in the implementation process to gather feedback, ensure alignment, and promote adoption.</a:t>
            </a:r>
            <a:endParaRPr lang="en-US" sz="1150" dirty="0"/>
          </a:p>
        </p:txBody>
      </p:sp>
      <p:sp>
        <p:nvSpPr>
          <p:cNvPr id="16" name="Shape 13"/>
          <p:cNvSpPr/>
          <p:nvPr/>
        </p:nvSpPr>
        <p:spPr>
          <a:xfrm>
            <a:off x="526375" y="5209103"/>
            <a:ext cx="338376" cy="338376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631627" y="5259824"/>
            <a:ext cx="127754" cy="2369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4</a:t>
            </a:r>
            <a:endParaRPr lang="en-US" sz="1850" dirty="0"/>
          </a:p>
        </p:txBody>
      </p:sp>
      <p:sp>
        <p:nvSpPr>
          <p:cNvPr id="18" name="Text 15"/>
          <p:cNvSpPr/>
          <p:nvPr/>
        </p:nvSpPr>
        <p:spPr>
          <a:xfrm>
            <a:off x="1015127" y="5209103"/>
            <a:ext cx="1974175" cy="2466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00"/>
              </a:lnSpc>
              <a:buNone/>
            </a:pPr>
            <a:r>
              <a:rPr lang="en-US" sz="15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Data Quality</a:t>
            </a:r>
            <a:endParaRPr lang="en-US" sz="1550" dirty="0"/>
          </a:p>
        </p:txBody>
      </p:sp>
      <p:sp>
        <p:nvSpPr>
          <p:cNvPr id="19" name="Text 16"/>
          <p:cNvSpPr/>
          <p:nvPr/>
        </p:nvSpPr>
        <p:spPr>
          <a:xfrm>
            <a:off x="1015127" y="5546050"/>
            <a:ext cx="7602498" cy="2405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85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Prioritize data cleansing and validation to ensure accurate and reliable data for reporting and analytics.</a:t>
            </a:r>
            <a:endParaRPr lang="en-US" sz="1150" dirty="0"/>
          </a:p>
        </p:txBody>
      </p:sp>
      <p:sp>
        <p:nvSpPr>
          <p:cNvPr id="20" name="Shape 17"/>
          <p:cNvSpPr/>
          <p:nvPr/>
        </p:nvSpPr>
        <p:spPr>
          <a:xfrm>
            <a:off x="526375" y="6106120"/>
            <a:ext cx="338376" cy="338376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8"/>
          <p:cNvSpPr/>
          <p:nvPr/>
        </p:nvSpPr>
        <p:spPr>
          <a:xfrm>
            <a:off x="628293" y="6156841"/>
            <a:ext cx="134541" cy="2369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5</a:t>
            </a:r>
            <a:endParaRPr lang="en-US" sz="1850" dirty="0"/>
          </a:p>
        </p:txBody>
      </p:sp>
      <p:sp>
        <p:nvSpPr>
          <p:cNvPr id="22" name="Text 19"/>
          <p:cNvSpPr/>
          <p:nvPr/>
        </p:nvSpPr>
        <p:spPr>
          <a:xfrm>
            <a:off x="1015127" y="6106120"/>
            <a:ext cx="2335530" cy="2466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00"/>
              </a:lnSpc>
              <a:buNone/>
            </a:pPr>
            <a:r>
              <a:rPr lang="en-US" sz="15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Continuous Improvement</a:t>
            </a:r>
            <a:endParaRPr lang="en-US" sz="1550" dirty="0"/>
          </a:p>
        </p:txBody>
      </p:sp>
      <p:sp>
        <p:nvSpPr>
          <p:cNvPr id="23" name="Text 20"/>
          <p:cNvSpPr/>
          <p:nvPr/>
        </p:nvSpPr>
        <p:spPr>
          <a:xfrm>
            <a:off x="1015127" y="6443067"/>
            <a:ext cx="7602498" cy="481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5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Monitor key performance indicators (KPIs), gather user feedback, and continuously optimize the Salesforce platform to enhance its effectiveness.</a:t>
            </a:r>
            <a:endParaRPr lang="en-US" sz="1150" dirty="0"/>
          </a:p>
        </p:txBody>
      </p:sp>
      <p:sp>
        <p:nvSpPr>
          <p:cNvPr id="24" name="Text 21"/>
          <p:cNvSpPr/>
          <p:nvPr/>
        </p:nvSpPr>
        <p:spPr>
          <a:xfrm>
            <a:off x="526375" y="7093268"/>
            <a:ext cx="8091249" cy="481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5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By prioritizing these success factors, you can create a robust Salesforce implementation that delivers tangible value to your organization.</a:t>
            </a:r>
            <a:endParaRPr lang="en-US" sz="11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58372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Final Thoughts &amp; Next Steps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6280190" y="3087053"/>
            <a:ext cx="7556421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Managing a Salesforce implementation demands a blend of technical understanding, business process alignment, and project management expertise. By following best practices, proactively managing risks, and leveraging the skills discussed, you can ensure a successful Salesforce deployment that enhances productivity, customer relationships, and business growth. 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5519618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Remember, successful Salesforce adoption requires a strong focus on user adoption, continuous improvement, and ongoing optimization. Take the time to celebrate key milestones, acknowledge the team’s achievements, and foster a positive and supportive work environment.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1336</Words>
  <Application>Microsoft Office PowerPoint</Application>
  <PresentationFormat>Custom</PresentationFormat>
  <Paragraphs>101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Petrona Bold</vt:lpstr>
      <vt:lpstr>Inter Bold</vt:lpstr>
      <vt:lpstr>Inter Medium</vt:lpstr>
      <vt:lpstr>Inter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2025-02-25T20:57:39Z</dcterms:created>
  <dcterms:modified xsi:type="dcterms:W3CDTF">2025-02-25T21:07:52Z</dcterms:modified>
</cp:coreProperties>
</file>