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Montserrat" panose="00000500000000000000" pitchFamily="2" charset="0"/>
      <p:regular r:id="rId15"/>
    </p:embeddedFont>
    <p:embeddedFont>
      <p:font typeface="Montserrat Bold" panose="00000800000000000000" pitchFamily="2" charset="0"/>
      <p:bold r:id="rId16"/>
    </p:embeddedFont>
    <p:embeddedFont>
      <p:font typeface="Montserrat Medium" panose="000006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48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44709" y="1063109"/>
            <a:ext cx="7627382" cy="2138124"/>
          </a:xfrm>
          <a:prstGeom prst="rect">
            <a:avLst/>
          </a:prstGeom>
          <a:noFill/>
          <a:ln/>
        </p:spPr>
        <p:txBody>
          <a:bodyPr wrap="square" lIns="0" tIns="0" rIns="0" bIns="0" rtlCol="0" anchor="t"/>
          <a:lstStyle/>
          <a:p>
            <a:pPr marL="0" indent="0" algn="l">
              <a:lnSpc>
                <a:spcPts val="5600"/>
              </a:lnSpc>
              <a:buNone/>
            </a:pPr>
            <a:r>
              <a:rPr lang="en-US" sz="4450" b="1" dirty="0">
                <a:solidFill>
                  <a:srgbClr val="2E3C4E"/>
                </a:solidFill>
                <a:latin typeface="Barlow Bold" pitchFamily="34" charset="0"/>
                <a:ea typeface="Barlow Bold" pitchFamily="34" charset="-122"/>
                <a:cs typeface="Barlow Bold" pitchFamily="34" charset="-120"/>
              </a:rPr>
              <a:t>The Invisible Job Seeker: How to Stand Out and Get Noticed by Employers</a:t>
            </a:r>
            <a:endParaRPr lang="en-US" sz="4450" dirty="0"/>
          </a:p>
        </p:txBody>
      </p:sp>
      <p:sp>
        <p:nvSpPr>
          <p:cNvPr id="4" name="Text 1"/>
          <p:cNvSpPr/>
          <p:nvPr/>
        </p:nvSpPr>
        <p:spPr>
          <a:xfrm>
            <a:off x="6244709" y="3526155"/>
            <a:ext cx="7627382"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In today's competitive job market, simply submitting applications and waiting for callbacks often leads to disappointment. Many qualified professionals feel like "invisible job seekers"—sending out dozens of resumes without hearing a word in return.</a:t>
            </a:r>
            <a:endParaRPr lang="en-US" sz="1700" dirty="0"/>
          </a:p>
        </p:txBody>
      </p:sp>
      <p:sp>
        <p:nvSpPr>
          <p:cNvPr id="5" name="Text 2"/>
          <p:cNvSpPr/>
          <p:nvPr/>
        </p:nvSpPr>
        <p:spPr>
          <a:xfrm>
            <a:off x="6244709" y="5156716"/>
            <a:ext cx="7627382"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This presentation will reveal proven strategies to boost your visibility, credibility, and chances of landing your next opportunity. We'll explore practical techniques that transform you from overlooked to irresistible in the eyes of hiring managers and recruiters.</a:t>
            </a:r>
            <a:endParaRPr lang="en-US" sz="1700" dirty="0"/>
          </a:p>
        </p:txBody>
      </p:sp>
      <p:sp>
        <p:nvSpPr>
          <p:cNvPr id="6" name="Shape 3"/>
          <p:cNvSpPr/>
          <p:nvPr/>
        </p:nvSpPr>
        <p:spPr>
          <a:xfrm>
            <a:off x="6244709" y="6803469"/>
            <a:ext cx="346591" cy="346591"/>
          </a:xfrm>
          <a:prstGeom prst="roundRect">
            <a:avLst>
              <a:gd name="adj" fmla="val 26380043"/>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29958" y="6928009"/>
            <a:ext cx="176093"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Montserrat Medium" pitchFamily="34" charset="0"/>
                <a:ea typeface="Montserrat Medium" pitchFamily="34" charset="-122"/>
                <a:cs typeface="Montserrat Medium" pitchFamily="34" charset="-120"/>
              </a:rPr>
              <a:t>kW</a:t>
            </a:r>
            <a:endParaRPr lang="en-US" sz="750" dirty="0"/>
          </a:p>
        </p:txBody>
      </p:sp>
      <p:sp>
        <p:nvSpPr>
          <p:cNvPr id="8" name="Text 5"/>
          <p:cNvSpPr/>
          <p:nvPr/>
        </p:nvSpPr>
        <p:spPr>
          <a:xfrm>
            <a:off x="6699528" y="6787277"/>
            <a:ext cx="3018353" cy="379214"/>
          </a:xfrm>
          <a:prstGeom prst="rect">
            <a:avLst/>
          </a:prstGeom>
          <a:noFill/>
          <a:ln/>
        </p:spPr>
        <p:txBody>
          <a:bodyPr wrap="none" lIns="0" tIns="0" rIns="0" bIns="0" rtlCol="0" anchor="t"/>
          <a:lstStyle/>
          <a:p>
            <a:pPr marL="0" indent="0" algn="l">
              <a:lnSpc>
                <a:spcPts val="2950"/>
              </a:lnSpc>
              <a:buNone/>
            </a:pPr>
            <a:r>
              <a:rPr lang="en-US" sz="2100" b="1" dirty="0">
                <a:solidFill>
                  <a:srgbClr val="384653"/>
                </a:solidFill>
                <a:latin typeface="Montserrat Bold" pitchFamily="34" charset="0"/>
                <a:ea typeface="Montserrat Bold" pitchFamily="34" charset="-122"/>
                <a:cs typeface="Montserrat Bold" pitchFamily="34" charset="-120"/>
              </a:rPr>
              <a:t>by Kimberly Wiethoff</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58309" y="595789"/>
            <a:ext cx="7976116" cy="570071"/>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latin typeface="Barlow Bold" pitchFamily="34" charset="0"/>
                <a:ea typeface="Barlow Bold" pitchFamily="34" charset="-122"/>
                <a:cs typeface="Barlow Bold" pitchFamily="34" charset="-120"/>
              </a:rPr>
              <a:t>Follow Up Strategically and Persistently</a:t>
            </a:r>
            <a:endParaRPr lang="en-US" sz="3550" dirty="0"/>
          </a:p>
        </p:txBody>
      </p:sp>
      <p:pic>
        <p:nvPicPr>
          <p:cNvPr id="3" name="Image 0" descr="preencoded.png"/>
          <p:cNvPicPr>
            <a:picLocks noChangeAspect="1"/>
          </p:cNvPicPr>
          <p:nvPr/>
        </p:nvPicPr>
        <p:blipFill>
          <a:blip r:embed="rId3"/>
          <a:stretch>
            <a:fillRect/>
          </a:stretch>
        </p:blipFill>
        <p:spPr>
          <a:xfrm>
            <a:off x="758309" y="1599128"/>
            <a:ext cx="13113663" cy="2774752"/>
          </a:xfrm>
          <a:prstGeom prst="rect">
            <a:avLst/>
          </a:prstGeom>
        </p:spPr>
      </p:pic>
      <p:sp>
        <p:nvSpPr>
          <p:cNvPr id="4" name="Text 1"/>
          <p:cNvSpPr/>
          <p:nvPr/>
        </p:nvSpPr>
        <p:spPr>
          <a:xfrm>
            <a:off x="758309" y="4617601"/>
            <a:ext cx="13113782"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Effective follow-up can significantly increase your chances of moving forward in the hiring process. The data clearly shows that candidates who follow up strategically are more likely to receive responses and interviews. The most effective approach is the "value-add follow-up," where you provide additional information, insights, or resources relevant to your application.</a:t>
            </a:r>
            <a:endParaRPr lang="en-US" sz="1700" dirty="0"/>
          </a:p>
        </p:txBody>
      </p:sp>
      <p:sp>
        <p:nvSpPr>
          <p:cNvPr id="5" name="Text 2"/>
          <p:cNvSpPr/>
          <p:nvPr/>
        </p:nvSpPr>
        <p:spPr>
          <a:xfrm>
            <a:off x="758309" y="6248162"/>
            <a:ext cx="13113782"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Develop a systematic follow-up schedule that respects professional boundaries while demonstrating your continued interest. For example, wait 5-7 business days after applying before your first follow-up, then space additional communications 7-10 days apart. Always reference previous interactions and add new, relevant information with each contact.</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8309" y="944047"/>
            <a:ext cx="9366528" cy="570071"/>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latin typeface="Barlow Bold" pitchFamily="34" charset="0"/>
                <a:ea typeface="Barlow Bold" pitchFamily="34" charset="-122"/>
                <a:cs typeface="Barlow Bold" pitchFamily="34" charset="-120"/>
              </a:rPr>
              <a:t>Prepare for Success with Interview Excellence</a:t>
            </a:r>
            <a:endParaRPr lang="en-US" sz="3550" dirty="0"/>
          </a:p>
        </p:txBody>
      </p:sp>
      <p:sp>
        <p:nvSpPr>
          <p:cNvPr id="3" name="Shape 1"/>
          <p:cNvSpPr/>
          <p:nvPr/>
        </p:nvSpPr>
        <p:spPr>
          <a:xfrm>
            <a:off x="758309" y="1947386"/>
            <a:ext cx="4226838" cy="3707487"/>
          </a:xfrm>
          <a:prstGeom prst="roundRect">
            <a:avLst>
              <a:gd name="adj" fmla="val 8766"/>
            </a:avLst>
          </a:prstGeom>
          <a:solidFill>
            <a:srgbClr val="D4E9F7"/>
          </a:solidFill>
          <a:ln w="7620">
            <a:solidFill>
              <a:srgbClr val="BACFDD"/>
            </a:solidFill>
            <a:prstDash val="solid"/>
          </a:ln>
        </p:spPr>
        <p:txBody>
          <a:bodyPr/>
          <a:lstStyle/>
          <a:p>
            <a:endParaRPr lang="en-US"/>
          </a:p>
        </p:txBody>
      </p:sp>
      <p:sp>
        <p:nvSpPr>
          <p:cNvPr id="4" name="Text 2"/>
          <p:cNvSpPr/>
          <p:nvPr/>
        </p:nvSpPr>
        <p:spPr>
          <a:xfrm>
            <a:off x="982504" y="2171581"/>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Research Thoroughly</a:t>
            </a:r>
            <a:endParaRPr lang="en-US" sz="2200" dirty="0"/>
          </a:p>
        </p:txBody>
      </p:sp>
      <p:sp>
        <p:nvSpPr>
          <p:cNvPr id="5" name="Text 3"/>
          <p:cNvSpPr/>
          <p:nvPr/>
        </p:nvSpPr>
        <p:spPr>
          <a:xfrm>
            <a:off x="982504" y="2657713"/>
            <a:ext cx="3778448" cy="2772966"/>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Go beyond basic company information to understand current challenges, recent achievements, and industry position. Review the LinkedIn profiles of your interviewers to identify common interests and potential conversation points. This depth of preparation demonstrates genuine interest and helps you connect interview questions to the company's specific needs.</a:t>
            </a:r>
            <a:endParaRPr lang="en-US" sz="1350" dirty="0"/>
          </a:p>
        </p:txBody>
      </p:sp>
      <p:sp>
        <p:nvSpPr>
          <p:cNvPr id="6" name="Shape 4"/>
          <p:cNvSpPr/>
          <p:nvPr/>
        </p:nvSpPr>
        <p:spPr>
          <a:xfrm>
            <a:off x="5201722" y="1947386"/>
            <a:ext cx="4226838" cy="3707487"/>
          </a:xfrm>
          <a:prstGeom prst="roundRect">
            <a:avLst>
              <a:gd name="adj" fmla="val 8766"/>
            </a:avLst>
          </a:prstGeom>
          <a:solidFill>
            <a:srgbClr val="D4E9F7"/>
          </a:solidFill>
          <a:ln w="7620">
            <a:solidFill>
              <a:srgbClr val="BACFDD"/>
            </a:solidFill>
            <a:prstDash val="solid"/>
          </a:ln>
        </p:spPr>
        <p:txBody>
          <a:bodyPr/>
          <a:lstStyle/>
          <a:p>
            <a:endParaRPr lang="en-US"/>
          </a:p>
        </p:txBody>
      </p:sp>
      <p:sp>
        <p:nvSpPr>
          <p:cNvPr id="7" name="Text 5"/>
          <p:cNvSpPr/>
          <p:nvPr/>
        </p:nvSpPr>
        <p:spPr>
          <a:xfrm>
            <a:off x="5425916" y="2171581"/>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Practice Strategically</a:t>
            </a:r>
            <a:endParaRPr lang="en-US" sz="2200" dirty="0"/>
          </a:p>
        </p:txBody>
      </p:sp>
      <p:sp>
        <p:nvSpPr>
          <p:cNvPr id="8" name="Text 6"/>
          <p:cNvSpPr/>
          <p:nvPr/>
        </p:nvSpPr>
        <p:spPr>
          <a:xfrm>
            <a:off x="5425916" y="2657713"/>
            <a:ext cx="3778448" cy="2495669"/>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Conduct focused practice sessions for both common and industry-specific questions. Record yourself to assess verbal and non-verbal communication. Prepare concise, achievement-focused stories using the STAR method (Situation, Task, Action, Result) to demonstrate your capabilities through concrete examples rather than theoretical knowledge.</a:t>
            </a:r>
            <a:endParaRPr lang="en-US" sz="1350" dirty="0"/>
          </a:p>
        </p:txBody>
      </p:sp>
      <p:sp>
        <p:nvSpPr>
          <p:cNvPr id="9" name="Shape 7"/>
          <p:cNvSpPr/>
          <p:nvPr/>
        </p:nvSpPr>
        <p:spPr>
          <a:xfrm>
            <a:off x="9645134" y="1947386"/>
            <a:ext cx="4226957" cy="3707487"/>
          </a:xfrm>
          <a:prstGeom prst="roundRect">
            <a:avLst>
              <a:gd name="adj" fmla="val 8766"/>
            </a:avLst>
          </a:prstGeom>
          <a:solidFill>
            <a:srgbClr val="D4E9F7"/>
          </a:solidFill>
          <a:ln w="7620">
            <a:solidFill>
              <a:srgbClr val="BACFDD"/>
            </a:solidFill>
            <a:prstDash val="solid"/>
          </a:ln>
        </p:spPr>
        <p:txBody>
          <a:bodyPr/>
          <a:lstStyle/>
          <a:p>
            <a:endParaRPr lang="en-US"/>
          </a:p>
        </p:txBody>
      </p:sp>
      <p:sp>
        <p:nvSpPr>
          <p:cNvPr id="10" name="Text 8"/>
          <p:cNvSpPr/>
          <p:nvPr/>
        </p:nvSpPr>
        <p:spPr>
          <a:xfrm>
            <a:off x="9869329" y="2171581"/>
            <a:ext cx="3156585"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Master Virtual Interviews</a:t>
            </a:r>
            <a:endParaRPr lang="en-US" sz="2200" dirty="0"/>
          </a:p>
        </p:txBody>
      </p:sp>
      <p:sp>
        <p:nvSpPr>
          <p:cNvPr id="11" name="Text 9"/>
          <p:cNvSpPr/>
          <p:nvPr/>
        </p:nvSpPr>
        <p:spPr>
          <a:xfrm>
            <a:off x="9869329" y="2657713"/>
            <a:ext cx="3778568" cy="2495669"/>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Create a professional environment with appropriate lighting, sound quality, and background. Test your technology thoroughly before each interview. Practice maintaining eye contact with the camera rather than the screen to create a stronger connection with interviewers. Keep concise notes nearby for reference without breaking your engagement.</a:t>
            </a:r>
            <a:endParaRPr lang="en-US" sz="1350" dirty="0"/>
          </a:p>
        </p:txBody>
      </p:sp>
      <p:sp>
        <p:nvSpPr>
          <p:cNvPr id="12" name="Text 10"/>
          <p:cNvSpPr/>
          <p:nvPr/>
        </p:nvSpPr>
        <p:spPr>
          <a:xfrm>
            <a:off x="758309" y="5898594"/>
            <a:ext cx="13113782"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Interview preparation is where many otherwise qualified candidates fail to convert opportunities into offers. Excellence in this area requires systematic preparation that addresses both technical knowledge and interpersonal presentation. Remember that interviews are two-way conversations—prepare thoughtful questions that demonstrate your strategic thinking and genuine interest.</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8309" y="722828"/>
            <a:ext cx="9182219" cy="570071"/>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latin typeface="Barlow Bold" pitchFamily="34" charset="0"/>
                <a:ea typeface="Barlow Bold" pitchFamily="34" charset="-122"/>
                <a:cs typeface="Barlow Bold" pitchFamily="34" charset="-120"/>
              </a:rPr>
              <a:t>From Invisible to Irresistible: Your Action Plan</a:t>
            </a:r>
            <a:endParaRPr lang="en-US" sz="3550" dirty="0"/>
          </a:p>
        </p:txBody>
      </p:sp>
      <p:sp>
        <p:nvSpPr>
          <p:cNvPr id="3" name="Shape 1"/>
          <p:cNvSpPr/>
          <p:nvPr/>
        </p:nvSpPr>
        <p:spPr>
          <a:xfrm>
            <a:off x="758309" y="1726168"/>
            <a:ext cx="4226838" cy="3212783"/>
          </a:xfrm>
          <a:prstGeom prst="roundRect">
            <a:avLst>
              <a:gd name="adj" fmla="val 10116"/>
            </a:avLst>
          </a:prstGeom>
          <a:solidFill>
            <a:srgbClr val="D4E9F7"/>
          </a:solidFill>
          <a:ln w="7620">
            <a:solidFill>
              <a:srgbClr val="BACFDD"/>
            </a:solidFill>
            <a:prstDash val="solid"/>
          </a:ln>
        </p:spPr>
        <p:txBody>
          <a:bodyPr/>
          <a:lstStyle/>
          <a:p>
            <a:endParaRPr lang="en-US"/>
          </a:p>
        </p:txBody>
      </p:sp>
      <p:sp>
        <p:nvSpPr>
          <p:cNvPr id="4" name="Text 2"/>
          <p:cNvSpPr/>
          <p:nvPr/>
        </p:nvSpPr>
        <p:spPr>
          <a:xfrm>
            <a:off x="982504" y="1950363"/>
            <a:ext cx="3778448" cy="346710"/>
          </a:xfrm>
          <a:prstGeom prst="rect">
            <a:avLst/>
          </a:prstGeom>
          <a:noFill/>
          <a:ln/>
        </p:spPr>
        <p:txBody>
          <a:bodyPr wrap="none" lIns="0" tIns="0" rIns="0" bIns="0" rtlCol="0" anchor="t"/>
          <a:lstStyle/>
          <a:p>
            <a:pPr marL="0" indent="0" algn="l">
              <a:lnSpc>
                <a:spcPts val="2700"/>
              </a:lnSpc>
              <a:buNone/>
            </a:pPr>
            <a:r>
              <a:rPr lang="en-US" sz="1700" b="1" dirty="0">
                <a:solidFill>
                  <a:srgbClr val="384653"/>
                </a:solidFill>
                <a:latin typeface="Montserrat" pitchFamily="34" charset="0"/>
                <a:ea typeface="Montserrat" pitchFamily="34" charset="-122"/>
                <a:cs typeface="Montserrat" pitchFamily="34" charset="-120"/>
              </a:rPr>
              <a:t>Assess Your Current Visibility</a:t>
            </a:r>
            <a:endParaRPr lang="en-US" sz="1700" dirty="0"/>
          </a:p>
        </p:txBody>
      </p:sp>
      <p:sp>
        <p:nvSpPr>
          <p:cNvPr id="5" name="Text 3"/>
          <p:cNvSpPr/>
          <p:nvPr/>
        </p:nvSpPr>
        <p:spPr>
          <a:xfrm>
            <a:off x="982504" y="2426970"/>
            <a:ext cx="3778448" cy="1941076"/>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Evaluate your digital presence, application strategy, and networking activities. Identify specific gaps and opportunities for improvement. This honest assessment creates a baseline for measuring progress as you implement visibility-enhancing strategies.</a:t>
            </a:r>
            <a:endParaRPr lang="en-US" sz="1350" dirty="0"/>
          </a:p>
        </p:txBody>
      </p:sp>
      <p:sp>
        <p:nvSpPr>
          <p:cNvPr id="6" name="Shape 4"/>
          <p:cNvSpPr/>
          <p:nvPr/>
        </p:nvSpPr>
        <p:spPr>
          <a:xfrm>
            <a:off x="5201722" y="1726168"/>
            <a:ext cx="4226838" cy="3212783"/>
          </a:xfrm>
          <a:prstGeom prst="roundRect">
            <a:avLst>
              <a:gd name="adj" fmla="val 10116"/>
            </a:avLst>
          </a:prstGeom>
          <a:solidFill>
            <a:srgbClr val="D4E9F7"/>
          </a:solidFill>
          <a:ln w="7620">
            <a:solidFill>
              <a:srgbClr val="BACFDD"/>
            </a:solidFill>
            <a:prstDash val="solid"/>
          </a:ln>
        </p:spPr>
        <p:txBody>
          <a:bodyPr/>
          <a:lstStyle/>
          <a:p>
            <a:endParaRPr lang="en-US"/>
          </a:p>
        </p:txBody>
      </p:sp>
      <p:sp>
        <p:nvSpPr>
          <p:cNvPr id="7" name="Text 5"/>
          <p:cNvSpPr/>
          <p:nvPr/>
        </p:nvSpPr>
        <p:spPr>
          <a:xfrm>
            <a:off x="5425916" y="1950363"/>
            <a:ext cx="3778448" cy="693420"/>
          </a:xfrm>
          <a:prstGeom prst="rect">
            <a:avLst/>
          </a:prstGeom>
          <a:noFill/>
          <a:ln/>
        </p:spPr>
        <p:txBody>
          <a:bodyPr wrap="square" lIns="0" tIns="0" rIns="0" bIns="0" rtlCol="0" anchor="t"/>
          <a:lstStyle/>
          <a:p>
            <a:pPr marL="0" indent="0" algn="l">
              <a:lnSpc>
                <a:spcPts val="2700"/>
              </a:lnSpc>
              <a:buNone/>
            </a:pPr>
            <a:r>
              <a:rPr lang="en-US" sz="1700" b="1" dirty="0">
                <a:solidFill>
                  <a:srgbClr val="384653"/>
                </a:solidFill>
                <a:latin typeface="Montserrat" pitchFamily="34" charset="0"/>
                <a:ea typeface="Montserrat" pitchFamily="34" charset="-122"/>
                <a:cs typeface="Montserrat" pitchFamily="34" charset="-120"/>
              </a:rPr>
              <a:t>Implement High-Impact Strategies</a:t>
            </a:r>
            <a:endParaRPr lang="en-US" sz="1700" dirty="0"/>
          </a:p>
        </p:txBody>
      </p:sp>
      <p:sp>
        <p:nvSpPr>
          <p:cNvPr id="8" name="Text 6"/>
          <p:cNvSpPr/>
          <p:nvPr/>
        </p:nvSpPr>
        <p:spPr>
          <a:xfrm>
            <a:off x="5425916" y="2773680"/>
            <a:ext cx="3778448" cy="1941076"/>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Focus first on optimizing your LinkedIn profile, tailoring applications, and activating your network. These three areas typically yield the fastest results for most job seekers. Set specific, measurable goals for each activity to maintain momentum and track progress.</a:t>
            </a:r>
            <a:endParaRPr lang="en-US" sz="1350" dirty="0"/>
          </a:p>
        </p:txBody>
      </p:sp>
      <p:sp>
        <p:nvSpPr>
          <p:cNvPr id="9" name="Shape 7"/>
          <p:cNvSpPr/>
          <p:nvPr/>
        </p:nvSpPr>
        <p:spPr>
          <a:xfrm>
            <a:off x="9645134" y="1726168"/>
            <a:ext cx="4226957" cy="3212783"/>
          </a:xfrm>
          <a:prstGeom prst="roundRect">
            <a:avLst>
              <a:gd name="adj" fmla="val 10116"/>
            </a:avLst>
          </a:prstGeom>
          <a:solidFill>
            <a:srgbClr val="D4E9F7"/>
          </a:solidFill>
          <a:ln w="7620">
            <a:solidFill>
              <a:srgbClr val="BACFDD"/>
            </a:solidFill>
            <a:prstDash val="solid"/>
          </a:ln>
        </p:spPr>
        <p:txBody>
          <a:bodyPr/>
          <a:lstStyle/>
          <a:p>
            <a:endParaRPr lang="en-US"/>
          </a:p>
        </p:txBody>
      </p:sp>
      <p:sp>
        <p:nvSpPr>
          <p:cNvPr id="10" name="Text 8"/>
          <p:cNvSpPr/>
          <p:nvPr/>
        </p:nvSpPr>
        <p:spPr>
          <a:xfrm>
            <a:off x="9869329" y="1950363"/>
            <a:ext cx="3778568" cy="346710"/>
          </a:xfrm>
          <a:prstGeom prst="rect">
            <a:avLst/>
          </a:prstGeom>
          <a:noFill/>
          <a:ln/>
        </p:spPr>
        <p:txBody>
          <a:bodyPr wrap="none" lIns="0" tIns="0" rIns="0" bIns="0" rtlCol="0" anchor="t"/>
          <a:lstStyle/>
          <a:p>
            <a:pPr marL="0" indent="0" algn="l">
              <a:lnSpc>
                <a:spcPts val="2700"/>
              </a:lnSpc>
              <a:buNone/>
            </a:pPr>
            <a:r>
              <a:rPr lang="en-US" sz="1700" b="1" dirty="0">
                <a:solidFill>
                  <a:srgbClr val="384653"/>
                </a:solidFill>
                <a:latin typeface="Montserrat" pitchFamily="34" charset="0"/>
                <a:ea typeface="Montserrat" pitchFamily="34" charset="-122"/>
                <a:cs typeface="Montserrat" pitchFamily="34" charset="-120"/>
              </a:rPr>
              <a:t>Maintain Consistent Visibility</a:t>
            </a:r>
            <a:endParaRPr lang="en-US" sz="1700" dirty="0"/>
          </a:p>
        </p:txBody>
      </p:sp>
      <p:sp>
        <p:nvSpPr>
          <p:cNvPr id="11" name="Text 9"/>
          <p:cNvSpPr/>
          <p:nvPr/>
        </p:nvSpPr>
        <p:spPr>
          <a:xfrm>
            <a:off x="9869329" y="2426970"/>
            <a:ext cx="3778568" cy="1941076"/>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Develop sustainable habits that keep you visible to employers over time. Regular content sharing, strategic networking, and continuous learning demonstrate your ongoing commitment and professional growth. Remember that visibility is a marathon, not a sprint.</a:t>
            </a:r>
            <a:endParaRPr lang="en-US" sz="1350" dirty="0"/>
          </a:p>
        </p:txBody>
      </p:sp>
      <p:sp>
        <p:nvSpPr>
          <p:cNvPr id="12" name="Text 10"/>
          <p:cNvSpPr/>
          <p:nvPr/>
        </p:nvSpPr>
        <p:spPr>
          <a:xfrm>
            <a:off x="758309" y="5182672"/>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Being a job seeker is challenging—but being invisible is far worse. The job market consistently rewards those who strategically showcase their value rather than those who simply hope to be discovered. By implementing these visibility strategies, you transform from overlooked to in-demand.</a:t>
            </a:r>
            <a:endParaRPr lang="en-US" sz="1700" dirty="0"/>
          </a:p>
        </p:txBody>
      </p:sp>
      <p:sp>
        <p:nvSpPr>
          <p:cNvPr id="13" name="Text 11"/>
          <p:cNvSpPr/>
          <p:nvPr/>
        </p:nvSpPr>
        <p:spPr>
          <a:xfrm>
            <a:off x="758309" y="6466522"/>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Remember that visibility builds momentum over time. Each positive interaction increases your chances of being remembered and recommended. Stay persistent, track your progress, and celebrate small wins along the way. Your next career opportunity isn't just a possibility—it's an inevitability when you refuse to remain invisible.</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654606"/>
            <a:ext cx="10603230" cy="570071"/>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latin typeface="Barlow Bold" pitchFamily="34" charset="0"/>
                <a:ea typeface="Barlow Bold" pitchFamily="34" charset="-122"/>
                <a:cs typeface="Barlow Bold" pitchFamily="34" charset="-120"/>
              </a:rPr>
              <a:t>Optimize Your LinkedIn Profile for Maximum Visibility</a:t>
            </a:r>
            <a:endParaRPr lang="en-US" sz="3550" dirty="0"/>
          </a:p>
        </p:txBody>
      </p:sp>
      <p:sp>
        <p:nvSpPr>
          <p:cNvPr id="3" name="Text 1"/>
          <p:cNvSpPr/>
          <p:nvPr/>
        </p:nvSpPr>
        <p:spPr>
          <a:xfrm>
            <a:off x="758309" y="1684973"/>
            <a:ext cx="3500914" cy="356235"/>
          </a:xfrm>
          <a:prstGeom prst="rect">
            <a:avLst/>
          </a:prstGeom>
          <a:noFill/>
          <a:ln/>
        </p:spPr>
        <p:txBody>
          <a:bodyPr wrap="none" lIns="0" tIns="0" rIns="0" bIns="0" rtlCol="0" anchor="t"/>
          <a:lstStyle/>
          <a:p>
            <a:pPr marL="0" indent="0" algn="l">
              <a:lnSpc>
                <a:spcPts val="2800"/>
              </a:lnSpc>
              <a:buNone/>
            </a:pPr>
            <a:r>
              <a:rPr lang="en-US" sz="2200" b="1" dirty="0">
                <a:solidFill>
                  <a:srgbClr val="2E3C4E"/>
                </a:solidFill>
                <a:latin typeface="Barlow Bold" pitchFamily="34" charset="0"/>
                <a:ea typeface="Barlow Bold" pitchFamily="34" charset="-122"/>
                <a:cs typeface="Barlow Bold" pitchFamily="34" charset="-120"/>
              </a:rPr>
              <a:t>Key Optimization Strategies</a:t>
            </a:r>
            <a:endParaRPr lang="en-US" sz="2200" dirty="0"/>
          </a:p>
        </p:txBody>
      </p:sp>
      <p:sp>
        <p:nvSpPr>
          <p:cNvPr id="4" name="Text 2"/>
          <p:cNvSpPr/>
          <p:nvPr/>
        </p:nvSpPr>
        <p:spPr>
          <a:xfrm>
            <a:off x="758309" y="2257782"/>
            <a:ext cx="8748117" cy="831890"/>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Your LinkedIn profile serves as your digital first impression. It's often the first place employers look when considering your application. A well-optimized profile dramatically increases your chances of being discovered.</a:t>
            </a:r>
            <a:endParaRPr lang="en-US" sz="1350" dirty="0"/>
          </a:p>
        </p:txBody>
      </p:sp>
      <p:sp>
        <p:nvSpPr>
          <p:cNvPr id="5" name="Text 3"/>
          <p:cNvSpPr/>
          <p:nvPr/>
        </p:nvSpPr>
        <p:spPr>
          <a:xfrm>
            <a:off x="758309" y="3284577"/>
            <a:ext cx="8748117" cy="831890"/>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Beyond basic completion, strategic keyword placement and regular engagement significantly boost your visibility. Remember that your profile works for you 24/7—make it count with every element carefully crafted to highlight your unique value proposition.</a:t>
            </a:r>
            <a:endParaRPr lang="en-US" sz="1350" dirty="0"/>
          </a:p>
        </p:txBody>
      </p:sp>
      <p:pic>
        <p:nvPicPr>
          <p:cNvPr id="6" name="Image 0" descr="preencoded.png"/>
          <p:cNvPicPr>
            <a:picLocks noChangeAspect="1"/>
          </p:cNvPicPr>
          <p:nvPr/>
        </p:nvPicPr>
        <p:blipFill>
          <a:blip r:embed="rId3"/>
          <a:stretch>
            <a:fillRect/>
          </a:stretch>
        </p:blipFill>
        <p:spPr>
          <a:xfrm>
            <a:off x="10042684" y="1712119"/>
            <a:ext cx="3836908" cy="2302073"/>
          </a:xfrm>
          <a:prstGeom prst="rect">
            <a:avLst/>
          </a:prstGeom>
        </p:spPr>
      </p:pic>
      <p:sp>
        <p:nvSpPr>
          <p:cNvPr id="7" name="Shape 4"/>
          <p:cNvSpPr/>
          <p:nvPr/>
        </p:nvSpPr>
        <p:spPr>
          <a:xfrm>
            <a:off x="758309" y="4555093"/>
            <a:ext cx="487442" cy="487442"/>
          </a:xfrm>
          <a:prstGeom prst="roundRect">
            <a:avLst>
              <a:gd name="adj" fmla="val 66673"/>
            </a:avLst>
          </a:prstGeom>
          <a:solidFill>
            <a:srgbClr val="D4E9F7"/>
          </a:solidFill>
          <a:ln w="7620">
            <a:solidFill>
              <a:srgbClr val="BACFDD"/>
            </a:solidFill>
            <a:prstDash val="solid"/>
          </a:ln>
        </p:spPr>
        <p:txBody>
          <a:bodyPr/>
          <a:lstStyle/>
          <a:p>
            <a:endParaRPr lang="en-US"/>
          </a:p>
        </p:txBody>
      </p:sp>
      <p:sp>
        <p:nvSpPr>
          <p:cNvPr id="8" name="Text 5"/>
          <p:cNvSpPr/>
          <p:nvPr/>
        </p:nvSpPr>
        <p:spPr>
          <a:xfrm>
            <a:off x="1462326" y="4629507"/>
            <a:ext cx="3433286"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Craft a compelling headline</a:t>
            </a:r>
            <a:endParaRPr lang="en-US" sz="2200" dirty="0"/>
          </a:p>
        </p:txBody>
      </p:sp>
      <p:sp>
        <p:nvSpPr>
          <p:cNvPr id="9" name="Text 6"/>
          <p:cNvSpPr/>
          <p:nvPr/>
        </p:nvSpPr>
        <p:spPr>
          <a:xfrm>
            <a:off x="1462326" y="5115639"/>
            <a:ext cx="5717500" cy="554593"/>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Go beyond your job title with specifics like: "IT Project Manager | Agile &amp; Cloud Transformation | PMP, PMI-ACP"</a:t>
            </a:r>
            <a:endParaRPr lang="en-US" sz="1350" dirty="0"/>
          </a:p>
        </p:txBody>
      </p:sp>
      <p:sp>
        <p:nvSpPr>
          <p:cNvPr id="10" name="Shape 7"/>
          <p:cNvSpPr/>
          <p:nvPr/>
        </p:nvSpPr>
        <p:spPr>
          <a:xfrm>
            <a:off x="7450574" y="4555093"/>
            <a:ext cx="487442" cy="487442"/>
          </a:xfrm>
          <a:prstGeom prst="roundRect">
            <a:avLst>
              <a:gd name="adj" fmla="val 66673"/>
            </a:avLst>
          </a:prstGeom>
          <a:solidFill>
            <a:srgbClr val="D4E9F7"/>
          </a:solidFill>
          <a:ln w="7620">
            <a:solidFill>
              <a:srgbClr val="BACFDD"/>
            </a:solidFill>
            <a:prstDash val="solid"/>
          </a:ln>
        </p:spPr>
        <p:txBody>
          <a:bodyPr/>
          <a:lstStyle/>
          <a:p>
            <a:endParaRPr lang="en-US"/>
          </a:p>
        </p:txBody>
      </p:sp>
      <p:sp>
        <p:nvSpPr>
          <p:cNvPr id="11" name="Text 8"/>
          <p:cNvSpPr/>
          <p:nvPr/>
        </p:nvSpPr>
        <p:spPr>
          <a:xfrm>
            <a:off x="8154591" y="4629507"/>
            <a:ext cx="4021574"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Create a keyword-rich summary</a:t>
            </a:r>
            <a:endParaRPr lang="en-US" sz="2200" dirty="0"/>
          </a:p>
        </p:txBody>
      </p:sp>
      <p:sp>
        <p:nvSpPr>
          <p:cNvPr id="12" name="Text 9"/>
          <p:cNvSpPr/>
          <p:nvPr/>
        </p:nvSpPr>
        <p:spPr>
          <a:xfrm>
            <a:off x="8154591" y="5115639"/>
            <a:ext cx="5717500" cy="554593"/>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Include industry-specific terms and skills that align with your target roles</a:t>
            </a:r>
            <a:endParaRPr lang="en-US" sz="1350" dirty="0"/>
          </a:p>
        </p:txBody>
      </p:sp>
      <p:sp>
        <p:nvSpPr>
          <p:cNvPr id="13" name="Shape 10"/>
          <p:cNvSpPr/>
          <p:nvPr/>
        </p:nvSpPr>
        <p:spPr>
          <a:xfrm>
            <a:off x="758309" y="6103501"/>
            <a:ext cx="487442" cy="487442"/>
          </a:xfrm>
          <a:prstGeom prst="roundRect">
            <a:avLst>
              <a:gd name="adj" fmla="val 66673"/>
            </a:avLst>
          </a:prstGeom>
          <a:solidFill>
            <a:srgbClr val="D4E9F7"/>
          </a:solidFill>
          <a:ln w="7620">
            <a:solidFill>
              <a:srgbClr val="BACFDD"/>
            </a:solidFill>
            <a:prstDash val="solid"/>
          </a:ln>
        </p:spPr>
        <p:txBody>
          <a:bodyPr/>
          <a:lstStyle/>
          <a:p>
            <a:endParaRPr lang="en-US"/>
          </a:p>
        </p:txBody>
      </p:sp>
      <p:sp>
        <p:nvSpPr>
          <p:cNvPr id="14" name="Text 11"/>
          <p:cNvSpPr/>
          <p:nvPr/>
        </p:nvSpPr>
        <p:spPr>
          <a:xfrm>
            <a:off x="1462326" y="6177915"/>
            <a:ext cx="4704517"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Showcase quantifiable achievements</a:t>
            </a:r>
            <a:endParaRPr lang="en-US" sz="2200" dirty="0"/>
          </a:p>
        </p:txBody>
      </p:sp>
      <p:sp>
        <p:nvSpPr>
          <p:cNvPr id="15" name="Text 12"/>
          <p:cNvSpPr/>
          <p:nvPr/>
        </p:nvSpPr>
        <p:spPr>
          <a:xfrm>
            <a:off x="1462326" y="6664047"/>
            <a:ext cx="5717500" cy="554593"/>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Feature metrics and results that demonstrate your impact and effectiveness</a:t>
            </a:r>
            <a:endParaRPr lang="en-US" sz="1350" dirty="0"/>
          </a:p>
        </p:txBody>
      </p:sp>
      <p:sp>
        <p:nvSpPr>
          <p:cNvPr id="16" name="Shape 13"/>
          <p:cNvSpPr/>
          <p:nvPr/>
        </p:nvSpPr>
        <p:spPr>
          <a:xfrm>
            <a:off x="7450574" y="6103501"/>
            <a:ext cx="487442" cy="487442"/>
          </a:xfrm>
          <a:prstGeom prst="roundRect">
            <a:avLst>
              <a:gd name="adj" fmla="val 66673"/>
            </a:avLst>
          </a:prstGeom>
          <a:solidFill>
            <a:srgbClr val="D4E9F7"/>
          </a:solidFill>
          <a:ln w="7620">
            <a:solidFill>
              <a:srgbClr val="BACFDD"/>
            </a:solidFill>
            <a:prstDash val="solid"/>
          </a:ln>
        </p:spPr>
        <p:txBody>
          <a:bodyPr/>
          <a:lstStyle/>
          <a:p>
            <a:endParaRPr lang="en-US"/>
          </a:p>
        </p:txBody>
      </p:sp>
      <p:sp>
        <p:nvSpPr>
          <p:cNvPr id="17" name="Text 14"/>
          <p:cNvSpPr/>
          <p:nvPr/>
        </p:nvSpPr>
        <p:spPr>
          <a:xfrm>
            <a:off x="8154591" y="6177915"/>
            <a:ext cx="5717500" cy="712470"/>
          </a:xfrm>
          <a:prstGeom prst="rect">
            <a:avLst/>
          </a:prstGeom>
          <a:noFill/>
          <a:ln/>
        </p:spPr>
        <p:txBody>
          <a:bodyPr wrap="squar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Enable #OpenToWork and request recommendations</a:t>
            </a:r>
            <a:endParaRPr lang="en-US" sz="2200" dirty="0"/>
          </a:p>
        </p:txBody>
      </p:sp>
      <p:sp>
        <p:nvSpPr>
          <p:cNvPr id="18" name="Text 15"/>
          <p:cNvSpPr/>
          <p:nvPr/>
        </p:nvSpPr>
        <p:spPr>
          <a:xfrm>
            <a:off x="8154591" y="7020282"/>
            <a:ext cx="5717500" cy="554593"/>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Signal availability to recruiters and build credibility with peer endorsements</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738188"/>
            <a:ext cx="6976586" cy="570071"/>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latin typeface="Barlow Bold" pitchFamily="34" charset="0"/>
                <a:ea typeface="Barlow Bold" pitchFamily="34" charset="-122"/>
                <a:cs typeface="Barlow Bold" pitchFamily="34" charset="-120"/>
              </a:rPr>
              <a:t>Create and Share Valuable Content</a:t>
            </a:r>
            <a:endParaRPr lang="en-US" sz="3550" dirty="0"/>
          </a:p>
        </p:txBody>
      </p:sp>
      <p:pic>
        <p:nvPicPr>
          <p:cNvPr id="3" name="Image 0" descr="preencoded.png"/>
          <p:cNvPicPr>
            <a:picLocks noChangeAspect="1"/>
          </p:cNvPicPr>
          <p:nvPr/>
        </p:nvPicPr>
        <p:blipFill>
          <a:blip r:embed="rId3"/>
          <a:stretch>
            <a:fillRect/>
          </a:stretch>
        </p:blipFill>
        <p:spPr>
          <a:xfrm>
            <a:off x="758309" y="1741527"/>
            <a:ext cx="3278386" cy="866537"/>
          </a:xfrm>
          <a:prstGeom prst="rect">
            <a:avLst/>
          </a:prstGeom>
        </p:spPr>
      </p:pic>
      <p:sp>
        <p:nvSpPr>
          <p:cNvPr id="4" name="Text 1"/>
          <p:cNvSpPr/>
          <p:nvPr/>
        </p:nvSpPr>
        <p:spPr>
          <a:xfrm>
            <a:off x="974884" y="2824639"/>
            <a:ext cx="2845237" cy="712470"/>
          </a:xfrm>
          <a:prstGeom prst="rect">
            <a:avLst/>
          </a:prstGeom>
          <a:noFill/>
          <a:ln/>
        </p:spPr>
        <p:txBody>
          <a:bodyPr wrap="squar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Create compelling content</a:t>
            </a:r>
            <a:endParaRPr lang="en-US" sz="2200" dirty="0"/>
          </a:p>
        </p:txBody>
      </p:sp>
      <p:sp>
        <p:nvSpPr>
          <p:cNvPr id="5" name="Text 2"/>
          <p:cNvSpPr/>
          <p:nvPr/>
        </p:nvSpPr>
        <p:spPr>
          <a:xfrm>
            <a:off x="974884" y="3667006"/>
            <a:ext cx="2845237"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Develop articles, posts, or videos that showcase your expertise and industry knowledge</a:t>
            </a:r>
            <a:endParaRPr lang="en-US" sz="1700" dirty="0"/>
          </a:p>
        </p:txBody>
      </p:sp>
      <p:pic>
        <p:nvPicPr>
          <p:cNvPr id="6" name="Image 1" descr="preencoded.png"/>
          <p:cNvPicPr>
            <a:picLocks noChangeAspect="1"/>
          </p:cNvPicPr>
          <p:nvPr/>
        </p:nvPicPr>
        <p:blipFill>
          <a:blip r:embed="rId4"/>
          <a:stretch>
            <a:fillRect/>
          </a:stretch>
        </p:blipFill>
        <p:spPr>
          <a:xfrm>
            <a:off x="4036695" y="1741527"/>
            <a:ext cx="3278505" cy="866537"/>
          </a:xfrm>
          <a:prstGeom prst="rect">
            <a:avLst/>
          </a:prstGeom>
        </p:spPr>
      </p:pic>
      <p:sp>
        <p:nvSpPr>
          <p:cNvPr id="7" name="Text 3"/>
          <p:cNvSpPr/>
          <p:nvPr/>
        </p:nvSpPr>
        <p:spPr>
          <a:xfrm>
            <a:off x="4253270" y="2824639"/>
            <a:ext cx="2845356"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Share strategically</a:t>
            </a:r>
            <a:endParaRPr lang="en-US" sz="2200" dirty="0"/>
          </a:p>
        </p:txBody>
      </p:sp>
      <p:sp>
        <p:nvSpPr>
          <p:cNvPr id="8" name="Text 4"/>
          <p:cNvSpPr/>
          <p:nvPr/>
        </p:nvSpPr>
        <p:spPr>
          <a:xfrm>
            <a:off x="4253270" y="3310771"/>
            <a:ext cx="2845356"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Distribute content on platforms where your target employers and recruiters engage</a:t>
            </a:r>
            <a:endParaRPr lang="en-US" sz="1700" dirty="0"/>
          </a:p>
        </p:txBody>
      </p:sp>
      <p:pic>
        <p:nvPicPr>
          <p:cNvPr id="9" name="Image 2" descr="preencoded.png"/>
          <p:cNvPicPr>
            <a:picLocks noChangeAspect="1"/>
          </p:cNvPicPr>
          <p:nvPr/>
        </p:nvPicPr>
        <p:blipFill>
          <a:blip r:embed="rId5"/>
          <a:stretch>
            <a:fillRect/>
          </a:stretch>
        </p:blipFill>
        <p:spPr>
          <a:xfrm>
            <a:off x="7315200" y="1741527"/>
            <a:ext cx="3278386" cy="866537"/>
          </a:xfrm>
          <a:prstGeom prst="rect">
            <a:avLst/>
          </a:prstGeom>
        </p:spPr>
      </p:pic>
      <p:sp>
        <p:nvSpPr>
          <p:cNvPr id="10" name="Text 5"/>
          <p:cNvSpPr/>
          <p:nvPr/>
        </p:nvSpPr>
        <p:spPr>
          <a:xfrm>
            <a:off x="7531775" y="2824639"/>
            <a:ext cx="2845237" cy="712470"/>
          </a:xfrm>
          <a:prstGeom prst="rect">
            <a:avLst/>
          </a:prstGeom>
          <a:noFill/>
          <a:ln/>
        </p:spPr>
        <p:txBody>
          <a:bodyPr wrap="squar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Engage with responses</a:t>
            </a:r>
            <a:endParaRPr lang="en-US" sz="2200" dirty="0"/>
          </a:p>
        </p:txBody>
      </p:sp>
      <p:sp>
        <p:nvSpPr>
          <p:cNvPr id="11" name="Text 6"/>
          <p:cNvSpPr/>
          <p:nvPr/>
        </p:nvSpPr>
        <p:spPr>
          <a:xfrm>
            <a:off x="7531775" y="3667006"/>
            <a:ext cx="2845237"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Build relationships by thoughtfully responding to comments and questions</a:t>
            </a:r>
            <a:endParaRPr lang="en-US" sz="1700" dirty="0"/>
          </a:p>
        </p:txBody>
      </p:sp>
      <p:pic>
        <p:nvPicPr>
          <p:cNvPr id="12" name="Image 3" descr="preencoded.png"/>
          <p:cNvPicPr>
            <a:picLocks noChangeAspect="1"/>
          </p:cNvPicPr>
          <p:nvPr/>
        </p:nvPicPr>
        <p:blipFill>
          <a:blip r:embed="rId6"/>
          <a:stretch>
            <a:fillRect/>
          </a:stretch>
        </p:blipFill>
        <p:spPr>
          <a:xfrm>
            <a:off x="10593586" y="1741527"/>
            <a:ext cx="3278505" cy="866537"/>
          </a:xfrm>
          <a:prstGeom prst="rect">
            <a:avLst/>
          </a:prstGeom>
        </p:spPr>
      </p:pic>
      <p:sp>
        <p:nvSpPr>
          <p:cNvPr id="13" name="Text 7"/>
          <p:cNvSpPr/>
          <p:nvPr/>
        </p:nvSpPr>
        <p:spPr>
          <a:xfrm>
            <a:off x="10810161" y="2824639"/>
            <a:ext cx="2845356"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Analyze performance</a:t>
            </a:r>
            <a:endParaRPr lang="en-US" sz="2200" dirty="0"/>
          </a:p>
        </p:txBody>
      </p:sp>
      <p:sp>
        <p:nvSpPr>
          <p:cNvPr id="14" name="Text 8"/>
          <p:cNvSpPr/>
          <p:nvPr/>
        </p:nvSpPr>
        <p:spPr>
          <a:xfrm>
            <a:off x="10810161" y="3310771"/>
            <a:ext cx="2845356" cy="138684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Review engagement metrics to refine your content strategy for maximum impact</a:t>
            </a:r>
            <a:endParaRPr lang="en-US" sz="1700" dirty="0"/>
          </a:p>
        </p:txBody>
      </p:sp>
      <p:sp>
        <p:nvSpPr>
          <p:cNvPr id="15" name="Text 9"/>
          <p:cNvSpPr/>
          <p:nvPr/>
        </p:nvSpPr>
        <p:spPr>
          <a:xfrm>
            <a:off x="758309" y="5514142"/>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Thought leadership is a powerful magnet for employer attention. When you consistently create and share valuable insights, you position yourself as an authority in your field. Consider writing LinkedIn articles like "How I Led a Cloud Migration Without Downtime" or "Top Metrics Every Project Manager Should Track."</a:t>
            </a:r>
            <a:endParaRPr lang="en-US" sz="1700" dirty="0"/>
          </a:p>
        </p:txBody>
      </p:sp>
      <p:sp>
        <p:nvSpPr>
          <p:cNvPr id="16" name="Text 10"/>
          <p:cNvSpPr/>
          <p:nvPr/>
        </p:nvSpPr>
        <p:spPr>
          <a:xfrm>
            <a:off x="758309" y="6797993"/>
            <a:ext cx="13113782" cy="69342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Regular participation in industry discussions also increases your visibility. Remember that quality trumps quantity—one thoughtful, well-researched piece can generate more interest than dozens of superficial posts.</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7236" y="588169"/>
            <a:ext cx="6891576" cy="561737"/>
          </a:xfrm>
          <a:prstGeom prst="rect">
            <a:avLst/>
          </a:prstGeom>
          <a:noFill/>
          <a:ln/>
        </p:spPr>
        <p:txBody>
          <a:bodyPr wrap="none" lIns="0" tIns="0" rIns="0" bIns="0" rtlCol="0" anchor="t"/>
          <a:lstStyle/>
          <a:p>
            <a:pPr marL="0" indent="0" algn="l">
              <a:lnSpc>
                <a:spcPts val="4400"/>
              </a:lnSpc>
              <a:buNone/>
            </a:pPr>
            <a:r>
              <a:rPr lang="en-US" sz="3500" b="1" dirty="0">
                <a:solidFill>
                  <a:srgbClr val="2E3C4E"/>
                </a:solidFill>
                <a:latin typeface="Barlow Bold" pitchFamily="34" charset="0"/>
                <a:ea typeface="Barlow Bold" pitchFamily="34" charset="-122"/>
                <a:cs typeface="Barlow Bold" pitchFamily="34" charset="-120"/>
              </a:rPr>
              <a:t>Tailor Every Application for Impact</a:t>
            </a:r>
            <a:endParaRPr lang="en-US" sz="3500" dirty="0"/>
          </a:p>
        </p:txBody>
      </p:sp>
      <p:sp>
        <p:nvSpPr>
          <p:cNvPr id="3" name="Shape 1"/>
          <p:cNvSpPr/>
          <p:nvPr/>
        </p:nvSpPr>
        <p:spPr>
          <a:xfrm>
            <a:off x="747236" y="1576864"/>
            <a:ext cx="4236244" cy="3876913"/>
          </a:xfrm>
          <a:prstGeom prst="roundRect">
            <a:avLst>
              <a:gd name="adj" fmla="val 8260"/>
            </a:avLst>
          </a:prstGeom>
          <a:solidFill>
            <a:srgbClr val="D4E9F7"/>
          </a:solidFill>
          <a:ln w="7620">
            <a:solidFill>
              <a:srgbClr val="BACFDD"/>
            </a:solidFill>
            <a:prstDash val="solid"/>
          </a:ln>
        </p:spPr>
        <p:txBody>
          <a:bodyPr/>
          <a:lstStyle/>
          <a:p>
            <a:endParaRPr lang="en-US"/>
          </a:p>
        </p:txBody>
      </p:sp>
      <p:sp>
        <p:nvSpPr>
          <p:cNvPr id="4" name="Text 2"/>
          <p:cNvSpPr/>
          <p:nvPr/>
        </p:nvSpPr>
        <p:spPr>
          <a:xfrm>
            <a:off x="968335" y="1797963"/>
            <a:ext cx="2853928" cy="350996"/>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latin typeface="Barlow Bold" pitchFamily="34" charset="0"/>
                <a:ea typeface="Barlow Bold" pitchFamily="34" charset="-122"/>
                <a:cs typeface="Barlow Bold" pitchFamily="34" charset="-120"/>
              </a:rPr>
              <a:t>Resume Customization</a:t>
            </a:r>
            <a:endParaRPr lang="en-US" sz="2200" dirty="0"/>
          </a:p>
        </p:txBody>
      </p:sp>
      <p:sp>
        <p:nvSpPr>
          <p:cNvPr id="5" name="Text 3"/>
          <p:cNvSpPr/>
          <p:nvPr/>
        </p:nvSpPr>
        <p:spPr>
          <a:xfrm>
            <a:off x="968335" y="2276951"/>
            <a:ext cx="3794046"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Mirror language from the job description</a:t>
            </a:r>
            <a:endParaRPr lang="en-US" sz="1650" dirty="0"/>
          </a:p>
        </p:txBody>
      </p:sp>
      <p:sp>
        <p:nvSpPr>
          <p:cNvPr id="6" name="Text 4"/>
          <p:cNvSpPr/>
          <p:nvPr/>
        </p:nvSpPr>
        <p:spPr>
          <a:xfrm>
            <a:off x="968335" y="3034546"/>
            <a:ext cx="3794046"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Highlight relevant experience and skills first</a:t>
            </a:r>
            <a:endParaRPr lang="en-US" sz="1650" dirty="0"/>
          </a:p>
        </p:txBody>
      </p:sp>
      <p:sp>
        <p:nvSpPr>
          <p:cNvPr id="7" name="Text 5"/>
          <p:cNvSpPr/>
          <p:nvPr/>
        </p:nvSpPr>
        <p:spPr>
          <a:xfrm>
            <a:off x="968335" y="3792141"/>
            <a:ext cx="3794046"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Include industry-specific keywords</a:t>
            </a:r>
            <a:endParaRPr lang="en-US" sz="1650" dirty="0"/>
          </a:p>
        </p:txBody>
      </p:sp>
      <p:sp>
        <p:nvSpPr>
          <p:cNvPr id="8" name="Text 6"/>
          <p:cNvSpPr/>
          <p:nvPr/>
        </p:nvSpPr>
        <p:spPr>
          <a:xfrm>
            <a:off x="968335" y="4549735"/>
            <a:ext cx="3794046"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Quantify achievements with metrics</a:t>
            </a:r>
            <a:endParaRPr lang="en-US" sz="1650" dirty="0"/>
          </a:p>
        </p:txBody>
      </p:sp>
      <p:sp>
        <p:nvSpPr>
          <p:cNvPr id="9" name="Shape 7"/>
          <p:cNvSpPr/>
          <p:nvPr/>
        </p:nvSpPr>
        <p:spPr>
          <a:xfrm>
            <a:off x="5196959" y="1576864"/>
            <a:ext cx="4236363" cy="3876913"/>
          </a:xfrm>
          <a:prstGeom prst="roundRect">
            <a:avLst>
              <a:gd name="adj" fmla="val 8260"/>
            </a:avLst>
          </a:prstGeom>
          <a:solidFill>
            <a:srgbClr val="D4E9F7"/>
          </a:solidFill>
          <a:ln w="7620">
            <a:solidFill>
              <a:srgbClr val="BACFDD"/>
            </a:solidFill>
            <a:prstDash val="solid"/>
          </a:ln>
        </p:spPr>
        <p:txBody>
          <a:bodyPr/>
          <a:lstStyle/>
          <a:p>
            <a:endParaRPr lang="en-US"/>
          </a:p>
        </p:txBody>
      </p:sp>
      <p:sp>
        <p:nvSpPr>
          <p:cNvPr id="10" name="Text 8"/>
          <p:cNvSpPr/>
          <p:nvPr/>
        </p:nvSpPr>
        <p:spPr>
          <a:xfrm>
            <a:off x="5418058" y="1797963"/>
            <a:ext cx="3532823" cy="350996"/>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latin typeface="Barlow Bold" pitchFamily="34" charset="0"/>
                <a:ea typeface="Barlow Bold" pitchFamily="34" charset="-122"/>
                <a:cs typeface="Barlow Bold" pitchFamily="34" charset="-120"/>
              </a:rPr>
              <a:t>Cover Letter Personalization</a:t>
            </a:r>
            <a:endParaRPr lang="en-US" sz="2200" dirty="0"/>
          </a:p>
        </p:txBody>
      </p:sp>
      <p:sp>
        <p:nvSpPr>
          <p:cNvPr id="11" name="Text 9"/>
          <p:cNvSpPr/>
          <p:nvPr/>
        </p:nvSpPr>
        <p:spPr>
          <a:xfrm>
            <a:off x="5418058" y="2276951"/>
            <a:ext cx="3794165"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Address specific company needs</a:t>
            </a:r>
            <a:endParaRPr lang="en-US" sz="1650" dirty="0"/>
          </a:p>
        </p:txBody>
      </p:sp>
      <p:sp>
        <p:nvSpPr>
          <p:cNvPr id="12" name="Text 10"/>
          <p:cNvSpPr/>
          <p:nvPr/>
        </p:nvSpPr>
        <p:spPr>
          <a:xfrm>
            <a:off x="5418058" y="2717554"/>
            <a:ext cx="3794165"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Demonstrate knowledge of the organization</a:t>
            </a:r>
            <a:endParaRPr lang="en-US" sz="1650" dirty="0"/>
          </a:p>
        </p:txBody>
      </p:sp>
      <p:sp>
        <p:nvSpPr>
          <p:cNvPr id="13" name="Text 11"/>
          <p:cNvSpPr/>
          <p:nvPr/>
        </p:nvSpPr>
        <p:spPr>
          <a:xfrm>
            <a:off x="5418058" y="3475149"/>
            <a:ext cx="3794165"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Connect your experience to their challenges</a:t>
            </a:r>
            <a:endParaRPr lang="en-US" sz="1650" dirty="0"/>
          </a:p>
        </p:txBody>
      </p:sp>
      <p:sp>
        <p:nvSpPr>
          <p:cNvPr id="14" name="Text 12"/>
          <p:cNvSpPr/>
          <p:nvPr/>
        </p:nvSpPr>
        <p:spPr>
          <a:xfrm>
            <a:off x="5418058" y="4232743"/>
            <a:ext cx="3794165" cy="341471"/>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Express authentic enthusiasm</a:t>
            </a:r>
            <a:endParaRPr lang="en-US" sz="1650" dirty="0"/>
          </a:p>
        </p:txBody>
      </p:sp>
      <p:sp>
        <p:nvSpPr>
          <p:cNvPr id="15" name="Shape 13"/>
          <p:cNvSpPr/>
          <p:nvPr/>
        </p:nvSpPr>
        <p:spPr>
          <a:xfrm>
            <a:off x="9646801" y="1576864"/>
            <a:ext cx="4236244" cy="3876913"/>
          </a:xfrm>
          <a:prstGeom prst="roundRect">
            <a:avLst>
              <a:gd name="adj" fmla="val 8260"/>
            </a:avLst>
          </a:prstGeom>
          <a:solidFill>
            <a:srgbClr val="D4E9F7"/>
          </a:solidFill>
          <a:ln w="7620">
            <a:solidFill>
              <a:srgbClr val="BACFDD"/>
            </a:solidFill>
            <a:prstDash val="solid"/>
          </a:ln>
        </p:spPr>
        <p:txBody>
          <a:bodyPr/>
          <a:lstStyle/>
          <a:p>
            <a:endParaRPr lang="en-US"/>
          </a:p>
        </p:txBody>
      </p:sp>
      <p:sp>
        <p:nvSpPr>
          <p:cNvPr id="16" name="Text 14"/>
          <p:cNvSpPr/>
          <p:nvPr/>
        </p:nvSpPr>
        <p:spPr>
          <a:xfrm>
            <a:off x="9867900" y="1797963"/>
            <a:ext cx="2809161" cy="350996"/>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latin typeface="Barlow Bold" pitchFamily="34" charset="0"/>
                <a:ea typeface="Barlow Bold" pitchFamily="34" charset="-122"/>
                <a:cs typeface="Barlow Bold" pitchFamily="34" charset="-120"/>
              </a:rPr>
              <a:t>ATS Optimization</a:t>
            </a:r>
            <a:endParaRPr lang="en-US" sz="2200" dirty="0"/>
          </a:p>
        </p:txBody>
      </p:sp>
      <p:sp>
        <p:nvSpPr>
          <p:cNvPr id="17" name="Text 15"/>
          <p:cNvSpPr/>
          <p:nvPr/>
        </p:nvSpPr>
        <p:spPr>
          <a:xfrm>
            <a:off x="9867900" y="2276951"/>
            <a:ext cx="3794046" cy="341471"/>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Use standard section headings</a:t>
            </a:r>
            <a:endParaRPr lang="en-US" sz="1650" dirty="0"/>
          </a:p>
        </p:txBody>
      </p:sp>
      <p:sp>
        <p:nvSpPr>
          <p:cNvPr id="18" name="Text 16"/>
          <p:cNvSpPr/>
          <p:nvPr/>
        </p:nvSpPr>
        <p:spPr>
          <a:xfrm>
            <a:off x="9867900" y="2693075"/>
            <a:ext cx="3794046"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Avoid complex formatting or tables</a:t>
            </a:r>
            <a:endParaRPr lang="en-US" sz="1650" dirty="0"/>
          </a:p>
        </p:txBody>
      </p:sp>
      <p:sp>
        <p:nvSpPr>
          <p:cNvPr id="19" name="Text 17"/>
          <p:cNvSpPr/>
          <p:nvPr/>
        </p:nvSpPr>
        <p:spPr>
          <a:xfrm>
            <a:off x="9867900" y="3450669"/>
            <a:ext cx="3794046" cy="341471"/>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Include exact keyword matches</a:t>
            </a:r>
            <a:endParaRPr lang="en-US" sz="1650" dirty="0"/>
          </a:p>
        </p:txBody>
      </p:sp>
      <p:sp>
        <p:nvSpPr>
          <p:cNvPr id="20" name="Text 18"/>
          <p:cNvSpPr/>
          <p:nvPr/>
        </p:nvSpPr>
        <p:spPr>
          <a:xfrm>
            <a:off x="9867900" y="3866793"/>
            <a:ext cx="3794046" cy="682943"/>
          </a:xfrm>
          <a:prstGeom prst="rect">
            <a:avLst/>
          </a:prstGeom>
          <a:noFill/>
          <a:ln/>
        </p:spPr>
        <p:txBody>
          <a:bodyPr wrap="square" lIns="0" tIns="0" rIns="0" bIns="0" rtlCol="0" anchor="t"/>
          <a:lstStyle/>
          <a:p>
            <a:pPr marL="342900" indent="-342900" algn="l">
              <a:lnSpc>
                <a:spcPts val="2650"/>
              </a:lnSpc>
              <a:buSzPct val="100000"/>
              <a:buChar char="•"/>
            </a:pPr>
            <a:r>
              <a:rPr lang="en-US" sz="1650" dirty="0">
                <a:solidFill>
                  <a:srgbClr val="384653"/>
                </a:solidFill>
                <a:latin typeface="Montserrat" pitchFamily="34" charset="0"/>
                <a:ea typeface="Montserrat" pitchFamily="34" charset="-122"/>
                <a:cs typeface="Montserrat" pitchFamily="34" charset="-120"/>
              </a:rPr>
              <a:t>Save in recommended file formats</a:t>
            </a:r>
            <a:endParaRPr lang="en-US" sz="1650" dirty="0"/>
          </a:p>
        </p:txBody>
      </p:sp>
      <p:sp>
        <p:nvSpPr>
          <p:cNvPr id="21" name="Text 19"/>
          <p:cNvSpPr/>
          <p:nvPr/>
        </p:nvSpPr>
        <p:spPr>
          <a:xfrm>
            <a:off x="747236" y="5693926"/>
            <a:ext cx="13135928" cy="1024414"/>
          </a:xfrm>
          <a:prstGeom prst="rect">
            <a:avLst/>
          </a:prstGeom>
          <a:noFill/>
          <a:ln/>
        </p:spPr>
        <p:txBody>
          <a:bodyPr wrap="square" lIns="0" tIns="0" rIns="0" bIns="0" rtlCol="0" anchor="t"/>
          <a:lstStyle/>
          <a:p>
            <a:pPr marL="0" indent="0" algn="l">
              <a:lnSpc>
                <a:spcPts val="2650"/>
              </a:lnSpc>
              <a:buNone/>
            </a:pPr>
            <a:r>
              <a:rPr lang="en-US" sz="1650" dirty="0">
                <a:solidFill>
                  <a:srgbClr val="384653"/>
                </a:solidFill>
                <a:latin typeface="Montserrat" pitchFamily="34" charset="0"/>
                <a:ea typeface="Montserrat" pitchFamily="34" charset="-122"/>
                <a:cs typeface="Montserrat" pitchFamily="34" charset="-120"/>
              </a:rPr>
              <a:t>Generic applications get overlooked in today's competitive market. Each submission should be carefully tailored to the specific role and company. Remember that your application needs to pass both automated screening systems and impress human reviewers.</a:t>
            </a:r>
            <a:endParaRPr lang="en-US" sz="1650" dirty="0"/>
          </a:p>
        </p:txBody>
      </p:sp>
      <p:sp>
        <p:nvSpPr>
          <p:cNvPr id="22" name="Text 20"/>
          <p:cNvSpPr/>
          <p:nvPr/>
        </p:nvSpPr>
        <p:spPr>
          <a:xfrm>
            <a:off x="747236" y="6958489"/>
            <a:ext cx="13135928" cy="682943"/>
          </a:xfrm>
          <a:prstGeom prst="rect">
            <a:avLst/>
          </a:prstGeom>
          <a:noFill/>
          <a:ln/>
        </p:spPr>
        <p:txBody>
          <a:bodyPr wrap="square" lIns="0" tIns="0" rIns="0" bIns="0" rtlCol="0" anchor="t"/>
          <a:lstStyle/>
          <a:p>
            <a:pPr marL="0" indent="0" algn="l">
              <a:lnSpc>
                <a:spcPts val="2650"/>
              </a:lnSpc>
              <a:buNone/>
            </a:pPr>
            <a:r>
              <a:rPr lang="en-US" sz="1650" dirty="0">
                <a:solidFill>
                  <a:srgbClr val="384653"/>
                </a:solidFill>
                <a:latin typeface="Montserrat" pitchFamily="34" charset="0"/>
                <a:ea typeface="Montserrat" pitchFamily="34" charset="-122"/>
                <a:cs typeface="Montserrat" pitchFamily="34" charset="-120"/>
              </a:rPr>
              <a:t>Quantifiable results make your experience concrete. Instead of saying "improved deployment process," specify that you "reduced deployment time by 40% using CI/CD pipelines."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9614" y="566976"/>
            <a:ext cx="6283285" cy="541139"/>
          </a:xfrm>
          <a:prstGeom prst="rect">
            <a:avLst/>
          </a:prstGeom>
          <a:noFill/>
          <a:ln/>
        </p:spPr>
        <p:txBody>
          <a:bodyPr wrap="none" lIns="0" tIns="0" rIns="0" bIns="0" rtlCol="0" anchor="t"/>
          <a:lstStyle/>
          <a:p>
            <a:pPr marL="0" indent="0" algn="l">
              <a:lnSpc>
                <a:spcPts val="4250"/>
              </a:lnSpc>
              <a:buNone/>
            </a:pPr>
            <a:r>
              <a:rPr lang="en-US" sz="3400" b="1" dirty="0">
                <a:solidFill>
                  <a:srgbClr val="2E3C4E"/>
                </a:solidFill>
                <a:latin typeface="Barlow Bold" pitchFamily="34" charset="0"/>
                <a:ea typeface="Barlow Bold" pitchFamily="34" charset="-122"/>
                <a:cs typeface="Barlow Bold" pitchFamily="34" charset="-120"/>
              </a:rPr>
              <a:t>Network with Strategic Intention</a:t>
            </a:r>
            <a:endParaRPr lang="en-US" sz="3400" dirty="0"/>
          </a:p>
        </p:txBody>
      </p:sp>
      <p:pic>
        <p:nvPicPr>
          <p:cNvPr id="3" name="Image 0" descr="preencoded.png"/>
          <p:cNvPicPr>
            <a:picLocks noChangeAspect="1"/>
          </p:cNvPicPr>
          <p:nvPr/>
        </p:nvPicPr>
        <p:blipFill>
          <a:blip r:embed="rId3"/>
          <a:stretch>
            <a:fillRect/>
          </a:stretch>
        </p:blipFill>
        <p:spPr>
          <a:xfrm>
            <a:off x="2929057" y="1519238"/>
            <a:ext cx="2176463" cy="1201460"/>
          </a:xfrm>
          <a:prstGeom prst="rect">
            <a:avLst/>
          </a:prstGeom>
        </p:spPr>
      </p:pic>
      <p:pic>
        <p:nvPicPr>
          <p:cNvPr id="4" name="Image 1" descr="preencoded.png"/>
          <p:cNvPicPr>
            <a:picLocks noChangeAspect="1"/>
          </p:cNvPicPr>
          <p:nvPr/>
        </p:nvPicPr>
        <p:blipFill>
          <a:blip r:embed="rId4"/>
          <a:stretch>
            <a:fillRect/>
          </a:stretch>
        </p:blipFill>
        <p:spPr>
          <a:xfrm>
            <a:off x="3872746" y="2088594"/>
            <a:ext cx="289084" cy="361355"/>
          </a:xfrm>
          <a:prstGeom prst="rect">
            <a:avLst/>
          </a:prstGeom>
        </p:spPr>
      </p:pic>
      <p:sp>
        <p:nvSpPr>
          <p:cNvPr id="5" name="Text 1"/>
          <p:cNvSpPr/>
          <p:nvPr/>
        </p:nvSpPr>
        <p:spPr>
          <a:xfrm>
            <a:off x="5311021" y="1724739"/>
            <a:ext cx="2858810" cy="338138"/>
          </a:xfrm>
          <a:prstGeom prst="rect">
            <a:avLst/>
          </a:prstGeom>
          <a:noFill/>
          <a:ln/>
        </p:spPr>
        <p:txBody>
          <a:bodyPr wrap="none" lIns="0" tIns="0" rIns="0" bIns="0" rtlCol="0" anchor="t"/>
          <a:lstStyle/>
          <a:p>
            <a:pPr marL="0" indent="0" algn="l">
              <a:lnSpc>
                <a:spcPts val="2650"/>
              </a:lnSpc>
              <a:buNone/>
            </a:pPr>
            <a:r>
              <a:rPr lang="en-US" sz="2100" b="1" dirty="0">
                <a:solidFill>
                  <a:srgbClr val="384653"/>
                </a:solidFill>
                <a:latin typeface="Barlow Bold" pitchFamily="34" charset="0"/>
                <a:ea typeface="Barlow Bold" pitchFamily="34" charset="-122"/>
                <a:cs typeface="Barlow Bold" pitchFamily="34" charset="-120"/>
              </a:rPr>
              <a:t>Meaningful connections</a:t>
            </a:r>
            <a:endParaRPr lang="en-US" sz="2100" dirty="0"/>
          </a:p>
        </p:txBody>
      </p:sp>
      <p:sp>
        <p:nvSpPr>
          <p:cNvPr id="6" name="Text 2"/>
          <p:cNvSpPr/>
          <p:nvPr/>
        </p:nvSpPr>
        <p:spPr>
          <a:xfrm>
            <a:off x="5311021" y="2186226"/>
            <a:ext cx="4365784" cy="328970"/>
          </a:xfrm>
          <a:prstGeom prst="rect">
            <a:avLst/>
          </a:prstGeom>
          <a:noFill/>
          <a:ln/>
        </p:spPr>
        <p:txBody>
          <a:bodyPr wrap="none" lIns="0" tIns="0" rIns="0" bIns="0" rtlCol="0" anchor="t"/>
          <a:lstStyle/>
          <a:p>
            <a:pPr marL="0" indent="0" algn="l">
              <a:lnSpc>
                <a:spcPts val="2550"/>
              </a:lnSpc>
              <a:buNone/>
            </a:pPr>
            <a:r>
              <a:rPr lang="en-US" sz="1600" dirty="0">
                <a:solidFill>
                  <a:srgbClr val="384653"/>
                </a:solidFill>
                <a:latin typeface="Montserrat" pitchFamily="34" charset="0"/>
                <a:ea typeface="Montserrat" pitchFamily="34" charset="-122"/>
                <a:cs typeface="Montserrat" pitchFamily="34" charset="-120"/>
              </a:rPr>
              <a:t>Quality relationships with decision-makers</a:t>
            </a:r>
            <a:endParaRPr lang="en-US" sz="1600" dirty="0"/>
          </a:p>
        </p:txBody>
      </p:sp>
      <p:sp>
        <p:nvSpPr>
          <p:cNvPr id="7" name="Shape 3"/>
          <p:cNvSpPr/>
          <p:nvPr/>
        </p:nvSpPr>
        <p:spPr>
          <a:xfrm>
            <a:off x="5156835" y="2736771"/>
            <a:ext cx="8702635" cy="11430"/>
          </a:xfrm>
          <a:prstGeom prst="roundRect">
            <a:avLst>
              <a:gd name="adj" fmla="val 2698424"/>
            </a:avLst>
          </a:prstGeom>
          <a:solidFill>
            <a:srgbClr val="BACFDD"/>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40825" y="2772013"/>
            <a:ext cx="4353044" cy="1201460"/>
          </a:xfrm>
          <a:prstGeom prst="rect">
            <a:avLst/>
          </a:prstGeom>
        </p:spPr>
      </p:pic>
      <p:pic>
        <p:nvPicPr>
          <p:cNvPr id="9" name="Image 3" descr="preencoded.png"/>
          <p:cNvPicPr>
            <a:picLocks noChangeAspect="1"/>
          </p:cNvPicPr>
          <p:nvPr/>
        </p:nvPicPr>
        <p:blipFill>
          <a:blip r:embed="rId6"/>
          <a:stretch>
            <a:fillRect/>
          </a:stretch>
        </p:blipFill>
        <p:spPr>
          <a:xfrm>
            <a:off x="3872746" y="3192066"/>
            <a:ext cx="289084" cy="361355"/>
          </a:xfrm>
          <a:prstGeom prst="rect">
            <a:avLst/>
          </a:prstGeom>
        </p:spPr>
      </p:pic>
      <p:sp>
        <p:nvSpPr>
          <p:cNvPr id="10" name="Text 4"/>
          <p:cNvSpPr/>
          <p:nvPr/>
        </p:nvSpPr>
        <p:spPr>
          <a:xfrm>
            <a:off x="6399371" y="2977515"/>
            <a:ext cx="3754993" cy="338138"/>
          </a:xfrm>
          <a:prstGeom prst="rect">
            <a:avLst/>
          </a:prstGeom>
          <a:noFill/>
          <a:ln/>
        </p:spPr>
        <p:txBody>
          <a:bodyPr wrap="none" lIns="0" tIns="0" rIns="0" bIns="0" rtlCol="0" anchor="t"/>
          <a:lstStyle/>
          <a:p>
            <a:pPr marL="0" indent="0" algn="l">
              <a:lnSpc>
                <a:spcPts val="2650"/>
              </a:lnSpc>
              <a:buNone/>
            </a:pPr>
            <a:r>
              <a:rPr lang="en-US" sz="2100" b="1" dirty="0">
                <a:solidFill>
                  <a:srgbClr val="384653"/>
                </a:solidFill>
                <a:latin typeface="Barlow Bold" pitchFamily="34" charset="0"/>
                <a:ea typeface="Barlow Bold" pitchFamily="34" charset="-122"/>
                <a:cs typeface="Barlow Bold" pitchFamily="34" charset="-120"/>
              </a:rPr>
              <a:t>Industry groups &amp; communities</a:t>
            </a:r>
            <a:endParaRPr lang="en-US" sz="2100" dirty="0"/>
          </a:p>
        </p:txBody>
      </p:sp>
      <p:sp>
        <p:nvSpPr>
          <p:cNvPr id="11" name="Text 5"/>
          <p:cNvSpPr/>
          <p:nvPr/>
        </p:nvSpPr>
        <p:spPr>
          <a:xfrm>
            <a:off x="6399371" y="3439001"/>
            <a:ext cx="3931563" cy="328970"/>
          </a:xfrm>
          <a:prstGeom prst="rect">
            <a:avLst/>
          </a:prstGeom>
          <a:noFill/>
          <a:ln/>
        </p:spPr>
        <p:txBody>
          <a:bodyPr wrap="none" lIns="0" tIns="0" rIns="0" bIns="0" rtlCol="0" anchor="t"/>
          <a:lstStyle/>
          <a:p>
            <a:pPr marL="0" indent="0" algn="l">
              <a:lnSpc>
                <a:spcPts val="2550"/>
              </a:lnSpc>
              <a:buNone/>
            </a:pPr>
            <a:r>
              <a:rPr lang="en-US" sz="1600" dirty="0">
                <a:solidFill>
                  <a:srgbClr val="384653"/>
                </a:solidFill>
                <a:latin typeface="Montserrat" pitchFamily="34" charset="0"/>
                <a:ea typeface="Montserrat" pitchFamily="34" charset="-122"/>
                <a:cs typeface="Montserrat" pitchFamily="34" charset="-120"/>
              </a:rPr>
              <a:t>Active participation in relevant forums</a:t>
            </a:r>
            <a:endParaRPr lang="en-US" sz="1600" dirty="0"/>
          </a:p>
        </p:txBody>
      </p:sp>
      <p:sp>
        <p:nvSpPr>
          <p:cNvPr id="12" name="Shape 6"/>
          <p:cNvSpPr/>
          <p:nvPr/>
        </p:nvSpPr>
        <p:spPr>
          <a:xfrm>
            <a:off x="6245185" y="3989546"/>
            <a:ext cx="7614285" cy="11430"/>
          </a:xfrm>
          <a:prstGeom prst="roundRect">
            <a:avLst>
              <a:gd name="adj" fmla="val 2698424"/>
            </a:avLst>
          </a:prstGeom>
          <a:solidFill>
            <a:srgbClr val="BACFDD"/>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52475" y="4024789"/>
            <a:ext cx="6529626" cy="1201460"/>
          </a:xfrm>
          <a:prstGeom prst="rect">
            <a:avLst/>
          </a:prstGeom>
        </p:spPr>
      </p:pic>
      <p:pic>
        <p:nvPicPr>
          <p:cNvPr id="14" name="Image 5" descr="preencoded.png"/>
          <p:cNvPicPr>
            <a:picLocks noChangeAspect="1"/>
          </p:cNvPicPr>
          <p:nvPr/>
        </p:nvPicPr>
        <p:blipFill>
          <a:blip r:embed="rId8"/>
          <a:stretch>
            <a:fillRect/>
          </a:stretch>
        </p:blipFill>
        <p:spPr>
          <a:xfrm>
            <a:off x="3872746" y="4444841"/>
            <a:ext cx="289084" cy="361355"/>
          </a:xfrm>
          <a:prstGeom prst="rect">
            <a:avLst/>
          </a:prstGeom>
        </p:spPr>
      </p:pic>
      <p:sp>
        <p:nvSpPr>
          <p:cNvPr id="15" name="Text 7"/>
          <p:cNvSpPr/>
          <p:nvPr/>
        </p:nvSpPr>
        <p:spPr>
          <a:xfrm>
            <a:off x="7487602" y="4230291"/>
            <a:ext cx="3117175" cy="338138"/>
          </a:xfrm>
          <a:prstGeom prst="rect">
            <a:avLst/>
          </a:prstGeom>
          <a:noFill/>
          <a:ln/>
        </p:spPr>
        <p:txBody>
          <a:bodyPr wrap="none" lIns="0" tIns="0" rIns="0" bIns="0" rtlCol="0" anchor="t"/>
          <a:lstStyle/>
          <a:p>
            <a:pPr marL="0" indent="0" algn="l">
              <a:lnSpc>
                <a:spcPts val="2650"/>
              </a:lnSpc>
              <a:buNone/>
            </a:pPr>
            <a:r>
              <a:rPr lang="en-US" sz="2100" b="1" dirty="0">
                <a:solidFill>
                  <a:srgbClr val="384653"/>
                </a:solidFill>
                <a:latin typeface="Barlow Bold" pitchFamily="34" charset="0"/>
                <a:ea typeface="Barlow Bold" pitchFamily="34" charset="-122"/>
                <a:cs typeface="Barlow Bold" pitchFamily="34" charset="-120"/>
              </a:rPr>
              <a:t>Professional relationships</a:t>
            </a:r>
            <a:endParaRPr lang="en-US" sz="2100" dirty="0"/>
          </a:p>
        </p:txBody>
      </p:sp>
      <p:sp>
        <p:nvSpPr>
          <p:cNvPr id="16" name="Text 8"/>
          <p:cNvSpPr/>
          <p:nvPr/>
        </p:nvSpPr>
        <p:spPr>
          <a:xfrm>
            <a:off x="7487602" y="4691777"/>
            <a:ext cx="4279463" cy="328970"/>
          </a:xfrm>
          <a:prstGeom prst="rect">
            <a:avLst/>
          </a:prstGeom>
          <a:noFill/>
          <a:ln/>
        </p:spPr>
        <p:txBody>
          <a:bodyPr wrap="none" lIns="0" tIns="0" rIns="0" bIns="0" rtlCol="0" anchor="t"/>
          <a:lstStyle/>
          <a:p>
            <a:pPr marL="0" indent="0" algn="l">
              <a:lnSpc>
                <a:spcPts val="2550"/>
              </a:lnSpc>
              <a:buNone/>
            </a:pPr>
            <a:r>
              <a:rPr lang="en-US" sz="1600" dirty="0">
                <a:solidFill>
                  <a:srgbClr val="384653"/>
                </a:solidFill>
                <a:latin typeface="Montserrat" pitchFamily="34" charset="0"/>
                <a:ea typeface="Montserrat" pitchFamily="34" charset="-122"/>
                <a:cs typeface="Montserrat" pitchFamily="34" charset="-120"/>
              </a:rPr>
              <a:t>Former colleagues, clients, and managers</a:t>
            </a:r>
            <a:endParaRPr lang="en-US" sz="1600" dirty="0"/>
          </a:p>
        </p:txBody>
      </p:sp>
      <p:sp>
        <p:nvSpPr>
          <p:cNvPr id="17" name="Text 9"/>
          <p:cNvSpPr/>
          <p:nvPr/>
        </p:nvSpPr>
        <p:spPr>
          <a:xfrm>
            <a:off x="719614" y="5457468"/>
            <a:ext cx="13191173" cy="986909"/>
          </a:xfrm>
          <a:prstGeom prst="rect">
            <a:avLst/>
          </a:prstGeom>
          <a:noFill/>
          <a:ln/>
        </p:spPr>
        <p:txBody>
          <a:bodyPr wrap="square" lIns="0" tIns="0" rIns="0" bIns="0" rtlCol="0" anchor="t"/>
          <a:lstStyle/>
          <a:p>
            <a:pPr marL="0" indent="0" algn="l">
              <a:lnSpc>
                <a:spcPts val="2550"/>
              </a:lnSpc>
              <a:buNone/>
            </a:pPr>
            <a:r>
              <a:rPr lang="en-US" sz="1600" dirty="0">
                <a:solidFill>
                  <a:srgbClr val="384653"/>
                </a:solidFill>
                <a:latin typeface="Montserrat" pitchFamily="34" charset="0"/>
                <a:ea typeface="Montserrat" pitchFamily="34" charset="-122"/>
                <a:cs typeface="Montserrat" pitchFamily="34" charset="-120"/>
              </a:rPr>
              <a:t>Research consistently shows that approximately 80% of jobs are filled through connections rather than cold applications. Strategic networking dramatically increases your visibility to potential employers. The key is approaching networking as relationship-building rather than transactional interactions.</a:t>
            </a:r>
            <a:endParaRPr lang="en-US" sz="1600" dirty="0"/>
          </a:p>
        </p:txBody>
      </p:sp>
      <p:sp>
        <p:nvSpPr>
          <p:cNvPr id="18" name="Text 10"/>
          <p:cNvSpPr/>
          <p:nvPr/>
        </p:nvSpPr>
        <p:spPr>
          <a:xfrm>
            <a:off x="719614" y="6675596"/>
            <a:ext cx="13191173" cy="986909"/>
          </a:xfrm>
          <a:prstGeom prst="rect">
            <a:avLst/>
          </a:prstGeom>
          <a:noFill/>
          <a:ln/>
        </p:spPr>
        <p:txBody>
          <a:bodyPr wrap="square" lIns="0" tIns="0" rIns="0" bIns="0" rtlCol="0" anchor="t"/>
          <a:lstStyle/>
          <a:p>
            <a:pPr marL="0" indent="0" algn="l">
              <a:lnSpc>
                <a:spcPts val="2550"/>
              </a:lnSpc>
              <a:buNone/>
            </a:pPr>
            <a:r>
              <a:rPr lang="en-US" sz="1600" dirty="0">
                <a:solidFill>
                  <a:srgbClr val="384653"/>
                </a:solidFill>
                <a:latin typeface="Montserrat" pitchFamily="34" charset="0"/>
                <a:ea typeface="Montserrat" pitchFamily="34" charset="-122"/>
                <a:cs typeface="Montserrat" pitchFamily="34" charset="-120"/>
              </a:rPr>
              <a:t>When reaching out to connections about opportunities, be specific and professional. For example: "Hi [Name], I noticed your company is hiring a Project Manager. I'd love to reconnect and learn more—would you be open to a quick chat?" This approach respects their time while clearly stating your interest.</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85681" y="538639"/>
            <a:ext cx="6126242" cy="515541"/>
          </a:xfrm>
          <a:prstGeom prst="rect">
            <a:avLst/>
          </a:prstGeom>
          <a:noFill/>
          <a:ln/>
        </p:spPr>
        <p:txBody>
          <a:bodyPr wrap="none" lIns="0" tIns="0" rIns="0" bIns="0" rtlCol="0" anchor="t"/>
          <a:lstStyle/>
          <a:p>
            <a:pPr marL="0" indent="0" algn="l">
              <a:lnSpc>
                <a:spcPts val="4050"/>
              </a:lnSpc>
              <a:buNone/>
            </a:pPr>
            <a:r>
              <a:rPr lang="en-US" sz="3200" b="1" dirty="0">
                <a:solidFill>
                  <a:srgbClr val="2E3C4E"/>
                </a:solidFill>
                <a:latin typeface="Barlow Bold" pitchFamily="34" charset="0"/>
                <a:ea typeface="Barlow Bold" pitchFamily="34" charset="-122"/>
                <a:cs typeface="Barlow Bold" pitchFamily="34" charset="-120"/>
              </a:rPr>
              <a:t>Go Beyond Traditional Job Boards</a:t>
            </a:r>
            <a:endParaRPr lang="en-US" sz="3200" dirty="0"/>
          </a:p>
        </p:txBody>
      </p:sp>
      <p:sp>
        <p:nvSpPr>
          <p:cNvPr id="3" name="Text 1"/>
          <p:cNvSpPr/>
          <p:nvPr/>
        </p:nvSpPr>
        <p:spPr>
          <a:xfrm>
            <a:off x="1789748" y="1918811"/>
            <a:ext cx="2911316" cy="322183"/>
          </a:xfrm>
          <a:prstGeom prst="rect">
            <a:avLst/>
          </a:prstGeom>
          <a:noFill/>
          <a:ln/>
        </p:spPr>
        <p:txBody>
          <a:bodyPr wrap="none" lIns="0" tIns="0" rIns="0" bIns="0" rtlCol="0" anchor="t"/>
          <a:lstStyle/>
          <a:p>
            <a:pPr marL="0" indent="0" algn="r">
              <a:lnSpc>
                <a:spcPts val="2500"/>
              </a:lnSpc>
              <a:buNone/>
            </a:pPr>
            <a:r>
              <a:rPr lang="en-US" sz="2000" b="1" dirty="0">
                <a:solidFill>
                  <a:srgbClr val="384653"/>
                </a:solidFill>
                <a:latin typeface="Barlow Bold" pitchFamily="34" charset="0"/>
                <a:ea typeface="Barlow Bold" pitchFamily="34" charset="-122"/>
                <a:cs typeface="Barlow Bold" pitchFamily="34" charset="-120"/>
              </a:rPr>
              <a:t>Direct Company Outreach</a:t>
            </a:r>
            <a:endParaRPr lang="en-US" sz="2000" dirty="0"/>
          </a:p>
        </p:txBody>
      </p:sp>
      <p:sp>
        <p:nvSpPr>
          <p:cNvPr id="4" name="Text 2"/>
          <p:cNvSpPr/>
          <p:nvPr/>
        </p:nvSpPr>
        <p:spPr>
          <a:xfrm>
            <a:off x="685681" y="2358509"/>
            <a:ext cx="4015383" cy="626745"/>
          </a:xfrm>
          <a:prstGeom prst="rect">
            <a:avLst/>
          </a:prstGeom>
          <a:noFill/>
          <a:ln/>
        </p:spPr>
        <p:txBody>
          <a:bodyPr wrap="square" lIns="0" tIns="0" rIns="0" bIns="0" rtlCol="0" anchor="t"/>
          <a:lstStyle/>
          <a:p>
            <a:pPr marL="0" indent="0" algn="r">
              <a:lnSpc>
                <a:spcPts val="2450"/>
              </a:lnSpc>
              <a:buNone/>
            </a:pPr>
            <a:r>
              <a:rPr lang="en-US" sz="1500" dirty="0">
                <a:solidFill>
                  <a:srgbClr val="384653"/>
                </a:solidFill>
                <a:latin typeface="Montserrat" pitchFamily="34" charset="0"/>
                <a:ea typeface="Montserrat" pitchFamily="34" charset="-122"/>
                <a:cs typeface="Montserrat" pitchFamily="34" charset="-120"/>
              </a:rPr>
              <a:t>Contact hiring managers and department leaders directly</a:t>
            </a:r>
            <a:endParaRPr lang="en-US" sz="1500" dirty="0"/>
          </a:p>
        </p:txBody>
      </p:sp>
      <p:pic>
        <p:nvPicPr>
          <p:cNvPr id="5" name="Image 0" descr="preencoded.png"/>
          <p:cNvPicPr>
            <a:picLocks noChangeAspect="1"/>
          </p:cNvPicPr>
          <p:nvPr/>
        </p:nvPicPr>
        <p:blipFill>
          <a:blip r:embed="rId3"/>
          <a:stretch>
            <a:fillRect/>
          </a:stretch>
        </p:blipFill>
        <p:spPr>
          <a:xfrm>
            <a:off x="4994910" y="1445895"/>
            <a:ext cx="4640580" cy="4640580"/>
          </a:xfrm>
          <a:prstGeom prst="rect">
            <a:avLst/>
          </a:prstGeom>
        </p:spPr>
      </p:pic>
      <p:pic>
        <p:nvPicPr>
          <p:cNvPr id="6" name="Image 1" descr="preencoded.png"/>
          <p:cNvPicPr>
            <a:picLocks noChangeAspect="1"/>
          </p:cNvPicPr>
          <p:nvPr/>
        </p:nvPicPr>
        <p:blipFill>
          <a:blip r:embed="rId4"/>
          <a:stretch>
            <a:fillRect/>
          </a:stretch>
        </p:blipFill>
        <p:spPr>
          <a:xfrm>
            <a:off x="6234767" y="2254151"/>
            <a:ext cx="293013" cy="366355"/>
          </a:xfrm>
          <a:prstGeom prst="rect">
            <a:avLst/>
          </a:prstGeom>
        </p:spPr>
      </p:pic>
      <p:sp>
        <p:nvSpPr>
          <p:cNvPr id="7" name="Text 3"/>
          <p:cNvSpPr/>
          <p:nvPr/>
        </p:nvSpPr>
        <p:spPr>
          <a:xfrm>
            <a:off x="9929336" y="1918811"/>
            <a:ext cx="3494603" cy="322183"/>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Research Target Organizations</a:t>
            </a:r>
            <a:endParaRPr lang="en-US" sz="2000" dirty="0"/>
          </a:p>
        </p:txBody>
      </p:sp>
      <p:sp>
        <p:nvSpPr>
          <p:cNvPr id="8" name="Text 4"/>
          <p:cNvSpPr/>
          <p:nvPr/>
        </p:nvSpPr>
        <p:spPr>
          <a:xfrm>
            <a:off x="9929336" y="2358509"/>
            <a:ext cx="4015383" cy="626745"/>
          </a:xfrm>
          <a:prstGeom prst="rect">
            <a:avLst/>
          </a:prstGeom>
          <a:noFill/>
          <a:ln/>
        </p:spPr>
        <p:txBody>
          <a:bodyPr wrap="squar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Identify growth signals and hiring indicators</a:t>
            </a:r>
            <a:endParaRPr lang="en-US" sz="1500" dirty="0"/>
          </a:p>
        </p:txBody>
      </p:sp>
      <p:pic>
        <p:nvPicPr>
          <p:cNvPr id="9" name="Image 2" descr="preencoded.png"/>
          <p:cNvPicPr>
            <a:picLocks noChangeAspect="1"/>
          </p:cNvPicPr>
          <p:nvPr/>
        </p:nvPicPr>
        <p:blipFill>
          <a:blip r:embed="rId5"/>
          <a:stretch>
            <a:fillRect/>
          </a:stretch>
        </p:blipFill>
        <p:spPr>
          <a:xfrm>
            <a:off x="4994910" y="1445895"/>
            <a:ext cx="4640580" cy="4640580"/>
          </a:xfrm>
          <a:prstGeom prst="rect">
            <a:avLst/>
          </a:prstGeom>
        </p:spPr>
      </p:pic>
      <p:pic>
        <p:nvPicPr>
          <p:cNvPr id="10" name="Image 3" descr="preencoded.png"/>
          <p:cNvPicPr>
            <a:picLocks noChangeAspect="1"/>
          </p:cNvPicPr>
          <p:nvPr/>
        </p:nvPicPr>
        <p:blipFill>
          <a:blip r:embed="rId6"/>
          <a:stretch>
            <a:fillRect/>
          </a:stretch>
        </p:blipFill>
        <p:spPr>
          <a:xfrm>
            <a:off x="8497431" y="2649081"/>
            <a:ext cx="293013" cy="366355"/>
          </a:xfrm>
          <a:prstGeom prst="rect">
            <a:avLst/>
          </a:prstGeom>
        </p:spPr>
      </p:pic>
      <p:sp>
        <p:nvSpPr>
          <p:cNvPr id="11" name="Text 5"/>
          <p:cNvSpPr/>
          <p:nvPr/>
        </p:nvSpPr>
        <p:spPr>
          <a:xfrm>
            <a:off x="9929336" y="4386024"/>
            <a:ext cx="3774400" cy="322183"/>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Connect with Industry Recruiters</a:t>
            </a:r>
            <a:endParaRPr lang="en-US" sz="2000" dirty="0"/>
          </a:p>
        </p:txBody>
      </p:sp>
      <p:sp>
        <p:nvSpPr>
          <p:cNvPr id="12" name="Text 6"/>
          <p:cNvSpPr/>
          <p:nvPr/>
        </p:nvSpPr>
        <p:spPr>
          <a:xfrm>
            <a:off x="9929336" y="4825722"/>
            <a:ext cx="4015383" cy="626745"/>
          </a:xfrm>
          <a:prstGeom prst="rect">
            <a:avLst/>
          </a:prstGeom>
          <a:noFill/>
          <a:ln/>
        </p:spPr>
        <p:txBody>
          <a:bodyPr wrap="squar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Build relationships with specialized placement professionals</a:t>
            </a:r>
            <a:endParaRPr lang="en-US" sz="1500" dirty="0"/>
          </a:p>
        </p:txBody>
      </p:sp>
      <p:pic>
        <p:nvPicPr>
          <p:cNvPr id="13" name="Image 4" descr="preencoded.png"/>
          <p:cNvPicPr>
            <a:picLocks noChangeAspect="1"/>
          </p:cNvPicPr>
          <p:nvPr/>
        </p:nvPicPr>
        <p:blipFill>
          <a:blip r:embed="rId7"/>
          <a:stretch>
            <a:fillRect/>
          </a:stretch>
        </p:blipFill>
        <p:spPr>
          <a:xfrm>
            <a:off x="4994910" y="1445895"/>
            <a:ext cx="4640580" cy="4640580"/>
          </a:xfrm>
          <a:prstGeom prst="rect">
            <a:avLst/>
          </a:prstGeom>
        </p:spPr>
      </p:pic>
      <p:pic>
        <p:nvPicPr>
          <p:cNvPr id="14" name="Image 5" descr="preencoded.png"/>
          <p:cNvPicPr>
            <a:picLocks noChangeAspect="1"/>
          </p:cNvPicPr>
          <p:nvPr/>
        </p:nvPicPr>
        <p:blipFill>
          <a:blip r:embed="rId8"/>
          <a:stretch>
            <a:fillRect/>
          </a:stretch>
        </p:blipFill>
        <p:spPr>
          <a:xfrm>
            <a:off x="8102501" y="4911745"/>
            <a:ext cx="293013" cy="366355"/>
          </a:xfrm>
          <a:prstGeom prst="rect">
            <a:avLst/>
          </a:prstGeom>
        </p:spPr>
      </p:pic>
      <p:sp>
        <p:nvSpPr>
          <p:cNvPr id="15" name="Text 7"/>
          <p:cNvSpPr/>
          <p:nvPr/>
        </p:nvSpPr>
        <p:spPr>
          <a:xfrm>
            <a:off x="685681" y="4224933"/>
            <a:ext cx="4015383" cy="644366"/>
          </a:xfrm>
          <a:prstGeom prst="rect">
            <a:avLst/>
          </a:prstGeom>
          <a:noFill/>
          <a:ln/>
        </p:spPr>
        <p:txBody>
          <a:bodyPr wrap="square" lIns="0" tIns="0" rIns="0" bIns="0" rtlCol="0" anchor="t"/>
          <a:lstStyle/>
          <a:p>
            <a:pPr marL="0" indent="0" algn="r">
              <a:lnSpc>
                <a:spcPts val="2500"/>
              </a:lnSpc>
              <a:buNone/>
            </a:pPr>
            <a:r>
              <a:rPr lang="en-US" sz="2000" b="1" dirty="0">
                <a:solidFill>
                  <a:srgbClr val="384653"/>
                </a:solidFill>
                <a:latin typeface="Barlow Bold" pitchFamily="34" charset="0"/>
                <a:ea typeface="Barlow Bold" pitchFamily="34" charset="-122"/>
                <a:cs typeface="Barlow Bold" pitchFamily="34" charset="-120"/>
              </a:rPr>
              <a:t>Leverage Professional Communities</a:t>
            </a:r>
            <a:endParaRPr lang="en-US" sz="2000" dirty="0"/>
          </a:p>
        </p:txBody>
      </p:sp>
      <p:sp>
        <p:nvSpPr>
          <p:cNvPr id="16" name="Text 8"/>
          <p:cNvSpPr/>
          <p:nvPr/>
        </p:nvSpPr>
        <p:spPr>
          <a:xfrm>
            <a:off x="685681" y="4986814"/>
            <a:ext cx="4015383" cy="626745"/>
          </a:xfrm>
          <a:prstGeom prst="rect">
            <a:avLst/>
          </a:prstGeom>
          <a:noFill/>
          <a:ln/>
        </p:spPr>
        <p:txBody>
          <a:bodyPr wrap="square" lIns="0" tIns="0" rIns="0" bIns="0" rtlCol="0" anchor="t"/>
          <a:lstStyle/>
          <a:p>
            <a:pPr marL="0" indent="0" algn="r">
              <a:lnSpc>
                <a:spcPts val="2450"/>
              </a:lnSpc>
              <a:buNone/>
            </a:pPr>
            <a:r>
              <a:rPr lang="en-US" sz="1500" dirty="0">
                <a:solidFill>
                  <a:srgbClr val="384653"/>
                </a:solidFill>
                <a:latin typeface="Montserrat" pitchFamily="34" charset="0"/>
                <a:ea typeface="Montserrat" pitchFamily="34" charset="-122"/>
                <a:cs typeface="Montserrat" pitchFamily="34" charset="-120"/>
              </a:rPr>
              <a:t>Engage in industry-specific groups and forums</a:t>
            </a:r>
            <a:endParaRPr lang="en-US" sz="1500" dirty="0"/>
          </a:p>
        </p:txBody>
      </p:sp>
      <p:pic>
        <p:nvPicPr>
          <p:cNvPr id="17" name="Image 6" descr="preencoded.png"/>
          <p:cNvPicPr>
            <a:picLocks noChangeAspect="1"/>
          </p:cNvPicPr>
          <p:nvPr/>
        </p:nvPicPr>
        <p:blipFill>
          <a:blip r:embed="rId9"/>
          <a:stretch>
            <a:fillRect/>
          </a:stretch>
        </p:blipFill>
        <p:spPr>
          <a:xfrm>
            <a:off x="4994910" y="1445895"/>
            <a:ext cx="4640580" cy="4640580"/>
          </a:xfrm>
          <a:prstGeom prst="rect">
            <a:avLst/>
          </a:prstGeom>
        </p:spPr>
      </p:pic>
      <p:pic>
        <p:nvPicPr>
          <p:cNvPr id="18" name="Image 7" descr="preencoded.png"/>
          <p:cNvPicPr>
            <a:picLocks noChangeAspect="1"/>
          </p:cNvPicPr>
          <p:nvPr/>
        </p:nvPicPr>
        <p:blipFill>
          <a:blip r:embed="rId10"/>
          <a:stretch>
            <a:fillRect/>
          </a:stretch>
        </p:blipFill>
        <p:spPr>
          <a:xfrm>
            <a:off x="5839837" y="4516815"/>
            <a:ext cx="293013" cy="366355"/>
          </a:xfrm>
          <a:prstGeom prst="rect">
            <a:avLst/>
          </a:prstGeom>
        </p:spPr>
      </p:pic>
      <p:sp>
        <p:nvSpPr>
          <p:cNvPr id="19" name="Text 9"/>
          <p:cNvSpPr/>
          <p:nvPr/>
        </p:nvSpPr>
        <p:spPr>
          <a:xfrm>
            <a:off x="685681" y="6306860"/>
            <a:ext cx="13259038" cy="626745"/>
          </a:xfrm>
          <a:prstGeom prst="rect">
            <a:avLst/>
          </a:prstGeom>
          <a:noFill/>
          <a:ln/>
        </p:spPr>
        <p:txBody>
          <a:bodyPr wrap="squar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Limiting your search to public job listings means competing with hundreds or thousands of other applicants. The hidden job market—positions filled without ever being publicly advertised—represents a significant opportunity for proactive job seekers.</a:t>
            </a:r>
            <a:endParaRPr lang="en-US" sz="1500" dirty="0"/>
          </a:p>
        </p:txBody>
      </p:sp>
      <p:sp>
        <p:nvSpPr>
          <p:cNvPr id="20" name="Text 10"/>
          <p:cNvSpPr/>
          <p:nvPr/>
        </p:nvSpPr>
        <p:spPr>
          <a:xfrm>
            <a:off x="685681" y="7153989"/>
            <a:ext cx="13259038" cy="626745"/>
          </a:xfrm>
          <a:prstGeom prst="rect">
            <a:avLst/>
          </a:prstGeom>
          <a:noFill/>
          <a:ln/>
        </p:spPr>
        <p:txBody>
          <a:bodyPr wrap="squar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Watch for subtle hiring signals like funding announcements, leadership changes, or new product launches, which often precede hiring initiatives. These early indicators give you the advantage of approaching companies before positions are formally announced.</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27234" y="739378"/>
            <a:ext cx="8934212" cy="546854"/>
          </a:xfrm>
          <a:prstGeom prst="rect">
            <a:avLst/>
          </a:prstGeom>
          <a:noFill/>
          <a:ln/>
        </p:spPr>
        <p:txBody>
          <a:bodyPr wrap="none" lIns="0" tIns="0" rIns="0" bIns="0" rtlCol="0" anchor="t"/>
          <a:lstStyle/>
          <a:p>
            <a:pPr marL="0" indent="0" algn="l">
              <a:lnSpc>
                <a:spcPts val="4300"/>
              </a:lnSpc>
              <a:buNone/>
            </a:pPr>
            <a:r>
              <a:rPr lang="en-US" sz="3400" b="1" dirty="0">
                <a:solidFill>
                  <a:srgbClr val="2E3C4E"/>
                </a:solidFill>
                <a:latin typeface="Barlow Bold" pitchFamily="34" charset="0"/>
                <a:ea typeface="Barlow Bold" pitchFamily="34" charset="-122"/>
                <a:cs typeface="Barlow Bold" pitchFamily="34" charset="-120"/>
              </a:rPr>
              <a:t>Demonstrate Continuous Learning and Growth</a:t>
            </a:r>
            <a:endParaRPr lang="en-US" sz="3400" dirty="0"/>
          </a:p>
        </p:txBody>
      </p:sp>
      <p:sp>
        <p:nvSpPr>
          <p:cNvPr id="3" name="Shape 1"/>
          <p:cNvSpPr/>
          <p:nvPr/>
        </p:nvSpPr>
        <p:spPr>
          <a:xfrm>
            <a:off x="727234" y="3531156"/>
            <a:ext cx="13175933" cy="22860"/>
          </a:xfrm>
          <a:prstGeom prst="roundRect">
            <a:avLst>
              <a:gd name="adj" fmla="val 1363588"/>
            </a:avLst>
          </a:prstGeom>
          <a:solidFill>
            <a:srgbClr val="BACFDD"/>
          </a:solidFill>
          <a:ln/>
        </p:spPr>
        <p:txBody>
          <a:bodyPr/>
          <a:lstStyle/>
          <a:p>
            <a:endParaRPr lang="en-US"/>
          </a:p>
        </p:txBody>
      </p:sp>
      <p:sp>
        <p:nvSpPr>
          <p:cNvPr id="4" name="Shape 2"/>
          <p:cNvSpPr/>
          <p:nvPr/>
        </p:nvSpPr>
        <p:spPr>
          <a:xfrm>
            <a:off x="3272909" y="2907804"/>
            <a:ext cx="22860" cy="623411"/>
          </a:xfrm>
          <a:prstGeom prst="roundRect">
            <a:avLst>
              <a:gd name="adj" fmla="val 1363588"/>
            </a:avLst>
          </a:prstGeom>
          <a:solidFill>
            <a:srgbClr val="BACFDD"/>
          </a:solidFill>
          <a:ln/>
        </p:spPr>
        <p:txBody>
          <a:bodyPr/>
          <a:lstStyle/>
          <a:p>
            <a:endParaRPr lang="en-US"/>
          </a:p>
        </p:txBody>
      </p:sp>
      <p:sp>
        <p:nvSpPr>
          <p:cNvPr id="5" name="Shape 3"/>
          <p:cNvSpPr/>
          <p:nvPr/>
        </p:nvSpPr>
        <p:spPr>
          <a:xfrm>
            <a:off x="3050619" y="3297376"/>
            <a:ext cx="467558" cy="467558"/>
          </a:xfrm>
          <a:prstGeom prst="roundRect">
            <a:avLst>
              <a:gd name="adj" fmla="val 66669"/>
            </a:avLst>
          </a:prstGeom>
          <a:solidFill>
            <a:srgbClr val="D4E9F7"/>
          </a:solidFill>
          <a:ln w="7620">
            <a:solidFill>
              <a:srgbClr val="BACFDD"/>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3120330" y="3326070"/>
            <a:ext cx="328017" cy="410051"/>
          </a:xfrm>
          <a:prstGeom prst="rect">
            <a:avLst/>
          </a:prstGeom>
        </p:spPr>
      </p:pic>
      <p:sp>
        <p:nvSpPr>
          <p:cNvPr id="7" name="Text 4"/>
          <p:cNvSpPr/>
          <p:nvPr/>
        </p:nvSpPr>
        <p:spPr>
          <a:xfrm>
            <a:off x="1586984" y="1701760"/>
            <a:ext cx="3395067" cy="341828"/>
          </a:xfrm>
          <a:prstGeom prst="rect">
            <a:avLst/>
          </a:prstGeom>
          <a:noFill/>
          <a:ln/>
        </p:spPr>
        <p:txBody>
          <a:bodyPr wrap="none" lIns="0" tIns="0" rIns="0" bIns="0" rtlCol="0" anchor="t"/>
          <a:lstStyle/>
          <a:p>
            <a:pPr marL="0" indent="0" algn="ctr">
              <a:lnSpc>
                <a:spcPts val="2650"/>
              </a:lnSpc>
              <a:buNone/>
            </a:pPr>
            <a:r>
              <a:rPr lang="en-US" sz="2150" b="1" dirty="0">
                <a:solidFill>
                  <a:srgbClr val="384653"/>
                </a:solidFill>
                <a:latin typeface="Barlow Bold" pitchFamily="34" charset="0"/>
                <a:ea typeface="Barlow Bold" pitchFamily="34" charset="-122"/>
                <a:cs typeface="Barlow Bold" pitchFamily="34" charset="-120"/>
              </a:rPr>
              <a:t>Earn Relevant Certifications</a:t>
            </a:r>
            <a:endParaRPr lang="en-US" sz="2150" dirty="0"/>
          </a:p>
        </p:txBody>
      </p:sp>
      <p:sp>
        <p:nvSpPr>
          <p:cNvPr id="8" name="Text 5"/>
          <p:cNvSpPr/>
          <p:nvPr/>
        </p:nvSpPr>
        <p:spPr>
          <a:xfrm>
            <a:off x="934998" y="2168247"/>
            <a:ext cx="4699040" cy="531733"/>
          </a:xfrm>
          <a:prstGeom prst="rect">
            <a:avLst/>
          </a:prstGeom>
          <a:noFill/>
          <a:ln/>
        </p:spPr>
        <p:txBody>
          <a:bodyPr wrap="square" lIns="0" tIns="0" rIns="0" bIns="0" rtlCol="0" anchor="t"/>
          <a:lstStyle/>
          <a:p>
            <a:pPr marL="0" indent="0" algn="ctr">
              <a:lnSpc>
                <a:spcPts val="2050"/>
              </a:lnSpc>
              <a:buNone/>
            </a:pPr>
            <a:r>
              <a:rPr lang="en-US" sz="1300" dirty="0">
                <a:solidFill>
                  <a:srgbClr val="384653"/>
                </a:solidFill>
                <a:latin typeface="Montserrat" pitchFamily="34" charset="0"/>
                <a:ea typeface="Montserrat" pitchFamily="34" charset="-122"/>
                <a:cs typeface="Montserrat" pitchFamily="34" charset="-120"/>
              </a:rPr>
              <a:t>Pursue credentials aligned with your career goals and industry demands</a:t>
            </a:r>
            <a:endParaRPr lang="en-US" sz="1300" dirty="0"/>
          </a:p>
        </p:txBody>
      </p:sp>
      <p:sp>
        <p:nvSpPr>
          <p:cNvPr id="9" name="Shape 6"/>
          <p:cNvSpPr/>
          <p:nvPr/>
        </p:nvSpPr>
        <p:spPr>
          <a:xfrm>
            <a:off x="5960031" y="3531096"/>
            <a:ext cx="22860" cy="623411"/>
          </a:xfrm>
          <a:prstGeom prst="roundRect">
            <a:avLst>
              <a:gd name="adj" fmla="val 1363588"/>
            </a:avLst>
          </a:prstGeom>
          <a:solidFill>
            <a:srgbClr val="BACFDD"/>
          </a:solidFill>
          <a:ln/>
        </p:spPr>
        <p:txBody>
          <a:bodyPr/>
          <a:lstStyle/>
          <a:p>
            <a:endParaRPr lang="en-US"/>
          </a:p>
        </p:txBody>
      </p:sp>
      <p:sp>
        <p:nvSpPr>
          <p:cNvPr id="10" name="Shape 7"/>
          <p:cNvSpPr/>
          <p:nvPr/>
        </p:nvSpPr>
        <p:spPr>
          <a:xfrm>
            <a:off x="5737741" y="3297376"/>
            <a:ext cx="467558" cy="467558"/>
          </a:xfrm>
          <a:prstGeom prst="roundRect">
            <a:avLst>
              <a:gd name="adj" fmla="val 66669"/>
            </a:avLst>
          </a:prstGeom>
          <a:solidFill>
            <a:srgbClr val="D4E9F7"/>
          </a:solidFill>
          <a:ln w="7620">
            <a:solidFill>
              <a:srgbClr val="BACFDD"/>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5807452" y="3326070"/>
            <a:ext cx="328017" cy="410051"/>
          </a:xfrm>
          <a:prstGeom prst="rect">
            <a:avLst/>
          </a:prstGeom>
        </p:spPr>
      </p:pic>
      <p:sp>
        <p:nvSpPr>
          <p:cNvPr id="12" name="Text 8"/>
          <p:cNvSpPr/>
          <p:nvPr/>
        </p:nvSpPr>
        <p:spPr>
          <a:xfrm>
            <a:off x="4486870" y="4362331"/>
            <a:ext cx="2969419" cy="341828"/>
          </a:xfrm>
          <a:prstGeom prst="rect">
            <a:avLst/>
          </a:prstGeom>
          <a:noFill/>
          <a:ln/>
        </p:spPr>
        <p:txBody>
          <a:bodyPr wrap="none" lIns="0" tIns="0" rIns="0" bIns="0" rtlCol="0" anchor="t"/>
          <a:lstStyle/>
          <a:p>
            <a:pPr marL="0" indent="0" algn="ctr">
              <a:lnSpc>
                <a:spcPts val="2650"/>
              </a:lnSpc>
              <a:buNone/>
            </a:pPr>
            <a:r>
              <a:rPr lang="en-US" sz="2150" b="1" dirty="0">
                <a:solidFill>
                  <a:srgbClr val="384653"/>
                </a:solidFill>
                <a:latin typeface="Barlow Bold" pitchFamily="34" charset="0"/>
                <a:ea typeface="Barlow Bold" pitchFamily="34" charset="-122"/>
                <a:cs typeface="Barlow Bold" pitchFamily="34" charset="-120"/>
              </a:rPr>
              <a:t>Expand Knowledge Base</a:t>
            </a:r>
            <a:endParaRPr lang="en-US" sz="2150" dirty="0"/>
          </a:p>
        </p:txBody>
      </p:sp>
      <p:sp>
        <p:nvSpPr>
          <p:cNvPr id="13" name="Text 9"/>
          <p:cNvSpPr/>
          <p:nvPr/>
        </p:nvSpPr>
        <p:spPr>
          <a:xfrm>
            <a:off x="3622119" y="4828818"/>
            <a:ext cx="4699040" cy="531733"/>
          </a:xfrm>
          <a:prstGeom prst="rect">
            <a:avLst/>
          </a:prstGeom>
          <a:noFill/>
          <a:ln/>
        </p:spPr>
        <p:txBody>
          <a:bodyPr wrap="square" lIns="0" tIns="0" rIns="0" bIns="0" rtlCol="0" anchor="t"/>
          <a:lstStyle/>
          <a:p>
            <a:pPr marL="0" indent="0" algn="ctr">
              <a:lnSpc>
                <a:spcPts val="2050"/>
              </a:lnSpc>
              <a:buNone/>
            </a:pPr>
            <a:r>
              <a:rPr lang="en-US" sz="1300" dirty="0">
                <a:solidFill>
                  <a:srgbClr val="384653"/>
                </a:solidFill>
                <a:latin typeface="Montserrat" pitchFamily="34" charset="0"/>
                <a:ea typeface="Montserrat" pitchFamily="34" charset="-122"/>
                <a:cs typeface="Montserrat" pitchFamily="34" charset="-120"/>
              </a:rPr>
              <a:t>Stay current with industry trends, technologies, and best practices</a:t>
            </a:r>
            <a:endParaRPr lang="en-US" sz="1300" dirty="0"/>
          </a:p>
        </p:txBody>
      </p:sp>
      <p:sp>
        <p:nvSpPr>
          <p:cNvPr id="14" name="Shape 10"/>
          <p:cNvSpPr/>
          <p:nvPr/>
        </p:nvSpPr>
        <p:spPr>
          <a:xfrm>
            <a:off x="8647152" y="2907804"/>
            <a:ext cx="22860" cy="623411"/>
          </a:xfrm>
          <a:prstGeom prst="roundRect">
            <a:avLst>
              <a:gd name="adj" fmla="val 1363588"/>
            </a:avLst>
          </a:prstGeom>
          <a:solidFill>
            <a:srgbClr val="BACFDD"/>
          </a:solidFill>
          <a:ln/>
        </p:spPr>
        <p:txBody>
          <a:bodyPr/>
          <a:lstStyle/>
          <a:p>
            <a:endParaRPr lang="en-US"/>
          </a:p>
        </p:txBody>
      </p:sp>
      <p:sp>
        <p:nvSpPr>
          <p:cNvPr id="15" name="Shape 11"/>
          <p:cNvSpPr/>
          <p:nvPr/>
        </p:nvSpPr>
        <p:spPr>
          <a:xfrm>
            <a:off x="8424863" y="3297376"/>
            <a:ext cx="467558" cy="467558"/>
          </a:xfrm>
          <a:prstGeom prst="roundRect">
            <a:avLst>
              <a:gd name="adj" fmla="val 66669"/>
            </a:avLst>
          </a:prstGeom>
          <a:solidFill>
            <a:srgbClr val="D4E9F7"/>
          </a:solidFill>
          <a:ln w="7620">
            <a:solidFill>
              <a:srgbClr val="BACFDD"/>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8494574" y="3326070"/>
            <a:ext cx="328017" cy="410051"/>
          </a:xfrm>
          <a:prstGeom prst="rect">
            <a:avLst/>
          </a:prstGeom>
        </p:spPr>
      </p:pic>
      <p:sp>
        <p:nvSpPr>
          <p:cNvPr id="17" name="Text 12"/>
          <p:cNvSpPr/>
          <p:nvPr/>
        </p:nvSpPr>
        <p:spPr>
          <a:xfrm>
            <a:off x="7291626" y="1701760"/>
            <a:ext cx="2734270" cy="341828"/>
          </a:xfrm>
          <a:prstGeom prst="rect">
            <a:avLst/>
          </a:prstGeom>
          <a:noFill/>
          <a:ln/>
        </p:spPr>
        <p:txBody>
          <a:bodyPr wrap="none" lIns="0" tIns="0" rIns="0" bIns="0" rtlCol="0" anchor="t"/>
          <a:lstStyle/>
          <a:p>
            <a:pPr marL="0" indent="0" algn="ctr">
              <a:lnSpc>
                <a:spcPts val="2650"/>
              </a:lnSpc>
              <a:buNone/>
            </a:pPr>
            <a:r>
              <a:rPr lang="en-US" sz="2150" b="1" dirty="0">
                <a:solidFill>
                  <a:srgbClr val="384653"/>
                </a:solidFill>
                <a:latin typeface="Barlow Bold" pitchFamily="34" charset="0"/>
                <a:ea typeface="Barlow Bold" pitchFamily="34" charset="-122"/>
                <a:cs typeface="Barlow Bold" pitchFamily="34" charset="-120"/>
              </a:rPr>
              <a:t>Share Your Learning</a:t>
            </a:r>
            <a:endParaRPr lang="en-US" sz="2150" dirty="0"/>
          </a:p>
        </p:txBody>
      </p:sp>
      <p:sp>
        <p:nvSpPr>
          <p:cNvPr id="18" name="Text 13"/>
          <p:cNvSpPr/>
          <p:nvPr/>
        </p:nvSpPr>
        <p:spPr>
          <a:xfrm>
            <a:off x="6309241" y="2168247"/>
            <a:ext cx="4699040" cy="531733"/>
          </a:xfrm>
          <a:prstGeom prst="rect">
            <a:avLst/>
          </a:prstGeom>
          <a:noFill/>
          <a:ln/>
        </p:spPr>
        <p:txBody>
          <a:bodyPr wrap="square" lIns="0" tIns="0" rIns="0" bIns="0" rtlCol="0" anchor="t"/>
          <a:lstStyle/>
          <a:p>
            <a:pPr marL="0" indent="0" algn="ctr">
              <a:lnSpc>
                <a:spcPts val="2050"/>
              </a:lnSpc>
              <a:buNone/>
            </a:pPr>
            <a:r>
              <a:rPr lang="en-US" sz="1300" dirty="0">
                <a:solidFill>
                  <a:srgbClr val="384653"/>
                </a:solidFill>
                <a:latin typeface="Montserrat" pitchFamily="34" charset="0"/>
                <a:ea typeface="Montserrat" pitchFamily="34" charset="-122"/>
                <a:cs typeface="Montserrat" pitchFamily="34" charset="-120"/>
              </a:rPr>
              <a:t>Demonstrate expertise by teaching others through content or presentations</a:t>
            </a:r>
            <a:endParaRPr lang="en-US" sz="1300" dirty="0"/>
          </a:p>
        </p:txBody>
      </p:sp>
      <p:sp>
        <p:nvSpPr>
          <p:cNvPr id="19" name="Shape 14"/>
          <p:cNvSpPr/>
          <p:nvPr/>
        </p:nvSpPr>
        <p:spPr>
          <a:xfrm>
            <a:off x="11334274" y="3531096"/>
            <a:ext cx="22860" cy="623411"/>
          </a:xfrm>
          <a:prstGeom prst="roundRect">
            <a:avLst>
              <a:gd name="adj" fmla="val 1363588"/>
            </a:avLst>
          </a:prstGeom>
          <a:solidFill>
            <a:srgbClr val="BACFDD"/>
          </a:solidFill>
          <a:ln/>
        </p:spPr>
        <p:txBody>
          <a:bodyPr/>
          <a:lstStyle/>
          <a:p>
            <a:endParaRPr lang="en-US"/>
          </a:p>
        </p:txBody>
      </p:sp>
      <p:sp>
        <p:nvSpPr>
          <p:cNvPr id="20" name="Shape 15"/>
          <p:cNvSpPr/>
          <p:nvPr/>
        </p:nvSpPr>
        <p:spPr>
          <a:xfrm>
            <a:off x="11111984" y="3297376"/>
            <a:ext cx="467558" cy="467558"/>
          </a:xfrm>
          <a:prstGeom prst="roundRect">
            <a:avLst>
              <a:gd name="adj" fmla="val 66669"/>
            </a:avLst>
          </a:prstGeom>
          <a:solidFill>
            <a:srgbClr val="D4E9F7"/>
          </a:solidFill>
          <a:ln w="7620">
            <a:solidFill>
              <a:srgbClr val="BACFDD"/>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11181695" y="3326070"/>
            <a:ext cx="328017" cy="410051"/>
          </a:xfrm>
          <a:prstGeom prst="rect">
            <a:avLst/>
          </a:prstGeom>
        </p:spPr>
      </p:pic>
      <p:sp>
        <p:nvSpPr>
          <p:cNvPr id="22" name="Text 16"/>
          <p:cNvSpPr/>
          <p:nvPr/>
        </p:nvSpPr>
        <p:spPr>
          <a:xfrm>
            <a:off x="9978747" y="4362331"/>
            <a:ext cx="2734270" cy="341828"/>
          </a:xfrm>
          <a:prstGeom prst="rect">
            <a:avLst/>
          </a:prstGeom>
          <a:noFill/>
          <a:ln/>
        </p:spPr>
        <p:txBody>
          <a:bodyPr wrap="none" lIns="0" tIns="0" rIns="0" bIns="0" rtlCol="0" anchor="t"/>
          <a:lstStyle/>
          <a:p>
            <a:pPr marL="0" indent="0" algn="ctr">
              <a:lnSpc>
                <a:spcPts val="2650"/>
              </a:lnSpc>
              <a:buNone/>
            </a:pPr>
            <a:r>
              <a:rPr lang="en-US" sz="2150" b="1" dirty="0">
                <a:solidFill>
                  <a:srgbClr val="384653"/>
                </a:solidFill>
                <a:latin typeface="Barlow Bold" pitchFamily="34" charset="0"/>
                <a:ea typeface="Barlow Bold" pitchFamily="34" charset="-122"/>
                <a:cs typeface="Barlow Bold" pitchFamily="34" charset="-120"/>
              </a:rPr>
              <a:t>Apply New Skills</a:t>
            </a:r>
            <a:endParaRPr lang="en-US" sz="2150" dirty="0"/>
          </a:p>
        </p:txBody>
      </p:sp>
      <p:sp>
        <p:nvSpPr>
          <p:cNvPr id="23" name="Text 17"/>
          <p:cNvSpPr/>
          <p:nvPr/>
        </p:nvSpPr>
        <p:spPr>
          <a:xfrm>
            <a:off x="8996363" y="4828818"/>
            <a:ext cx="4699040" cy="531733"/>
          </a:xfrm>
          <a:prstGeom prst="rect">
            <a:avLst/>
          </a:prstGeom>
          <a:noFill/>
          <a:ln/>
        </p:spPr>
        <p:txBody>
          <a:bodyPr wrap="square" lIns="0" tIns="0" rIns="0" bIns="0" rtlCol="0" anchor="t"/>
          <a:lstStyle/>
          <a:p>
            <a:pPr marL="0" indent="0" algn="ctr">
              <a:lnSpc>
                <a:spcPts val="2050"/>
              </a:lnSpc>
              <a:buNone/>
            </a:pPr>
            <a:r>
              <a:rPr lang="en-US" sz="1300" dirty="0">
                <a:solidFill>
                  <a:srgbClr val="384653"/>
                </a:solidFill>
                <a:latin typeface="Montserrat" pitchFamily="34" charset="0"/>
                <a:ea typeface="Montserrat" pitchFamily="34" charset="-122"/>
                <a:cs typeface="Montserrat" pitchFamily="34" charset="-120"/>
              </a:rPr>
              <a:t>Use practical projects to showcase your capabilities and growth</a:t>
            </a:r>
            <a:endParaRPr lang="en-US" sz="1300" dirty="0"/>
          </a:p>
        </p:txBody>
      </p:sp>
      <p:sp>
        <p:nvSpPr>
          <p:cNvPr id="24" name="Text 18"/>
          <p:cNvSpPr/>
          <p:nvPr/>
        </p:nvSpPr>
        <p:spPr>
          <a:xfrm>
            <a:off x="727234" y="5594271"/>
            <a:ext cx="13175933" cy="997268"/>
          </a:xfrm>
          <a:prstGeom prst="rect">
            <a:avLst/>
          </a:prstGeom>
          <a:noFill/>
          <a:ln/>
        </p:spPr>
        <p:txBody>
          <a:bodyPr wrap="square" lIns="0" tIns="0" rIns="0" bIns="0" rtlCol="0" anchor="t"/>
          <a:lstStyle/>
          <a:p>
            <a:pPr marL="0" indent="0" algn="l">
              <a:lnSpc>
                <a:spcPts val="2600"/>
              </a:lnSpc>
              <a:buNone/>
            </a:pPr>
            <a:r>
              <a:rPr lang="en-US" sz="1600" dirty="0">
                <a:solidFill>
                  <a:srgbClr val="384653"/>
                </a:solidFill>
                <a:latin typeface="Montserrat" pitchFamily="34" charset="0"/>
                <a:ea typeface="Montserrat" pitchFamily="34" charset="-122"/>
                <a:cs typeface="Montserrat" pitchFamily="34" charset="-120"/>
              </a:rPr>
              <a:t>Employers consistently favor candidates who demonstrate a commitment to growth and adaptation. In rapidly evolving industries, your willingness to learn new skills becomes a competitive advantage. Beyond formal certifications, showcase your continuous learning mindset in interviews and professional communications.</a:t>
            </a:r>
            <a:endParaRPr lang="en-US" sz="1600" dirty="0"/>
          </a:p>
        </p:txBody>
      </p:sp>
      <p:sp>
        <p:nvSpPr>
          <p:cNvPr id="25" name="Text 19"/>
          <p:cNvSpPr/>
          <p:nvPr/>
        </p:nvSpPr>
        <p:spPr>
          <a:xfrm>
            <a:off x="727234" y="6825258"/>
            <a:ext cx="13175933" cy="664845"/>
          </a:xfrm>
          <a:prstGeom prst="rect">
            <a:avLst/>
          </a:prstGeom>
          <a:noFill/>
          <a:ln/>
        </p:spPr>
        <p:txBody>
          <a:bodyPr wrap="square" lIns="0" tIns="0" rIns="0" bIns="0" rtlCol="0" anchor="t"/>
          <a:lstStyle/>
          <a:p>
            <a:pPr marL="0" indent="0" algn="l">
              <a:lnSpc>
                <a:spcPts val="2600"/>
              </a:lnSpc>
              <a:buNone/>
            </a:pPr>
            <a:r>
              <a:rPr lang="en-US" sz="1600" dirty="0">
                <a:solidFill>
                  <a:srgbClr val="384653"/>
                </a:solidFill>
                <a:latin typeface="Montserrat" pitchFamily="34" charset="0"/>
                <a:ea typeface="Montserrat" pitchFamily="34" charset="-122"/>
                <a:cs typeface="Montserrat" pitchFamily="34" charset="-120"/>
              </a:rPr>
              <a:t>When discussing your learning journey, connect it directly to how it benefits potential employers. For example, rather than simply mentioning a new certification, explain how that knowledge would solve specific challenges the organization faces.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4133" y="692825"/>
            <a:ext cx="6340554" cy="514469"/>
          </a:xfrm>
          <a:prstGeom prst="rect">
            <a:avLst/>
          </a:prstGeom>
          <a:noFill/>
          <a:ln/>
        </p:spPr>
        <p:txBody>
          <a:bodyPr wrap="none" lIns="0" tIns="0" rIns="0" bIns="0" rtlCol="0" anchor="t"/>
          <a:lstStyle/>
          <a:p>
            <a:pPr marL="0" indent="0" algn="l">
              <a:lnSpc>
                <a:spcPts val="4050"/>
              </a:lnSpc>
              <a:buNone/>
            </a:pPr>
            <a:r>
              <a:rPr lang="en-US" sz="3200" b="1" dirty="0">
                <a:solidFill>
                  <a:srgbClr val="2E3C4E"/>
                </a:solidFill>
                <a:latin typeface="Barlow Bold" pitchFamily="34" charset="0"/>
                <a:ea typeface="Barlow Bold" pitchFamily="34" charset="-122"/>
                <a:cs typeface="Barlow Bold" pitchFamily="34" charset="-120"/>
              </a:rPr>
              <a:t>Add Value Beyond Your Application</a:t>
            </a:r>
            <a:endParaRPr lang="en-US" sz="3200" dirty="0"/>
          </a:p>
        </p:txBody>
      </p:sp>
      <p:sp>
        <p:nvSpPr>
          <p:cNvPr id="3" name="Shape 1"/>
          <p:cNvSpPr/>
          <p:nvPr/>
        </p:nvSpPr>
        <p:spPr>
          <a:xfrm>
            <a:off x="684133" y="1598176"/>
            <a:ext cx="2210276" cy="1142286"/>
          </a:xfrm>
          <a:prstGeom prst="roundRect">
            <a:avLst>
              <a:gd name="adj" fmla="val 25670"/>
            </a:avLst>
          </a:prstGeom>
          <a:solidFill>
            <a:srgbClr val="D4E9F7"/>
          </a:solidFill>
          <a:ln w="7620">
            <a:solidFill>
              <a:srgbClr val="BACFDD"/>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51873" y="1997512"/>
            <a:ext cx="274796" cy="343614"/>
          </a:xfrm>
          <a:prstGeom prst="rect">
            <a:avLst/>
          </a:prstGeom>
        </p:spPr>
      </p:pic>
      <p:sp>
        <p:nvSpPr>
          <p:cNvPr id="5" name="Text 2"/>
          <p:cNvSpPr/>
          <p:nvPr/>
        </p:nvSpPr>
        <p:spPr>
          <a:xfrm>
            <a:off x="3089791" y="1793558"/>
            <a:ext cx="2669858" cy="321469"/>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Offer Strategic Insights</a:t>
            </a:r>
            <a:endParaRPr lang="en-US" sz="2000" dirty="0"/>
          </a:p>
        </p:txBody>
      </p:sp>
      <p:sp>
        <p:nvSpPr>
          <p:cNvPr id="6" name="Text 3"/>
          <p:cNvSpPr/>
          <p:nvPr/>
        </p:nvSpPr>
        <p:spPr>
          <a:xfrm>
            <a:off x="3089791" y="2232303"/>
            <a:ext cx="5115997" cy="312777"/>
          </a:xfrm>
          <a:prstGeom prst="rect">
            <a:avLst/>
          </a:prstGeom>
          <a:noFill/>
          <a:ln/>
        </p:spPr>
        <p:txBody>
          <a:bodyPr wrap="non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Provide thoughtful solutions to company challenges</a:t>
            </a:r>
            <a:endParaRPr lang="en-US" sz="1500" dirty="0"/>
          </a:p>
        </p:txBody>
      </p:sp>
      <p:sp>
        <p:nvSpPr>
          <p:cNvPr id="7" name="Shape 4"/>
          <p:cNvSpPr/>
          <p:nvPr/>
        </p:nvSpPr>
        <p:spPr>
          <a:xfrm>
            <a:off x="2992041" y="2730937"/>
            <a:ext cx="10856595" cy="11430"/>
          </a:xfrm>
          <a:prstGeom prst="roundRect">
            <a:avLst>
              <a:gd name="adj" fmla="val 2565416"/>
            </a:avLst>
          </a:prstGeom>
          <a:solidFill>
            <a:srgbClr val="BACFDD"/>
          </a:solidFill>
          <a:ln/>
        </p:spPr>
        <p:txBody>
          <a:bodyPr/>
          <a:lstStyle/>
          <a:p>
            <a:endParaRPr lang="en-US"/>
          </a:p>
        </p:txBody>
      </p:sp>
      <p:sp>
        <p:nvSpPr>
          <p:cNvPr id="8" name="Shape 5"/>
          <p:cNvSpPr/>
          <p:nvPr/>
        </p:nvSpPr>
        <p:spPr>
          <a:xfrm>
            <a:off x="684133" y="2838093"/>
            <a:ext cx="4420672" cy="1142286"/>
          </a:xfrm>
          <a:prstGeom prst="roundRect">
            <a:avLst>
              <a:gd name="adj" fmla="val 25670"/>
            </a:avLst>
          </a:prstGeom>
          <a:solidFill>
            <a:srgbClr val="D4E9F7"/>
          </a:solidFill>
          <a:ln w="7620">
            <a:solidFill>
              <a:srgbClr val="BACFDD"/>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757011" y="3237428"/>
            <a:ext cx="274796" cy="343614"/>
          </a:xfrm>
          <a:prstGeom prst="rect">
            <a:avLst/>
          </a:prstGeom>
        </p:spPr>
      </p:pic>
      <p:sp>
        <p:nvSpPr>
          <p:cNvPr id="10" name="Text 6"/>
          <p:cNvSpPr/>
          <p:nvPr/>
        </p:nvSpPr>
        <p:spPr>
          <a:xfrm>
            <a:off x="5300186" y="3033474"/>
            <a:ext cx="3512344" cy="321469"/>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Engage With Company Content</a:t>
            </a:r>
            <a:endParaRPr lang="en-US" sz="2000" dirty="0"/>
          </a:p>
        </p:txBody>
      </p:sp>
      <p:sp>
        <p:nvSpPr>
          <p:cNvPr id="11" name="Text 7"/>
          <p:cNvSpPr/>
          <p:nvPr/>
        </p:nvSpPr>
        <p:spPr>
          <a:xfrm>
            <a:off x="5300186" y="3472220"/>
            <a:ext cx="5112663" cy="312777"/>
          </a:xfrm>
          <a:prstGeom prst="rect">
            <a:avLst/>
          </a:prstGeom>
          <a:noFill/>
          <a:ln/>
        </p:spPr>
        <p:txBody>
          <a:bodyPr wrap="non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Share meaningful perspectives on their publications</a:t>
            </a:r>
            <a:endParaRPr lang="en-US" sz="1500" dirty="0"/>
          </a:p>
        </p:txBody>
      </p:sp>
      <p:sp>
        <p:nvSpPr>
          <p:cNvPr id="12" name="Shape 8"/>
          <p:cNvSpPr/>
          <p:nvPr/>
        </p:nvSpPr>
        <p:spPr>
          <a:xfrm>
            <a:off x="5202436" y="3970853"/>
            <a:ext cx="8646200" cy="11430"/>
          </a:xfrm>
          <a:prstGeom prst="roundRect">
            <a:avLst>
              <a:gd name="adj" fmla="val 2565416"/>
            </a:avLst>
          </a:prstGeom>
          <a:solidFill>
            <a:srgbClr val="BACFDD"/>
          </a:solidFill>
          <a:ln/>
        </p:spPr>
        <p:txBody>
          <a:bodyPr/>
          <a:lstStyle/>
          <a:p>
            <a:endParaRPr lang="en-US"/>
          </a:p>
        </p:txBody>
      </p:sp>
      <p:sp>
        <p:nvSpPr>
          <p:cNvPr id="13" name="Shape 9"/>
          <p:cNvSpPr/>
          <p:nvPr/>
        </p:nvSpPr>
        <p:spPr>
          <a:xfrm>
            <a:off x="684133" y="4078010"/>
            <a:ext cx="6631067" cy="1142286"/>
          </a:xfrm>
          <a:prstGeom prst="roundRect">
            <a:avLst>
              <a:gd name="adj" fmla="val 25670"/>
            </a:avLst>
          </a:prstGeom>
          <a:solidFill>
            <a:srgbClr val="D4E9F7"/>
          </a:solidFill>
          <a:ln w="7620">
            <a:solidFill>
              <a:srgbClr val="BACFDD"/>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62268" y="4477345"/>
            <a:ext cx="274796" cy="343614"/>
          </a:xfrm>
          <a:prstGeom prst="rect">
            <a:avLst/>
          </a:prstGeom>
        </p:spPr>
      </p:pic>
      <p:sp>
        <p:nvSpPr>
          <p:cNvPr id="15" name="Text 10"/>
          <p:cNvSpPr/>
          <p:nvPr/>
        </p:nvSpPr>
        <p:spPr>
          <a:xfrm>
            <a:off x="7510582" y="4273391"/>
            <a:ext cx="3573542" cy="321469"/>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Contribute to Relevant Projects</a:t>
            </a:r>
            <a:endParaRPr lang="en-US" sz="2000" dirty="0"/>
          </a:p>
        </p:txBody>
      </p:sp>
      <p:sp>
        <p:nvSpPr>
          <p:cNvPr id="16" name="Text 11"/>
          <p:cNvSpPr/>
          <p:nvPr/>
        </p:nvSpPr>
        <p:spPr>
          <a:xfrm>
            <a:off x="7510582" y="4712137"/>
            <a:ext cx="5722620" cy="312777"/>
          </a:xfrm>
          <a:prstGeom prst="rect">
            <a:avLst/>
          </a:prstGeom>
          <a:noFill/>
          <a:ln/>
        </p:spPr>
        <p:txBody>
          <a:bodyPr wrap="non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Demonstrate skills through volunteer or open-source work</a:t>
            </a:r>
            <a:endParaRPr lang="en-US" sz="1500" dirty="0"/>
          </a:p>
        </p:txBody>
      </p:sp>
      <p:sp>
        <p:nvSpPr>
          <p:cNvPr id="17" name="Text 12"/>
          <p:cNvSpPr/>
          <p:nvPr/>
        </p:nvSpPr>
        <p:spPr>
          <a:xfrm>
            <a:off x="684133" y="5440204"/>
            <a:ext cx="13262134" cy="938332"/>
          </a:xfrm>
          <a:prstGeom prst="rect">
            <a:avLst/>
          </a:prstGeom>
          <a:noFill/>
          <a:ln/>
        </p:spPr>
        <p:txBody>
          <a:bodyPr wrap="squar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Distinguished job seekers go beyond standard applications by proactively demonstrating their value. This approach showcases your initiative and gives employers a preview of your potential contributions. Consider sending a tailored suggestion addressing a specific challenge the company is facing.</a:t>
            </a:r>
            <a:endParaRPr lang="en-US" sz="1500" dirty="0"/>
          </a:p>
        </p:txBody>
      </p:sp>
      <p:sp>
        <p:nvSpPr>
          <p:cNvPr id="18" name="Text 13"/>
          <p:cNvSpPr/>
          <p:nvPr/>
        </p:nvSpPr>
        <p:spPr>
          <a:xfrm>
            <a:off x="684133" y="6598444"/>
            <a:ext cx="13262134" cy="938332"/>
          </a:xfrm>
          <a:prstGeom prst="rect">
            <a:avLst/>
          </a:prstGeom>
          <a:noFill/>
          <a:ln/>
        </p:spPr>
        <p:txBody>
          <a:bodyPr wrap="square" lIns="0" tIns="0" rIns="0" bIns="0" rtlCol="0" anchor="t"/>
          <a:lstStyle/>
          <a:p>
            <a:pPr marL="0" indent="0" algn="l">
              <a:lnSpc>
                <a:spcPts val="2450"/>
              </a:lnSpc>
              <a:buNone/>
            </a:pPr>
            <a:r>
              <a:rPr lang="en-US" sz="1500" dirty="0">
                <a:solidFill>
                  <a:srgbClr val="384653"/>
                </a:solidFill>
                <a:latin typeface="Montserrat" pitchFamily="34" charset="0"/>
                <a:ea typeface="Montserrat" pitchFamily="34" charset="-122"/>
                <a:cs typeface="Montserrat" pitchFamily="34" charset="-120"/>
              </a:rPr>
              <a:t>Even small contributions can make a significant impression. Thoughtful comments on company blog posts or LinkedIn updates demonstrate your engagement and understanding of their business. These micro-interactions build familiarity and positive association with your name.</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309" y="630317"/>
            <a:ext cx="9246156" cy="570071"/>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latin typeface="Barlow Bold" pitchFamily="34" charset="0"/>
                <a:ea typeface="Barlow Bold" pitchFamily="34" charset="-122"/>
                <a:cs typeface="Barlow Bold" pitchFamily="34" charset="-120"/>
              </a:rPr>
              <a:t>Leverage Personal Branding Across Platforms</a:t>
            </a:r>
            <a:endParaRPr lang="en-US" sz="3550" dirty="0"/>
          </a:p>
        </p:txBody>
      </p:sp>
      <p:pic>
        <p:nvPicPr>
          <p:cNvPr id="3" name="Image 0" descr="preencoded.png"/>
          <p:cNvPicPr>
            <a:picLocks noChangeAspect="1"/>
          </p:cNvPicPr>
          <p:nvPr/>
        </p:nvPicPr>
        <p:blipFill>
          <a:blip r:embed="rId3"/>
          <a:stretch>
            <a:fillRect/>
          </a:stretch>
        </p:blipFill>
        <p:spPr>
          <a:xfrm>
            <a:off x="758309" y="1633657"/>
            <a:ext cx="541615" cy="541615"/>
          </a:xfrm>
          <a:prstGeom prst="rect">
            <a:avLst/>
          </a:prstGeom>
        </p:spPr>
      </p:pic>
      <p:sp>
        <p:nvSpPr>
          <p:cNvPr id="4" name="Text 1"/>
          <p:cNvSpPr/>
          <p:nvPr/>
        </p:nvSpPr>
        <p:spPr>
          <a:xfrm>
            <a:off x="1570673" y="1762244"/>
            <a:ext cx="3378398" cy="712470"/>
          </a:xfrm>
          <a:prstGeom prst="rect">
            <a:avLst/>
          </a:prstGeom>
          <a:noFill/>
          <a:ln/>
        </p:spPr>
        <p:txBody>
          <a:bodyPr wrap="squar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Develop Your Unique Value Proposition</a:t>
            </a:r>
            <a:endParaRPr lang="en-US" sz="2200" dirty="0"/>
          </a:p>
        </p:txBody>
      </p:sp>
      <p:sp>
        <p:nvSpPr>
          <p:cNvPr id="5" name="Text 2"/>
          <p:cNvSpPr/>
          <p:nvPr/>
        </p:nvSpPr>
        <p:spPr>
          <a:xfrm>
            <a:off x="1570673" y="2604611"/>
            <a:ext cx="3378398" cy="242697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Clearly articulate what makes your experience and approach distinctive in your field. This becomes the foundation of your personal brand and helps you stand out in a crowded market.</a:t>
            </a:r>
            <a:endParaRPr lang="en-US" sz="1700" dirty="0"/>
          </a:p>
        </p:txBody>
      </p:sp>
      <p:pic>
        <p:nvPicPr>
          <p:cNvPr id="6" name="Image 1" descr="preencoded.png"/>
          <p:cNvPicPr>
            <a:picLocks noChangeAspect="1"/>
          </p:cNvPicPr>
          <p:nvPr/>
        </p:nvPicPr>
        <p:blipFill>
          <a:blip r:embed="rId4"/>
          <a:stretch>
            <a:fillRect/>
          </a:stretch>
        </p:blipFill>
        <p:spPr>
          <a:xfrm>
            <a:off x="5219819" y="1633657"/>
            <a:ext cx="541615" cy="541615"/>
          </a:xfrm>
          <a:prstGeom prst="rect">
            <a:avLst/>
          </a:prstGeom>
        </p:spPr>
      </p:pic>
      <p:sp>
        <p:nvSpPr>
          <p:cNvPr id="7" name="Text 3"/>
          <p:cNvSpPr/>
          <p:nvPr/>
        </p:nvSpPr>
        <p:spPr>
          <a:xfrm>
            <a:off x="6032183" y="1762244"/>
            <a:ext cx="3378398" cy="712470"/>
          </a:xfrm>
          <a:prstGeom prst="rect">
            <a:avLst/>
          </a:prstGeom>
          <a:noFill/>
          <a:ln/>
        </p:spPr>
        <p:txBody>
          <a:bodyPr wrap="squar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Create Consistent Visual Identity</a:t>
            </a:r>
            <a:endParaRPr lang="en-US" sz="2200" dirty="0"/>
          </a:p>
        </p:txBody>
      </p:sp>
      <p:sp>
        <p:nvSpPr>
          <p:cNvPr id="8" name="Text 4"/>
          <p:cNvSpPr/>
          <p:nvPr/>
        </p:nvSpPr>
        <p:spPr>
          <a:xfrm>
            <a:off x="6032183" y="2604611"/>
            <a:ext cx="3378398" cy="242697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Use consistent professional photos, colors, and design elements across all platforms. Visual consistency helps employers recognize and remember you across multiple touchpoints.</a:t>
            </a:r>
            <a:endParaRPr lang="en-US" sz="1700" dirty="0"/>
          </a:p>
        </p:txBody>
      </p:sp>
      <p:pic>
        <p:nvPicPr>
          <p:cNvPr id="9" name="Image 2" descr="preencoded.png"/>
          <p:cNvPicPr>
            <a:picLocks noChangeAspect="1"/>
          </p:cNvPicPr>
          <p:nvPr/>
        </p:nvPicPr>
        <p:blipFill>
          <a:blip r:embed="rId5"/>
          <a:stretch>
            <a:fillRect/>
          </a:stretch>
        </p:blipFill>
        <p:spPr>
          <a:xfrm>
            <a:off x="9681329" y="1633657"/>
            <a:ext cx="541615" cy="541615"/>
          </a:xfrm>
          <a:prstGeom prst="rect">
            <a:avLst/>
          </a:prstGeom>
        </p:spPr>
      </p:pic>
      <p:sp>
        <p:nvSpPr>
          <p:cNvPr id="10" name="Text 5"/>
          <p:cNvSpPr/>
          <p:nvPr/>
        </p:nvSpPr>
        <p:spPr>
          <a:xfrm>
            <a:off x="10493693" y="1762244"/>
            <a:ext cx="3378398" cy="712470"/>
          </a:xfrm>
          <a:prstGeom prst="rect">
            <a:avLst/>
          </a:prstGeom>
          <a:noFill/>
          <a:ln/>
        </p:spPr>
        <p:txBody>
          <a:bodyPr wrap="squar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Craft Your Professional Narrative</a:t>
            </a:r>
            <a:endParaRPr lang="en-US" sz="2200" dirty="0"/>
          </a:p>
        </p:txBody>
      </p:sp>
      <p:sp>
        <p:nvSpPr>
          <p:cNvPr id="11" name="Text 6"/>
          <p:cNvSpPr/>
          <p:nvPr/>
        </p:nvSpPr>
        <p:spPr>
          <a:xfrm>
            <a:off x="10493693" y="2604611"/>
            <a:ext cx="3378398" cy="242697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Develop a compelling story about your career journey, challenges overcome, and unique perspective. A memorable narrative makes your application stick in employers' minds.</a:t>
            </a:r>
            <a:endParaRPr lang="en-US" sz="1700" dirty="0"/>
          </a:p>
        </p:txBody>
      </p:sp>
      <p:sp>
        <p:nvSpPr>
          <p:cNvPr id="12" name="Text 7"/>
          <p:cNvSpPr/>
          <p:nvPr/>
        </p:nvSpPr>
        <p:spPr>
          <a:xfrm>
            <a:off x="758309" y="5275302"/>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A cohesive personal brand significantly enhances your visibility and memorability. When recruiters encounter your consistent presence across multiple platforms, it reinforces your professionalism and commitment. Think of your personal brand as the thread that connects all your professional activities.</a:t>
            </a:r>
            <a:endParaRPr lang="en-US" sz="1700" dirty="0"/>
          </a:p>
        </p:txBody>
      </p:sp>
      <p:sp>
        <p:nvSpPr>
          <p:cNvPr id="13" name="Text 8"/>
          <p:cNvSpPr/>
          <p:nvPr/>
        </p:nvSpPr>
        <p:spPr>
          <a:xfrm>
            <a:off x="758309" y="6559153"/>
            <a:ext cx="13113782"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Consider developing a simple personal website or digital portfolio that serves as a comprehensive showcase of your work, testimonials, and professional journey. This gives you complete control over your narrative and provides a destination for interested employers.</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1806</Words>
  <Application>Microsoft Office PowerPoint</Application>
  <PresentationFormat>Custom</PresentationFormat>
  <Paragraphs>127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Montserrat</vt:lpstr>
      <vt:lpstr>Arial</vt:lpstr>
      <vt:lpstr>Montserrat Bold</vt:lpstr>
      <vt:lpstr>Barlow 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3</cp:revision>
  <dcterms:created xsi:type="dcterms:W3CDTF">2025-06-11T21:21:26Z</dcterms:created>
  <dcterms:modified xsi:type="dcterms:W3CDTF">2025-06-11T22:44:45Z</dcterms:modified>
</cp:coreProperties>
</file>