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Bitter Medium" panose="020B0604020202020204" charset="0"/>
      <p:regular r:id="rId13"/>
    </p:embeddedFont>
    <p:embeddedFont>
      <p:font typeface="Open Sans" panose="020B0606030504020204" pitchFamily="34" charset="0"/>
      <p:regular r:id="rId14"/>
      <p:bold r:id="rId15"/>
    </p:embeddedFont>
    <p:embeddedFont>
      <p:font typeface="Open Sans Bold" panose="020B0806030504020204" pitchFamily="34" charset="0"/>
      <p:bold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94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7929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747480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kern="0" spc="-134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Breaking the "5 Years Experience" Barrier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505200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Ever found the perfect job only to see "Must have 5+ years in [specific tech]"?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4486156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 a seasoned project manager, you know PM skills are universal across technologies.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5467112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Here's how to land that job even when you don't check every box.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793790" y="6102072"/>
            <a:ext cx="362903" cy="362903"/>
          </a:xfrm>
          <a:prstGeom prst="roundRect">
            <a:avLst>
              <a:gd name="adj" fmla="val 25194296"/>
            </a:avLst>
          </a:prstGeom>
          <a:solidFill>
            <a:srgbClr val="7BCC95"/>
          </a:solidFill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903684" y="6234708"/>
            <a:ext cx="143113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kern="0" spc="-36" dirty="0">
                <a:solidFill>
                  <a:srgbClr val="3C3838"/>
                </a:solidFill>
                <a:latin typeface="Open Sans Medium" pitchFamily="34" charset="0"/>
                <a:ea typeface="Open Sans Medium" pitchFamily="34" charset="-122"/>
                <a:cs typeface="Open Sans Medium" pitchFamily="34" charset="-120"/>
              </a:rPr>
              <a:t>kW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1270040" y="6085165"/>
            <a:ext cx="2892623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 kern="0" spc="-36" dirty="0">
                <a:solidFill>
                  <a:srgbClr val="2B2E3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by Kimberly Wiethoff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7829" y="873800"/>
            <a:ext cx="5198864" cy="6498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100"/>
              </a:lnSpc>
              <a:buNone/>
            </a:pPr>
            <a:r>
              <a:rPr lang="en-US" sz="4050" kern="0" spc="-123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Take Action Today</a:t>
            </a:r>
            <a:endParaRPr lang="en-US" sz="4050" dirty="0"/>
          </a:p>
        </p:txBody>
      </p:sp>
      <p:sp>
        <p:nvSpPr>
          <p:cNvPr id="4" name="Text 1"/>
          <p:cNvSpPr/>
          <p:nvPr/>
        </p:nvSpPr>
        <p:spPr>
          <a:xfrm>
            <a:off x="727829" y="1939409"/>
            <a:ext cx="3688199" cy="686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400"/>
              </a:lnSpc>
              <a:buNone/>
            </a:pPr>
            <a:r>
              <a:rPr lang="en-US" sz="5400" kern="0" spc="-162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</a:t>
            </a:r>
            <a:endParaRPr lang="en-US" sz="5400" dirty="0"/>
          </a:p>
        </p:txBody>
      </p:sp>
      <p:sp>
        <p:nvSpPr>
          <p:cNvPr id="5" name="Text 2"/>
          <p:cNvSpPr/>
          <p:nvPr/>
        </p:nvSpPr>
        <p:spPr>
          <a:xfrm>
            <a:off x="1116330" y="2885361"/>
            <a:ext cx="2911078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000" kern="0" spc="-61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Reframe Your Experience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727829" y="3334822"/>
            <a:ext cx="3688199" cy="6655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600" kern="0" spc="-33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Focus on outcomes and transferable skills in your resume and cover letter.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4727853" y="1939409"/>
            <a:ext cx="3688318" cy="686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400"/>
              </a:lnSpc>
              <a:buNone/>
            </a:pPr>
            <a:r>
              <a:rPr lang="en-US" sz="5400" kern="0" spc="-162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2</a:t>
            </a:r>
            <a:endParaRPr lang="en-US" sz="5400" dirty="0"/>
          </a:p>
        </p:txBody>
      </p:sp>
      <p:sp>
        <p:nvSpPr>
          <p:cNvPr id="8" name="Text 5"/>
          <p:cNvSpPr/>
          <p:nvPr/>
        </p:nvSpPr>
        <p:spPr>
          <a:xfrm>
            <a:off x="5272326" y="2885361"/>
            <a:ext cx="2599372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000" kern="0" spc="-61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Build Knowledge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4727853" y="3334822"/>
            <a:ext cx="3688318" cy="6655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600" kern="0" spc="-33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Take a quick course in the required technology to show initiative.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2727841" y="4728091"/>
            <a:ext cx="3688199" cy="686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400"/>
              </a:lnSpc>
              <a:buNone/>
            </a:pPr>
            <a:r>
              <a:rPr lang="en-US" sz="5400" kern="0" spc="-162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3</a:t>
            </a:r>
            <a:endParaRPr lang="en-US" sz="5400" dirty="0"/>
          </a:p>
        </p:txBody>
      </p:sp>
      <p:sp>
        <p:nvSpPr>
          <p:cNvPr id="11" name="Text 8"/>
          <p:cNvSpPr/>
          <p:nvPr/>
        </p:nvSpPr>
        <p:spPr>
          <a:xfrm>
            <a:off x="3272195" y="5674042"/>
            <a:ext cx="2599372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000" kern="0" spc="-61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Network Directly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2727841" y="6123503"/>
            <a:ext cx="3688199" cy="6655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600" kern="0" spc="-33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Bypass ATS by connecting with hiring managers and seeking referrals.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727829" y="7022902"/>
            <a:ext cx="7688342" cy="332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kern="0" spc="-33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Don't let "5 years experience" requirements hold you back from your perfect role.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106805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kern="0" spc="-134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Why Companies Fixate on Tech Experience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3119676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878860" y="3162181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kern="0" spc="-8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3"/>
          <p:cNvSpPr/>
          <p:nvPr/>
        </p:nvSpPr>
        <p:spPr>
          <a:xfrm>
            <a:off x="1530906" y="311967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kern="0" spc="-67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Easy Filtering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530906" y="3610094"/>
            <a:ext cx="2927747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Companies use specific tech requirements to filter candidates in ATS systems, even if it's not a true success indicator.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4685467" y="3119676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4770537" y="3162181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kern="0" spc="-8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2</a:t>
            </a:r>
            <a:endParaRPr lang="en-US" sz="2650" dirty="0"/>
          </a:p>
        </p:txBody>
      </p:sp>
      <p:sp>
        <p:nvSpPr>
          <p:cNvPr id="10" name="Text 7"/>
          <p:cNvSpPr/>
          <p:nvPr/>
        </p:nvSpPr>
        <p:spPr>
          <a:xfrm>
            <a:off x="5422583" y="3119676"/>
            <a:ext cx="292774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kern="0" spc="-67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Assumed Faster Onboarding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5422583" y="3964424"/>
            <a:ext cx="2927747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They believe onboarding will be quicker with tool familiarity, though strong PMs adapt rapidly.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793790" y="5906572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878860" y="5949077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kern="0" spc="-8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3</a:t>
            </a:r>
            <a:endParaRPr lang="en-US" sz="2650" dirty="0"/>
          </a:p>
        </p:txBody>
      </p:sp>
      <p:sp>
        <p:nvSpPr>
          <p:cNvPr id="14" name="Text 11"/>
          <p:cNvSpPr/>
          <p:nvPr/>
        </p:nvSpPr>
        <p:spPr>
          <a:xfrm>
            <a:off x="1530906" y="5906572"/>
            <a:ext cx="347067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kern="0" spc="-67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Misunderstanding PM Skills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1530906" y="6396990"/>
            <a:ext cx="681930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Many don't realize PM skills are technology-agnostic, focusing on leadership and execution.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247418"/>
            <a:ext cx="704742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kern="0" spc="-134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Highlight Transferable Skills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296358"/>
            <a:ext cx="3664863" cy="2773799"/>
          </a:xfrm>
          <a:prstGeom prst="roundRect">
            <a:avLst>
              <a:gd name="adj" fmla="val 3435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028224" y="2530793"/>
            <a:ext cx="317361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kern="0" spc="-67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Reframe Your Experience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8224" y="3021211"/>
            <a:ext cx="3195995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"I've successfully led large-scale cloud transformation projects, including Azure migrations, and the same principles apply to AWS."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5467" y="2296358"/>
            <a:ext cx="3664863" cy="2773799"/>
          </a:xfrm>
          <a:prstGeom prst="roundRect">
            <a:avLst>
              <a:gd name="adj" fmla="val 3435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4919901" y="2530793"/>
            <a:ext cx="319599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kern="0" spc="-67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Focus on Implementation Skills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19901" y="3375541"/>
            <a:ext cx="319599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"While I haven't managed Guidewire implementations, I have led multiple enterprise software rollouts."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5296972"/>
            <a:ext cx="7556421" cy="1685092"/>
          </a:xfrm>
          <a:prstGeom prst="roundRect">
            <a:avLst>
              <a:gd name="adj" fmla="val 5654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028224" y="553140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kern="0" spc="-67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Emphasize Leadership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28224" y="6021824"/>
            <a:ext cx="70875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Show that technology is just a tool—what matters is your ability to lead people, processes, and strategy.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947386"/>
            <a:ext cx="717565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kern="0" spc="-134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Focus on Business Outcomes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22314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kern="0" spc="-67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Instead of Saying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804285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"I haven't worked with AWS before."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371261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"I don't have experience with Workday."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599521" y="322314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kern="0" spc="-67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Say This Instead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7599521" y="3804285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"I led cloud transformation projects that improved efficiency by 20% and reduced costs by $1M."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7599521" y="4734163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"I managed enterprise HR system implementations, ensuring seamless adoption and data integrity."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793790" y="5919192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Start resume bullet points with business impact first, then tie it to the technology.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509355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kern="0" spc="-134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Leverage Cross-Functional Leadership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3267075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93790" y="4060865"/>
            <a:ext cx="2291953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67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Engineer Collaboration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93790" y="4905613"/>
            <a:ext cx="2291953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Highlight how you've worked effectively with technical specialists to execute projects.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5904" y="3267075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425904" y="4060865"/>
            <a:ext cx="2292072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67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System Transitions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3425904" y="4905613"/>
            <a:ext cx="2292072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Emphasize experience leading teams through new system rollouts and migrations.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8138" y="3267075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058138" y="4060865"/>
            <a:ext cx="229195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67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Risk Management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6058138" y="4551283"/>
            <a:ext cx="2291953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Showcase your handling of risk, stakeholder expectations, and change management.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594616"/>
            <a:ext cx="866334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kern="0" spc="-134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Demonstrate Continuous Learning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5323999"/>
            <a:ext cx="4120753" cy="226814"/>
          </a:xfrm>
          <a:prstGeom prst="roundRect">
            <a:avLst>
              <a:gd name="adj" fmla="val 42003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793790" y="589097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67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Take Relevant Courses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93790" y="6381393"/>
            <a:ext cx="412075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Complete AWS Cloud Practitioner or Azure Fundamentals training to show initiative.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5254704" y="4983718"/>
            <a:ext cx="4120872" cy="226814"/>
          </a:xfrm>
          <a:prstGeom prst="roundRect">
            <a:avLst>
              <a:gd name="adj" fmla="val 42003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5254704" y="5550694"/>
            <a:ext cx="333863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67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Get Adjacent Certifications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254704" y="6041112"/>
            <a:ext cx="412087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Earn certifications in technology-adjacent skills like FinOps or Cybersecurity.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9715738" y="4643557"/>
            <a:ext cx="4120872" cy="226814"/>
          </a:xfrm>
          <a:prstGeom prst="roundRect">
            <a:avLst>
              <a:gd name="adj" fmla="val 42003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9715738" y="5210532"/>
            <a:ext cx="329410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67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Complete Platform Badges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9715738" y="5700951"/>
            <a:ext cx="412087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Finish Trailhead badges for Salesforce or intro courses on Workday or Guidewire.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08549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kern="0" spc="-134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Bypass ATS Filters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2134433"/>
            <a:ext cx="1134070" cy="166985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754422" y="23612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67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Connect Directly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754422" y="2851666"/>
            <a:ext cx="6082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Reach out to hiring managers on LinkedIn to express interest beyond the job posting.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0190" y="3804285"/>
            <a:ext cx="1134070" cy="166985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754422" y="403109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67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Seek Referrals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7754422" y="4521517"/>
            <a:ext cx="6082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Ask for recommendations from current employees, as companies prioritize internal referrals.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0190" y="5474137"/>
            <a:ext cx="1134070" cy="166985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754422" y="570095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67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Engage Recruiters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7754422" y="6191369"/>
            <a:ext cx="6082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Explain to recruiters how your experience aligns, even without checking every box.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9735" y="581144"/>
            <a:ext cx="6779895" cy="660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r>
              <a:rPr lang="en-US" sz="4150" kern="0" spc="-125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Craft Your LinkedIn Outreach</a:t>
            </a:r>
            <a:endParaRPr lang="en-US" sz="4150" dirty="0"/>
          </a:p>
        </p:txBody>
      </p:sp>
      <p:sp>
        <p:nvSpPr>
          <p:cNvPr id="3" name="Text 1"/>
          <p:cNvSpPr/>
          <p:nvPr/>
        </p:nvSpPr>
        <p:spPr>
          <a:xfrm>
            <a:off x="1056680" y="1902023"/>
            <a:ext cx="12833985" cy="10144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1650" kern="0" spc="-33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 [Hiring Manager], I came across the [Senior PM Role] and am very interested. I've successfully led cloud transformation projects in Azure and have a strong background in Agile program management. I'd love to chat about how my expertise in driving large-scale IT initiatives aligns with your team's needs. Can we connect?</a:t>
            </a:r>
            <a:endParaRPr lang="en-US" sz="1650" dirty="0"/>
          </a:p>
        </p:txBody>
      </p:sp>
      <p:sp>
        <p:nvSpPr>
          <p:cNvPr id="4" name="Shape 2"/>
          <p:cNvSpPr/>
          <p:nvPr/>
        </p:nvSpPr>
        <p:spPr>
          <a:xfrm>
            <a:off x="739735" y="1664256"/>
            <a:ext cx="22860" cy="1489948"/>
          </a:xfrm>
          <a:prstGeom prst="rect">
            <a:avLst/>
          </a:prstGeom>
          <a:solidFill>
            <a:srgbClr val="D2600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2105978" y="4969788"/>
            <a:ext cx="2641997" cy="330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600"/>
              </a:lnSpc>
              <a:buNone/>
            </a:pPr>
            <a:r>
              <a:rPr lang="en-US" sz="2050" kern="0" spc="-62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Show Interest</a:t>
            </a:r>
            <a:endParaRPr lang="en-US" sz="2050" dirty="0"/>
          </a:p>
        </p:txBody>
      </p:sp>
      <p:sp>
        <p:nvSpPr>
          <p:cNvPr id="6" name="Text 4"/>
          <p:cNvSpPr/>
          <p:nvPr/>
        </p:nvSpPr>
        <p:spPr>
          <a:xfrm>
            <a:off x="739735" y="5426750"/>
            <a:ext cx="4008239" cy="676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650"/>
              </a:lnSpc>
              <a:buNone/>
            </a:pPr>
            <a:r>
              <a:rPr lang="en-US" sz="1650" kern="0" spc="-33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Mention the specific role that caught your attention.</a:t>
            </a:r>
            <a:endParaRPr lang="en-US" sz="165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0646" y="3391972"/>
            <a:ext cx="4288988" cy="428898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678210" y="5080635"/>
            <a:ext cx="316230" cy="3952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950"/>
              </a:lnSpc>
              <a:buNone/>
            </a:pPr>
            <a:r>
              <a:rPr lang="en-US" sz="2450" kern="0" spc="-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</a:t>
            </a:r>
            <a:endParaRPr lang="en-US" sz="2450" dirty="0"/>
          </a:p>
        </p:txBody>
      </p:sp>
      <p:sp>
        <p:nvSpPr>
          <p:cNvPr id="9" name="Text 6"/>
          <p:cNvSpPr/>
          <p:nvPr/>
        </p:nvSpPr>
        <p:spPr>
          <a:xfrm>
            <a:off x="9776579" y="3902869"/>
            <a:ext cx="2641997" cy="330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kern="0" spc="-62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Highlight Relevance</a:t>
            </a:r>
            <a:endParaRPr lang="en-US" sz="2050" dirty="0"/>
          </a:p>
        </p:txBody>
      </p:sp>
      <p:sp>
        <p:nvSpPr>
          <p:cNvPr id="10" name="Text 7"/>
          <p:cNvSpPr/>
          <p:nvPr/>
        </p:nvSpPr>
        <p:spPr>
          <a:xfrm>
            <a:off x="9776579" y="4359831"/>
            <a:ext cx="4114086" cy="338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kern="0" spc="-33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Briefly note your most relevant experience.</a:t>
            </a:r>
            <a:endParaRPr lang="en-US" sz="1650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0646" y="3391972"/>
            <a:ext cx="4288988" cy="428898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8119824" y="4187190"/>
            <a:ext cx="316230" cy="3952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950"/>
              </a:lnSpc>
              <a:buNone/>
            </a:pPr>
            <a:r>
              <a:rPr lang="en-US" sz="2450" kern="0" spc="-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2</a:t>
            </a:r>
            <a:endParaRPr lang="en-US" sz="2450" dirty="0"/>
          </a:p>
        </p:txBody>
      </p:sp>
      <p:sp>
        <p:nvSpPr>
          <p:cNvPr id="13" name="Text 9"/>
          <p:cNvSpPr/>
          <p:nvPr/>
        </p:nvSpPr>
        <p:spPr>
          <a:xfrm>
            <a:off x="9776579" y="6036707"/>
            <a:ext cx="2641997" cy="330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kern="0" spc="-62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Request Connection</a:t>
            </a:r>
            <a:endParaRPr lang="en-US" sz="2050" dirty="0"/>
          </a:p>
        </p:txBody>
      </p:sp>
      <p:sp>
        <p:nvSpPr>
          <p:cNvPr id="14" name="Text 10"/>
          <p:cNvSpPr/>
          <p:nvPr/>
        </p:nvSpPr>
        <p:spPr>
          <a:xfrm>
            <a:off x="9776579" y="6493669"/>
            <a:ext cx="4114086" cy="676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kern="0" spc="-33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Ask for a conversation about alignment with their needs.</a:t>
            </a:r>
            <a:endParaRPr lang="en-US" sz="1650" dirty="0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0646" y="3391972"/>
            <a:ext cx="4288988" cy="4288988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7672864" y="6748463"/>
            <a:ext cx="316230" cy="3952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950"/>
              </a:lnSpc>
              <a:buNone/>
            </a:pPr>
            <a:r>
              <a:rPr lang="en-US" sz="2450" kern="0" spc="-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3</a:t>
            </a:r>
            <a:endParaRPr lang="en-US" sz="24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98446"/>
            <a:ext cx="1008364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kern="0" spc="-134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You Are More Than a List of Technologies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348" y="2060853"/>
            <a:ext cx="2152055" cy="130694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94892" y="2676882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kern="0" spc="-67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</a:t>
            </a:r>
            <a:endParaRPr lang="en-US" sz="2500" dirty="0"/>
          </a:p>
        </p:txBody>
      </p:sp>
      <p:sp>
        <p:nvSpPr>
          <p:cNvPr id="5" name="Text 2"/>
          <p:cNvSpPr/>
          <p:nvPr/>
        </p:nvSpPr>
        <p:spPr>
          <a:xfrm>
            <a:off x="5357217" y="2287667"/>
            <a:ext cx="232421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67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Leadership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5357217" y="2778085"/>
            <a:ext cx="232421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Strong leadership skills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5187077" y="3380899"/>
            <a:ext cx="8592860" cy="15240"/>
          </a:xfrm>
          <a:prstGeom prst="roundRect">
            <a:avLst>
              <a:gd name="adj" fmla="val 625116"/>
            </a:avLst>
          </a:prstGeom>
          <a:solidFill>
            <a:srgbClr val="E2C8B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2381" y="3424476"/>
            <a:ext cx="4304109" cy="130694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894892" y="3878580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kern="0" spc="-67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2</a:t>
            </a:r>
            <a:endParaRPr lang="en-US" sz="2500" dirty="0"/>
          </a:p>
        </p:txBody>
      </p:sp>
      <p:sp>
        <p:nvSpPr>
          <p:cNvPr id="10" name="Text 6"/>
          <p:cNvSpPr/>
          <p:nvPr/>
        </p:nvSpPr>
        <p:spPr>
          <a:xfrm>
            <a:off x="6433304" y="365129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67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Strategy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6433304" y="4141708"/>
            <a:ext cx="426922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Strategic mindset aligning IT with business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6263164" y="4744522"/>
            <a:ext cx="7516773" cy="15240"/>
          </a:xfrm>
          <a:prstGeom prst="roundRect">
            <a:avLst>
              <a:gd name="adj" fmla="val 625116"/>
            </a:avLst>
          </a:prstGeom>
          <a:solidFill>
            <a:srgbClr val="E2C8B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294" y="4788098"/>
            <a:ext cx="6456164" cy="1306949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894773" y="5242203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kern="0" spc="-67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3</a:t>
            </a:r>
            <a:endParaRPr lang="en-US" sz="2500" dirty="0"/>
          </a:p>
        </p:txBody>
      </p:sp>
      <p:sp>
        <p:nvSpPr>
          <p:cNvPr id="15" name="Text 10"/>
          <p:cNvSpPr/>
          <p:nvPr/>
        </p:nvSpPr>
        <p:spPr>
          <a:xfrm>
            <a:off x="7509272" y="501491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67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Execution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09272" y="5505331"/>
            <a:ext cx="438852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Ability to manage teams, budgets, and risks</a:t>
            </a:r>
            <a:endParaRPr lang="en-US" sz="1750" dirty="0"/>
          </a:p>
        </p:txBody>
      </p:sp>
      <p:sp>
        <p:nvSpPr>
          <p:cNvPr id="17" name="Text 12"/>
          <p:cNvSpPr/>
          <p:nvPr/>
        </p:nvSpPr>
        <p:spPr>
          <a:xfrm>
            <a:off x="793790" y="6350198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Companies that only hire based on years in specific tech miss out on great leaders.</a:t>
            </a:r>
            <a:endParaRPr lang="en-US" sz="1750" dirty="0"/>
          </a:p>
        </p:txBody>
      </p:sp>
      <p:sp>
        <p:nvSpPr>
          <p:cNvPr id="18" name="Text 13"/>
          <p:cNvSpPr/>
          <p:nvPr/>
        </p:nvSpPr>
        <p:spPr>
          <a:xfrm>
            <a:off x="793790" y="6968252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Don't let a missing keyword stop you from applying.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650</Words>
  <Application>Microsoft Office PowerPoint</Application>
  <PresentationFormat>Custom</PresentationFormat>
  <Paragraphs>96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Open Sans Medium</vt:lpstr>
      <vt:lpstr>Open Sans Bold</vt:lpstr>
      <vt:lpstr>Bitter Medium</vt:lpstr>
      <vt:lpstr>Open Sans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 Wiethoff</cp:lastModifiedBy>
  <cp:revision>2</cp:revision>
  <dcterms:created xsi:type="dcterms:W3CDTF">2025-03-14T18:28:53Z</dcterms:created>
  <dcterms:modified xsi:type="dcterms:W3CDTF">2025-03-14T18:39:13Z</dcterms:modified>
</cp:coreProperties>
</file>