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1" r:id="rId15"/>
  </p:sldIdLst>
  <p:sldSz cx="14630400" cy="8229600"/>
  <p:notesSz cx="8229600" cy="14630400"/>
  <p:embeddedFontLst>
    <p:embeddedFont>
      <p:font typeface="Source Sans Pro" panose="020B0503030403020204" pitchFamily="34" charset="0"/>
      <p:regular r:id="rId17"/>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6" d="100"/>
          <a:sy n="66" d="100"/>
        </p:scale>
        <p:origin x="79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0447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C9BF3-6F36-D1AA-8BF2-22481B7B38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70B957-1A81-3250-4D2F-CBD25EC2E1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93BBAA-CEB0-3B73-0CA0-753175642B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A85A00-9CF7-8DAF-9656-9794A9BA9A01}"/>
              </a:ext>
            </a:extLst>
          </p:cNvPr>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3954852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6"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1864050" y="0"/>
            <a:ext cx="2766349" cy="8229600"/>
          </a:xfrm>
          <a:prstGeom prst="rect">
            <a:avLst/>
          </a:prstGeom>
        </p:spPr>
      </p:pic>
      <p:sp>
        <p:nvSpPr>
          <p:cNvPr id="3" name="Text 0"/>
          <p:cNvSpPr/>
          <p:nvPr/>
        </p:nvSpPr>
        <p:spPr>
          <a:xfrm>
            <a:off x="863798" y="243861"/>
            <a:ext cx="10109002" cy="2103834"/>
          </a:xfrm>
          <a:prstGeom prst="rect">
            <a:avLst/>
          </a:prstGeom>
          <a:noFill/>
          <a:ln/>
        </p:spPr>
        <p:txBody>
          <a:bodyPr wrap="square" lIns="0" tIns="0" rIns="0" bIns="0" rtlCol="0" anchor="t"/>
          <a:lstStyle/>
          <a:p>
            <a:pPr marL="0" indent="0" algn="l">
              <a:lnSpc>
                <a:spcPts val="5500"/>
              </a:lnSpc>
              <a:buNone/>
            </a:pPr>
            <a:r>
              <a:rPr lang="en-US" sz="4000" b="1" dirty="0">
                <a:solidFill>
                  <a:srgbClr val="000000"/>
                </a:solidFill>
                <a:latin typeface="Montserrat Bold" pitchFamily="34" charset="0"/>
                <a:ea typeface="Montserrat Bold" pitchFamily="34" charset="-122"/>
                <a:cs typeface="Montserrat Bold" pitchFamily="34" charset="-120"/>
              </a:rPr>
              <a:t>Unlocking Success:  Essential Soft Skills for Project Management</a:t>
            </a:r>
            <a:endParaRPr lang="en-US" sz="4000" dirty="0"/>
          </a:p>
        </p:txBody>
      </p:sp>
      <p:sp>
        <p:nvSpPr>
          <p:cNvPr id="4" name="Text 1"/>
          <p:cNvSpPr/>
          <p:nvPr/>
        </p:nvSpPr>
        <p:spPr>
          <a:xfrm>
            <a:off x="863797" y="1754693"/>
            <a:ext cx="10803483" cy="1480661"/>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Welcome to this comprehensive guide on the essential soft skills that set exceptional project managers apart. While technical expertise is critical, it's the interpersonal and self-management abilities that truly enable project managers to navigate complex challenges and lead teams to success.</a:t>
            </a:r>
            <a:endParaRPr lang="en-US" sz="1900" dirty="0"/>
          </a:p>
        </p:txBody>
      </p:sp>
      <p:sp>
        <p:nvSpPr>
          <p:cNvPr id="5" name="Text 2"/>
          <p:cNvSpPr/>
          <p:nvPr/>
        </p:nvSpPr>
        <p:spPr>
          <a:xfrm>
            <a:off x="863797" y="3223640"/>
            <a:ext cx="10803483" cy="1850827"/>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Throughout this presentation, we'll explore seven key soft skills that can transform your project management approach, illustrated with practical examples and actionable strategies for improvement. Whether you're an aspiring project manager or looking to enhance your existing skillset, these insights will help you cultivate the attributes needed for excellence in this dynamic field.</a:t>
            </a:r>
            <a:endParaRPr lang="en-US" sz="1900" dirty="0"/>
          </a:p>
        </p:txBody>
      </p:sp>
      <p:pic>
        <p:nvPicPr>
          <p:cNvPr id="9" name="Image 1" descr="preencoded.png">
            <a:extLst>
              <a:ext uri="{FF2B5EF4-FFF2-40B4-BE49-F238E27FC236}">
                <a16:creationId xmlns:a16="http://schemas.microsoft.com/office/drawing/2014/main" id="{28CD3D31-4FCF-DF98-1A12-D8B4E0729CBD}"/>
              </a:ext>
            </a:extLst>
          </p:cNvPr>
          <p:cNvPicPr>
            <a:picLocks noChangeAspect="1"/>
          </p:cNvPicPr>
          <p:nvPr/>
        </p:nvPicPr>
        <p:blipFill>
          <a:blip r:embed="rId4"/>
          <a:stretch>
            <a:fillRect/>
          </a:stretch>
        </p:blipFill>
        <p:spPr>
          <a:xfrm>
            <a:off x="863797" y="5276883"/>
            <a:ext cx="8830057" cy="1389340"/>
          </a:xfrm>
          <a:prstGeom prst="rect">
            <a:avLst/>
          </a:prstGeom>
        </p:spPr>
      </p:pic>
      <p:sp>
        <p:nvSpPr>
          <p:cNvPr id="11" name="TextBox 10">
            <a:extLst>
              <a:ext uri="{FF2B5EF4-FFF2-40B4-BE49-F238E27FC236}">
                <a16:creationId xmlns:a16="http://schemas.microsoft.com/office/drawing/2014/main" id="{72086CD8-4A94-05F2-1CDE-231FBAFFD377}"/>
              </a:ext>
            </a:extLst>
          </p:cNvPr>
          <p:cNvSpPr txBox="1"/>
          <p:nvPr/>
        </p:nvSpPr>
        <p:spPr>
          <a:xfrm>
            <a:off x="863797" y="6752272"/>
            <a:ext cx="10803483" cy="923330"/>
          </a:xfrm>
          <a:prstGeom prst="rect">
            <a:avLst/>
          </a:prstGeom>
          <a:noFill/>
        </p:spPr>
        <p:txBody>
          <a:bodyPr wrap="square">
            <a:spAutoFit/>
          </a:bodyPr>
          <a:lstStyle/>
          <a:p>
            <a:r>
              <a:rPr lang="en-US" dirty="0"/>
              <a:t>#ProjectManagement #SoftSkills #LeadershipDevelopment #CommunicationSkills #EmotionalIntelligence #Adaptability #ProblemSolving #TimeManagement #Collaboration #PeopleLeadership #StakeholderManagement #ProfessionalDevelopment #PMLeadership #CareerGrowth #AgileMindset #ManagingProjectsTheAgileWay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692110" y="321064"/>
            <a:ext cx="9168884" cy="561737"/>
          </a:xfrm>
          <a:prstGeom prst="rect">
            <a:avLst/>
          </a:prstGeom>
          <a:noFill/>
          <a:ln/>
        </p:spPr>
        <p:txBody>
          <a:bodyPr wrap="none" lIns="0" tIns="0" rIns="0" bIns="0" rtlCol="0" anchor="t"/>
          <a:lstStyle/>
          <a:p>
            <a:pPr marL="0" indent="0" algn="l">
              <a:lnSpc>
                <a:spcPts val="4400"/>
              </a:lnSpc>
              <a:buNone/>
            </a:pPr>
            <a:r>
              <a:rPr lang="en-US" sz="3500" b="1" dirty="0">
                <a:solidFill>
                  <a:srgbClr val="000000"/>
                </a:solidFill>
                <a:latin typeface="Montserrat Bold" pitchFamily="34" charset="0"/>
                <a:ea typeface="Montserrat Bold" pitchFamily="34" charset="-122"/>
                <a:cs typeface="Montserrat Bold" pitchFamily="34" charset="-120"/>
              </a:rPr>
              <a:t>Skills in Action: Real-World Application</a:t>
            </a:r>
            <a:endParaRPr lang="en-US" sz="3500" dirty="0"/>
          </a:p>
        </p:txBody>
      </p:sp>
      <p:sp>
        <p:nvSpPr>
          <p:cNvPr id="3" name="Text 1"/>
          <p:cNvSpPr/>
          <p:nvPr/>
        </p:nvSpPr>
        <p:spPr>
          <a:xfrm>
            <a:off x="692110" y="1058750"/>
            <a:ext cx="13246179" cy="2192013"/>
          </a:xfrm>
          <a:prstGeom prst="rect">
            <a:avLst/>
          </a:prstGeom>
          <a:noFill/>
          <a:ln/>
        </p:spPr>
        <p:txBody>
          <a:bodyPr wrap="square" lIns="0" tIns="0" rIns="0" bIns="0" rtlCol="0" anchor="t"/>
          <a:lstStyle/>
          <a:p>
            <a:pPr marL="0" indent="0" algn="l">
              <a:lnSpc>
                <a:spcPts val="2300"/>
              </a:lnSpc>
              <a:buNone/>
            </a:pPr>
            <a:r>
              <a:rPr lang="en-US" sz="1900" dirty="0">
                <a:solidFill>
                  <a:srgbClr val="3D3838"/>
                </a:solidFill>
                <a:latin typeface="Source Sans Pro" pitchFamily="34" charset="0"/>
                <a:ea typeface="Source Sans Pro" pitchFamily="34" charset="-122"/>
                <a:cs typeface="Source Sans Pro" pitchFamily="34" charset="-120"/>
              </a:rPr>
              <a:t>Understanding these soft skills conceptually is only the beginning—their true value emerges when applied effectively in real-world project scenarios. Let's examine how these skills work together to address common project management challenges that you're likely to encounter in your career.</a:t>
            </a:r>
          </a:p>
          <a:p>
            <a:pPr marL="0" indent="0" algn="l">
              <a:lnSpc>
                <a:spcPts val="2300"/>
              </a:lnSpc>
              <a:buNone/>
            </a:pPr>
            <a:endParaRPr lang="en-US" sz="1900" dirty="0">
              <a:solidFill>
                <a:srgbClr val="3D3838"/>
              </a:solidFill>
              <a:latin typeface="Source Sans Pro" pitchFamily="34" charset="0"/>
              <a:ea typeface="Source Sans Pro" pitchFamily="34" charset="-122"/>
            </a:endParaRPr>
          </a:p>
          <a:p>
            <a:pPr>
              <a:lnSpc>
                <a:spcPts val="2300"/>
              </a:lnSpc>
            </a:pPr>
            <a:r>
              <a:rPr lang="en-US" sz="1900" dirty="0">
                <a:solidFill>
                  <a:srgbClr val="3D3838"/>
                </a:solidFill>
                <a:latin typeface="Source Sans Pro" pitchFamily="34" charset="0"/>
                <a:ea typeface="Source Sans Pro" pitchFamily="34" charset="-122"/>
                <a:cs typeface="Source Sans Pro" pitchFamily="34" charset="-120"/>
              </a:rPr>
              <a:t>Each scenario demonstrates how different combinations of soft skills can be leveraged to navigate complex situations. The most successful project managers develop the ability to identify which skills are most relevant to a given challenge and deploy them appropriately, often using multiple skills in concert.</a:t>
            </a:r>
            <a:endParaRPr lang="en-US" sz="1900" dirty="0"/>
          </a:p>
          <a:p>
            <a:pPr marL="0" indent="0" algn="l">
              <a:lnSpc>
                <a:spcPts val="2300"/>
              </a:lnSpc>
              <a:buNone/>
            </a:pPr>
            <a:endParaRPr lang="en-US" sz="1900" dirty="0"/>
          </a:p>
        </p:txBody>
      </p:sp>
      <p:sp>
        <p:nvSpPr>
          <p:cNvPr id="5" name="Shape 3"/>
          <p:cNvSpPr/>
          <p:nvPr/>
        </p:nvSpPr>
        <p:spPr>
          <a:xfrm>
            <a:off x="692110" y="3287316"/>
            <a:ext cx="13246179" cy="4243149"/>
          </a:xfrm>
          <a:prstGeom prst="roundRect">
            <a:avLst>
              <a:gd name="adj" fmla="val 699"/>
            </a:avLst>
          </a:prstGeom>
          <a:noFill/>
          <a:ln w="7620">
            <a:solidFill>
              <a:srgbClr val="000000">
                <a:alpha val="8000"/>
              </a:srgbClr>
            </a:solidFill>
            <a:prstDash val="solid"/>
          </a:ln>
        </p:spPr>
        <p:txBody>
          <a:bodyPr/>
          <a:lstStyle/>
          <a:p>
            <a:endParaRPr lang="en-US"/>
          </a:p>
        </p:txBody>
      </p:sp>
      <p:sp>
        <p:nvSpPr>
          <p:cNvPr id="6" name="Shape 4"/>
          <p:cNvSpPr/>
          <p:nvPr/>
        </p:nvSpPr>
        <p:spPr>
          <a:xfrm>
            <a:off x="699730" y="3294936"/>
            <a:ext cx="13229511" cy="548997"/>
          </a:xfrm>
          <a:prstGeom prst="rect">
            <a:avLst/>
          </a:prstGeom>
          <a:solidFill>
            <a:srgbClr val="FFFFFF">
              <a:alpha val="4000"/>
            </a:srgbClr>
          </a:solidFill>
          <a:ln/>
        </p:spPr>
        <p:txBody>
          <a:bodyPr/>
          <a:lstStyle/>
          <a:p>
            <a:endParaRPr lang="en-US"/>
          </a:p>
        </p:txBody>
      </p:sp>
      <p:sp>
        <p:nvSpPr>
          <p:cNvPr id="7" name="Text 5"/>
          <p:cNvSpPr/>
          <p:nvPr/>
        </p:nvSpPr>
        <p:spPr>
          <a:xfrm>
            <a:off x="898803" y="3421142"/>
            <a:ext cx="4010263" cy="296585"/>
          </a:xfrm>
          <a:prstGeom prst="rect">
            <a:avLst/>
          </a:prstGeom>
          <a:noFill/>
          <a:ln/>
        </p:spPr>
        <p:txBody>
          <a:bodyPr wrap="none" lIns="0" tIns="0" rIns="0" bIns="0" rtlCol="0" anchor="t"/>
          <a:lstStyle/>
          <a:p>
            <a:pPr marL="0" indent="0" algn="l">
              <a:lnSpc>
                <a:spcPts val="2300"/>
              </a:lnSpc>
              <a:buNone/>
            </a:pPr>
            <a:r>
              <a:rPr lang="en-US" sz="1550" b="1" dirty="0">
                <a:solidFill>
                  <a:srgbClr val="3D3838"/>
                </a:solidFill>
                <a:latin typeface="Source Sans Pro" pitchFamily="34" charset="0"/>
                <a:ea typeface="Source Sans Pro" pitchFamily="34" charset="-122"/>
                <a:cs typeface="Source Sans Pro" pitchFamily="34" charset="-120"/>
              </a:rPr>
              <a:t>Challenge</a:t>
            </a:r>
            <a:endParaRPr lang="en-US" sz="1550" dirty="0"/>
          </a:p>
        </p:txBody>
      </p:sp>
      <p:sp>
        <p:nvSpPr>
          <p:cNvPr id="8" name="Text 6"/>
          <p:cNvSpPr/>
          <p:nvPr/>
        </p:nvSpPr>
        <p:spPr>
          <a:xfrm>
            <a:off x="5311973" y="3421142"/>
            <a:ext cx="4006453" cy="296585"/>
          </a:xfrm>
          <a:prstGeom prst="rect">
            <a:avLst/>
          </a:prstGeom>
          <a:noFill/>
          <a:ln/>
        </p:spPr>
        <p:txBody>
          <a:bodyPr wrap="none" lIns="0" tIns="0" rIns="0" bIns="0" rtlCol="0" anchor="t"/>
          <a:lstStyle/>
          <a:p>
            <a:pPr marL="0" indent="0" algn="l">
              <a:lnSpc>
                <a:spcPts val="2300"/>
              </a:lnSpc>
              <a:buNone/>
            </a:pPr>
            <a:r>
              <a:rPr lang="en-US" sz="1550" b="1" dirty="0">
                <a:solidFill>
                  <a:srgbClr val="3D3838"/>
                </a:solidFill>
                <a:latin typeface="Source Sans Pro" pitchFamily="34" charset="0"/>
                <a:ea typeface="Source Sans Pro" pitchFamily="34" charset="-122"/>
                <a:cs typeface="Source Sans Pro" pitchFamily="34" charset="-120"/>
              </a:rPr>
              <a:t>Primary Skills Needed</a:t>
            </a:r>
            <a:endParaRPr lang="en-US" sz="1550" dirty="0"/>
          </a:p>
        </p:txBody>
      </p:sp>
      <p:sp>
        <p:nvSpPr>
          <p:cNvPr id="9" name="Text 7"/>
          <p:cNvSpPr/>
          <p:nvPr/>
        </p:nvSpPr>
        <p:spPr>
          <a:xfrm>
            <a:off x="9721334" y="3421142"/>
            <a:ext cx="4010263" cy="296585"/>
          </a:xfrm>
          <a:prstGeom prst="rect">
            <a:avLst/>
          </a:prstGeom>
          <a:noFill/>
          <a:ln/>
        </p:spPr>
        <p:txBody>
          <a:bodyPr wrap="none" lIns="0" tIns="0" rIns="0" bIns="0" rtlCol="0" anchor="t"/>
          <a:lstStyle/>
          <a:p>
            <a:pPr marL="0" indent="0" algn="l">
              <a:lnSpc>
                <a:spcPts val="2300"/>
              </a:lnSpc>
              <a:buNone/>
            </a:pPr>
            <a:r>
              <a:rPr lang="en-US" sz="1550" b="1" dirty="0">
                <a:solidFill>
                  <a:srgbClr val="3D3838"/>
                </a:solidFill>
                <a:latin typeface="Source Sans Pro" pitchFamily="34" charset="0"/>
                <a:ea typeface="Source Sans Pro" pitchFamily="34" charset="-122"/>
                <a:cs typeface="Source Sans Pro" pitchFamily="34" charset="-120"/>
              </a:rPr>
              <a:t>Effective Approach</a:t>
            </a:r>
            <a:endParaRPr lang="en-US" sz="1550" dirty="0"/>
          </a:p>
        </p:txBody>
      </p:sp>
      <p:sp>
        <p:nvSpPr>
          <p:cNvPr id="10" name="Shape 8"/>
          <p:cNvSpPr/>
          <p:nvPr/>
        </p:nvSpPr>
        <p:spPr>
          <a:xfrm>
            <a:off x="699730" y="3843933"/>
            <a:ext cx="13229511" cy="845582"/>
          </a:xfrm>
          <a:prstGeom prst="rect">
            <a:avLst/>
          </a:prstGeom>
          <a:solidFill>
            <a:srgbClr val="000000">
              <a:alpha val="4000"/>
            </a:srgbClr>
          </a:solidFill>
          <a:ln/>
        </p:spPr>
        <p:txBody>
          <a:bodyPr/>
          <a:lstStyle/>
          <a:p>
            <a:endParaRPr lang="en-US"/>
          </a:p>
        </p:txBody>
      </p:sp>
      <p:sp>
        <p:nvSpPr>
          <p:cNvPr id="11" name="Text 9"/>
          <p:cNvSpPr/>
          <p:nvPr/>
        </p:nvSpPr>
        <p:spPr>
          <a:xfrm>
            <a:off x="898803" y="3970139"/>
            <a:ext cx="4010263" cy="296585"/>
          </a:xfrm>
          <a:prstGeom prst="rect">
            <a:avLst/>
          </a:prstGeom>
          <a:noFill/>
          <a:ln/>
        </p:spPr>
        <p:txBody>
          <a:bodyPr wrap="none" lIns="0" tIns="0" rIns="0" bIns="0" rtlCol="0" anchor="t"/>
          <a:lstStyle/>
          <a:p>
            <a:pPr marL="0" indent="0" algn="l">
              <a:lnSpc>
                <a:spcPts val="2300"/>
              </a:lnSpc>
              <a:buNone/>
            </a:pPr>
            <a:r>
              <a:rPr lang="en-US" sz="1550" dirty="0">
                <a:solidFill>
                  <a:srgbClr val="3D3838"/>
                </a:solidFill>
                <a:latin typeface="Source Sans Pro" pitchFamily="34" charset="0"/>
                <a:ea typeface="Source Sans Pro" pitchFamily="34" charset="-122"/>
                <a:cs typeface="Source Sans Pro" pitchFamily="34" charset="-120"/>
              </a:rPr>
              <a:t>Scope creep threatening timeline</a:t>
            </a:r>
            <a:endParaRPr lang="en-US" sz="1550" dirty="0"/>
          </a:p>
        </p:txBody>
      </p:sp>
      <p:sp>
        <p:nvSpPr>
          <p:cNvPr id="12" name="Text 10"/>
          <p:cNvSpPr/>
          <p:nvPr/>
        </p:nvSpPr>
        <p:spPr>
          <a:xfrm>
            <a:off x="5311973" y="3970139"/>
            <a:ext cx="4006453" cy="296585"/>
          </a:xfrm>
          <a:prstGeom prst="rect">
            <a:avLst/>
          </a:prstGeom>
          <a:noFill/>
          <a:ln/>
        </p:spPr>
        <p:txBody>
          <a:bodyPr wrap="none" lIns="0" tIns="0" rIns="0" bIns="0" rtlCol="0" anchor="t"/>
          <a:lstStyle/>
          <a:p>
            <a:pPr marL="0" indent="0" algn="l">
              <a:lnSpc>
                <a:spcPts val="2300"/>
              </a:lnSpc>
              <a:buNone/>
            </a:pPr>
            <a:r>
              <a:rPr lang="en-US" sz="1550" dirty="0">
                <a:solidFill>
                  <a:srgbClr val="3D3838"/>
                </a:solidFill>
                <a:latin typeface="Source Sans Pro" pitchFamily="34" charset="0"/>
                <a:ea typeface="Source Sans Pro" pitchFamily="34" charset="-122"/>
                <a:cs typeface="Source Sans Pro" pitchFamily="34" charset="-120"/>
              </a:rPr>
              <a:t>Communication, Leadership</a:t>
            </a:r>
            <a:endParaRPr lang="en-US" sz="1550" dirty="0"/>
          </a:p>
        </p:txBody>
      </p:sp>
      <p:sp>
        <p:nvSpPr>
          <p:cNvPr id="13" name="Text 11"/>
          <p:cNvSpPr/>
          <p:nvPr/>
        </p:nvSpPr>
        <p:spPr>
          <a:xfrm>
            <a:off x="9721334" y="3970139"/>
            <a:ext cx="4010263" cy="593169"/>
          </a:xfrm>
          <a:prstGeom prst="rect">
            <a:avLst/>
          </a:prstGeom>
          <a:noFill/>
          <a:ln/>
        </p:spPr>
        <p:txBody>
          <a:bodyPr wrap="square" lIns="0" tIns="0" rIns="0" bIns="0" rtlCol="0" anchor="t"/>
          <a:lstStyle/>
          <a:p>
            <a:pPr marL="0" indent="0" algn="l">
              <a:lnSpc>
                <a:spcPts val="2300"/>
              </a:lnSpc>
              <a:buNone/>
            </a:pPr>
            <a:r>
              <a:rPr lang="en-US" sz="1550" dirty="0">
                <a:solidFill>
                  <a:srgbClr val="3D3838"/>
                </a:solidFill>
                <a:latin typeface="Source Sans Pro" pitchFamily="34" charset="0"/>
                <a:ea typeface="Source Sans Pro" pitchFamily="34" charset="-122"/>
                <a:cs typeface="Source Sans Pro" pitchFamily="34" charset="-120"/>
              </a:rPr>
              <a:t>Clearly articulate impacts, propose alternatives, lead stakeholders to consensus</a:t>
            </a:r>
            <a:endParaRPr lang="en-US" sz="1550" dirty="0"/>
          </a:p>
        </p:txBody>
      </p:sp>
      <p:sp>
        <p:nvSpPr>
          <p:cNvPr id="14" name="Shape 12"/>
          <p:cNvSpPr/>
          <p:nvPr/>
        </p:nvSpPr>
        <p:spPr>
          <a:xfrm>
            <a:off x="699730" y="4689515"/>
            <a:ext cx="13229511" cy="1142167"/>
          </a:xfrm>
          <a:prstGeom prst="rect">
            <a:avLst/>
          </a:prstGeom>
          <a:solidFill>
            <a:srgbClr val="FFFFFF">
              <a:alpha val="4000"/>
            </a:srgbClr>
          </a:solidFill>
          <a:ln/>
        </p:spPr>
        <p:txBody>
          <a:bodyPr/>
          <a:lstStyle/>
          <a:p>
            <a:endParaRPr lang="en-US"/>
          </a:p>
        </p:txBody>
      </p:sp>
      <p:sp>
        <p:nvSpPr>
          <p:cNvPr id="15" name="Text 13"/>
          <p:cNvSpPr/>
          <p:nvPr/>
        </p:nvSpPr>
        <p:spPr>
          <a:xfrm>
            <a:off x="898803" y="4815721"/>
            <a:ext cx="4010263" cy="296585"/>
          </a:xfrm>
          <a:prstGeom prst="rect">
            <a:avLst/>
          </a:prstGeom>
          <a:noFill/>
          <a:ln/>
        </p:spPr>
        <p:txBody>
          <a:bodyPr wrap="none" lIns="0" tIns="0" rIns="0" bIns="0" rtlCol="0" anchor="t"/>
          <a:lstStyle/>
          <a:p>
            <a:pPr marL="0" indent="0" algn="l">
              <a:lnSpc>
                <a:spcPts val="2300"/>
              </a:lnSpc>
              <a:buNone/>
            </a:pPr>
            <a:r>
              <a:rPr lang="en-US" sz="1550" dirty="0">
                <a:solidFill>
                  <a:srgbClr val="3D3838"/>
                </a:solidFill>
                <a:latin typeface="Source Sans Pro" pitchFamily="34" charset="0"/>
                <a:ea typeface="Source Sans Pro" pitchFamily="34" charset="-122"/>
                <a:cs typeface="Source Sans Pro" pitchFamily="34" charset="-120"/>
              </a:rPr>
              <a:t>Team conflict disrupting progress</a:t>
            </a:r>
            <a:endParaRPr lang="en-US" sz="1550" dirty="0"/>
          </a:p>
        </p:txBody>
      </p:sp>
      <p:sp>
        <p:nvSpPr>
          <p:cNvPr id="16" name="Text 14"/>
          <p:cNvSpPr/>
          <p:nvPr/>
        </p:nvSpPr>
        <p:spPr>
          <a:xfrm>
            <a:off x="5311973" y="4815721"/>
            <a:ext cx="4006453" cy="296585"/>
          </a:xfrm>
          <a:prstGeom prst="rect">
            <a:avLst/>
          </a:prstGeom>
          <a:noFill/>
          <a:ln/>
        </p:spPr>
        <p:txBody>
          <a:bodyPr wrap="none" lIns="0" tIns="0" rIns="0" bIns="0" rtlCol="0" anchor="t"/>
          <a:lstStyle/>
          <a:p>
            <a:pPr marL="0" indent="0" algn="l">
              <a:lnSpc>
                <a:spcPts val="2300"/>
              </a:lnSpc>
              <a:buNone/>
            </a:pPr>
            <a:r>
              <a:rPr lang="en-US" sz="1550" dirty="0">
                <a:solidFill>
                  <a:srgbClr val="3D3838"/>
                </a:solidFill>
                <a:latin typeface="Source Sans Pro" pitchFamily="34" charset="0"/>
                <a:ea typeface="Source Sans Pro" pitchFamily="34" charset="-122"/>
                <a:cs typeface="Source Sans Pro" pitchFamily="34" charset="-120"/>
              </a:rPr>
              <a:t>Emotional Intelligence, Problem-Solving</a:t>
            </a:r>
            <a:endParaRPr lang="en-US" sz="1550" dirty="0"/>
          </a:p>
        </p:txBody>
      </p:sp>
      <p:sp>
        <p:nvSpPr>
          <p:cNvPr id="17" name="Text 15"/>
          <p:cNvSpPr/>
          <p:nvPr/>
        </p:nvSpPr>
        <p:spPr>
          <a:xfrm>
            <a:off x="9721334" y="4815721"/>
            <a:ext cx="4010263" cy="889754"/>
          </a:xfrm>
          <a:prstGeom prst="rect">
            <a:avLst/>
          </a:prstGeom>
          <a:noFill/>
          <a:ln/>
        </p:spPr>
        <p:txBody>
          <a:bodyPr wrap="square" lIns="0" tIns="0" rIns="0" bIns="0" rtlCol="0" anchor="t"/>
          <a:lstStyle/>
          <a:p>
            <a:pPr marL="0" indent="0" algn="l">
              <a:lnSpc>
                <a:spcPts val="2300"/>
              </a:lnSpc>
              <a:buNone/>
            </a:pPr>
            <a:r>
              <a:rPr lang="en-US" sz="1550" dirty="0">
                <a:solidFill>
                  <a:srgbClr val="3D3838"/>
                </a:solidFill>
                <a:latin typeface="Source Sans Pro" pitchFamily="34" charset="0"/>
                <a:ea typeface="Source Sans Pro" pitchFamily="34" charset="-122"/>
                <a:cs typeface="Source Sans Pro" pitchFamily="34" charset="-120"/>
              </a:rPr>
              <a:t>Address underlying concerns, facilitate constructive dialogue, find mutually beneficial resolution</a:t>
            </a:r>
            <a:endParaRPr lang="en-US" sz="1550" dirty="0"/>
          </a:p>
        </p:txBody>
      </p:sp>
      <p:sp>
        <p:nvSpPr>
          <p:cNvPr id="18" name="Shape 16"/>
          <p:cNvSpPr/>
          <p:nvPr/>
        </p:nvSpPr>
        <p:spPr>
          <a:xfrm>
            <a:off x="699730" y="5831681"/>
            <a:ext cx="13229511" cy="845582"/>
          </a:xfrm>
          <a:prstGeom prst="rect">
            <a:avLst/>
          </a:prstGeom>
          <a:solidFill>
            <a:srgbClr val="000000">
              <a:alpha val="4000"/>
            </a:srgbClr>
          </a:solidFill>
          <a:ln/>
        </p:spPr>
        <p:txBody>
          <a:bodyPr/>
          <a:lstStyle/>
          <a:p>
            <a:endParaRPr lang="en-US"/>
          </a:p>
        </p:txBody>
      </p:sp>
      <p:sp>
        <p:nvSpPr>
          <p:cNvPr id="19" name="Text 17"/>
          <p:cNvSpPr/>
          <p:nvPr/>
        </p:nvSpPr>
        <p:spPr>
          <a:xfrm>
            <a:off x="898803" y="5957887"/>
            <a:ext cx="4010263" cy="296585"/>
          </a:xfrm>
          <a:prstGeom prst="rect">
            <a:avLst/>
          </a:prstGeom>
          <a:noFill/>
          <a:ln/>
        </p:spPr>
        <p:txBody>
          <a:bodyPr wrap="none" lIns="0" tIns="0" rIns="0" bIns="0" rtlCol="0" anchor="t"/>
          <a:lstStyle/>
          <a:p>
            <a:pPr marL="0" indent="0" algn="l">
              <a:lnSpc>
                <a:spcPts val="2300"/>
              </a:lnSpc>
              <a:buNone/>
            </a:pPr>
            <a:r>
              <a:rPr lang="en-US" sz="1550" dirty="0">
                <a:solidFill>
                  <a:srgbClr val="3D3838"/>
                </a:solidFill>
                <a:latin typeface="Source Sans Pro" pitchFamily="34" charset="0"/>
                <a:ea typeface="Source Sans Pro" pitchFamily="34" charset="-122"/>
                <a:cs typeface="Source Sans Pro" pitchFamily="34" charset="-120"/>
              </a:rPr>
              <a:t>Unexpected budget reduction</a:t>
            </a:r>
            <a:endParaRPr lang="en-US" sz="1550" dirty="0"/>
          </a:p>
        </p:txBody>
      </p:sp>
      <p:sp>
        <p:nvSpPr>
          <p:cNvPr id="20" name="Text 18"/>
          <p:cNvSpPr/>
          <p:nvPr/>
        </p:nvSpPr>
        <p:spPr>
          <a:xfrm>
            <a:off x="5311973" y="5957887"/>
            <a:ext cx="4006453" cy="296585"/>
          </a:xfrm>
          <a:prstGeom prst="rect">
            <a:avLst/>
          </a:prstGeom>
          <a:noFill/>
          <a:ln/>
        </p:spPr>
        <p:txBody>
          <a:bodyPr wrap="none" lIns="0" tIns="0" rIns="0" bIns="0" rtlCol="0" anchor="t"/>
          <a:lstStyle/>
          <a:p>
            <a:pPr marL="0" indent="0" algn="l">
              <a:lnSpc>
                <a:spcPts val="2300"/>
              </a:lnSpc>
              <a:buNone/>
            </a:pPr>
            <a:r>
              <a:rPr lang="en-US" sz="1550" dirty="0">
                <a:solidFill>
                  <a:srgbClr val="3D3838"/>
                </a:solidFill>
                <a:latin typeface="Source Sans Pro" pitchFamily="34" charset="0"/>
                <a:ea typeface="Source Sans Pro" pitchFamily="34" charset="-122"/>
                <a:cs typeface="Source Sans Pro" pitchFamily="34" charset="-120"/>
              </a:rPr>
              <a:t>Adaptability, Collaboration</a:t>
            </a:r>
            <a:endParaRPr lang="en-US" sz="1550" dirty="0"/>
          </a:p>
        </p:txBody>
      </p:sp>
      <p:sp>
        <p:nvSpPr>
          <p:cNvPr id="21" name="Text 19"/>
          <p:cNvSpPr/>
          <p:nvPr/>
        </p:nvSpPr>
        <p:spPr>
          <a:xfrm>
            <a:off x="9721334" y="5957887"/>
            <a:ext cx="4010263" cy="593169"/>
          </a:xfrm>
          <a:prstGeom prst="rect">
            <a:avLst/>
          </a:prstGeom>
          <a:noFill/>
          <a:ln/>
        </p:spPr>
        <p:txBody>
          <a:bodyPr wrap="square" lIns="0" tIns="0" rIns="0" bIns="0" rtlCol="0" anchor="t"/>
          <a:lstStyle/>
          <a:p>
            <a:pPr marL="0" indent="0" algn="l">
              <a:lnSpc>
                <a:spcPts val="2300"/>
              </a:lnSpc>
              <a:buNone/>
            </a:pPr>
            <a:r>
              <a:rPr lang="en-US" sz="1550" dirty="0">
                <a:solidFill>
                  <a:srgbClr val="3D3838"/>
                </a:solidFill>
                <a:latin typeface="Source Sans Pro" pitchFamily="34" charset="0"/>
                <a:ea typeface="Source Sans Pro" pitchFamily="34" charset="-122"/>
                <a:cs typeface="Source Sans Pro" pitchFamily="34" charset="-120"/>
              </a:rPr>
              <a:t>Engage team in reprioritizing, identify creative resource solutions, adapt plan collaboratively</a:t>
            </a:r>
            <a:endParaRPr lang="en-US" sz="1550" dirty="0"/>
          </a:p>
        </p:txBody>
      </p:sp>
      <p:sp>
        <p:nvSpPr>
          <p:cNvPr id="22" name="Shape 20"/>
          <p:cNvSpPr/>
          <p:nvPr/>
        </p:nvSpPr>
        <p:spPr>
          <a:xfrm>
            <a:off x="699730" y="6677263"/>
            <a:ext cx="13229511" cy="845582"/>
          </a:xfrm>
          <a:prstGeom prst="rect">
            <a:avLst/>
          </a:prstGeom>
          <a:solidFill>
            <a:srgbClr val="FFFFFF">
              <a:alpha val="4000"/>
            </a:srgbClr>
          </a:solidFill>
          <a:ln/>
        </p:spPr>
        <p:txBody>
          <a:bodyPr/>
          <a:lstStyle/>
          <a:p>
            <a:endParaRPr lang="en-US"/>
          </a:p>
        </p:txBody>
      </p:sp>
      <p:sp>
        <p:nvSpPr>
          <p:cNvPr id="23" name="Text 21"/>
          <p:cNvSpPr/>
          <p:nvPr/>
        </p:nvSpPr>
        <p:spPr>
          <a:xfrm>
            <a:off x="898803" y="6803469"/>
            <a:ext cx="4010263" cy="296585"/>
          </a:xfrm>
          <a:prstGeom prst="rect">
            <a:avLst/>
          </a:prstGeom>
          <a:noFill/>
          <a:ln/>
        </p:spPr>
        <p:txBody>
          <a:bodyPr wrap="none" lIns="0" tIns="0" rIns="0" bIns="0" rtlCol="0" anchor="t"/>
          <a:lstStyle/>
          <a:p>
            <a:pPr marL="0" indent="0" algn="l">
              <a:lnSpc>
                <a:spcPts val="2300"/>
              </a:lnSpc>
              <a:buNone/>
            </a:pPr>
            <a:r>
              <a:rPr lang="en-US" sz="1550" dirty="0">
                <a:solidFill>
                  <a:srgbClr val="3D3838"/>
                </a:solidFill>
                <a:latin typeface="Source Sans Pro" pitchFamily="34" charset="0"/>
                <a:ea typeface="Source Sans Pro" pitchFamily="34" charset="-122"/>
                <a:cs typeface="Source Sans Pro" pitchFamily="34" charset="-120"/>
              </a:rPr>
              <a:t>Critical resource reassignment</a:t>
            </a:r>
            <a:endParaRPr lang="en-US" sz="1550" dirty="0"/>
          </a:p>
        </p:txBody>
      </p:sp>
      <p:sp>
        <p:nvSpPr>
          <p:cNvPr id="24" name="Text 22"/>
          <p:cNvSpPr/>
          <p:nvPr/>
        </p:nvSpPr>
        <p:spPr>
          <a:xfrm>
            <a:off x="5311973" y="6803469"/>
            <a:ext cx="4006453" cy="296585"/>
          </a:xfrm>
          <a:prstGeom prst="rect">
            <a:avLst/>
          </a:prstGeom>
          <a:noFill/>
          <a:ln/>
        </p:spPr>
        <p:txBody>
          <a:bodyPr wrap="none" lIns="0" tIns="0" rIns="0" bIns="0" rtlCol="0" anchor="t"/>
          <a:lstStyle/>
          <a:p>
            <a:pPr marL="0" indent="0" algn="l">
              <a:lnSpc>
                <a:spcPts val="2300"/>
              </a:lnSpc>
              <a:buNone/>
            </a:pPr>
            <a:r>
              <a:rPr lang="en-US" sz="1550" dirty="0">
                <a:solidFill>
                  <a:srgbClr val="3D3838"/>
                </a:solidFill>
                <a:latin typeface="Source Sans Pro" pitchFamily="34" charset="0"/>
                <a:ea typeface="Source Sans Pro" pitchFamily="34" charset="-122"/>
                <a:cs typeface="Source Sans Pro" pitchFamily="34" charset="-120"/>
              </a:rPr>
              <a:t>Time Management, Leadership</a:t>
            </a:r>
            <a:endParaRPr lang="en-US" sz="1550" dirty="0"/>
          </a:p>
        </p:txBody>
      </p:sp>
      <p:sp>
        <p:nvSpPr>
          <p:cNvPr id="25" name="Text 23"/>
          <p:cNvSpPr/>
          <p:nvPr/>
        </p:nvSpPr>
        <p:spPr>
          <a:xfrm>
            <a:off x="9721334" y="6803469"/>
            <a:ext cx="4010263" cy="593169"/>
          </a:xfrm>
          <a:prstGeom prst="rect">
            <a:avLst/>
          </a:prstGeom>
          <a:noFill/>
          <a:ln/>
        </p:spPr>
        <p:txBody>
          <a:bodyPr wrap="square" lIns="0" tIns="0" rIns="0" bIns="0" rtlCol="0" anchor="t"/>
          <a:lstStyle/>
          <a:p>
            <a:pPr marL="0" indent="0" algn="l">
              <a:lnSpc>
                <a:spcPts val="2300"/>
              </a:lnSpc>
              <a:buNone/>
            </a:pPr>
            <a:r>
              <a:rPr lang="en-US" sz="1550" dirty="0">
                <a:solidFill>
                  <a:srgbClr val="3D3838"/>
                </a:solidFill>
                <a:latin typeface="Source Sans Pro" pitchFamily="34" charset="0"/>
                <a:ea typeface="Source Sans Pro" pitchFamily="34" charset="-122"/>
                <a:cs typeface="Source Sans Pro" pitchFamily="34" charset="-120"/>
              </a:rPr>
              <a:t>Reassess timeline, redistribute workload effectively, maintain team motivation</a:t>
            </a:r>
            <a:endParaRPr lang="en-US" sz="15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683538" y="405479"/>
            <a:ext cx="9052679" cy="554950"/>
          </a:xfrm>
          <a:prstGeom prst="rect">
            <a:avLst/>
          </a:prstGeom>
          <a:noFill/>
          <a:ln/>
        </p:spPr>
        <p:txBody>
          <a:bodyPr wrap="none" lIns="0" tIns="0" rIns="0" bIns="0" rtlCol="0" anchor="t"/>
          <a:lstStyle/>
          <a:p>
            <a:pPr marL="0" indent="0" algn="l">
              <a:lnSpc>
                <a:spcPts val="4350"/>
              </a:lnSpc>
              <a:buNone/>
            </a:pPr>
            <a:r>
              <a:rPr lang="en-US" sz="3450" b="1" dirty="0">
                <a:solidFill>
                  <a:srgbClr val="000000"/>
                </a:solidFill>
                <a:latin typeface="Montserrat Bold" pitchFamily="34" charset="0"/>
                <a:ea typeface="Montserrat Bold" pitchFamily="34" charset="-122"/>
                <a:cs typeface="Montserrat Bold" pitchFamily="34" charset="-120"/>
              </a:rPr>
              <a:t>Developing Your Communication Skills</a:t>
            </a:r>
            <a:endParaRPr lang="en-US" sz="3450" dirty="0"/>
          </a:p>
        </p:txBody>
      </p:sp>
      <p:sp>
        <p:nvSpPr>
          <p:cNvPr id="3" name="Text 1"/>
          <p:cNvSpPr/>
          <p:nvPr/>
        </p:nvSpPr>
        <p:spPr>
          <a:xfrm>
            <a:off x="683538" y="1082850"/>
            <a:ext cx="13263324" cy="1062942"/>
          </a:xfrm>
          <a:prstGeom prst="rect">
            <a:avLst/>
          </a:prstGeom>
          <a:noFill/>
          <a:ln/>
        </p:spPr>
        <p:txBody>
          <a:bodyPr wrap="square" lIns="0" tIns="0" rIns="0" bIns="0" rtlCol="0" anchor="t"/>
          <a:lstStyle/>
          <a:p>
            <a:pPr marL="0" indent="0" algn="l">
              <a:lnSpc>
                <a:spcPts val="2300"/>
              </a:lnSpc>
              <a:buNone/>
            </a:pPr>
            <a:r>
              <a:rPr lang="en-US" sz="1900" dirty="0">
                <a:solidFill>
                  <a:srgbClr val="3D3838"/>
                </a:solidFill>
                <a:latin typeface="Source Sans Pro" pitchFamily="34" charset="0"/>
                <a:ea typeface="Source Sans Pro" pitchFamily="34" charset="-122"/>
                <a:cs typeface="Source Sans Pro" pitchFamily="34" charset="-120"/>
              </a:rPr>
              <a:t>While some people seem naturally gifted at communication, these skills can be systematically developed with deliberate practice and feedback. Effective project managers continuously refine their communication abilities through training, self-assessment, and application in increasingly challenging situations.</a:t>
            </a:r>
            <a:endParaRPr lang="en-US" sz="1900" dirty="0"/>
          </a:p>
        </p:txBody>
      </p:sp>
      <p:sp>
        <p:nvSpPr>
          <p:cNvPr id="4" name="Text 2"/>
          <p:cNvSpPr/>
          <p:nvPr/>
        </p:nvSpPr>
        <p:spPr>
          <a:xfrm>
            <a:off x="683538" y="2155055"/>
            <a:ext cx="13263324" cy="965693"/>
          </a:xfrm>
          <a:prstGeom prst="rect">
            <a:avLst/>
          </a:prstGeom>
          <a:noFill/>
          <a:ln/>
        </p:spPr>
        <p:txBody>
          <a:bodyPr wrap="square" lIns="0" tIns="0" rIns="0" bIns="0" rtlCol="0" anchor="t"/>
          <a:lstStyle/>
          <a:p>
            <a:pPr marL="0" indent="0" algn="l">
              <a:lnSpc>
                <a:spcPts val="2300"/>
              </a:lnSpc>
              <a:buNone/>
            </a:pPr>
            <a:r>
              <a:rPr lang="en-US" sz="1900" dirty="0">
                <a:solidFill>
                  <a:srgbClr val="3D3838"/>
                </a:solidFill>
                <a:latin typeface="Source Sans Pro" pitchFamily="34" charset="0"/>
                <a:ea typeface="Source Sans Pro" pitchFamily="34" charset="-122"/>
                <a:cs typeface="Source Sans Pro" pitchFamily="34" charset="-120"/>
              </a:rPr>
              <a:t>Start by identifying your specific communication strengths and growth areas. Are you more comfortable with written or verbal communication? Do you excel at technical explanations but struggle with emotional conversations? Understanding your baseline helps target development efforts for maximum impact.</a:t>
            </a:r>
            <a:endParaRPr lang="en-US" sz="1900" dirty="0"/>
          </a:p>
        </p:txBody>
      </p:sp>
      <p:sp>
        <p:nvSpPr>
          <p:cNvPr id="5" name="Shape 3"/>
          <p:cNvSpPr/>
          <p:nvPr/>
        </p:nvSpPr>
        <p:spPr>
          <a:xfrm>
            <a:off x="683538" y="3439049"/>
            <a:ext cx="3096101" cy="195262"/>
          </a:xfrm>
          <a:prstGeom prst="roundRect">
            <a:avLst>
              <a:gd name="adj" fmla="val 15005"/>
            </a:avLst>
          </a:prstGeom>
          <a:solidFill>
            <a:srgbClr val="F2EEEE"/>
          </a:solidFill>
          <a:ln/>
        </p:spPr>
        <p:txBody>
          <a:bodyPr/>
          <a:lstStyle/>
          <a:p>
            <a:endParaRPr lang="en-US"/>
          </a:p>
        </p:txBody>
      </p:sp>
      <p:sp>
        <p:nvSpPr>
          <p:cNvPr id="6" name="Text 4"/>
          <p:cNvSpPr/>
          <p:nvPr/>
        </p:nvSpPr>
        <p:spPr>
          <a:xfrm>
            <a:off x="683538" y="3927205"/>
            <a:ext cx="2990969" cy="277416"/>
          </a:xfrm>
          <a:prstGeom prst="rect">
            <a:avLst/>
          </a:prstGeom>
          <a:noFill/>
          <a:ln/>
        </p:spPr>
        <p:txBody>
          <a:bodyPr wrap="none" lIns="0" tIns="0" rIns="0" bIns="0" rtlCol="0" anchor="t"/>
          <a:lstStyle/>
          <a:p>
            <a:pPr marL="0" indent="0" algn="l">
              <a:lnSpc>
                <a:spcPts val="2150"/>
              </a:lnSpc>
              <a:buNone/>
            </a:pPr>
            <a:r>
              <a:rPr lang="en-US" sz="1700" b="1" dirty="0">
                <a:solidFill>
                  <a:srgbClr val="3D3838"/>
                </a:solidFill>
                <a:latin typeface="Montserrat Bold" pitchFamily="34" charset="0"/>
                <a:ea typeface="Montserrat Bold" pitchFamily="34" charset="-122"/>
                <a:cs typeface="Montserrat Bold" pitchFamily="34" charset="-120"/>
              </a:rPr>
              <a:t>Assess Your Current Skills</a:t>
            </a:r>
            <a:endParaRPr lang="en-US" sz="1700" dirty="0"/>
          </a:p>
        </p:txBody>
      </p:sp>
      <p:sp>
        <p:nvSpPr>
          <p:cNvPr id="7" name="Text 5"/>
          <p:cNvSpPr/>
          <p:nvPr/>
        </p:nvSpPr>
        <p:spPr>
          <a:xfrm>
            <a:off x="683538" y="4321778"/>
            <a:ext cx="3096101" cy="2344103"/>
          </a:xfrm>
          <a:prstGeom prst="rect">
            <a:avLst/>
          </a:prstGeom>
          <a:noFill/>
          <a:ln/>
        </p:spPr>
        <p:txBody>
          <a:bodyPr wrap="square" lIns="0" tIns="0" rIns="0" bIns="0" rtlCol="0" anchor="t"/>
          <a:lstStyle/>
          <a:p>
            <a:pPr marL="0" indent="0" algn="l">
              <a:lnSpc>
                <a:spcPts val="2300"/>
              </a:lnSpc>
              <a:buNone/>
            </a:pPr>
            <a:r>
              <a:rPr lang="en-US" sz="1500" dirty="0">
                <a:solidFill>
                  <a:srgbClr val="3D3838"/>
                </a:solidFill>
                <a:latin typeface="Source Sans Pro" pitchFamily="34" charset="0"/>
                <a:ea typeface="Source Sans Pro" pitchFamily="34" charset="-122"/>
                <a:cs typeface="Source Sans Pro" pitchFamily="34" charset="-120"/>
              </a:rPr>
              <a:t>Gather feedback from colleagues and stakeholders about your communication effectiveness. Use assessment tools to identify specific strengths and improvement areas. Record presentations or meetings to review your verbal and non-verbal communication patterns.</a:t>
            </a:r>
            <a:endParaRPr lang="en-US" sz="1500" dirty="0"/>
          </a:p>
        </p:txBody>
      </p:sp>
      <p:sp>
        <p:nvSpPr>
          <p:cNvPr id="8" name="Shape 6"/>
          <p:cNvSpPr/>
          <p:nvPr/>
        </p:nvSpPr>
        <p:spPr>
          <a:xfrm>
            <a:off x="4072533" y="3438644"/>
            <a:ext cx="3096220" cy="195262"/>
          </a:xfrm>
          <a:prstGeom prst="roundRect">
            <a:avLst>
              <a:gd name="adj" fmla="val 15005"/>
            </a:avLst>
          </a:prstGeom>
          <a:solidFill>
            <a:srgbClr val="F2EEEE"/>
          </a:solidFill>
          <a:ln/>
        </p:spPr>
        <p:txBody>
          <a:bodyPr/>
          <a:lstStyle/>
          <a:p>
            <a:endParaRPr lang="en-US"/>
          </a:p>
        </p:txBody>
      </p:sp>
      <p:sp>
        <p:nvSpPr>
          <p:cNvPr id="9" name="Text 7"/>
          <p:cNvSpPr/>
          <p:nvPr/>
        </p:nvSpPr>
        <p:spPr>
          <a:xfrm>
            <a:off x="4072533" y="3926800"/>
            <a:ext cx="3096220" cy="554831"/>
          </a:xfrm>
          <a:prstGeom prst="rect">
            <a:avLst/>
          </a:prstGeom>
          <a:noFill/>
          <a:ln/>
        </p:spPr>
        <p:txBody>
          <a:bodyPr wrap="square" lIns="0" tIns="0" rIns="0" bIns="0" rtlCol="0" anchor="t"/>
          <a:lstStyle/>
          <a:p>
            <a:pPr marL="0" indent="0" algn="l">
              <a:lnSpc>
                <a:spcPts val="2150"/>
              </a:lnSpc>
              <a:buNone/>
            </a:pPr>
            <a:r>
              <a:rPr lang="en-US" sz="1700" b="1" dirty="0">
                <a:solidFill>
                  <a:srgbClr val="3D3838"/>
                </a:solidFill>
                <a:latin typeface="Montserrat Bold" pitchFamily="34" charset="0"/>
                <a:ea typeface="Montserrat Bold" pitchFamily="34" charset="-122"/>
                <a:cs typeface="Montserrat Bold" pitchFamily="34" charset="-120"/>
              </a:rPr>
              <a:t>Build Structured Development Plan</a:t>
            </a:r>
            <a:endParaRPr lang="en-US" sz="1700" dirty="0"/>
          </a:p>
        </p:txBody>
      </p:sp>
      <p:sp>
        <p:nvSpPr>
          <p:cNvPr id="10" name="Text 8"/>
          <p:cNvSpPr/>
          <p:nvPr/>
        </p:nvSpPr>
        <p:spPr>
          <a:xfrm>
            <a:off x="4072533" y="4598789"/>
            <a:ext cx="3096220" cy="2051090"/>
          </a:xfrm>
          <a:prstGeom prst="rect">
            <a:avLst/>
          </a:prstGeom>
          <a:noFill/>
          <a:ln/>
        </p:spPr>
        <p:txBody>
          <a:bodyPr wrap="square" lIns="0" tIns="0" rIns="0" bIns="0" rtlCol="0" anchor="t"/>
          <a:lstStyle/>
          <a:p>
            <a:pPr marL="0" indent="0" algn="l">
              <a:lnSpc>
                <a:spcPts val="2300"/>
              </a:lnSpc>
              <a:buNone/>
            </a:pPr>
            <a:r>
              <a:rPr lang="en-US" sz="1500" dirty="0">
                <a:solidFill>
                  <a:srgbClr val="3D3838"/>
                </a:solidFill>
                <a:latin typeface="Source Sans Pro" pitchFamily="34" charset="0"/>
                <a:ea typeface="Source Sans Pro" pitchFamily="34" charset="-122"/>
                <a:cs typeface="Source Sans Pro" pitchFamily="34" charset="-120"/>
              </a:rPr>
              <a:t>Set specific, measurable communication goals based on your assessment. Identify resources including courses, books, mentors, and practice opportunities. Create a timeline with regular checkpoints to evaluate progress.</a:t>
            </a:r>
            <a:endParaRPr lang="en-US" sz="1500" dirty="0"/>
          </a:p>
        </p:txBody>
      </p:sp>
      <p:sp>
        <p:nvSpPr>
          <p:cNvPr id="11" name="Shape 9"/>
          <p:cNvSpPr/>
          <p:nvPr/>
        </p:nvSpPr>
        <p:spPr>
          <a:xfrm>
            <a:off x="7461647" y="3401663"/>
            <a:ext cx="3096101" cy="195262"/>
          </a:xfrm>
          <a:prstGeom prst="roundRect">
            <a:avLst>
              <a:gd name="adj" fmla="val 15005"/>
            </a:avLst>
          </a:prstGeom>
          <a:solidFill>
            <a:srgbClr val="F2EEEE"/>
          </a:solidFill>
          <a:ln/>
        </p:spPr>
        <p:txBody>
          <a:bodyPr/>
          <a:lstStyle/>
          <a:p>
            <a:endParaRPr lang="en-US"/>
          </a:p>
        </p:txBody>
      </p:sp>
      <p:sp>
        <p:nvSpPr>
          <p:cNvPr id="12" name="Text 10"/>
          <p:cNvSpPr/>
          <p:nvPr/>
        </p:nvSpPr>
        <p:spPr>
          <a:xfrm>
            <a:off x="7461647" y="3889820"/>
            <a:ext cx="2418993" cy="277416"/>
          </a:xfrm>
          <a:prstGeom prst="rect">
            <a:avLst/>
          </a:prstGeom>
          <a:noFill/>
          <a:ln/>
        </p:spPr>
        <p:txBody>
          <a:bodyPr wrap="none" lIns="0" tIns="0" rIns="0" bIns="0" rtlCol="0" anchor="t"/>
          <a:lstStyle/>
          <a:p>
            <a:pPr marL="0" indent="0" algn="l">
              <a:lnSpc>
                <a:spcPts val="2150"/>
              </a:lnSpc>
              <a:buNone/>
            </a:pPr>
            <a:r>
              <a:rPr lang="en-US" sz="1700" b="1" dirty="0">
                <a:solidFill>
                  <a:srgbClr val="3D3838"/>
                </a:solidFill>
                <a:latin typeface="Montserrat Bold" pitchFamily="34" charset="0"/>
                <a:ea typeface="Montserrat Bold" pitchFamily="34" charset="-122"/>
                <a:cs typeface="Montserrat Bold" pitchFamily="34" charset="-120"/>
              </a:rPr>
              <a:t>Practice Deliberately</a:t>
            </a:r>
            <a:endParaRPr lang="en-US" sz="1700" dirty="0"/>
          </a:p>
        </p:txBody>
      </p:sp>
      <p:sp>
        <p:nvSpPr>
          <p:cNvPr id="13" name="Text 11"/>
          <p:cNvSpPr/>
          <p:nvPr/>
        </p:nvSpPr>
        <p:spPr>
          <a:xfrm>
            <a:off x="7461647" y="4284393"/>
            <a:ext cx="3096101" cy="2344103"/>
          </a:xfrm>
          <a:prstGeom prst="rect">
            <a:avLst/>
          </a:prstGeom>
          <a:noFill/>
          <a:ln/>
        </p:spPr>
        <p:txBody>
          <a:bodyPr wrap="square" lIns="0" tIns="0" rIns="0" bIns="0" rtlCol="0" anchor="t"/>
          <a:lstStyle/>
          <a:p>
            <a:pPr marL="0" indent="0" algn="l">
              <a:lnSpc>
                <a:spcPts val="2300"/>
              </a:lnSpc>
              <a:buNone/>
            </a:pPr>
            <a:r>
              <a:rPr lang="en-US" sz="1500" dirty="0">
                <a:solidFill>
                  <a:srgbClr val="3D3838"/>
                </a:solidFill>
                <a:latin typeface="Source Sans Pro" pitchFamily="34" charset="0"/>
                <a:ea typeface="Source Sans Pro" pitchFamily="34" charset="-122"/>
                <a:cs typeface="Source Sans Pro" pitchFamily="34" charset="-120"/>
              </a:rPr>
              <a:t>Seek progressively challenging communication situations. Prepare thoroughly for important communications. Request immediate feedback after significant interactions. Join organizations like Toastmasters to practice in supportive environments.</a:t>
            </a:r>
            <a:endParaRPr lang="en-US" sz="1500" dirty="0"/>
          </a:p>
        </p:txBody>
      </p:sp>
      <p:sp>
        <p:nvSpPr>
          <p:cNvPr id="14" name="Shape 12"/>
          <p:cNvSpPr/>
          <p:nvPr/>
        </p:nvSpPr>
        <p:spPr>
          <a:xfrm>
            <a:off x="10850642" y="3340418"/>
            <a:ext cx="3096220" cy="195262"/>
          </a:xfrm>
          <a:prstGeom prst="roundRect">
            <a:avLst>
              <a:gd name="adj" fmla="val 15005"/>
            </a:avLst>
          </a:prstGeom>
          <a:solidFill>
            <a:srgbClr val="F2EEEE"/>
          </a:solidFill>
          <a:ln/>
        </p:spPr>
        <p:txBody>
          <a:bodyPr/>
          <a:lstStyle/>
          <a:p>
            <a:endParaRPr lang="en-US"/>
          </a:p>
        </p:txBody>
      </p:sp>
      <p:sp>
        <p:nvSpPr>
          <p:cNvPr id="15" name="Text 13"/>
          <p:cNvSpPr/>
          <p:nvPr/>
        </p:nvSpPr>
        <p:spPr>
          <a:xfrm>
            <a:off x="10850642" y="3828574"/>
            <a:ext cx="3056692" cy="277416"/>
          </a:xfrm>
          <a:prstGeom prst="rect">
            <a:avLst/>
          </a:prstGeom>
          <a:noFill/>
          <a:ln/>
        </p:spPr>
        <p:txBody>
          <a:bodyPr wrap="none" lIns="0" tIns="0" rIns="0" bIns="0" rtlCol="0" anchor="t"/>
          <a:lstStyle/>
          <a:p>
            <a:pPr marL="0" indent="0" algn="l">
              <a:lnSpc>
                <a:spcPts val="2150"/>
              </a:lnSpc>
              <a:buNone/>
            </a:pPr>
            <a:r>
              <a:rPr lang="en-US" sz="1700" b="1" dirty="0">
                <a:solidFill>
                  <a:srgbClr val="3D3838"/>
                </a:solidFill>
                <a:latin typeface="Montserrat Bold" pitchFamily="34" charset="0"/>
                <a:ea typeface="Montserrat Bold" pitchFamily="34" charset="-122"/>
                <a:cs typeface="Montserrat Bold" pitchFamily="34" charset="-120"/>
              </a:rPr>
              <a:t>Refine Through Reflection</a:t>
            </a:r>
            <a:endParaRPr lang="en-US" sz="1700" dirty="0"/>
          </a:p>
        </p:txBody>
      </p:sp>
      <p:sp>
        <p:nvSpPr>
          <p:cNvPr id="16" name="Text 14"/>
          <p:cNvSpPr/>
          <p:nvPr/>
        </p:nvSpPr>
        <p:spPr>
          <a:xfrm>
            <a:off x="10850642" y="4223147"/>
            <a:ext cx="3096220" cy="2051090"/>
          </a:xfrm>
          <a:prstGeom prst="rect">
            <a:avLst/>
          </a:prstGeom>
          <a:noFill/>
          <a:ln/>
        </p:spPr>
        <p:txBody>
          <a:bodyPr wrap="square" lIns="0" tIns="0" rIns="0" bIns="0" rtlCol="0" anchor="t"/>
          <a:lstStyle/>
          <a:p>
            <a:pPr marL="0" indent="0" algn="l">
              <a:lnSpc>
                <a:spcPts val="2300"/>
              </a:lnSpc>
              <a:buNone/>
            </a:pPr>
            <a:r>
              <a:rPr lang="en-US" sz="1500" dirty="0">
                <a:solidFill>
                  <a:srgbClr val="3D3838"/>
                </a:solidFill>
                <a:latin typeface="Source Sans Pro" pitchFamily="34" charset="0"/>
                <a:ea typeface="Source Sans Pro" pitchFamily="34" charset="-122"/>
                <a:cs typeface="Source Sans Pro" pitchFamily="34" charset="-120"/>
              </a:rPr>
              <a:t>Maintain a communication journal documenting successes and challenges. Review recordings of important presentations or meetings. Regularly update your development plan based on new insights and changing project demands.</a:t>
            </a:r>
            <a:endParaRPr lang="en-US" sz="1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498634" y="391835"/>
            <a:ext cx="5936337" cy="404813"/>
          </a:xfrm>
          <a:prstGeom prst="rect">
            <a:avLst/>
          </a:prstGeom>
          <a:noFill/>
          <a:ln/>
        </p:spPr>
        <p:txBody>
          <a:bodyPr wrap="none" lIns="0" tIns="0" rIns="0" bIns="0" rtlCol="0" anchor="t"/>
          <a:lstStyle/>
          <a:p>
            <a:pPr marL="0" indent="0" algn="l">
              <a:lnSpc>
                <a:spcPts val="3150"/>
              </a:lnSpc>
              <a:buNone/>
            </a:pPr>
            <a:r>
              <a:rPr lang="en-US" sz="2500" b="1" dirty="0">
                <a:solidFill>
                  <a:srgbClr val="000000"/>
                </a:solidFill>
                <a:latin typeface="Montserrat Bold" pitchFamily="34" charset="0"/>
                <a:ea typeface="Montserrat Bold" pitchFamily="34" charset="-122"/>
                <a:cs typeface="Montserrat Bold" pitchFamily="34" charset="-120"/>
              </a:rPr>
              <a:t>Measuring Soft Skills Development</a:t>
            </a:r>
            <a:endParaRPr lang="en-US" sz="2500" dirty="0"/>
          </a:p>
        </p:txBody>
      </p:sp>
      <p:sp>
        <p:nvSpPr>
          <p:cNvPr id="3" name="Text 1"/>
          <p:cNvSpPr/>
          <p:nvPr/>
        </p:nvSpPr>
        <p:spPr>
          <a:xfrm>
            <a:off x="498634" y="1081564"/>
            <a:ext cx="13633133" cy="1673828"/>
          </a:xfrm>
          <a:prstGeom prst="rect">
            <a:avLst/>
          </a:prstGeom>
          <a:noFill/>
          <a:ln/>
        </p:spPr>
        <p:txBody>
          <a:bodyPr wrap="square" lIns="0" tIns="0" rIns="0" bIns="0" rtlCol="0" anchor="t"/>
          <a:lstStyle/>
          <a:p>
            <a:pPr marL="0" indent="0" algn="l">
              <a:lnSpc>
                <a:spcPts val="1650"/>
              </a:lnSpc>
              <a:buNone/>
            </a:pPr>
            <a:r>
              <a:rPr lang="en-US" sz="1900" dirty="0">
                <a:solidFill>
                  <a:srgbClr val="3D3838"/>
                </a:solidFill>
                <a:latin typeface="Source Sans Pro" pitchFamily="34" charset="0"/>
                <a:ea typeface="Source Sans Pro" pitchFamily="34" charset="-122"/>
                <a:cs typeface="Source Sans Pro" pitchFamily="34" charset="-120"/>
              </a:rPr>
              <a:t>Unlike technical skills that can be easily assessed through certifications or demonstrable outputs, soft skills development requires more nuanced measurement approaches. However, with the right metrics and feedback mechanisms, you can track meaningful progress in these critical areas.</a:t>
            </a:r>
          </a:p>
          <a:p>
            <a:pPr marL="0" indent="0" algn="l">
              <a:lnSpc>
                <a:spcPts val="1650"/>
              </a:lnSpc>
              <a:buNone/>
            </a:pPr>
            <a:endParaRPr lang="en-US" sz="1900" dirty="0">
              <a:solidFill>
                <a:srgbClr val="3D3838"/>
              </a:solidFill>
              <a:latin typeface="Source Sans Pro" pitchFamily="34" charset="0"/>
              <a:ea typeface="Source Sans Pro" pitchFamily="34" charset="-122"/>
            </a:endParaRPr>
          </a:p>
          <a:p>
            <a:pPr>
              <a:lnSpc>
                <a:spcPts val="1650"/>
              </a:lnSpc>
            </a:pPr>
            <a:r>
              <a:rPr lang="en-US" sz="1900" dirty="0">
                <a:solidFill>
                  <a:srgbClr val="3D3838"/>
                </a:solidFill>
                <a:latin typeface="Source Sans Pro" pitchFamily="34" charset="0"/>
                <a:ea typeface="Source Sans Pro" pitchFamily="34" charset="-122"/>
                <a:cs typeface="Source Sans Pro" pitchFamily="34" charset="-120"/>
              </a:rPr>
              <a:t>Effective measurement combines self-assessment with external feedback from multiple sources. This 360-degree perspective helps identify blind spots and confirms when genuine improvement has occurred. Measurements should focus on both behavioral changes and outcome improvements.</a:t>
            </a:r>
            <a:endParaRPr lang="en-US" sz="1900" dirty="0"/>
          </a:p>
          <a:p>
            <a:pPr marL="0" indent="0" algn="l">
              <a:lnSpc>
                <a:spcPts val="1650"/>
              </a:lnSpc>
              <a:buNone/>
            </a:pPr>
            <a:endParaRPr lang="en-US" sz="1900" dirty="0"/>
          </a:p>
        </p:txBody>
      </p:sp>
      <p:sp>
        <p:nvSpPr>
          <p:cNvPr id="4" name="Text 2"/>
          <p:cNvSpPr/>
          <p:nvPr/>
        </p:nvSpPr>
        <p:spPr>
          <a:xfrm>
            <a:off x="498634" y="1959054"/>
            <a:ext cx="13633133" cy="1003268"/>
          </a:xfrm>
          <a:prstGeom prst="rect">
            <a:avLst/>
          </a:prstGeom>
          <a:noFill/>
          <a:ln/>
        </p:spPr>
        <p:txBody>
          <a:bodyPr wrap="square" lIns="0" tIns="0" rIns="0" bIns="0" rtlCol="0" anchor="t"/>
          <a:lstStyle/>
          <a:p>
            <a:pPr marL="0" indent="0" algn="l">
              <a:lnSpc>
                <a:spcPts val="1650"/>
              </a:lnSpc>
              <a:buNone/>
            </a:pPr>
            <a:endParaRPr lang="en-US" sz="1900" dirty="0"/>
          </a:p>
        </p:txBody>
      </p:sp>
      <p:pic>
        <p:nvPicPr>
          <p:cNvPr id="5" name="Image 0" descr="preencoded.png"/>
          <p:cNvPicPr>
            <a:picLocks noChangeAspect="1"/>
          </p:cNvPicPr>
          <p:nvPr/>
        </p:nvPicPr>
        <p:blipFill>
          <a:blip r:embed="rId3"/>
          <a:stretch>
            <a:fillRect/>
          </a:stretch>
        </p:blipFill>
        <p:spPr>
          <a:xfrm>
            <a:off x="498634" y="2621281"/>
            <a:ext cx="13633133" cy="5157216"/>
          </a:xfrm>
          <a:prstGeom prst="rect">
            <a:avLst/>
          </a:prstGeom>
        </p:spPr>
      </p:pic>
      <p:sp>
        <p:nvSpPr>
          <p:cNvPr id="6" name="Shape 3"/>
          <p:cNvSpPr/>
          <p:nvPr/>
        </p:nvSpPr>
        <p:spPr>
          <a:xfrm>
            <a:off x="4088011" y="9463921"/>
            <a:ext cx="142399" cy="142399"/>
          </a:xfrm>
          <a:prstGeom prst="roundRect">
            <a:avLst>
              <a:gd name="adj" fmla="val 12843"/>
            </a:avLst>
          </a:prstGeom>
          <a:solidFill>
            <a:srgbClr val="232429"/>
          </a:solidFill>
          <a:ln/>
        </p:spPr>
        <p:txBody>
          <a:bodyPr/>
          <a:lstStyle/>
          <a:p>
            <a:endParaRPr lang="en-US"/>
          </a:p>
        </p:txBody>
      </p:sp>
      <p:sp>
        <p:nvSpPr>
          <p:cNvPr id="7" name="Text 4"/>
          <p:cNvSpPr/>
          <p:nvPr/>
        </p:nvSpPr>
        <p:spPr>
          <a:xfrm>
            <a:off x="4291370" y="9463921"/>
            <a:ext cx="649962" cy="142399"/>
          </a:xfrm>
          <a:prstGeom prst="rect">
            <a:avLst/>
          </a:prstGeom>
          <a:noFill/>
          <a:ln/>
        </p:spPr>
        <p:txBody>
          <a:bodyPr wrap="none" lIns="0" tIns="0" rIns="0" bIns="0" rtlCol="0" anchor="t"/>
          <a:lstStyle/>
          <a:p>
            <a:pPr marL="0" indent="0" algn="l">
              <a:lnSpc>
                <a:spcPts val="1100"/>
              </a:lnSpc>
              <a:buNone/>
            </a:pPr>
            <a:r>
              <a:rPr lang="en-US" sz="1100" dirty="0">
                <a:solidFill>
                  <a:srgbClr val="3D3838"/>
                </a:solidFill>
                <a:latin typeface="Source Sans Pro" pitchFamily="34" charset="0"/>
                <a:ea typeface="Source Sans Pro" pitchFamily="34" charset="-122"/>
                <a:cs typeface="Source Sans Pro" pitchFamily="34" charset="-120"/>
              </a:rPr>
              <a:t>Self-Rating</a:t>
            </a:r>
            <a:endParaRPr lang="en-US" sz="1100" dirty="0"/>
          </a:p>
        </p:txBody>
      </p:sp>
      <p:sp>
        <p:nvSpPr>
          <p:cNvPr id="8" name="Shape 5"/>
          <p:cNvSpPr/>
          <p:nvPr/>
        </p:nvSpPr>
        <p:spPr>
          <a:xfrm>
            <a:off x="6873716" y="9463921"/>
            <a:ext cx="142399" cy="142399"/>
          </a:xfrm>
          <a:prstGeom prst="roundRect">
            <a:avLst>
              <a:gd name="adj" fmla="val 12843"/>
            </a:avLst>
          </a:prstGeom>
          <a:solidFill>
            <a:srgbClr val="464851"/>
          </a:solidFill>
          <a:ln/>
        </p:spPr>
        <p:txBody>
          <a:bodyPr/>
          <a:lstStyle/>
          <a:p>
            <a:endParaRPr lang="en-US"/>
          </a:p>
        </p:txBody>
      </p:sp>
      <p:sp>
        <p:nvSpPr>
          <p:cNvPr id="9" name="Text 6"/>
          <p:cNvSpPr/>
          <p:nvPr/>
        </p:nvSpPr>
        <p:spPr>
          <a:xfrm>
            <a:off x="7077075" y="9463921"/>
            <a:ext cx="679490" cy="142399"/>
          </a:xfrm>
          <a:prstGeom prst="rect">
            <a:avLst/>
          </a:prstGeom>
          <a:noFill/>
          <a:ln/>
        </p:spPr>
        <p:txBody>
          <a:bodyPr wrap="none" lIns="0" tIns="0" rIns="0" bIns="0" rtlCol="0" anchor="t"/>
          <a:lstStyle/>
          <a:p>
            <a:pPr marL="0" indent="0" algn="l">
              <a:lnSpc>
                <a:spcPts val="1100"/>
              </a:lnSpc>
              <a:buNone/>
            </a:pPr>
            <a:r>
              <a:rPr lang="en-US" sz="1100" dirty="0">
                <a:solidFill>
                  <a:srgbClr val="3D3838"/>
                </a:solidFill>
                <a:latin typeface="Source Sans Pro" pitchFamily="34" charset="0"/>
                <a:ea typeface="Source Sans Pro" pitchFamily="34" charset="-122"/>
                <a:cs typeface="Source Sans Pro" pitchFamily="34" charset="-120"/>
              </a:rPr>
              <a:t>Peer Rating</a:t>
            </a:r>
            <a:endParaRPr lang="en-US" sz="1100" dirty="0"/>
          </a:p>
        </p:txBody>
      </p:sp>
      <p:sp>
        <p:nvSpPr>
          <p:cNvPr id="10" name="Shape 7"/>
          <p:cNvSpPr/>
          <p:nvPr/>
        </p:nvSpPr>
        <p:spPr>
          <a:xfrm>
            <a:off x="9688949" y="9463921"/>
            <a:ext cx="142399" cy="142399"/>
          </a:xfrm>
          <a:prstGeom prst="roundRect">
            <a:avLst>
              <a:gd name="adj" fmla="val 12843"/>
            </a:avLst>
          </a:prstGeom>
          <a:solidFill>
            <a:srgbClr val="696B79"/>
          </a:solidFill>
          <a:ln/>
        </p:spPr>
        <p:txBody>
          <a:bodyPr/>
          <a:lstStyle/>
          <a:p>
            <a:endParaRPr lang="en-US"/>
          </a:p>
        </p:txBody>
      </p:sp>
      <p:sp>
        <p:nvSpPr>
          <p:cNvPr id="11" name="Text 8"/>
          <p:cNvSpPr/>
          <p:nvPr/>
        </p:nvSpPr>
        <p:spPr>
          <a:xfrm>
            <a:off x="9892308" y="9463921"/>
            <a:ext cx="926306" cy="142399"/>
          </a:xfrm>
          <a:prstGeom prst="rect">
            <a:avLst/>
          </a:prstGeom>
          <a:noFill/>
          <a:ln/>
        </p:spPr>
        <p:txBody>
          <a:bodyPr wrap="none" lIns="0" tIns="0" rIns="0" bIns="0" rtlCol="0" anchor="t"/>
          <a:lstStyle/>
          <a:p>
            <a:pPr marL="0" indent="0" algn="l">
              <a:lnSpc>
                <a:spcPts val="1100"/>
              </a:lnSpc>
              <a:buNone/>
            </a:pPr>
            <a:r>
              <a:rPr lang="en-US" sz="1100" dirty="0">
                <a:solidFill>
                  <a:srgbClr val="3D3838"/>
                </a:solidFill>
                <a:latin typeface="Source Sans Pro" pitchFamily="34" charset="0"/>
                <a:ea typeface="Source Sans Pro" pitchFamily="34" charset="-122"/>
                <a:cs typeface="Source Sans Pro" pitchFamily="34" charset="-120"/>
              </a:rPr>
              <a:t>Manager Rating</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680799" y="605457"/>
            <a:ext cx="9245203" cy="552688"/>
          </a:xfrm>
          <a:prstGeom prst="rect">
            <a:avLst/>
          </a:prstGeom>
          <a:noFill/>
          <a:ln/>
        </p:spPr>
        <p:txBody>
          <a:bodyPr wrap="none" lIns="0" tIns="0" rIns="0" bIns="0" rtlCol="0" anchor="t"/>
          <a:lstStyle/>
          <a:p>
            <a:pPr marL="0" indent="0" algn="l">
              <a:lnSpc>
                <a:spcPts val="4350"/>
              </a:lnSpc>
              <a:buNone/>
            </a:pPr>
            <a:r>
              <a:rPr lang="en-US" sz="3450" b="1" dirty="0">
                <a:solidFill>
                  <a:srgbClr val="000000"/>
                </a:solidFill>
                <a:latin typeface="Montserrat Bold" pitchFamily="34" charset="0"/>
                <a:ea typeface="Montserrat Bold" pitchFamily="34" charset="-122"/>
                <a:cs typeface="Montserrat Bold" pitchFamily="34" charset="-120"/>
              </a:rPr>
              <a:t>Resources for Continuous Improvement</a:t>
            </a:r>
            <a:endParaRPr lang="en-US" sz="3450" dirty="0"/>
          </a:p>
        </p:txBody>
      </p:sp>
      <p:sp>
        <p:nvSpPr>
          <p:cNvPr id="3" name="Text 1"/>
          <p:cNvSpPr/>
          <p:nvPr/>
        </p:nvSpPr>
        <p:spPr>
          <a:xfrm>
            <a:off x="680799" y="1547122"/>
            <a:ext cx="13268801" cy="583644"/>
          </a:xfrm>
          <a:prstGeom prst="rect">
            <a:avLst/>
          </a:prstGeom>
          <a:noFill/>
          <a:ln/>
        </p:spPr>
        <p:txBody>
          <a:bodyPr wrap="square" lIns="0" tIns="0" rIns="0" bIns="0" rtlCol="0" anchor="t"/>
          <a:lstStyle/>
          <a:p>
            <a:pPr marL="0" indent="0" algn="l">
              <a:lnSpc>
                <a:spcPts val="2250"/>
              </a:lnSpc>
              <a:buNone/>
            </a:pPr>
            <a:r>
              <a:rPr lang="en-US" sz="1900" dirty="0">
                <a:solidFill>
                  <a:srgbClr val="3D3838"/>
                </a:solidFill>
                <a:latin typeface="Source Sans Pro" pitchFamily="34" charset="0"/>
                <a:ea typeface="Source Sans Pro" pitchFamily="34" charset="-122"/>
                <a:cs typeface="Source Sans Pro" pitchFamily="34" charset="-120"/>
              </a:rPr>
              <a:t>Developing soft skills is a lifelong journey that requires ongoing commitment and access to quality resources. Fortunately, there's an abundance of excellent materials available to support your development in each of the key skill areas we've discussed.</a:t>
            </a:r>
            <a:endParaRPr lang="en-US" sz="1900" dirty="0"/>
          </a:p>
        </p:txBody>
      </p:sp>
      <p:sp>
        <p:nvSpPr>
          <p:cNvPr id="4" name="Text 2"/>
          <p:cNvSpPr/>
          <p:nvPr/>
        </p:nvSpPr>
        <p:spPr>
          <a:xfrm>
            <a:off x="680799" y="2349602"/>
            <a:ext cx="13268801" cy="1454301"/>
          </a:xfrm>
          <a:prstGeom prst="rect">
            <a:avLst/>
          </a:prstGeom>
          <a:noFill/>
          <a:ln/>
        </p:spPr>
        <p:txBody>
          <a:bodyPr wrap="square" lIns="0" tIns="0" rIns="0" bIns="0" rtlCol="0" anchor="t"/>
          <a:lstStyle/>
          <a:p>
            <a:pPr marL="0" indent="0" algn="l">
              <a:lnSpc>
                <a:spcPts val="2250"/>
              </a:lnSpc>
              <a:buNone/>
            </a:pPr>
            <a:r>
              <a:rPr lang="en-US" sz="1900" dirty="0">
                <a:solidFill>
                  <a:srgbClr val="3D3838"/>
                </a:solidFill>
                <a:latin typeface="Source Sans Pro" pitchFamily="34" charset="0"/>
                <a:ea typeface="Source Sans Pro" pitchFamily="34" charset="-122"/>
                <a:cs typeface="Source Sans Pro" pitchFamily="34" charset="-120"/>
              </a:rPr>
              <a:t>The most effective approach combines multiple learning methods—formal education, self-directed study, practical application, and reflective practice. Creating a personalized development plan that leverages diverse resources will accelerate your growth and help you become a more well-rounded project manager.</a:t>
            </a:r>
            <a:endParaRPr lang="en-US" sz="1900" dirty="0"/>
          </a:p>
        </p:txBody>
      </p:sp>
      <p:pic>
        <p:nvPicPr>
          <p:cNvPr id="5" name="Image 0" descr="preencoded.png"/>
          <p:cNvPicPr>
            <a:picLocks noChangeAspect="1"/>
          </p:cNvPicPr>
          <p:nvPr/>
        </p:nvPicPr>
        <p:blipFill>
          <a:blip r:embed="rId3"/>
          <a:stretch>
            <a:fillRect/>
          </a:stretch>
        </p:blipFill>
        <p:spPr>
          <a:xfrm>
            <a:off x="688419" y="4095274"/>
            <a:ext cx="2526149" cy="2526149"/>
          </a:xfrm>
          <a:prstGeom prst="rect">
            <a:avLst/>
          </a:prstGeom>
        </p:spPr>
      </p:pic>
      <p:pic>
        <p:nvPicPr>
          <p:cNvPr id="6" name="Image 1" descr="preencoded.png"/>
          <p:cNvPicPr>
            <a:picLocks noChangeAspect="1"/>
          </p:cNvPicPr>
          <p:nvPr/>
        </p:nvPicPr>
        <p:blipFill>
          <a:blip r:embed="rId4"/>
          <a:stretch>
            <a:fillRect/>
          </a:stretch>
        </p:blipFill>
        <p:spPr>
          <a:xfrm>
            <a:off x="3370183" y="4095274"/>
            <a:ext cx="2526268" cy="2526268"/>
          </a:xfrm>
          <a:prstGeom prst="rect">
            <a:avLst/>
          </a:prstGeom>
        </p:spPr>
      </p:pic>
      <p:pic>
        <p:nvPicPr>
          <p:cNvPr id="7" name="Image 2" descr="preencoded.png"/>
          <p:cNvPicPr>
            <a:picLocks noChangeAspect="1"/>
          </p:cNvPicPr>
          <p:nvPr/>
        </p:nvPicPr>
        <p:blipFill>
          <a:blip r:embed="rId5"/>
          <a:stretch>
            <a:fillRect/>
          </a:stretch>
        </p:blipFill>
        <p:spPr>
          <a:xfrm>
            <a:off x="6052066" y="4095274"/>
            <a:ext cx="2526149" cy="2526149"/>
          </a:xfrm>
          <a:prstGeom prst="rect">
            <a:avLst/>
          </a:prstGeom>
        </p:spPr>
      </p:pic>
      <p:pic>
        <p:nvPicPr>
          <p:cNvPr id="8" name="Image 3" descr="preencoded.png"/>
          <p:cNvPicPr>
            <a:picLocks noChangeAspect="1"/>
          </p:cNvPicPr>
          <p:nvPr/>
        </p:nvPicPr>
        <p:blipFill>
          <a:blip r:embed="rId6"/>
          <a:stretch>
            <a:fillRect/>
          </a:stretch>
        </p:blipFill>
        <p:spPr>
          <a:xfrm>
            <a:off x="8733830" y="4095274"/>
            <a:ext cx="2526268" cy="2526268"/>
          </a:xfrm>
          <a:prstGeom prst="rect">
            <a:avLst/>
          </a:prstGeom>
        </p:spPr>
      </p:pic>
      <p:pic>
        <p:nvPicPr>
          <p:cNvPr id="9" name="Image 4" descr="preencoded.png"/>
          <p:cNvPicPr>
            <a:picLocks noChangeAspect="1"/>
          </p:cNvPicPr>
          <p:nvPr/>
        </p:nvPicPr>
        <p:blipFill>
          <a:blip r:embed="rId7"/>
          <a:stretch>
            <a:fillRect/>
          </a:stretch>
        </p:blipFill>
        <p:spPr>
          <a:xfrm>
            <a:off x="11415713" y="4095274"/>
            <a:ext cx="2526149" cy="252614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11F1F-B4A2-4962-4D97-956C8596700F}"/>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F16547E9-97F2-0E70-94F9-A6341E824252}"/>
              </a:ext>
            </a:extLst>
          </p:cNvPr>
          <p:cNvSpPr/>
          <p:nvPr/>
        </p:nvSpPr>
        <p:spPr>
          <a:xfrm>
            <a:off x="680799" y="605457"/>
            <a:ext cx="9245203" cy="552688"/>
          </a:xfrm>
          <a:prstGeom prst="rect">
            <a:avLst/>
          </a:prstGeom>
          <a:noFill/>
          <a:ln/>
        </p:spPr>
        <p:txBody>
          <a:bodyPr wrap="none" lIns="0" tIns="0" rIns="0" bIns="0" rtlCol="0" anchor="t"/>
          <a:lstStyle/>
          <a:p>
            <a:pPr marL="0" indent="0" algn="l">
              <a:lnSpc>
                <a:spcPts val="4350"/>
              </a:lnSpc>
              <a:buNone/>
            </a:pPr>
            <a:r>
              <a:rPr lang="en-US" sz="3450" b="1" dirty="0">
                <a:solidFill>
                  <a:srgbClr val="000000"/>
                </a:solidFill>
                <a:latin typeface="Montserrat Bold" pitchFamily="34" charset="0"/>
                <a:ea typeface="Montserrat Bold" pitchFamily="34" charset="-122"/>
                <a:cs typeface="Montserrat Bold" pitchFamily="34" charset="-120"/>
              </a:rPr>
              <a:t>Final Thoughts</a:t>
            </a:r>
            <a:endParaRPr lang="en-US" sz="3450" dirty="0"/>
          </a:p>
        </p:txBody>
      </p:sp>
      <p:sp>
        <p:nvSpPr>
          <p:cNvPr id="3" name="Text 1">
            <a:extLst>
              <a:ext uri="{FF2B5EF4-FFF2-40B4-BE49-F238E27FC236}">
                <a16:creationId xmlns:a16="http://schemas.microsoft.com/office/drawing/2014/main" id="{38618B41-F199-D86D-24E6-FD831AB04374}"/>
              </a:ext>
            </a:extLst>
          </p:cNvPr>
          <p:cNvSpPr/>
          <p:nvPr/>
        </p:nvSpPr>
        <p:spPr>
          <a:xfrm>
            <a:off x="680799" y="1547122"/>
            <a:ext cx="4915329" cy="5402318"/>
          </a:xfrm>
          <a:prstGeom prst="rect">
            <a:avLst/>
          </a:prstGeom>
          <a:noFill/>
          <a:ln/>
        </p:spPr>
        <p:txBody>
          <a:bodyPr wrap="square" lIns="0" tIns="0" rIns="0" bIns="0" rtlCol="0" anchor="t"/>
          <a:lstStyle/>
          <a:p>
            <a:pPr marL="0" indent="0" algn="l">
              <a:lnSpc>
                <a:spcPts val="2250"/>
              </a:lnSpc>
              <a:buNone/>
            </a:pPr>
            <a:r>
              <a:rPr lang="en-US" sz="2000" dirty="0">
                <a:solidFill>
                  <a:srgbClr val="3D3838"/>
                </a:solidFill>
                <a:latin typeface="Source Sans Pro" pitchFamily="34" charset="0"/>
                <a:ea typeface="Source Sans Pro" pitchFamily="34" charset="-122"/>
                <a:cs typeface="Source Sans Pro" pitchFamily="34" charset="-120"/>
              </a:rPr>
              <a:t>In conclusion, while technical skills are undoubtedly important in project management, it's the soft skills that truly distinguish exceptional project managers. By honing their communication abilities, leadership qualities, adaptability, problem-solving skills, emotional intelligence, time management techniques, and collaborative mindset, project managers can navigate the complexities of project management with finesse and achieve outstanding results. So, aspiring project managers, take note: mastering these soft skills is the key to unlocking success in the ever-evolving world of project management.</a:t>
            </a:r>
            <a:endParaRPr lang="en-US" sz="2000" dirty="0"/>
          </a:p>
        </p:txBody>
      </p:sp>
      <p:pic>
        <p:nvPicPr>
          <p:cNvPr id="11" name="Picture 10" descr="A diagram of a soft skills&#10;&#10;AI-generated content may be incorrect.">
            <a:extLst>
              <a:ext uri="{FF2B5EF4-FFF2-40B4-BE49-F238E27FC236}">
                <a16:creationId xmlns:a16="http://schemas.microsoft.com/office/drawing/2014/main" id="{D7AB0DE8-F7D9-4BE3-A29D-71FEA2FC04A9}"/>
              </a:ext>
            </a:extLst>
          </p:cNvPr>
          <p:cNvPicPr>
            <a:picLocks noChangeAspect="1"/>
          </p:cNvPicPr>
          <p:nvPr/>
        </p:nvPicPr>
        <p:blipFill>
          <a:blip r:embed="rId3"/>
          <a:stretch>
            <a:fillRect/>
          </a:stretch>
        </p:blipFill>
        <p:spPr>
          <a:xfrm>
            <a:off x="6071616" y="740305"/>
            <a:ext cx="7470904" cy="7027965"/>
          </a:xfrm>
          <a:prstGeom prst="rect">
            <a:avLst/>
          </a:prstGeom>
        </p:spPr>
      </p:pic>
    </p:spTree>
    <p:extLst>
      <p:ext uri="{BB962C8B-B14F-4D97-AF65-F5344CB8AC3E}">
        <p14:creationId xmlns:p14="http://schemas.microsoft.com/office/powerpoint/2010/main" val="2982866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680799" y="534948"/>
            <a:ext cx="5857042" cy="442079"/>
          </a:xfrm>
          <a:prstGeom prst="rect">
            <a:avLst/>
          </a:prstGeom>
          <a:noFill/>
          <a:ln/>
        </p:spPr>
        <p:txBody>
          <a:bodyPr wrap="none" lIns="0" tIns="0" rIns="0" bIns="0" rtlCol="0" anchor="t"/>
          <a:lstStyle/>
          <a:p>
            <a:pPr marL="0" indent="0" algn="l">
              <a:lnSpc>
                <a:spcPts val="3450"/>
              </a:lnSpc>
              <a:buNone/>
            </a:pPr>
            <a:r>
              <a:rPr lang="en-US" sz="2750" b="1" dirty="0">
                <a:solidFill>
                  <a:srgbClr val="000000"/>
                </a:solidFill>
                <a:latin typeface="Montserrat Bold" pitchFamily="34" charset="0"/>
                <a:ea typeface="Montserrat Bold" pitchFamily="34" charset="-122"/>
                <a:cs typeface="Montserrat Bold" pitchFamily="34" charset="-120"/>
              </a:rPr>
              <a:t>The Complete Soft Skills Toolkit</a:t>
            </a:r>
            <a:endParaRPr lang="en-US" sz="2750" dirty="0"/>
          </a:p>
        </p:txBody>
      </p:sp>
      <p:sp>
        <p:nvSpPr>
          <p:cNvPr id="3" name="Text 1"/>
          <p:cNvSpPr/>
          <p:nvPr/>
        </p:nvSpPr>
        <p:spPr>
          <a:xfrm>
            <a:off x="680799" y="1012436"/>
            <a:ext cx="13268801" cy="1885474"/>
          </a:xfrm>
          <a:prstGeom prst="rect">
            <a:avLst/>
          </a:prstGeom>
          <a:noFill/>
          <a:ln/>
        </p:spPr>
        <p:txBody>
          <a:bodyPr wrap="square" lIns="0" tIns="0" rIns="0" bIns="0" rtlCol="0" anchor="t"/>
          <a:lstStyle/>
          <a:p>
            <a:pPr marL="0" indent="0" algn="l">
              <a:lnSpc>
                <a:spcPts val="2250"/>
              </a:lnSpc>
              <a:buNone/>
            </a:pPr>
            <a:r>
              <a:rPr lang="en-US" sz="1500" dirty="0">
                <a:solidFill>
                  <a:srgbClr val="3D3838"/>
                </a:solidFill>
                <a:latin typeface="Source Sans Pro" pitchFamily="34" charset="0"/>
                <a:ea typeface="Source Sans Pro" pitchFamily="34" charset="-122"/>
                <a:cs typeface="Source Sans Pro" pitchFamily="34" charset="-120"/>
              </a:rPr>
              <a:t>Before diving into individual skills, it's important to understand how these capabilities work together as an integrated toolkit. Successful project managers don't excel in just one area—they develop proficiency across multiple soft skills that complement each other. These skills form the foundation of effective leadership in project environments. They enable managers to build rapport with stakeholders, navigate uncertainty, resolve conflicts constructively, and ultimately deliver results that satisfy business objectives while maintaining team cohesion and morale.</a:t>
            </a:r>
          </a:p>
          <a:p>
            <a:pPr marL="0" indent="0" algn="l">
              <a:lnSpc>
                <a:spcPts val="2250"/>
              </a:lnSpc>
              <a:buNone/>
            </a:pPr>
            <a:endParaRPr lang="en-US" sz="1500" dirty="0">
              <a:solidFill>
                <a:srgbClr val="3D3838"/>
              </a:solidFill>
              <a:latin typeface="Source Sans Pro" pitchFamily="34" charset="0"/>
              <a:ea typeface="Source Sans Pro" pitchFamily="34" charset="-122"/>
            </a:endParaRPr>
          </a:p>
          <a:p>
            <a:pPr>
              <a:lnSpc>
                <a:spcPts val="2250"/>
              </a:lnSpc>
            </a:pPr>
            <a:r>
              <a:rPr lang="en-US" sz="1500" dirty="0">
                <a:solidFill>
                  <a:srgbClr val="3D3838"/>
                </a:solidFill>
                <a:latin typeface="Source Sans Pro" pitchFamily="34" charset="0"/>
                <a:ea typeface="Source Sans Pro" pitchFamily="34" charset="-122"/>
                <a:cs typeface="Source Sans Pro" pitchFamily="34" charset="-120"/>
              </a:rPr>
              <a:t>The most effective project managers continuously develop these skills through deliberate practice, reflection, and adaptation throughout their careers.</a:t>
            </a:r>
            <a:endParaRPr lang="en-US" sz="1500" dirty="0"/>
          </a:p>
          <a:p>
            <a:pPr marL="0" indent="0" algn="l">
              <a:lnSpc>
                <a:spcPts val="2250"/>
              </a:lnSpc>
              <a:buNone/>
            </a:pPr>
            <a:endParaRPr lang="en-US" sz="1500" dirty="0"/>
          </a:p>
        </p:txBody>
      </p:sp>
      <p:sp>
        <p:nvSpPr>
          <p:cNvPr id="4" name="Text 2"/>
          <p:cNvSpPr/>
          <p:nvPr/>
        </p:nvSpPr>
        <p:spPr>
          <a:xfrm>
            <a:off x="680799" y="2398562"/>
            <a:ext cx="13268801" cy="291822"/>
          </a:xfrm>
          <a:prstGeom prst="rect">
            <a:avLst/>
          </a:prstGeom>
          <a:noFill/>
          <a:ln/>
        </p:spPr>
        <p:txBody>
          <a:bodyPr wrap="none" lIns="0" tIns="0" rIns="0" bIns="0" rtlCol="0" anchor="t"/>
          <a:lstStyle/>
          <a:p>
            <a:pPr marL="0" indent="0" algn="l">
              <a:lnSpc>
                <a:spcPts val="2250"/>
              </a:lnSpc>
              <a:buNone/>
            </a:pPr>
            <a:endParaRPr lang="en-US" sz="1500" dirty="0"/>
          </a:p>
        </p:txBody>
      </p:sp>
      <p:sp>
        <p:nvSpPr>
          <p:cNvPr id="5" name="Text 3"/>
          <p:cNvSpPr/>
          <p:nvPr/>
        </p:nvSpPr>
        <p:spPr>
          <a:xfrm>
            <a:off x="2490787" y="3243429"/>
            <a:ext cx="2210633" cy="276344"/>
          </a:xfrm>
          <a:prstGeom prst="rect">
            <a:avLst/>
          </a:prstGeom>
          <a:noFill/>
          <a:ln/>
        </p:spPr>
        <p:txBody>
          <a:bodyPr wrap="none" lIns="0" tIns="0" rIns="0" bIns="0" rtlCol="0" anchor="t"/>
          <a:lstStyle/>
          <a:p>
            <a:pPr marL="0" indent="0" algn="r">
              <a:lnSpc>
                <a:spcPts val="2150"/>
              </a:lnSpc>
              <a:buNone/>
            </a:pPr>
            <a:r>
              <a:rPr lang="en-US" sz="1700" b="1" dirty="0">
                <a:solidFill>
                  <a:srgbClr val="3D3838"/>
                </a:solidFill>
                <a:latin typeface="Montserrat Bold" pitchFamily="34" charset="0"/>
                <a:ea typeface="Montserrat Bold" pitchFamily="34" charset="-122"/>
                <a:cs typeface="Montserrat Bold" pitchFamily="34" charset="-120"/>
              </a:rPr>
              <a:t>Communication</a:t>
            </a:r>
            <a:endParaRPr lang="en-US" sz="1700" dirty="0"/>
          </a:p>
        </p:txBody>
      </p:sp>
      <p:sp>
        <p:nvSpPr>
          <p:cNvPr id="6" name="Text 4"/>
          <p:cNvSpPr/>
          <p:nvPr/>
        </p:nvSpPr>
        <p:spPr>
          <a:xfrm>
            <a:off x="680799" y="3636455"/>
            <a:ext cx="4020622" cy="291822"/>
          </a:xfrm>
          <a:prstGeom prst="rect">
            <a:avLst/>
          </a:prstGeom>
          <a:noFill/>
          <a:ln/>
        </p:spPr>
        <p:txBody>
          <a:bodyPr wrap="none" lIns="0" tIns="0" rIns="0" bIns="0" rtlCol="0" anchor="t"/>
          <a:lstStyle/>
          <a:p>
            <a:pPr marL="0" indent="0" algn="r">
              <a:lnSpc>
                <a:spcPts val="2250"/>
              </a:lnSpc>
              <a:buNone/>
            </a:pPr>
            <a:r>
              <a:rPr lang="en-US" sz="1500" dirty="0">
                <a:solidFill>
                  <a:srgbClr val="3D3838"/>
                </a:solidFill>
                <a:latin typeface="Source Sans Pro" pitchFamily="34" charset="0"/>
                <a:ea typeface="Source Sans Pro" pitchFamily="34" charset="-122"/>
                <a:cs typeface="Source Sans Pro" pitchFamily="34" charset="-120"/>
              </a:rPr>
              <a:t>Clear articulation and active listening</a:t>
            </a:r>
            <a:endParaRPr lang="en-US" sz="1500" dirty="0"/>
          </a:p>
        </p:txBody>
      </p:sp>
      <p:pic>
        <p:nvPicPr>
          <p:cNvPr id="7" name="Image 0" descr="preencoded.png"/>
          <p:cNvPicPr>
            <a:picLocks noChangeAspect="1"/>
          </p:cNvPicPr>
          <p:nvPr/>
        </p:nvPicPr>
        <p:blipFill>
          <a:blip r:embed="rId3"/>
          <a:stretch>
            <a:fillRect/>
          </a:stretch>
        </p:blipFill>
        <p:spPr>
          <a:xfrm>
            <a:off x="4993124" y="2909221"/>
            <a:ext cx="4644033" cy="4644033"/>
          </a:xfrm>
          <a:prstGeom prst="rect">
            <a:avLst/>
          </a:prstGeom>
        </p:spPr>
      </p:pic>
      <p:pic>
        <p:nvPicPr>
          <p:cNvPr id="8" name="Image 1" descr="preencoded.png"/>
          <p:cNvPicPr>
            <a:picLocks noChangeAspect="1"/>
          </p:cNvPicPr>
          <p:nvPr/>
        </p:nvPicPr>
        <p:blipFill>
          <a:blip r:embed="rId4"/>
          <a:stretch>
            <a:fillRect/>
          </a:stretch>
        </p:blipFill>
        <p:spPr>
          <a:xfrm>
            <a:off x="6253996" y="3706225"/>
            <a:ext cx="290989" cy="363855"/>
          </a:xfrm>
          <a:prstGeom prst="rect">
            <a:avLst/>
          </a:prstGeom>
        </p:spPr>
      </p:pic>
      <p:sp>
        <p:nvSpPr>
          <p:cNvPr id="9" name="Text 5"/>
          <p:cNvSpPr/>
          <p:nvPr/>
        </p:nvSpPr>
        <p:spPr>
          <a:xfrm>
            <a:off x="9928860" y="3037808"/>
            <a:ext cx="2210633" cy="276344"/>
          </a:xfrm>
          <a:prstGeom prst="rect">
            <a:avLst/>
          </a:prstGeom>
          <a:noFill/>
          <a:ln/>
        </p:spPr>
        <p:txBody>
          <a:bodyPr wrap="none" lIns="0" tIns="0" rIns="0" bIns="0" rtlCol="0" anchor="t"/>
          <a:lstStyle/>
          <a:p>
            <a:pPr marL="0" indent="0" algn="l">
              <a:lnSpc>
                <a:spcPts val="2150"/>
              </a:lnSpc>
              <a:buNone/>
            </a:pPr>
            <a:r>
              <a:rPr lang="en-US" sz="1700" b="1" dirty="0">
                <a:solidFill>
                  <a:srgbClr val="3D3838"/>
                </a:solidFill>
                <a:latin typeface="Montserrat Bold" pitchFamily="34" charset="0"/>
                <a:ea typeface="Montserrat Bold" pitchFamily="34" charset="-122"/>
                <a:cs typeface="Montserrat Bold" pitchFamily="34" charset="-120"/>
              </a:rPr>
              <a:t>Leadership</a:t>
            </a:r>
            <a:endParaRPr lang="en-US" sz="1700" dirty="0"/>
          </a:p>
        </p:txBody>
      </p:sp>
      <p:sp>
        <p:nvSpPr>
          <p:cNvPr id="10" name="Text 6"/>
          <p:cNvSpPr/>
          <p:nvPr/>
        </p:nvSpPr>
        <p:spPr>
          <a:xfrm>
            <a:off x="9928860" y="3430834"/>
            <a:ext cx="4020741" cy="291822"/>
          </a:xfrm>
          <a:prstGeom prst="rect">
            <a:avLst/>
          </a:prstGeom>
          <a:noFill/>
          <a:ln/>
        </p:spPr>
        <p:txBody>
          <a:bodyPr wrap="none" lIns="0" tIns="0" rIns="0" bIns="0" rtlCol="0" anchor="t"/>
          <a:lstStyle/>
          <a:p>
            <a:pPr marL="0" indent="0" algn="l">
              <a:lnSpc>
                <a:spcPts val="2250"/>
              </a:lnSpc>
              <a:buNone/>
            </a:pPr>
            <a:r>
              <a:rPr lang="en-US" sz="1500" dirty="0">
                <a:solidFill>
                  <a:srgbClr val="3D3838"/>
                </a:solidFill>
                <a:latin typeface="Source Sans Pro" pitchFamily="34" charset="0"/>
                <a:ea typeface="Source Sans Pro" pitchFamily="34" charset="-122"/>
                <a:cs typeface="Source Sans Pro" pitchFamily="34" charset="-120"/>
              </a:rPr>
              <a:t>Inspiring and empowering teams</a:t>
            </a:r>
            <a:endParaRPr lang="en-US" sz="1500" dirty="0"/>
          </a:p>
        </p:txBody>
      </p:sp>
      <p:pic>
        <p:nvPicPr>
          <p:cNvPr id="11" name="Image 2" descr="preencoded.png"/>
          <p:cNvPicPr>
            <a:picLocks noChangeAspect="1"/>
          </p:cNvPicPr>
          <p:nvPr/>
        </p:nvPicPr>
        <p:blipFill>
          <a:blip r:embed="rId5"/>
          <a:stretch>
            <a:fillRect/>
          </a:stretch>
        </p:blipFill>
        <p:spPr>
          <a:xfrm>
            <a:off x="4993124" y="2909221"/>
            <a:ext cx="4644033" cy="4644033"/>
          </a:xfrm>
          <a:prstGeom prst="rect">
            <a:avLst/>
          </a:prstGeom>
        </p:spPr>
      </p:pic>
      <p:pic>
        <p:nvPicPr>
          <p:cNvPr id="12" name="Image 3" descr="preencoded.png"/>
          <p:cNvPicPr>
            <a:picLocks noChangeAspect="1"/>
          </p:cNvPicPr>
          <p:nvPr/>
        </p:nvPicPr>
        <p:blipFill>
          <a:blip r:embed="rId6"/>
          <a:stretch>
            <a:fillRect/>
          </a:stretch>
        </p:blipFill>
        <p:spPr>
          <a:xfrm>
            <a:off x="7648694" y="3496080"/>
            <a:ext cx="290989" cy="363855"/>
          </a:xfrm>
          <a:prstGeom prst="rect">
            <a:avLst/>
          </a:prstGeom>
        </p:spPr>
      </p:pic>
      <p:sp>
        <p:nvSpPr>
          <p:cNvPr id="13" name="Text 7"/>
          <p:cNvSpPr/>
          <p:nvPr/>
        </p:nvSpPr>
        <p:spPr>
          <a:xfrm>
            <a:off x="9928860" y="4271653"/>
            <a:ext cx="2210633" cy="276344"/>
          </a:xfrm>
          <a:prstGeom prst="rect">
            <a:avLst/>
          </a:prstGeom>
          <a:noFill/>
          <a:ln/>
        </p:spPr>
        <p:txBody>
          <a:bodyPr wrap="none" lIns="0" tIns="0" rIns="0" bIns="0" rtlCol="0" anchor="t"/>
          <a:lstStyle/>
          <a:p>
            <a:pPr marL="0" indent="0" algn="l">
              <a:lnSpc>
                <a:spcPts val="2150"/>
              </a:lnSpc>
              <a:buNone/>
            </a:pPr>
            <a:r>
              <a:rPr lang="en-US" sz="1700" b="1" dirty="0">
                <a:solidFill>
                  <a:srgbClr val="3D3838"/>
                </a:solidFill>
                <a:latin typeface="Montserrat Bold" pitchFamily="34" charset="0"/>
                <a:ea typeface="Montserrat Bold" pitchFamily="34" charset="-122"/>
                <a:cs typeface="Montserrat Bold" pitchFamily="34" charset="-120"/>
              </a:rPr>
              <a:t>Adaptability</a:t>
            </a:r>
            <a:endParaRPr lang="en-US" sz="1700" dirty="0"/>
          </a:p>
        </p:txBody>
      </p:sp>
      <p:sp>
        <p:nvSpPr>
          <p:cNvPr id="14" name="Text 8"/>
          <p:cNvSpPr/>
          <p:nvPr/>
        </p:nvSpPr>
        <p:spPr>
          <a:xfrm>
            <a:off x="9928860" y="4664678"/>
            <a:ext cx="4020741" cy="291822"/>
          </a:xfrm>
          <a:prstGeom prst="rect">
            <a:avLst/>
          </a:prstGeom>
          <a:noFill/>
          <a:ln/>
        </p:spPr>
        <p:txBody>
          <a:bodyPr wrap="none" lIns="0" tIns="0" rIns="0" bIns="0" rtlCol="0" anchor="t"/>
          <a:lstStyle/>
          <a:p>
            <a:pPr marL="0" indent="0" algn="l">
              <a:lnSpc>
                <a:spcPts val="2250"/>
              </a:lnSpc>
              <a:buNone/>
            </a:pPr>
            <a:r>
              <a:rPr lang="en-US" sz="1500" dirty="0">
                <a:solidFill>
                  <a:srgbClr val="3D3838"/>
                </a:solidFill>
                <a:latin typeface="Source Sans Pro" pitchFamily="34" charset="0"/>
                <a:ea typeface="Source Sans Pro" pitchFamily="34" charset="-122"/>
                <a:cs typeface="Source Sans Pro" pitchFamily="34" charset="-120"/>
              </a:rPr>
              <a:t>Embracing change effectively</a:t>
            </a:r>
            <a:endParaRPr lang="en-US" sz="1500" dirty="0"/>
          </a:p>
        </p:txBody>
      </p:sp>
      <p:pic>
        <p:nvPicPr>
          <p:cNvPr id="15" name="Image 4" descr="preencoded.png"/>
          <p:cNvPicPr>
            <a:picLocks noChangeAspect="1"/>
          </p:cNvPicPr>
          <p:nvPr/>
        </p:nvPicPr>
        <p:blipFill>
          <a:blip r:embed="rId7"/>
          <a:stretch>
            <a:fillRect/>
          </a:stretch>
        </p:blipFill>
        <p:spPr>
          <a:xfrm>
            <a:off x="4993124" y="2909221"/>
            <a:ext cx="4644033" cy="4644033"/>
          </a:xfrm>
          <a:prstGeom prst="rect">
            <a:avLst/>
          </a:prstGeom>
        </p:spPr>
      </p:pic>
      <p:pic>
        <p:nvPicPr>
          <p:cNvPr id="16" name="Image 5" descr="preencoded.png"/>
          <p:cNvPicPr>
            <a:picLocks noChangeAspect="1"/>
          </p:cNvPicPr>
          <p:nvPr/>
        </p:nvPicPr>
        <p:blipFill>
          <a:blip r:embed="rId8"/>
          <a:stretch>
            <a:fillRect/>
          </a:stretch>
        </p:blipFill>
        <p:spPr>
          <a:xfrm>
            <a:off x="8682633" y="4455366"/>
            <a:ext cx="290989" cy="363855"/>
          </a:xfrm>
          <a:prstGeom prst="rect">
            <a:avLst/>
          </a:prstGeom>
        </p:spPr>
      </p:pic>
      <p:sp>
        <p:nvSpPr>
          <p:cNvPr id="17" name="Text 9"/>
          <p:cNvSpPr/>
          <p:nvPr/>
        </p:nvSpPr>
        <p:spPr>
          <a:xfrm>
            <a:off x="9928860" y="5505617"/>
            <a:ext cx="2210633" cy="276344"/>
          </a:xfrm>
          <a:prstGeom prst="rect">
            <a:avLst/>
          </a:prstGeom>
          <a:noFill/>
          <a:ln/>
        </p:spPr>
        <p:txBody>
          <a:bodyPr wrap="none" lIns="0" tIns="0" rIns="0" bIns="0" rtlCol="0" anchor="t"/>
          <a:lstStyle/>
          <a:p>
            <a:pPr marL="0" indent="0" algn="l">
              <a:lnSpc>
                <a:spcPts val="2150"/>
              </a:lnSpc>
              <a:buNone/>
            </a:pPr>
            <a:r>
              <a:rPr lang="en-US" sz="1700" b="1" dirty="0">
                <a:solidFill>
                  <a:srgbClr val="3D3838"/>
                </a:solidFill>
                <a:latin typeface="Montserrat Bold" pitchFamily="34" charset="0"/>
                <a:ea typeface="Montserrat Bold" pitchFamily="34" charset="-122"/>
                <a:cs typeface="Montserrat Bold" pitchFamily="34" charset="-120"/>
              </a:rPr>
              <a:t>Problem-Solving</a:t>
            </a:r>
            <a:endParaRPr lang="en-US" sz="1700" dirty="0"/>
          </a:p>
        </p:txBody>
      </p:sp>
      <p:sp>
        <p:nvSpPr>
          <p:cNvPr id="18" name="Text 10"/>
          <p:cNvSpPr/>
          <p:nvPr/>
        </p:nvSpPr>
        <p:spPr>
          <a:xfrm>
            <a:off x="9928860" y="5898642"/>
            <a:ext cx="4020741" cy="291822"/>
          </a:xfrm>
          <a:prstGeom prst="rect">
            <a:avLst/>
          </a:prstGeom>
          <a:noFill/>
          <a:ln/>
        </p:spPr>
        <p:txBody>
          <a:bodyPr wrap="none" lIns="0" tIns="0" rIns="0" bIns="0" rtlCol="0" anchor="t"/>
          <a:lstStyle/>
          <a:p>
            <a:pPr marL="0" indent="0" algn="l">
              <a:lnSpc>
                <a:spcPts val="2250"/>
              </a:lnSpc>
              <a:buNone/>
            </a:pPr>
            <a:r>
              <a:rPr lang="en-US" sz="1500" dirty="0">
                <a:solidFill>
                  <a:srgbClr val="3D3838"/>
                </a:solidFill>
                <a:latin typeface="Source Sans Pro" pitchFamily="34" charset="0"/>
                <a:ea typeface="Source Sans Pro" pitchFamily="34" charset="-122"/>
                <a:cs typeface="Source Sans Pro" pitchFamily="34" charset="-120"/>
              </a:rPr>
              <a:t>Creative and analytical thinking</a:t>
            </a:r>
            <a:endParaRPr lang="en-US" sz="1500" dirty="0"/>
          </a:p>
        </p:txBody>
      </p:sp>
      <p:pic>
        <p:nvPicPr>
          <p:cNvPr id="19" name="Image 6" descr="preencoded.png"/>
          <p:cNvPicPr>
            <a:picLocks noChangeAspect="1"/>
          </p:cNvPicPr>
          <p:nvPr/>
        </p:nvPicPr>
        <p:blipFill>
          <a:blip r:embed="rId9"/>
          <a:stretch>
            <a:fillRect/>
          </a:stretch>
        </p:blipFill>
        <p:spPr>
          <a:xfrm>
            <a:off x="4993124" y="2909221"/>
            <a:ext cx="4644033" cy="4644033"/>
          </a:xfrm>
          <a:prstGeom prst="rect">
            <a:avLst/>
          </a:prstGeom>
        </p:spPr>
      </p:pic>
      <p:pic>
        <p:nvPicPr>
          <p:cNvPr id="20" name="Image 7" descr="preencoded.png"/>
          <p:cNvPicPr>
            <a:picLocks noChangeAspect="1"/>
          </p:cNvPicPr>
          <p:nvPr/>
        </p:nvPicPr>
        <p:blipFill>
          <a:blip r:embed="rId10"/>
          <a:stretch>
            <a:fillRect/>
          </a:stretch>
        </p:blipFill>
        <p:spPr>
          <a:xfrm>
            <a:off x="8577263" y="5861971"/>
            <a:ext cx="290989" cy="363855"/>
          </a:xfrm>
          <a:prstGeom prst="rect">
            <a:avLst/>
          </a:prstGeom>
        </p:spPr>
      </p:pic>
      <p:sp>
        <p:nvSpPr>
          <p:cNvPr id="21" name="Text 11"/>
          <p:cNvSpPr/>
          <p:nvPr/>
        </p:nvSpPr>
        <p:spPr>
          <a:xfrm>
            <a:off x="9928860" y="6739580"/>
            <a:ext cx="2624018" cy="276344"/>
          </a:xfrm>
          <a:prstGeom prst="rect">
            <a:avLst/>
          </a:prstGeom>
          <a:noFill/>
          <a:ln/>
        </p:spPr>
        <p:txBody>
          <a:bodyPr wrap="none" lIns="0" tIns="0" rIns="0" bIns="0" rtlCol="0" anchor="t"/>
          <a:lstStyle/>
          <a:p>
            <a:pPr marL="0" indent="0" algn="l">
              <a:lnSpc>
                <a:spcPts val="2150"/>
              </a:lnSpc>
              <a:buNone/>
            </a:pPr>
            <a:r>
              <a:rPr lang="en-US" sz="1700" b="1" dirty="0">
                <a:solidFill>
                  <a:srgbClr val="3D3838"/>
                </a:solidFill>
                <a:latin typeface="Montserrat Bold" pitchFamily="34" charset="0"/>
                <a:ea typeface="Montserrat Bold" pitchFamily="34" charset="-122"/>
                <a:cs typeface="Montserrat Bold" pitchFamily="34" charset="-120"/>
              </a:rPr>
              <a:t>Emotional Intelligence</a:t>
            </a:r>
            <a:endParaRPr lang="en-US" sz="1700" dirty="0"/>
          </a:p>
        </p:txBody>
      </p:sp>
      <p:sp>
        <p:nvSpPr>
          <p:cNvPr id="22" name="Text 12"/>
          <p:cNvSpPr/>
          <p:nvPr/>
        </p:nvSpPr>
        <p:spPr>
          <a:xfrm>
            <a:off x="9928860" y="7132606"/>
            <a:ext cx="4020741" cy="291822"/>
          </a:xfrm>
          <a:prstGeom prst="rect">
            <a:avLst/>
          </a:prstGeom>
          <a:noFill/>
          <a:ln/>
        </p:spPr>
        <p:txBody>
          <a:bodyPr wrap="none" lIns="0" tIns="0" rIns="0" bIns="0" rtlCol="0" anchor="t"/>
          <a:lstStyle/>
          <a:p>
            <a:pPr marL="0" indent="0" algn="l">
              <a:lnSpc>
                <a:spcPts val="2250"/>
              </a:lnSpc>
              <a:buNone/>
            </a:pPr>
            <a:r>
              <a:rPr lang="en-US" sz="1500" dirty="0">
                <a:solidFill>
                  <a:srgbClr val="3D3838"/>
                </a:solidFill>
                <a:latin typeface="Source Sans Pro" pitchFamily="34" charset="0"/>
                <a:ea typeface="Source Sans Pro" pitchFamily="34" charset="-122"/>
                <a:cs typeface="Source Sans Pro" pitchFamily="34" charset="-120"/>
              </a:rPr>
              <a:t>Understanding self and others</a:t>
            </a:r>
            <a:endParaRPr lang="en-US" sz="1500" dirty="0"/>
          </a:p>
        </p:txBody>
      </p:sp>
      <p:pic>
        <p:nvPicPr>
          <p:cNvPr id="23" name="Image 8" descr="preencoded.png"/>
          <p:cNvPicPr>
            <a:picLocks noChangeAspect="1"/>
          </p:cNvPicPr>
          <p:nvPr/>
        </p:nvPicPr>
        <p:blipFill>
          <a:blip r:embed="rId11"/>
          <a:stretch>
            <a:fillRect/>
          </a:stretch>
        </p:blipFill>
        <p:spPr>
          <a:xfrm>
            <a:off x="4993124" y="2909221"/>
            <a:ext cx="4644033" cy="4644033"/>
          </a:xfrm>
          <a:prstGeom prst="rect">
            <a:avLst/>
          </a:prstGeom>
        </p:spPr>
      </p:pic>
      <p:pic>
        <p:nvPicPr>
          <p:cNvPr id="24" name="Image 9" descr="preencoded.png"/>
          <p:cNvPicPr>
            <a:picLocks noChangeAspect="1"/>
          </p:cNvPicPr>
          <p:nvPr/>
        </p:nvPicPr>
        <p:blipFill>
          <a:blip r:embed="rId12"/>
          <a:stretch>
            <a:fillRect/>
          </a:stretch>
        </p:blipFill>
        <p:spPr>
          <a:xfrm>
            <a:off x="7411879" y="6656475"/>
            <a:ext cx="290989" cy="363855"/>
          </a:xfrm>
          <a:prstGeom prst="rect">
            <a:avLst/>
          </a:prstGeom>
        </p:spPr>
      </p:pic>
      <p:sp>
        <p:nvSpPr>
          <p:cNvPr id="25" name="Text 13"/>
          <p:cNvSpPr/>
          <p:nvPr/>
        </p:nvSpPr>
        <p:spPr>
          <a:xfrm>
            <a:off x="2490787" y="6533960"/>
            <a:ext cx="2210633" cy="276344"/>
          </a:xfrm>
          <a:prstGeom prst="rect">
            <a:avLst/>
          </a:prstGeom>
          <a:noFill/>
          <a:ln/>
        </p:spPr>
        <p:txBody>
          <a:bodyPr wrap="none" lIns="0" tIns="0" rIns="0" bIns="0" rtlCol="0" anchor="t"/>
          <a:lstStyle/>
          <a:p>
            <a:pPr marL="0" indent="0" algn="r">
              <a:lnSpc>
                <a:spcPts val="2150"/>
              </a:lnSpc>
              <a:buNone/>
            </a:pPr>
            <a:r>
              <a:rPr lang="en-US" sz="1700" b="1" dirty="0">
                <a:solidFill>
                  <a:srgbClr val="3D3838"/>
                </a:solidFill>
                <a:latin typeface="Montserrat Bold" pitchFamily="34" charset="0"/>
                <a:ea typeface="Montserrat Bold" pitchFamily="34" charset="-122"/>
                <a:cs typeface="Montserrat Bold" pitchFamily="34" charset="-120"/>
              </a:rPr>
              <a:t>Time Management</a:t>
            </a:r>
            <a:endParaRPr lang="en-US" sz="1700" dirty="0"/>
          </a:p>
        </p:txBody>
      </p:sp>
      <p:sp>
        <p:nvSpPr>
          <p:cNvPr id="26" name="Text 14"/>
          <p:cNvSpPr/>
          <p:nvPr/>
        </p:nvSpPr>
        <p:spPr>
          <a:xfrm>
            <a:off x="680799" y="6926985"/>
            <a:ext cx="4020622" cy="291822"/>
          </a:xfrm>
          <a:prstGeom prst="rect">
            <a:avLst/>
          </a:prstGeom>
          <a:noFill/>
          <a:ln/>
        </p:spPr>
        <p:txBody>
          <a:bodyPr wrap="none" lIns="0" tIns="0" rIns="0" bIns="0" rtlCol="0" anchor="t"/>
          <a:lstStyle/>
          <a:p>
            <a:pPr marL="0" indent="0" algn="r">
              <a:lnSpc>
                <a:spcPts val="2250"/>
              </a:lnSpc>
              <a:buNone/>
            </a:pPr>
            <a:r>
              <a:rPr lang="en-US" sz="1500" dirty="0">
                <a:solidFill>
                  <a:srgbClr val="3D3838"/>
                </a:solidFill>
                <a:latin typeface="Source Sans Pro" pitchFamily="34" charset="0"/>
                <a:ea typeface="Source Sans Pro" pitchFamily="34" charset="-122"/>
                <a:cs typeface="Source Sans Pro" pitchFamily="34" charset="-120"/>
              </a:rPr>
              <a:t>Prioritizing tasks effectively</a:t>
            </a:r>
            <a:endParaRPr lang="en-US" sz="1500" dirty="0"/>
          </a:p>
        </p:txBody>
      </p:sp>
      <p:pic>
        <p:nvPicPr>
          <p:cNvPr id="27" name="Image 10" descr="preencoded.png"/>
          <p:cNvPicPr>
            <a:picLocks noChangeAspect="1"/>
          </p:cNvPicPr>
          <p:nvPr/>
        </p:nvPicPr>
        <p:blipFill>
          <a:blip r:embed="rId13"/>
          <a:stretch>
            <a:fillRect/>
          </a:stretch>
        </p:blipFill>
        <p:spPr>
          <a:xfrm>
            <a:off x="4993124" y="2909221"/>
            <a:ext cx="4644033" cy="4644033"/>
          </a:xfrm>
          <a:prstGeom prst="rect">
            <a:avLst/>
          </a:prstGeom>
        </p:spPr>
      </p:pic>
      <p:pic>
        <p:nvPicPr>
          <p:cNvPr id="28" name="Image 11" descr="preencoded.png"/>
          <p:cNvPicPr>
            <a:picLocks noChangeAspect="1"/>
          </p:cNvPicPr>
          <p:nvPr/>
        </p:nvPicPr>
        <p:blipFill>
          <a:blip r:embed="rId14"/>
          <a:stretch>
            <a:fillRect/>
          </a:stretch>
        </p:blipFill>
        <p:spPr>
          <a:xfrm>
            <a:off x="6063972" y="6240709"/>
            <a:ext cx="290989" cy="363855"/>
          </a:xfrm>
          <a:prstGeom prst="rect">
            <a:avLst/>
          </a:prstGeom>
        </p:spPr>
      </p:pic>
      <p:sp>
        <p:nvSpPr>
          <p:cNvPr id="29" name="Text 15"/>
          <p:cNvSpPr/>
          <p:nvPr/>
        </p:nvSpPr>
        <p:spPr>
          <a:xfrm>
            <a:off x="2490787" y="4888635"/>
            <a:ext cx="2210633" cy="276344"/>
          </a:xfrm>
          <a:prstGeom prst="rect">
            <a:avLst/>
          </a:prstGeom>
          <a:noFill/>
          <a:ln/>
        </p:spPr>
        <p:txBody>
          <a:bodyPr wrap="none" lIns="0" tIns="0" rIns="0" bIns="0" rtlCol="0" anchor="t"/>
          <a:lstStyle/>
          <a:p>
            <a:pPr marL="0" indent="0" algn="r">
              <a:lnSpc>
                <a:spcPts val="2150"/>
              </a:lnSpc>
              <a:buNone/>
            </a:pPr>
            <a:r>
              <a:rPr lang="en-US" sz="1700" b="1" dirty="0">
                <a:solidFill>
                  <a:srgbClr val="3D3838"/>
                </a:solidFill>
                <a:latin typeface="Montserrat Bold" pitchFamily="34" charset="0"/>
                <a:ea typeface="Montserrat Bold" pitchFamily="34" charset="-122"/>
                <a:cs typeface="Montserrat Bold" pitchFamily="34" charset="-120"/>
              </a:rPr>
              <a:t>Collaboration</a:t>
            </a:r>
            <a:endParaRPr lang="en-US" sz="1700" dirty="0"/>
          </a:p>
        </p:txBody>
      </p:sp>
      <p:sp>
        <p:nvSpPr>
          <p:cNvPr id="30" name="Text 16"/>
          <p:cNvSpPr/>
          <p:nvPr/>
        </p:nvSpPr>
        <p:spPr>
          <a:xfrm>
            <a:off x="680799" y="5281660"/>
            <a:ext cx="4020622" cy="291822"/>
          </a:xfrm>
          <a:prstGeom prst="rect">
            <a:avLst/>
          </a:prstGeom>
          <a:noFill/>
          <a:ln/>
        </p:spPr>
        <p:txBody>
          <a:bodyPr wrap="none" lIns="0" tIns="0" rIns="0" bIns="0" rtlCol="0" anchor="t"/>
          <a:lstStyle/>
          <a:p>
            <a:pPr marL="0" indent="0" algn="r">
              <a:lnSpc>
                <a:spcPts val="2250"/>
              </a:lnSpc>
              <a:buNone/>
            </a:pPr>
            <a:r>
              <a:rPr lang="en-US" sz="1500" dirty="0">
                <a:solidFill>
                  <a:srgbClr val="3D3838"/>
                </a:solidFill>
                <a:latin typeface="Source Sans Pro" pitchFamily="34" charset="0"/>
                <a:ea typeface="Source Sans Pro" pitchFamily="34" charset="-122"/>
                <a:cs typeface="Source Sans Pro" pitchFamily="34" charset="-120"/>
              </a:rPr>
              <a:t>Fostering teamwork across groups</a:t>
            </a:r>
            <a:endParaRPr lang="en-US" sz="1500" dirty="0"/>
          </a:p>
        </p:txBody>
      </p:sp>
      <p:pic>
        <p:nvPicPr>
          <p:cNvPr id="31" name="Image 12" descr="preencoded.png"/>
          <p:cNvPicPr>
            <a:picLocks noChangeAspect="1"/>
          </p:cNvPicPr>
          <p:nvPr/>
        </p:nvPicPr>
        <p:blipFill>
          <a:blip r:embed="rId15"/>
          <a:stretch>
            <a:fillRect/>
          </a:stretch>
        </p:blipFill>
        <p:spPr>
          <a:xfrm>
            <a:off x="4993124" y="2909221"/>
            <a:ext cx="4644033" cy="4644033"/>
          </a:xfrm>
          <a:prstGeom prst="rect">
            <a:avLst/>
          </a:prstGeom>
        </p:spPr>
      </p:pic>
      <p:pic>
        <p:nvPicPr>
          <p:cNvPr id="32" name="Image 13" descr="preencoded.png"/>
          <p:cNvPicPr>
            <a:picLocks noChangeAspect="1"/>
          </p:cNvPicPr>
          <p:nvPr/>
        </p:nvPicPr>
        <p:blipFill>
          <a:blip r:embed="rId16"/>
          <a:stretch>
            <a:fillRect/>
          </a:stretch>
        </p:blipFill>
        <p:spPr>
          <a:xfrm>
            <a:off x="5548670" y="4927806"/>
            <a:ext cx="290989" cy="3638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63798" y="475226"/>
            <a:ext cx="12154733" cy="560903"/>
          </a:xfrm>
          <a:prstGeom prst="rect">
            <a:avLst/>
          </a:prstGeom>
          <a:noFill/>
          <a:ln/>
        </p:spPr>
        <p:txBody>
          <a:bodyPr wrap="none" lIns="0" tIns="0" rIns="0" bIns="0" rtlCol="0" anchor="t"/>
          <a:lstStyle/>
          <a:p>
            <a:pPr marL="0" indent="0" algn="l">
              <a:lnSpc>
                <a:spcPts val="4400"/>
              </a:lnSpc>
              <a:buNone/>
            </a:pPr>
            <a:r>
              <a:rPr lang="en-US" sz="3500" b="1" dirty="0">
                <a:solidFill>
                  <a:srgbClr val="000000"/>
                </a:solidFill>
                <a:latin typeface="Montserrat Bold" pitchFamily="34" charset="0"/>
                <a:ea typeface="Montserrat Bold" pitchFamily="34" charset="-122"/>
                <a:cs typeface="Montserrat Bold" pitchFamily="34" charset="-120"/>
              </a:rPr>
              <a:t>Communication: The Foundation of Project Success</a:t>
            </a:r>
            <a:endParaRPr lang="en-US" sz="3500" dirty="0"/>
          </a:p>
        </p:txBody>
      </p:sp>
      <p:sp>
        <p:nvSpPr>
          <p:cNvPr id="3" name="Text 1"/>
          <p:cNvSpPr/>
          <p:nvPr/>
        </p:nvSpPr>
        <p:spPr>
          <a:xfrm>
            <a:off x="863798" y="1139618"/>
            <a:ext cx="12902803" cy="2776299"/>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Effective communication serves as the cornerstone of successful project management. Project managers must master both verbal and written communication, tailoring their message to different audiences and circumstances. This includes the ability to translate technical concepts for non-technical stakeholders and ensuring expectations are clearly understood by all parties.</a:t>
            </a:r>
          </a:p>
          <a:p>
            <a:pPr marL="0" indent="0" algn="l">
              <a:lnSpc>
                <a:spcPts val="2900"/>
              </a:lnSpc>
              <a:buNone/>
            </a:pPr>
            <a:endParaRPr lang="en-US" sz="1900" dirty="0">
              <a:solidFill>
                <a:srgbClr val="3D3838"/>
              </a:solidFill>
              <a:latin typeface="Source Sans Pro" pitchFamily="34" charset="0"/>
              <a:ea typeface="Source Sans Pro" pitchFamily="34" charset="-122"/>
            </a:endParaRPr>
          </a:p>
          <a:p>
            <a:pPr>
              <a:lnSpc>
                <a:spcPts val="2900"/>
              </a:lnSpc>
            </a:pPr>
            <a:r>
              <a:rPr lang="en-US" sz="1900" dirty="0">
                <a:solidFill>
                  <a:srgbClr val="3D3838"/>
                </a:solidFill>
                <a:latin typeface="Source Sans Pro" pitchFamily="34" charset="0"/>
                <a:ea typeface="Source Sans Pro" pitchFamily="34" charset="-122"/>
                <a:cs typeface="Source Sans Pro" pitchFamily="34" charset="-120"/>
              </a:rPr>
              <a:t>Communication failures account for approximately 30% of project failures, highlighting its critical importance. Strong communicators proactively share information, create comprehensive documentation, and establish clear channels for team members to voice concerns or share updates.</a:t>
            </a:r>
            <a:endParaRPr lang="en-US" sz="1900" dirty="0"/>
          </a:p>
          <a:p>
            <a:pPr marL="0" indent="0" algn="l">
              <a:lnSpc>
                <a:spcPts val="2900"/>
              </a:lnSpc>
              <a:buNone/>
            </a:pPr>
            <a:endParaRPr lang="en-US" sz="1900" dirty="0"/>
          </a:p>
        </p:txBody>
      </p:sp>
      <p:sp>
        <p:nvSpPr>
          <p:cNvPr id="4" name="Text 2"/>
          <p:cNvSpPr/>
          <p:nvPr/>
        </p:nvSpPr>
        <p:spPr>
          <a:xfrm>
            <a:off x="863798" y="2527768"/>
            <a:ext cx="12902803" cy="1110496"/>
          </a:xfrm>
          <a:prstGeom prst="rect">
            <a:avLst/>
          </a:prstGeom>
          <a:noFill/>
          <a:ln/>
        </p:spPr>
        <p:txBody>
          <a:bodyPr wrap="square" lIns="0" tIns="0" rIns="0" bIns="0" rtlCol="0" anchor="t"/>
          <a:lstStyle/>
          <a:p>
            <a:pPr marL="0" indent="0" algn="l">
              <a:lnSpc>
                <a:spcPts val="2900"/>
              </a:lnSpc>
              <a:buNone/>
            </a:pPr>
            <a:endParaRPr lang="en-US" sz="1900" dirty="0"/>
          </a:p>
        </p:txBody>
      </p:sp>
      <p:sp>
        <p:nvSpPr>
          <p:cNvPr id="5" name="Shape 3"/>
          <p:cNvSpPr/>
          <p:nvPr/>
        </p:nvSpPr>
        <p:spPr>
          <a:xfrm>
            <a:off x="863798" y="3915918"/>
            <a:ext cx="3040618" cy="2863096"/>
          </a:xfrm>
          <a:prstGeom prst="roundRect">
            <a:avLst>
              <a:gd name="adj" fmla="val 1293"/>
            </a:avLst>
          </a:prstGeom>
          <a:solidFill>
            <a:srgbClr val="F2EEEE"/>
          </a:solidFill>
          <a:ln/>
        </p:spPr>
        <p:txBody>
          <a:bodyPr/>
          <a:lstStyle/>
          <a:p>
            <a:endParaRPr lang="en-US"/>
          </a:p>
        </p:txBody>
      </p:sp>
      <p:sp>
        <p:nvSpPr>
          <p:cNvPr id="6" name="Text 4"/>
          <p:cNvSpPr/>
          <p:nvPr/>
        </p:nvSpPr>
        <p:spPr>
          <a:xfrm>
            <a:off x="1110615" y="4162735"/>
            <a:ext cx="2546985" cy="740331"/>
          </a:xfrm>
          <a:prstGeom prst="rect">
            <a:avLst/>
          </a:prstGeom>
          <a:noFill/>
          <a:ln/>
        </p:spPr>
        <p:txBody>
          <a:bodyPr wrap="square" lIns="0" tIns="0" rIns="0" bIns="0" rtlCol="0" anchor="t"/>
          <a:lstStyle/>
          <a:p>
            <a:pPr marL="0" indent="0" algn="l">
              <a:lnSpc>
                <a:spcPts val="2900"/>
              </a:lnSpc>
              <a:buNone/>
            </a:pPr>
            <a:r>
              <a:rPr lang="en-US" sz="1900" b="1" dirty="0">
                <a:solidFill>
                  <a:srgbClr val="3D3838"/>
                </a:solidFill>
                <a:latin typeface="Source Sans Pro" pitchFamily="34" charset="0"/>
                <a:ea typeface="Source Sans Pro" pitchFamily="34" charset="-122"/>
                <a:cs typeface="Source Sans Pro" pitchFamily="34" charset="-120"/>
              </a:rPr>
              <a:t>Articulate Complex Ideas Simply</a:t>
            </a:r>
            <a:endParaRPr lang="en-US" sz="1900" dirty="0"/>
          </a:p>
        </p:txBody>
      </p:sp>
      <p:sp>
        <p:nvSpPr>
          <p:cNvPr id="7" name="Text 5"/>
          <p:cNvSpPr/>
          <p:nvPr/>
        </p:nvSpPr>
        <p:spPr>
          <a:xfrm>
            <a:off x="1110615" y="5051060"/>
            <a:ext cx="2546985" cy="1184910"/>
          </a:xfrm>
          <a:prstGeom prst="rect">
            <a:avLst/>
          </a:prstGeom>
          <a:noFill/>
          <a:ln/>
        </p:spPr>
        <p:txBody>
          <a:bodyPr wrap="square" lIns="0" tIns="0" rIns="0" bIns="0" rtlCol="0" anchor="t"/>
          <a:lstStyle/>
          <a:p>
            <a:pPr marL="0" indent="0" algn="l">
              <a:lnSpc>
                <a:spcPts val="2300"/>
              </a:lnSpc>
              <a:buNone/>
            </a:pPr>
            <a:r>
              <a:rPr lang="en-US" sz="1550" dirty="0">
                <a:solidFill>
                  <a:srgbClr val="3D3838"/>
                </a:solidFill>
                <a:latin typeface="Source Sans Pro" pitchFamily="34" charset="0"/>
                <a:ea typeface="Source Sans Pro" pitchFamily="34" charset="-122"/>
                <a:cs typeface="Source Sans Pro" pitchFamily="34" charset="-120"/>
              </a:rPr>
              <a:t>Translate technical concepts into clear, accessible language for stakeholders at all levels of technical understanding.</a:t>
            </a:r>
            <a:endParaRPr lang="en-US" sz="1550" dirty="0"/>
          </a:p>
        </p:txBody>
      </p:sp>
      <p:sp>
        <p:nvSpPr>
          <p:cNvPr id="8" name="Shape 6"/>
          <p:cNvSpPr/>
          <p:nvPr/>
        </p:nvSpPr>
        <p:spPr>
          <a:xfrm>
            <a:off x="4151233" y="3915918"/>
            <a:ext cx="3040618" cy="2863096"/>
          </a:xfrm>
          <a:prstGeom prst="roundRect">
            <a:avLst>
              <a:gd name="adj" fmla="val 1293"/>
            </a:avLst>
          </a:prstGeom>
          <a:solidFill>
            <a:srgbClr val="F2EEEE"/>
          </a:solidFill>
          <a:ln/>
        </p:spPr>
        <p:txBody>
          <a:bodyPr/>
          <a:lstStyle/>
          <a:p>
            <a:endParaRPr lang="en-US"/>
          </a:p>
        </p:txBody>
      </p:sp>
      <p:sp>
        <p:nvSpPr>
          <p:cNvPr id="9" name="Text 7"/>
          <p:cNvSpPr/>
          <p:nvPr/>
        </p:nvSpPr>
        <p:spPr>
          <a:xfrm>
            <a:off x="4398050" y="4162735"/>
            <a:ext cx="2546985" cy="740331"/>
          </a:xfrm>
          <a:prstGeom prst="rect">
            <a:avLst/>
          </a:prstGeom>
          <a:noFill/>
          <a:ln/>
        </p:spPr>
        <p:txBody>
          <a:bodyPr wrap="square" lIns="0" tIns="0" rIns="0" bIns="0" rtlCol="0" anchor="t"/>
          <a:lstStyle/>
          <a:p>
            <a:pPr marL="0" indent="0" algn="l">
              <a:lnSpc>
                <a:spcPts val="2900"/>
              </a:lnSpc>
              <a:buNone/>
            </a:pPr>
            <a:r>
              <a:rPr lang="en-US" sz="1900" b="1" dirty="0">
                <a:solidFill>
                  <a:srgbClr val="3D3838"/>
                </a:solidFill>
                <a:latin typeface="Source Sans Pro" pitchFamily="34" charset="0"/>
                <a:ea typeface="Source Sans Pro" pitchFamily="34" charset="-122"/>
                <a:cs typeface="Source Sans Pro" pitchFamily="34" charset="-120"/>
              </a:rPr>
              <a:t>Practice Active Listening</a:t>
            </a:r>
            <a:endParaRPr lang="en-US" sz="1900" dirty="0"/>
          </a:p>
        </p:txBody>
      </p:sp>
      <p:sp>
        <p:nvSpPr>
          <p:cNvPr id="10" name="Text 8"/>
          <p:cNvSpPr/>
          <p:nvPr/>
        </p:nvSpPr>
        <p:spPr>
          <a:xfrm>
            <a:off x="4398050" y="5051060"/>
            <a:ext cx="2546985" cy="1481138"/>
          </a:xfrm>
          <a:prstGeom prst="rect">
            <a:avLst/>
          </a:prstGeom>
          <a:noFill/>
          <a:ln/>
        </p:spPr>
        <p:txBody>
          <a:bodyPr wrap="square" lIns="0" tIns="0" rIns="0" bIns="0" rtlCol="0" anchor="t"/>
          <a:lstStyle/>
          <a:p>
            <a:pPr marL="0" indent="0" algn="l">
              <a:lnSpc>
                <a:spcPts val="2300"/>
              </a:lnSpc>
              <a:buNone/>
            </a:pPr>
            <a:r>
              <a:rPr lang="en-US" sz="1550" dirty="0">
                <a:solidFill>
                  <a:srgbClr val="3D3838"/>
                </a:solidFill>
                <a:latin typeface="Source Sans Pro" pitchFamily="34" charset="0"/>
                <a:ea typeface="Source Sans Pro" pitchFamily="34" charset="-122"/>
                <a:cs typeface="Source Sans Pro" pitchFamily="34" charset="-120"/>
              </a:rPr>
              <a:t>Demonstrate engagement through body language, clarifying questions, and summarizing discussions to confirm understanding.</a:t>
            </a:r>
            <a:endParaRPr lang="en-US" sz="1550" dirty="0"/>
          </a:p>
        </p:txBody>
      </p:sp>
      <p:sp>
        <p:nvSpPr>
          <p:cNvPr id="11" name="Shape 9"/>
          <p:cNvSpPr/>
          <p:nvPr/>
        </p:nvSpPr>
        <p:spPr>
          <a:xfrm>
            <a:off x="7438668" y="3915918"/>
            <a:ext cx="3040618" cy="2863096"/>
          </a:xfrm>
          <a:prstGeom prst="roundRect">
            <a:avLst>
              <a:gd name="adj" fmla="val 1293"/>
            </a:avLst>
          </a:prstGeom>
          <a:solidFill>
            <a:srgbClr val="F2EEEE"/>
          </a:solidFill>
          <a:ln/>
        </p:spPr>
        <p:txBody>
          <a:bodyPr/>
          <a:lstStyle/>
          <a:p>
            <a:endParaRPr lang="en-US"/>
          </a:p>
        </p:txBody>
      </p:sp>
      <p:sp>
        <p:nvSpPr>
          <p:cNvPr id="12" name="Text 10"/>
          <p:cNvSpPr/>
          <p:nvPr/>
        </p:nvSpPr>
        <p:spPr>
          <a:xfrm>
            <a:off x="7685484" y="4162735"/>
            <a:ext cx="2546985" cy="370165"/>
          </a:xfrm>
          <a:prstGeom prst="rect">
            <a:avLst/>
          </a:prstGeom>
          <a:noFill/>
          <a:ln/>
        </p:spPr>
        <p:txBody>
          <a:bodyPr wrap="none" lIns="0" tIns="0" rIns="0" bIns="0" rtlCol="0" anchor="t"/>
          <a:lstStyle/>
          <a:p>
            <a:pPr marL="0" indent="0" algn="l">
              <a:lnSpc>
                <a:spcPts val="2900"/>
              </a:lnSpc>
              <a:buNone/>
            </a:pPr>
            <a:r>
              <a:rPr lang="en-US" sz="1900" b="1" dirty="0">
                <a:solidFill>
                  <a:srgbClr val="3D3838"/>
                </a:solidFill>
                <a:latin typeface="Source Sans Pro" pitchFamily="34" charset="0"/>
                <a:ea typeface="Source Sans Pro" pitchFamily="34" charset="-122"/>
                <a:cs typeface="Source Sans Pro" pitchFamily="34" charset="-120"/>
              </a:rPr>
              <a:t>Document Effectively</a:t>
            </a:r>
            <a:endParaRPr lang="en-US" sz="1900" dirty="0"/>
          </a:p>
        </p:txBody>
      </p:sp>
      <p:sp>
        <p:nvSpPr>
          <p:cNvPr id="13" name="Text 11"/>
          <p:cNvSpPr/>
          <p:nvPr/>
        </p:nvSpPr>
        <p:spPr>
          <a:xfrm>
            <a:off x="7685484" y="4680895"/>
            <a:ext cx="2546985" cy="1184910"/>
          </a:xfrm>
          <a:prstGeom prst="rect">
            <a:avLst/>
          </a:prstGeom>
          <a:noFill/>
          <a:ln/>
        </p:spPr>
        <p:txBody>
          <a:bodyPr wrap="square" lIns="0" tIns="0" rIns="0" bIns="0" rtlCol="0" anchor="t"/>
          <a:lstStyle/>
          <a:p>
            <a:pPr marL="0" indent="0" algn="l">
              <a:lnSpc>
                <a:spcPts val="2300"/>
              </a:lnSpc>
              <a:buNone/>
            </a:pPr>
            <a:r>
              <a:rPr lang="en-US" sz="1550" dirty="0">
                <a:solidFill>
                  <a:srgbClr val="3D3838"/>
                </a:solidFill>
                <a:latin typeface="Source Sans Pro" pitchFamily="34" charset="0"/>
                <a:ea typeface="Source Sans Pro" pitchFamily="34" charset="-122"/>
                <a:cs typeface="Source Sans Pro" pitchFamily="34" charset="-120"/>
              </a:rPr>
              <a:t>Create comprehensive project documentation with clear action items, responsibilities, and timelines.</a:t>
            </a:r>
            <a:endParaRPr lang="en-US" sz="1550" dirty="0"/>
          </a:p>
        </p:txBody>
      </p:sp>
      <p:sp>
        <p:nvSpPr>
          <p:cNvPr id="14" name="Shape 12"/>
          <p:cNvSpPr/>
          <p:nvPr/>
        </p:nvSpPr>
        <p:spPr>
          <a:xfrm>
            <a:off x="10726102" y="3915918"/>
            <a:ext cx="3040618" cy="2863096"/>
          </a:xfrm>
          <a:prstGeom prst="roundRect">
            <a:avLst>
              <a:gd name="adj" fmla="val 1293"/>
            </a:avLst>
          </a:prstGeom>
          <a:solidFill>
            <a:srgbClr val="F2EEEE"/>
          </a:solidFill>
          <a:ln/>
        </p:spPr>
        <p:txBody>
          <a:bodyPr/>
          <a:lstStyle/>
          <a:p>
            <a:endParaRPr lang="en-US"/>
          </a:p>
        </p:txBody>
      </p:sp>
      <p:sp>
        <p:nvSpPr>
          <p:cNvPr id="15" name="Text 13"/>
          <p:cNvSpPr/>
          <p:nvPr/>
        </p:nvSpPr>
        <p:spPr>
          <a:xfrm>
            <a:off x="10972919" y="4162735"/>
            <a:ext cx="2546985" cy="740331"/>
          </a:xfrm>
          <a:prstGeom prst="rect">
            <a:avLst/>
          </a:prstGeom>
          <a:noFill/>
          <a:ln/>
        </p:spPr>
        <p:txBody>
          <a:bodyPr wrap="square" lIns="0" tIns="0" rIns="0" bIns="0" rtlCol="0" anchor="t"/>
          <a:lstStyle/>
          <a:p>
            <a:pPr marL="0" indent="0" algn="l">
              <a:lnSpc>
                <a:spcPts val="2900"/>
              </a:lnSpc>
              <a:buNone/>
            </a:pPr>
            <a:r>
              <a:rPr lang="en-US" sz="1900" b="1" dirty="0">
                <a:solidFill>
                  <a:srgbClr val="3D3838"/>
                </a:solidFill>
                <a:latin typeface="Source Sans Pro" pitchFamily="34" charset="0"/>
                <a:ea typeface="Source Sans Pro" pitchFamily="34" charset="-122"/>
                <a:cs typeface="Source Sans Pro" pitchFamily="34" charset="-120"/>
              </a:rPr>
              <a:t>Tailor Communication Style</a:t>
            </a:r>
            <a:endParaRPr lang="en-US" sz="1900" dirty="0"/>
          </a:p>
        </p:txBody>
      </p:sp>
      <p:sp>
        <p:nvSpPr>
          <p:cNvPr id="16" name="Text 14"/>
          <p:cNvSpPr/>
          <p:nvPr/>
        </p:nvSpPr>
        <p:spPr>
          <a:xfrm>
            <a:off x="10972919" y="5051060"/>
            <a:ext cx="2546985" cy="1184910"/>
          </a:xfrm>
          <a:prstGeom prst="rect">
            <a:avLst/>
          </a:prstGeom>
          <a:noFill/>
          <a:ln/>
        </p:spPr>
        <p:txBody>
          <a:bodyPr wrap="square" lIns="0" tIns="0" rIns="0" bIns="0" rtlCol="0" anchor="t"/>
          <a:lstStyle/>
          <a:p>
            <a:pPr marL="0" indent="0" algn="l">
              <a:lnSpc>
                <a:spcPts val="2300"/>
              </a:lnSpc>
              <a:buNone/>
            </a:pPr>
            <a:r>
              <a:rPr lang="en-US" sz="1550" dirty="0">
                <a:solidFill>
                  <a:srgbClr val="3D3838"/>
                </a:solidFill>
                <a:latin typeface="Source Sans Pro" pitchFamily="34" charset="0"/>
                <a:ea typeface="Source Sans Pro" pitchFamily="34" charset="-122"/>
                <a:cs typeface="Source Sans Pro" pitchFamily="34" charset="-120"/>
              </a:rPr>
              <a:t>Adapt your approach based on audience preferences, cultural considerations, and communication medium.</a:t>
            </a:r>
            <a:endParaRPr lang="en-US" sz="1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61167" y="323921"/>
            <a:ext cx="10574536" cy="617696"/>
          </a:xfrm>
          <a:prstGeom prst="rect">
            <a:avLst/>
          </a:prstGeom>
          <a:noFill/>
          <a:ln/>
        </p:spPr>
        <p:txBody>
          <a:bodyPr wrap="none" lIns="0" tIns="0" rIns="0" bIns="0" rtlCol="0" anchor="t"/>
          <a:lstStyle/>
          <a:p>
            <a:pPr marL="0" indent="0" algn="l">
              <a:lnSpc>
                <a:spcPts val="4850"/>
              </a:lnSpc>
              <a:buNone/>
            </a:pPr>
            <a:r>
              <a:rPr lang="en-US" sz="3850" b="1" dirty="0">
                <a:solidFill>
                  <a:srgbClr val="000000"/>
                </a:solidFill>
                <a:latin typeface="Montserrat Bold" pitchFamily="34" charset="0"/>
                <a:ea typeface="Montserrat Bold" pitchFamily="34" charset="-122"/>
                <a:cs typeface="Montserrat Bold" pitchFamily="34" charset="-120"/>
              </a:rPr>
              <a:t>Leadership: Guiding Teams to Excellence</a:t>
            </a:r>
            <a:endParaRPr lang="en-US" sz="3850" dirty="0"/>
          </a:p>
        </p:txBody>
      </p:sp>
      <p:sp>
        <p:nvSpPr>
          <p:cNvPr id="3" name="Text 1"/>
          <p:cNvSpPr/>
          <p:nvPr/>
        </p:nvSpPr>
        <p:spPr>
          <a:xfrm>
            <a:off x="761167" y="1181480"/>
            <a:ext cx="13108067" cy="2120265"/>
          </a:xfrm>
          <a:prstGeom prst="rect">
            <a:avLst/>
          </a:prstGeom>
          <a:noFill/>
          <a:ln/>
        </p:spPr>
        <p:txBody>
          <a:bodyPr wrap="square" lIns="0" tIns="0" rIns="0" bIns="0" rtlCol="0" anchor="t"/>
          <a:lstStyle/>
          <a:p>
            <a:pPr marL="0" indent="0" algn="l">
              <a:lnSpc>
                <a:spcPts val="2550"/>
              </a:lnSpc>
              <a:buNone/>
            </a:pPr>
            <a:r>
              <a:rPr lang="en-US" sz="1900" dirty="0">
                <a:solidFill>
                  <a:srgbClr val="3D3838"/>
                </a:solidFill>
                <a:latin typeface="Source Sans Pro" pitchFamily="34" charset="0"/>
                <a:ea typeface="Source Sans Pro" pitchFamily="34" charset="-122"/>
                <a:cs typeface="Source Sans Pro" pitchFamily="34" charset="-120"/>
              </a:rPr>
              <a:t>Leadership in project management extends beyond formal authority—it's about inspiring teams to achieve shared objectives with enthusiasm and commitment. Effective project leaders create environments where team members feel valued, understand how their contributions impact overall success, and are motivated to perform at their highest potential.</a:t>
            </a:r>
          </a:p>
          <a:p>
            <a:pPr marL="0" indent="0" algn="l">
              <a:lnSpc>
                <a:spcPts val="2550"/>
              </a:lnSpc>
              <a:buNone/>
            </a:pPr>
            <a:endParaRPr lang="en-US" sz="1900" dirty="0">
              <a:solidFill>
                <a:srgbClr val="3D3838"/>
              </a:solidFill>
              <a:latin typeface="Source Sans Pro" pitchFamily="34" charset="0"/>
              <a:ea typeface="Source Sans Pro" pitchFamily="34" charset="-122"/>
            </a:endParaRPr>
          </a:p>
          <a:p>
            <a:pPr>
              <a:lnSpc>
                <a:spcPts val="2550"/>
              </a:lnSpc>
            </a:pPr>
            <a:r>
              <a:rPr lang="en-US" sz="1900" dirty="0">
                <a:solidFill>
                  <a:srgbClr val="3D3838"/>
                </a:solidFill>
                <a:latin typeface="Source Sans Pro" pitchFamily="34" charset="0"/>
                <a:ea typeface="Source Sans Pro" pitchFamily="34" charset="-122"/>
                <a:cs typeface="Source Sans Pro" pitchFamily="34" charset="-120"/>
              </a:rPr>
              <a:t>Great project leaders balance providing clear direction with empowering team members to solve problems independently. They demonstrate integrity, take responsibility for outcomes, and remain composed during challenging situations, serving as role models for their teams.</a:t>
            </a:r>
            <a:endParaRPr lang="en-US" sz="1900" dirty="0"/>
          </a:p>
          <a:p>
            <a:pPr marL="0" indent="0" algn="l">
              <a:lnSpc>
                <a:spcPts val="2550"/>
              </a:lnSpc>
              <a:buNone/>
            </a:pPr>
            <a:endParaRPr lang="en-US" sz="1900" dirty="0"/>
          </a:p>
        </p:txBody>
      </p:sp>
      <p:sp>
        <p:nvSpPr>
          <p:cNvPr id="4" name="Text 2"/>
          <p:cNvSpPr/>
          <p:nvPr/>
        </p:nvSpPr>
        <p:spPr>
          <a:xfrm>
            <a:off x="761167" y="2404729"/>
            <a:ext cx="13108067" cy="652462"/>
          </a:xfrm>
          <a:prstGeom prst="rect">
            <a:avLst/>
          </a:prstGeom>
          <a:noFill/>
          <a:ln/>
        </p:spPr>
        <p:txBody>
          <a:bodyPr wrap="square" lIns="0" tIns="0" rIns="0" bIns="0" rtlCol="0" anchor="t"/>
          <a:lstStyle/>
          <a:p>
            <a:pPr marL="0" indent="0" algn="l">
              <a:lnSpc>
                <a:spcPts val="2550"/>
              </a:lnSpc>
              <a:buNone/>
            </a:pPr>
            <a:endParaRPr lang="en-US" sz="1700" dirty="0"/>
          </a:p>
        </p:txBody>
      </p:sp>
      <p:sp>
        <p:nvSpPr>
          <p:cNvPr id="5" name="Shape 3"/>
          <p:cNvSpPr/>
          <p:nvPr/>
        </p:nvSpPr>
        <p:spPr>
          <a:xfrm>
            <a:off x="761167" y="3886962"/>
            <a:ext cx="6445329" cy="1656755"/>
          </a:xfrm>
          <a:prstGeom prst="roundRect">
            <a:avLst>
              <a:gd name="adj" fmla="val 1969"/>
            </a:avLst>
          </a:prstGeom>
          <a:solidFill>
            <a:srgbClr val="F2EEEE"/>
          </a:solidFill>
          <a:ln/>
        </p:spPr>
        <p:txBody>
          <a:bodyPr/>
          <a:lstStyle/>
          <a:p>
            <a:endParaRPr lang="en-US"/>
          </a:p>
        </p:txBody>
      </p:sp>
      <p:sp>
        <p:nvSpPr>
          <p:cNvPr id="6" name="Text 4"/>
          <p:cNvSpPr/>
          <p:nvPr/>
        </p:nvSpPr>
        <p:spPr>
          <a:xfrm>
            <a:off x="978575" y="4104370"/>
            <a:ext cx="2471380" cy="308967"/>
          </a:xfrm>
          <a:prstGeom prst="rect">
            <a:avLst/>
          </a:prstGeom>
          <a:noFill/>
          <a:ln/>
        </p:spPr>
        <p:txBody>
          <a:bodyPr wrap="none" lIns="0" tIns="0" rIns="0" bIns="0" rtlCol="0" anchor="t"/>
          <a:lstStyle/>
          <a:p>
            <a:pPr marL="0" indent="0" algn="l">
              <a:lnSpc>
                <a:spcPts val="2400"/>
              </a:lnSpc>
              <a:buNone/>
            </a:pPr>
            <a:r>
              <a:rPr lang="en-US" sz="1900" b="1" dirty="0">
                <a:solidFill>
                  <a:srgbClr val="3D3838"/>
                </a:solidFill>
                <a:latin typeface="Montserrat Bold" pitchFamily="34" charset="0"/>
                <a:ea typeface="Montserrat Bold" pitchFamily="34" charset="-122"/>
                <a:cs typeface="Montserrat Bold" pitchFamily="34" charset="-120"/>
              </a:rPr>
              <a:t>Lead by Example</a:t>
            </a:r>
            <a:endParaRPr lang="en-US" sz="1900" dirty="0"/>
          </a:p>
        </p:txBody>
      </p:sp>
      <p:sp>
        <p:nvSpPr>
          <p:cNvPr id="7" name="Text 5"/>
          <p:cNvSpPr/>
          <p:nvPr/>
        </p:nvSpPr>
        <p:spPr>
          <a:xfrm>
            <a:off x="978575" y="4543711"/>
            <a:ext cx="6010513" cy="782598"/>
          </a:xfrm>
          <a:prstGeom prst="rect">
            <a:avLst/>
          </a:prstGeom>
          <a:noFill/>
          <a:ln/>
        </p:spPr>
        <p:txBody>
          <a:bodyPr wrap="square" lIns="0" tIns="0" rIns="0" bIns="0" rtlCol="0" anchor="t"/>
          <a:lstStyle/>
          <a:p>
            <a:pPr marL="0" indent="0" algn="l">
              <a:lnSpc>
                <a:spcPts val="2050"/>
              </a:lnSpc>
              <a:buNone/>
            </a:pPr>
            <a:r>
              <a:rPr lang="en-US" sz="1350" dirty="0">
                <a:solidFill>
                  <a:srgbClr val="3D3838"/>
                </a:solidFill>
                <a:latin typeface="Source Sans Pro" pitchFamily="34" charset="0"/>
                <a:ea typeface="Source Sans Pro" pitchFamily="34" charset="-122"/>
                <a:cs typeface="Source Sans Pro" pitchFamily="34" charset="-120"/>
              </a:rPr>
              <a:t>Demonstrate the work ethic, professionalism, and dedication you expect from your team. Show resilience during challenges and maintain positive energy even when facing setbacks.</a:t>
            </a:r>
            <a:endParaRPr lang="en-US" sz="1350" dirty="0"/>
          </a:p>
        </p:txBody>
      </p:sp>
      <p:sp>
        <p:nvSpPr>
          <p:cNvPr id="8" name="Shape 6"/>
          <p:cNvSpPr/>
          <p:nvPr/>
        </p:nvSpPr>
        <p:spPr>
          <a:xfrm>
            <a:off x="7423904" y="3886962"/>
            <a:ext cx="6445329" cy="1656755"/>
          </a:xfrm>
          <a:prstGeom prst="roundRect">
            <a:avLst>
              <a:gd name="adj" fmla="val 1969"/>
            </a:avLst>
          </a:prstGeom>
          <a:solidFill>
            <a:srgbClr val="F2EEEE"/>
          </a:solidFill>
          <a:ln/>
        </p:spPr>
        <p:txBody>
          <a:bodyPr/>
          <a:lstStyle/>
          <a:p>
            <a:endParaRPr lang="en-US"/>
          </a:p>
        </p:txBody>
      </p:sp>
      <p:sp>
        <p:nvSpPr>
          <p:cNvPr id="9" name="Text 7"/>
          <p:cNvSpPr/>
          <p:nvPr/>
        </p:nvSpPr>
        <p:spPr>
          <a:xfrm>
            <a:off x="7641312" y="4104370"/>
            <a:ext cx="2609731" cy="308967"/>
          </a:xfrm>
          <a:prstGeom prst="rect">
            <a:avLst/>
          </a:prstGeom>
          <a:noFill/>
          <a:ln/>
        </p:spPr>
        <p:txBody>
          <a:bodyPr wrap="none" lIns="0" tIns="0" rIns="0" bIns="0" rtlCol="0" anchor="t"/>
          <a:lstStyle/>
          <a:p>
            <a:pPr marL="0" indent="0" algn="l">
              <a:lnSpc>
                <a:spcPts val="2400"/>
              </a:lnSpc>
              <a:buNone/>
            </a:pPr>
            <a:r>
              <a:rPr lang="en-US" sz="1900" b="1" dirty="0">
                <a:solidFill>
                  <a:srgbClr val="3D3838"/>
                </a:solidFill>
                <a:latin typeface="Montserrat Bold" pitchFamily="34" charset="0"/>
                <a:ea typeface="Montserrat Bold" pitchFamily="34" charset="-122"/>
                <a:cs typeface="Montserrat Bold" pitchFamily="34" charset="-120"/>
              </a:rPr>
              <a:t>Delegate Effectively</a:t>
            </a:r>
            <a:endParaRPr lang="en-US" sz="1900" dirty="0"/>
          </a:p>
        </p:txBody>
      </p:sp>
      <p:sp>
        <p:nvSpPr>
          <p:cNvPr id="10" name="Text 8"/>
          <p:cNvSpPr/>
          <p:nvPr/>
        </p:nvSpPr>
        <p:spPr>
          <a:xfrm>
            <a:off x="7641312" y="4543711"/>
            <a:ext cx="6010513" cy="782598"/>
          </a:xfrm>
          <a:prstGeom prst="rect">
            <a:avLst/>
          </a:prstGeom>
          <a:noFill/>
          <a:ln/>
        </p:spPr>
        <p:txBody>
          <a:bodyPr wrap="square" lIns="0" tIns="0" rIns="0" bIns="0" rtlCol="0" anchor="t"/>
          <a:lstStyle/>
          <a:p>
            <a:pPr marL="0" indent="0" algn="l">
              <a:lnSpc>
                <a:spcPts val="2050"/>
              </a:lnSpc>
              <a:buNone/>
            </a:pPr>
            <a:r>
              <a:rPr lang="en-US" sz="1350" dirty="0">
                <a:solidFill>
                  <a:srgbClr val="3D3838"/>
                </a:solidFill>
                <a:latin typeface="Source Sans Pro" pitchFamily="34" charset="0"/>
                <a:ea typeface="Source Sans Pro" pitchFamily="34" charset="-122"/>
                <a:cs typeface="Source Sans Pro" pitchFamily="34" charset="-120"/>
              </a:rPr>
              <a:t>Assign tasks based on team members' strengths and development needs. Provide clear expectations while allowing autonomy in execution. Trust your team while maintaining appropriate oversight.</a:t>
            </a:r>
            <a:endParaRPr lang="en-US" sz="1350" dirty="0"/>
          </a:p>
        </p:txBody>
      </p:sp>
      <p:sp>
        <p:nvSpPr>
          <p:cNvPr id="11" name="Shape 9"/>
          <p:cNvSpPr/>
          <p:nvPr/>
        </p:nvSpPr>
        <p:spPr>
          <a:xfrm>
            <a:off x="761167" y="5761125"/>
            <a:ext cx="6445329" cy="1656755"/>
          </a:xfrm>
          <a:prstGeom prst="roundRect">
            <a:avLst>
              <a:gd name="adj" fmla="val 1969"/>
            </a:avLst>
          </a:prstGeom>
          <a:solidFill>
            <a:srgbClr val="F2EEEE"/>
          </a:solidFill>
          <a:ln/>
        </p:spPr>
        <p:txBody>
          <a:bodyPr/>
          <a:lstStyle/>
          <a:p>
            <a:endParaRPr lang="en-US"/>
          </a:p>
        </p:txBody>
      </p:sp>
      <p:sp>
        <p:nvSpPr>
          <p:cNvPr id="12" name="Text 10"/>
          <p:cNvSpPr/>
          <p:nvPr/>
        </p:nvSpPr>
        <p:spPr>
          <a:xfrm>
            <a:off x="978575" y="5978533"/>
            <a:ext cx="3224093" cy="308967"/>
          </a:xfrm>
          <a:prstGeom prst="rect">
            <a:avLst/>
          </a:prstGeom>
          <a:noFill/>
          <a:ln/>
        </p:spPr>
        <p:txBody>
          <a:bodyPr wrap="none" lIns="0" tIns="0" rIns="0" bIns="0" rtlCol="0" anchor="t"/>
          <a:lstStyle/>
          <a:p>
            <a:pPr marL="0" indent="0" algn="l">
              <a:lnSpc>
                <a:spcPts val="2400"/>
              </a:lnSpc>
              <a:buNone/>
            </a:pPr>
            <a:r>
              <a:rPr lang="en-US" sz="1900" b="1" dirty="0">
                <a:solidFill>
                  <a:srgbClr val="3D3838"/>
                </a:solidFill>
                <a:latin typeface="Montserrat Bold" pitchFamily="34" charset="0"/>
                <a:ea typeface="Montserrat Bold" pitchFamily="34" charset="-122"/>
                <a:cs typeface="Montserrat Bold" pitchFamily="34" charset="-120"/>
              </a:rPr>
              <a:t>Recognize and Celebrate</a:t>
            </a:r>
            <a:endParaRPr lang="en-US" sz="1900" dirty="0"/>
          </a:p>
        </p:txBody>
      </p:sp>
      <p:sp>
        <p:nvSpPr>
          <p:cNvPr id="13" name="Text 11"/>
          <p:cNvSpPr/>
          <p:nvPr/>
        </p:nvSpPr>
        <p:spPr>
          <a:xfrm>
            <a:off x="978575" y="6417874"/>
            <a:ext cx="6010513" cy="782598"/>
          </a:xfrm>
          <a:prstGeom prst="rect">
            <a:avLst/>
          </a:prstGeom>
          <a:noFill/>
          <a:ln/>
        </p:spPr>
        <p:txBody>
          <a:bodyPr wrap="square" lIns="0" tIns="0" rIns="0" bIns="0" rtlCol="0" anchor="t"/>
          <a:lstStyle/>
          <a:p>
            <a:pPr marL="0" indent="0" algn="l">
              <a:lnSpc>
                <a:spcPts val="2050"/>
              </a:lnSpc>
              <a:buNone/>
            </a:pPr>
            <a:r>
              <a:rPr lang="en-US" sz="1350" dirty="0">
                <a:solidFill>
                  <a:srgbClr val="3D3838"/>
                </a:solidFill>
                <a:latin typeface="Source Sans Pro" pitchFamily="34" charset="0"/>
                <a:ea typeface="Source Sans Pro" pitchFamily="34" charset="-122"/>
                <a:cs typeface="Source Sans Pro" pitchFamily="34" charset="-120"/>
              </a:rPr>
              <a:t>Acknowledge individual and team achievements consistently. Celebrate milestones to maintain motivation and create a positive team culture that values both effort and outcomes.</a:t>
            </a:r>
            <a:endParaRPr lang="en-US" sz="1350" dirty="0"/>
          </a:p>
        </p:txBody>
      </p:sp>
      <p:sp>
        <p:nvSpPr>
          <p:cNvPr id="14" name="Shape 12"/>
          <p:cNvSpPr/>
          <p:nvPr/>
        </p:nvSpPr>
        <p:spPr>
          <a:xfrm>
            <a:off x="7423904" y="5761125"/>
            <a:ext cx="6445329" cy="1656755"/>
          </a:xfrm>
          <a:prstGeom prst="roundRect">
            <a:avLst>
              <a:gd name="adj" fmla="val 1969"/>
            </a:avLst>
          </a:prstGeom>
          <a:solidFill>
            <a:srgbClr val="F2EEEE"/>
          </a:solidFill>
          <a:ln/>
        </p:spPr>
        <p:txBody>
          <a:bodyPr/>
          <a:lstStyle/>
          <a:p>
            <a:endParaRPr lang="en-US"/>
          </a:p>
        </p:txBody>
      </p:sp>
      <p:sp>
        <p:nvSpPr>
          <p:cNvPr id="15" name="Text 13"/>
          <p:cNvSpPr/>
          <p:nvPr/>
        </p:nvSpPr>
        <p:spPr>
          <a:xfrm>
            <a:off x="7641312" y="5978533"/>
            <a:ext cx="4046577" cy="308967"/>
          </a:xfrm>
          <a:prstGeom prst="rect">
            <a:avLst/>
          </a:prstGeom>
          <a:noFill/>
          <a:ln/>
        </p:spPr>
        <p:txBody>
          <a:bodyPr wrap="none" lIns="0" tIns="0" rIns="0" bIns="0" rtlCol="0" anchor="t"/>
          <a:lstStyle/>
          <a:p>
            <a:pPr marL="0" indent="0" algn="l">
              <a:lnSpc>
                <a:spcPts val="2400"/>
              </a:lnSpc>
              <a:buNone/>
            </a:pPr>
            <a:r>
              <a:rPr lang="en-US" sz="1900" b="1" dirty="0">
                <a:solidFill>
                  <a:srgbClr val="3D3838"/>
                </a:solidFill>
                <a:latin typeface="Montserrat Bold" pitchFamily="34" charset="0"/>
                <a:ea typeface="Montserrat Bold" pitchFamily="34" charset="-122"/>
                <a:cs typeface="Montserrat Bold" pitchFamily="34" charset="-120"/>
              </a:rPr>
              <a:t>Provide Constructive Feedback</a:t>
            </a:r>
            <a:endParaRPr lang="en-US" sz="1900" dirty="0"/>
          </a:p>
        </p:txBody>
      </p:sp>
      <p:sp>
        <p:nvSpPr>
          <p:cNvPr id="16" name="Text 14"/>
          <p:cNvSpPr/>
          <p:nvPr/>
        </p:nvSpPr>
        <p:spPr>
          <a:xfrm>
            <a:off x="7641312" y="6417874"/>
            <a:ext cx="6010513" cy="782598"/>
          </a:xfrm>
          <a:prstGeom prst="rect">
            <a:avLst/>
          </a:prstGeom>
          <a:noFill/>
          <a:ln/>
        </p:spPr>
        <p:txBody>
          <a:bodyPr wrap="square" lIns="0" tIns="0" rIns="0" bIns="0" rtlCol="0" anchor="t"/>
          <a:lstStyle/>
          <a:p>
            <a:pPr marL="0" indent="0" algn="l">
              <a:lnSpc>
                <a:spcPts val="2050"/>
              </a:lnSpc>
              <a:buNone/>
            </a:pPr>
            <a:r>
              <a:rPr lang="en-US" sz="1350" dirty="0">
                <a:solidFill>
                  <a:srgbClr val="3D3838"/>
                </a:solidFill>
                <a:latin typeface="Source Sans Pro" pitchFamily="34" charset="0"/>
                <a:ea typeface="Source Sans Pro" pitchFamily="34" charset="-122"/>
                <a:cs typeface="Source Sans Pro" pitchFamily="34" charset="-120"/>
              </a:rPr>
              <a:t>Deliver timely, specific feedback focused on behaviors rather than personalities. Create development opportunities that help team members grow professionally through project experiences.</a:t>
            </a:r>
            <a:endParaRPr lang="en-US" sz="13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63798" y="326636"/>
            <a:ext cx="10493454" cy="701278"/>
          </a:xfrm>
          <a:prstGeom prst="rect">
            <a:avLst/>
          </a:prstGeom>
          <a:noFill/>
          <a:ln/>
        </p:spPr>
        <p:txBody>
          <a:bodyPr wrap="none" lIns="0" tIns="0" rIns="0" bIns="0" rtlCol="0" anchor="t"/>
          <a:lstStyle/>
          <a:p>
            <a:pPr marL="0" indent="0" algn="l">
              <a:lnSpc>
                <a:spcPts val="5500"/>
              </a:lnSpc>
              <a:buNone/>
            </a:pPr>
            <a:r>
              <a:rPr lang="en-US" sz="4400" b="1" dirty="0">
                <a:solidFill>
                  <a:srgbClr val="000000"/>
                </a:solidFill>
                <a:latin typeface="Montserrat Bold" pitchFamily="34" charset="0"/>
                <a:ea typeface="Montserrat Bold" pitchFamily="34" charset="-122"/>
                <a:cs typeface="Montserrat Bold" pitchFamily="34" charset="-120"/>
              </a:rPr>
              <a:t>Adaptability: Thriving Amid Change</a:t>
            </a:r>
            <a:endParaRPr lang="en-US" sz="4400" dirty="0"/>
          </a:p>
        </p:txBody>
      </p:sp>
      <p:sp>
        <p:nvSpPr>
          <p:cNvPr id="3" name="Text 1"/>
          <p:cNvSpPr/>
          <p:nvPr/>
        </p:nvSpPr>
        <p:spPr>
          <a:xfrm>
            <a:off x="863798" y="1143594"/>
            <a:ext cx="12902803" cy="2695635"/>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In today's rapidly evolving business environment, adaptability has become an essential attribute for project managers. The ability to pivot strategies, adjust timelines, and reallocate resources in response to changing circumstances often determines whether projects succeed or fail when faced with unexpected challenges.</a:t>
            </a:r>
          </a:p>
          <a:p>
            <a:pPr marL="0" indent="0" algn="l">
              <a:lnSpc>
                <a:spcPts val="2900"/>
              </a:lnSpc>
              <a:buNone/>
            </a:pPr>
            <a:endParaRPr lang="en-US" sz="1900" dirty="0">
              <a:solidFill>
                <a:srgbClr val="3D3838"/>
              </a:solidFill>
              <a:latin typeface="Source Sans Pro" pitchFamily="34" charset="0"/>
              <a:ea typeface="Source Sans Pro" pitchFamily="34" charset="-122"/>
            </a:endParaRPr>
          </a:p>
          <a:p>
            <a:pPr>
              <a:lnSpc>
                <a:spcPts val="2900"/>
              </a:lnSpc>
            </a:pPr>
            <a:r>
              <a:rPr lang="en-US" sz="1900" dirty="0">
                <a:solidFill>
                  <a:srgbClr val="3D3838"/>
                </a:solidFill>
                <a:latin typeface="Source Sans Pro" pitchFamily="34" charset="0"/>
                <a:ea typeface="Source Sans Pro" pitchFamily="34" charset="-122"/>
                <a:cs typeface="Source Sans Pro" pitchFamily="34" charset="-120"/>
              </a:rPr>
              <a:t>Adaptable project managers maintain a positive outlook during transitions, model flexibility for their teams, and help stakeholders understand and accept necessary changes. They balance adherence to project fundamentals with the flexibility to modify approaches when warranted by new information or shifting priorities.</a:t>
            </a:r>
            <a:endParaRPr lang="en-US" sz="1900" dirty="0"/>
          </a:p>
          <a:p>
            <a:pPr marL="0" indent="0" algn="l">
              <a:lnSpc>
                <a:spcPts val="2900"/>
              </a:lnSpc>
              <a:buNone/>
            </a:pPr>
            <a:endParaRPr lang="en-US" sz="1900" dirty="0"/>
          </a:p>
        </p:txBody>
      </p:sp>
      <p:sp>
        <p:nvSpPr>
          <p:cNvPr id="4" name="Text 2"/>
          <p:cNvSpPr/>
          <p:nvPr/>
        </p:nvSpPr>
        <p:spPr>
          <a:xfrm>
            <a:off x="863798" y="2531745"/>
            <a:ext cx="12902803" cy="1110496"/>
          </a:xfrm>
          <a:prstGeom prst="rect">
            <a:avLst/>
          </a:prstGeom>
          <a:noFill/>
          <a:ln/>
        </p:spPr>
        <p:txBody>
          <a:bodyPr wrap="square" lIns="0" tIns="0" rIns="0" bIns="0" rtlCol="0" anchor="t"/>
          <a:lstStyle/>
          <a:p>
            <a:pPr marL="0" indent="0" algn="l">
              <a:lnSpc>
                <a:spcPts val="2900"/>
              </a:lnSpc>
              <a:buNone/>
            </a:pPr>
            <a:endParaRPr lang="en-US" sz="1900" dirty="0"/>
          </a:p>
        </p:txBody>
      </p:sp>
      <p:sp>
        <p:nvSpPr>
          <p:cNvPr id="5" name="Shape 3"/>
          <p:cNvSpPr/>
          <p:nvPr/>
        </p:nvSpPr>
        <p:spPr>
          <a:xfrm>
            <a:off x="863798" y="3919895"/>
            <a:ext cx="555308" cy="555308"/>
          </a:xfrm>
          <a:prstGeom prst="roundRect">
            <a:avLst>
              <a:gd name="adj" fmla="val 6667"/>
            </a:avLst>
          </a:prstGeom>
          <a:solidFill>
            <a:srgbClr val="F2EEEE"/>
          </a:solidFill>
          <a:ln/>
        </p:spPr>
        <p:txBody>
          <a:bodyPr/>
          <a:lstStyle/>
          <a:p>
            <a:endParaRPr lang="en-US"/>
          </a:p>
        </p:txBody>
      </p:sp>
      <p:pic>
        <p:nvPicPr>
          <p:cNvPr id="6" name="Image 0" descr="preencoded.png"/>
          <p:cNvPicPr>
            <a:picLocks noChangeAspect="1"/>
          </p:cNvPicPr>
          <p:nvPr/>
        </p:nvPicPr>
        <p:blipFill>
          <a:blip r:embed="rId3"/>
          <a:stretch>
            <a:fillRect/>
          </a:stretch>
        </p:blipFill>
        <p:spPr>
          <a:xfrm>
            <a:off x="973217" y="3987225"/>
            <a:ext cx="336471" cy="420648"/>
          </a:xfrm>
          <a:prstGeom prst="rect">
            <a:avLst/>
          </a:prstGeom>
        </p:spPr>
      </p:pic>
      <p:sp>
        <p:nvSpPr>
          <p:cNvPr id="7" name="Text 4"/>
          <p:cNvSpPr/>
          <p:nvPr/>
        </p:nvSpPr>
        <p:spPr>
          <a:xfrm>
            <a:off x="1665923" y="4004667"/>
            <a:ext cx="2192179" cy="701278"/>
          </a:xfrm>
          <a:prstGeom prst="rect">
            <a:avLst/>
          </a:prstGeom>
          <a:noFill/>
          <a:ln/>
        </p:spPr>
        <p:txBody>
          <a:bodyPr wrap="square" lIns="0" tIns="0" rIns="0" bIns="0" rtlCol="0" anchor="t"/>
          <a:lstStyle/>
          <a:p>
            <a:pPr marL="0" indent="0" algn="l">
              <a:lnSpc>
                <a:spcPts val="2750"/>
              </a:lnSpc>
              <a:buNone/>
            </a:pPr>
            <a:r>
              <a:rPr lang="en-US" sz="2200" b="1" dirty="0">
                <a:solidFill>
                  <a:srgbClr val="3D3838"/>
                </a:solidFill>
                <a:latin typeface="Montserrat Bold" pitchFamily="34" charset="0"/>
                <a:ea typeface="Montserrat Bold" pitchFamily="34" charset="-122"/>
                <a:cs typeface="Montserrat Bold" pitchFamily="34" charset="-120"/>
              </a:rPr>
              <a:t>Anticipate Changes</a:t>
            </a:r>
            <a:endParaRPr lang="en-US" sz="2200" dirty="0"/>
          </a:p>
        </p:txBody>
      </p:sp>
      <p:sp>
        <p:nvSpPr>
          <p:cNvPr id="8" name="Text 5"/>
          <p:cNvSpPr/>
          <p:nvPr/>
        </p:nvSpPr>
        <p:spPr>
          <a:xfrm>
            <a:off x="1665923" y="4853940"/>
            <a:ext cx="2192179" cy="1110496"/>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Identify potential shifts before they occur</a:t>
            </a:r>
            <a:endParaRPr lang="en-US" sz="1900" dirty="0"/>
          </a:p>
        </p:txBody>
      </p:sp>
      <p:sp>
        <p:nvSpPr>
          <p:cNvPr id="9" name="Shape 6"/>
          <p:cNvSpPr/>
          <p:nvPr/>
        </p:nvSpPr>
        <p:spPr>
          <a:xfrm>
            <a:off x="4166592" y="3919895"/>
            <a:ext cx="555308" cy="555308"/>
          </a:xfrm>
          <a:prstGeom prst="roundRect">
            <a:avLst>
              <a:gd name="adj" fmla="val 6667"/>
            </a:avLst>
          </a:prstGeom>
          <a:solidFill>
            <a:srgbClr val="F2EEEE"/>
          </a:solidFill>
          <a:ln/>
        </p:spPr>
        <p:txBody>
          <a:bodyPr/>
          <a:lstStyle/>
          <a:p>
            <a:endParaRPr lang="en-US"/>
          </a:p>
        </p:txBody>
      </p:sp>
      <p:pic>
        <p:nvPicPr>
          <p:cNvPr id="10" name="Image 1" descr="preencoded.png"/>
          <p:cNvPicPr>
            <a:picLocks noChangeAspect="1"/>
          </p:cNvPicPr>
          <p:nvPr/>
        </p:nvPicPr>
        <p:blipFill>
          <a:blip r:embed="rId4"/>
          <a:stretch>
            <a:fillRect/>
          </a:stretch>
        </p:blipFill>
        <p:spPr>
          <a:xfrm>
            <a:off x="4276011" y="3987225"/>
            <a:ext cx="336471" cy="420648"/>
          </a:xfrm>
          <a:prstGeom prst="rect">
            <a:avLst/>
          </a:prstGeom>
        </p:spPr>
      </p:pic>
      <p:sp>
        <p:nvSpPr>
          <p:cNvPr id="11" name="Text 7"/>
          <p:cNvSpPr/>
          <p:nvPr/>
        </p:nvSpPr>
        <p:spPr>
          <a:xfrm>
            <a:off x="4968716" y="4004667"/>
            <a:ext cx="2192179" cy="350639"/>
          </a:xfrm>
          <a:prstGeom prst="rect">
            <a:avLst/>
          </a:prstGeom>
          <a:noFill/>
          <a:ln/>
        </p:spPr>
        <p:txBody>
          <a:bodyPr wrap="none" lIns="0" tIns="0" rIns="0" bIns="0" rtlCol="0" anchor="t"/>
          <a:lstStyle/>
          <a:p>
            <a:pPr marL="0" indent="0" algn="l">
              <a:lnSpc>
                <a:spcPts val="2750"/>
              </a:lnSpc>
              <a:buNone/>
            </a:pPr>
            <a:r>
              <a:rPr lang="en-US" sz="2200" b="1" dirty="0">
                <a:solidFill>
                  <a:srgbClr val="3D3838"/>
                </a:solidFill>
                <a:latin typeface="Montserrat Bold" pitchFamily="34" charset="0"/>
                <a:ea typeface="Montserrat Bold" pitchFamily="34" charset="-122"/>
                <a:cs typeface="Montserrat Bold" pitchFamily="34" charset="-120"/>
              </a:rPr>
              <a:t>Assess Impact</a:t>
            </a:r>
            <a:endParaRPr lang="en-US" sz="2200" dirty="0"/>
          </a:p>
        </p:txBody>
      </p:sp>
      <p:sp>
        <p:nvSpPr>
          <p:cNvPr id="12" name="Text 8"/>
          <p:cNvSpPr/>
          <p:nvPr/>
        </p:nvSpPr>
        <p:spPr>
          <a:xfrm>
            <a:off x="4968716" y="4503301"/>
            <a:ext cx="2192179" cy="1110496"/>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Evaluate effects on scope, timeline, and resources</a:t>
            </a:r>
            <a:endParaRPr lang="en-US" sz="1900" dirty="0"/>
          </a:p>
        </p:txBody>
      </p:sp>
      <p:sp>
        <p:nvSpPr>
          <p:cNvPr id="13" name="Shape 9"/>
          <p:cNvSpPr/>
          <p:nvPr/>
        </p:nvSpPr>
        <p:spPr>
          <a:xfrm>
            <a:off x="7469386" y="3919895"/>
            <a:ext cx="555308" cy="555308"/>
          </a:xfrm>
          <a:prstGeom prst="roundRect">
            <a:avLst>
              <a:gd name="adj" fmla="val 6667"/>
            </a:avLst>
          </a:prstGeom>
          <a:solidFill>
            <a:srgbClr val="F2EEEE"/>
          </a:solidFill>
          <a:ln/>
        </p:spPr>
        <p:txBody>
          <a:bodyPr/>
          <a:lstStyle/>
          <a:p>
            <a:endParaRPr lang="en-US"/>
          </a:p>
        </p:txBody>
      </p:sp>
      <p:pic>
        <p:nvPicPr>
          <p:cNvPr id="14" name="Image 2" descr="preencoded.png"/>
          <p:cNvPicPr>
            <a:picLocks noChangeAspect="1"/>
          </p:cNvPicPr>
          <p:nvPr/>
        </p:nvPicPr>
        <p:blipFill>
          <a:blip r:embed="rId5"/>
          <a:stretch>
            <a:fillRect/>
          </a:stretch>
        </p:blipFill>
        <p:spPr>
          <a:xfrm>
            <a:off x="7578804" y="3987225"/>
            <a:ext cx="336471" cy="420648"/>
          </a:xfrm>
          <a:prstGeom prst="rect">
            <a:avLst/>
          </a:prstGeom>
        </p:spPr>
      </p:pic>
      <p:sp>
        <p:nvSpPr>
          <p:cNvPr id="15" name="Text 10"/>
          <p:cNvSpPr/>
          <p:nvPr/>
        </p:nvSpPr>
        <p:spPr>
          <a:xfrm>
            <a:off x="8271510" y="4004667"/>
            <a:ext cx="2192179" cy="701278"/>
          </a:xfrm>
          <a:prstGeom prst="rect">
            <a:avLst/>
          </a:prstGeom>
          <a:noFill/>
          <a:ln/>
        </p:spPr>
        <p:txBody>
          <a:bodyPr wrap="square" lIns="0" tIns="0" rIns="0" bIns="0" rtlCol="0" anchor="t"/>
          <a:lstStyle/>
          <a:p>
            <a:pPr marL="0" indent="0" algn="l">
              <a:lnSpc>
                <a:spcPts val="2750"/>
              </a:lnSpc>
              <a:buNone/>
            </a:pPr>
            <a:r>
              <a:rPr lang="en-US" sz="2200" b="1" dirty="0">
                <a:solidFill>
                  <a:srgbClr val="3D3838"/>
                </a:solidFill>
                <a:latin typeface="Montserrat Bold" pitchFamily="34" charset="0"/>
                <a:ea typeface="Montserrat Bold" pitchFamily="34" charset="-122"/>
                <a:cs typeface="Montserrat Bold" pitchFamily="34" charset="-120"/>
              </a:rPr>
              <a:t>Develop Alternatives</a:t>
            </a:r>
            <a:endParaRPr lang="en-US" sz="2200" dirty="0"/>
          </a:p>
        </p:txBody>
      </p:sp>
      <p:sp>
        <p:nvSpPr>
          <p:cNvPr id="16" name="Text 11"/>
          <p:cNvSpPr/>
          <p:nvPr/>
        </p:nvSpPr>
        <p:spPr>
          <a:xfrm>
            <a:off x="8271510" y="4853940"/>
            <a:ext cx="2192179" cy="1110496"/>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Create multiple options for moving forward</a:t>
            </a:r>
            <a:endParaRPr lang="en-US" sz="1900" dirty="0"/>
          </a:p>
        </p:txBody>
      </p:sp>
      <p:sp>
        <p:nvSpPr>
          <p:cNvPr id="17" name="Shape 12"/>
          <p:cNvSpPr/>
          <p:nvPr/>
        </p:nvSpPr>
        <p:spPr>
          <a:xfrm>
            <a:off x="10772180" y="3919895"/>
            <a:ext cx="555308" cy="555308"/>
          </a:xfrm>
          <a:prstGeom prst="roundRect">
            <a:avLst>
              <a:gd name="adj" fmla="val 6667"/>
            </a:avLst>
          </a:prstGeom>
          <a:solidFill>
            <a:srgbClr val="F2EEEE"/>
          </a:solidFill>
          <a:ln/>
        </p:spPr>
        <p:txBody>
          <a:bodyPr/>
          <a:lstStyle/>
          <a:p>
            <a:endParaRPr lang="en-US"/>
          </a:p>
        </p:txBody>
      </p:sp>
      <p:pic>
        <p:nvPicPr>
          <p:cNvPr id="18" name="Image 3" descr="preencoded.png"/>
          <p:cNvPicPr>
            <a:picLocks noChangeAspect="1"/>
          </p:cNvPicPr>
          <p:nvPr/>
        </p:nvPicPr>
        <p:blipFill>
          <a:blip r:embed="rId6"/>
          <a:stretch>
            <a:fillRect/>
          </a:stretch>
        </p:blipFill>
        <p:spPr>
          <a:xfrm>
            <a:off x="10881598" y="3987225"/>
            <a:ext cx="336471" cy="420648"/>
          </a:xfrm>
          <a:prstGeom prst="rect">
            <a:avLst/>
          </a:prstGeom>
        </p:spPr>
      </p:pic>
      <p:sp>
        <p:nvSpPr>
          <p:cNvPr id="19" name="Text 13"/>
          <p:cNvSpPr/>
          <p:nvPr/>
        </p:nvSpPr>
        <p:spPr>
          <a:xfrm>
            <a:off x="11574304" y="4004667"/>
            <a:ext cx="2192179" cy="701278"/>
          </a:xfrm>
          <a:prstGeom prst="rect">
            <a:avLst/>
          </a:prstGeom>
          <a:noFill/>
          <a:ln/>
        </p:spPr>
        <p:txBody>
          <a:bodyPr wrap="square" lIns="0" tIns="0" rIns="0" bIns="0" rtlCol="0" anchor="t"/>
          <a:lstStyle/>
          <a:p>
            <a:pPr marL="0" indent="0" algn="l">
              <a:lnSpc>
                <a:spcPts val="2750"/>
              </a:lnSpc>
              <a:buNone/>
            </a:pPr>
            <a:r>
              <a:rPr lang="en-US" sz="2200" b="1" dirty="0">
                <a:solidFill>
                  <a:srgbClr val="3D3838"/>
                </a:solidFill>
                <a:latin typeface="Montserrat Bold" pitchFamily="34" charset="0"/>
                <a:ea typeface="Montserrat Bold" pitchFamily="34" charset="-122"/>
                <a:cs typeface="Montserrat Bold" pitchFamily="34" charset="-120"/>
              </a:rPr>
              <a:t>Implement Changes</a:t>
            </a:r>
            <a:endParaRPr lang="en-US" sz="2200" dirty="0"/>
          </a:p>
        </p:txBody>
      </p:sp>
      <p:sp>
        <p:nvSpPr>
          <p:cNvPr id="20" name="Text 14"/>
          <p:cNvSpPr/>
          <p:nvPr/>
        </p:nvSpPr>
        <p:spPr>
          <a:xfrm>
            <a:off x="11574304" y="4853940"/>
            <a:ext cx="2192179" cy="1110496"/>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Execute new plans with clear communication</a:t>
            </a:r>
            <a:endParaRPr lang="en-US" sz="1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20328" y="567333"/>
            <a:ext cx="13189744" cy="1169432"/>
          </a:xfrm>
          <a:prstGeom prst="rect">
            <a:avLst/>
          </a:prstGeom>
          <a:noFill/>
          <a:ln/>
        </p:spPr>
        <p:txBody>
          <a:bodyPr wrap="square" lIns="0" tIns="0" rIns="0" bIns="0" rtlCol="0" anchor="t"/>
          <a:lstStyle/>
          <a:p>
            <a:pPr marL="0" indent="0" algn="l">
              <a:lnSpc>
                <a:spcPts val="4600"/>
              </a:lnSpc>
              <a:buNone/>
            </a:pPr>
            <a:r>
              <a:rPr lang="en-US" sz="3650" b="1" dirty="0">
                <a:solidFill>
                  <a:srgbClr val="000000"/>
                </a:solidFill>
                <a:latin typeface="Montserrat Bold" pitchFamily="34" charset="0"/>
                <a:ea typeface="Montserrat Bold" pitchFamily="34" charset="-122"/>
                <a:cs typeface="Montserrat Bold" pitchFamily="34" charset="-120"/>
              </a:rPr>
              <a:t>Problem-Solving: Turning Challenges into Opportunities</a:t>
            </a:r>
            <a:endParaRPr lang="en-US" sz="3650" dirty="0"/>
          </a:p>
        </p:txBody>
      </p:sp>
      <p:sp>
        <p:nvSpPr>
          <p:cNvPr id="3" name="Text 1"/>
          <p:cNvSpPr/>
          <p:nvPr/>
        </p:nvSpPr>
        <p:spPr>
          <a:xfrm>
            <a:off x="720328" y="1294923"/>
            <a:ext cx="13189744" cy="2334198"/>
          </a:xfrm>
          <a:prstGeom prst="rect">
            <a:avLst/>
          </a:prstGeom>
          <a:noFill/>
          <a:ln/>
        </p:spPr>
        <p:txBody>
          <a:bodyPr wrap="square" lIns="0" tIns="0" rIns="0" bIns="0" rtlCol="0" anchor="t"/>
          <a:lstStyle/>
          <a:p>
            <a:pPr marL="0" indent="0" algn="l">
              <a:lnSpc>
                <a:spcPts val="2400"/>
              </a:lnSpc>
              <a:buNone/>
            </a:pPr>
            <a:r>
              <a:rPr lang="en-US" sz="1900" dirty="0">
                <a:solidFill>
                  <a:srgbClr val="3D3838"/>
                </a:solidFill>
                <a:latin typeface="Source Sans Pro" pitchFamily="34" charset="0"/>
                <a:ea typeface="Source Sans Pro" pitchFamily="34" charset="-122"/>
                <a:cs typeface="Source Sans Pro" pitchFamily="34" charset="-120"/>
              </a:rPr>
              <a:t>Effective problem-solving is what separates exceptional project managers from merely competent ones. Projects inevitably encounter obstacles, and the ability to systematically identify, analyze, and resolve these challenges is crucial for maintaining momentum and achieving objectives.</a:t>
            </a:r>
          </a:p>
          <a:p>
            <a:pPr marL="0" indent="0" algn="l">
              <a:lnSpc>
                <a:spcPts val="2400"/>
              </a:lnSpc>
              <a:buNone/>
            </a:pPr>
            <a:endParaRPr lang="en-US" sz="1900" dirty="0">
              <a:solidFill>
                <a:srgbClr val="3D3838"/>
              </a:solidFill>
              <a:latin typeface="Source Sans Pro" pitchFamily="34" charset="0"/>
              <a:ea typeface="Source Sans Pro" pitchFamily="34" charset="-122"/>
            </a:endParaRPr>
          </a:p>
          <a:p>
            <a:pPr>
              <a:lnSpc>
                <a:spcPts val="2400"/>
              </a:lnSpc>
            </a:pPr>
            <a:r>
              <a:rPr lang="en-US" sz="1900" dirty="0">
                <a:solidFill>
                  <a:srgbClr val="3D3838"/>
                </a:solidFill>
                <a:latin typeface="Source Sans Pro" pitchFamily="34" charset="0"/>
                <a:ea typeface="Source Sans Pro" pitchFamily="34" charset="-122"/>
                <a:cs typeface="Source Sans Pro" pitchFamily="34" charset="-120"/>
              </a:rPr>
              <a:t>Strong problem-solvers approach challenges with curiosity rather than frustration. They gather data, identify patterns, consider multiple perspectives, and evaluate potential solutions before implementing the most promising approach. They also document lessons learned to prevent similar issues in future projects.</a:t>
            </a:r>
            <a:endParaRPr lang="en-US" sz="1900" dirty="0"/>
          </a:p>
          <a:p>
            <a:pPr marL="0" indent="0" algn="l">
              <a:lnSpc>
                <a:spcPts val="2400"/>
              </a:lnSpc>
              <a:buNone/>
            </a:pPr>
            <a:endParaRPr lang="en-US" sz="1900" dirty="0"/>
          </a:p>
        </p:txBody>
      </p:sp>
      <p:sp>
        <p:nvSpPr>
          <p:cNvPr id="4" name="Text 2"/>
          <p:cNvSpPr/>
          <p:nvPr/>
        </p:nvSpPr>
        <p:spPr>
          <a:xfrm>
            <a:off x="720328" y="2387679"/>
            <a:ext cx="13189744" cy="926187"/>
          </a:xfrm>
          <a:prstGeom prst="rect">
            <a:avLst/>
          </a:prstGeom>
          <a:noFill/>
          <a:ln/>
        </p:spPr>
        <p:txBody>
          <a:bodyPr wrap="square" lIns="0" tIns="0" rIns="0" bIns="0" rtlCol="0" anchor="t"/>
          <a:lstStyle/>
          <a:p>
            <a:pPr marL="0" indent="0" algn="l">
              <a:lnSpc>
                <a:spcPts val="2400"/>
              </a:lnSpc>
              <a:buNone/>
            </a:pPr>
            <a:endParaRPr lang="en-US" sz="1900" dirty="0"/>
          </a:p>
        </p:txBody>
      </p:sp>
      <p:pic>
        <p:nvPicPr>
          <p:cNvPr id="5" name="Image 0" descr="preencoded.png"/>
          <p:cNvPicPr>
            <a:picLocks noChangeAspect="1"/>
          </p:cNvPicPr>
          <p:nvPr/>
        </p:nvPicPr>
        <p:blipFill>
          <a:blip r:embed="rId3"/>
          <a:stretch>
            <a:fillRect/>
          </a:stretch>
        </p:blipFill>
        <p:spPr>
          <a:xfrm>
            <a:off x="720328" y="3752588"/>
            <a:ext cx="308729" cy="308729"/>
          </a:xfrm>
          <a:prstGeom prst="rect">
            <a:avLst/>
          </a:prstGeom>
        </p:spPr>
      </p:pic>
      <p:sp>
        <p:nvSpPr>
          <p:cNvPr id="6" name="Text 3"/>
          <p:cNvSpPr/>
          <p:nvPr/>
        </p:nvSpPr>
        <p:spPr>
          <a:xfrm>
            <a:off x="720328" y="4267057"/>
            <a:ext cx="2402086" cy="292418"/>
          </a:xfrm>
          <a:prstGeom prst="rect">
            <a:avLst/>
          </a:prstGeom>
          <a:noFill/>
          <a:ln/>
        </p:spPr>
        <p:txBody>
          <a:bodyPr wrap="none" lIns="0" tIns="0" rIns="0" bIns="0" rtlCol="0" anchor="t"/>
          <a:lstStyle/>
          <a:p>
            <a:pPr marL="0" indent="0" algn="l">
              <a:lnSpc>
                <a:spcPts val="2300"/>
              </a:lnSpc>
              <a:buNone/>
            </a:pPr>
            <a:r>
              <a:rPr lang="en-US" sz="1800" b="1" dirty="0">
                <a:solidFill>
                  <a:srgbClr val="3D3838"/>
                </a:solidFill>
                <a:latin typeface="Montserrat Bold" pitchFamily="34" charset="0"/>
                <a:ea typeface="Montserrat Bold" pitchFamily="34" charset="-122"/>
                <a:cs typeface="Montserrat Bold" pitchFamily="34" charset="-120"/>
              </a:rPr>
              <a:t>Define the Problem</a:t>
            </a:r>
            <a:endParaRPr lang="en-US" sz="1800" dirty="0"/>
          </a:p>
        </p:txBody>
      </p:sp>
      <p:sp>
        <p:nvSpPr>
          <p:cNvPr id="7" name="Text 4"/>
          <p:cNvSpPr/>
          <p:nvPr/>
        </p:nvSpPr>
        <p:spPr>
          <a:xfrm>
            <a:off x="720328" y="4682942"/>
            <a:ext cx="4225052" cy="617458"/>
          </a:xfrm>
          <a:prstGeom prst="rect">
            <a:avLst/>
          </a:prstGeom>
          <a:noFill/>
          <a:ln/>
        </p:spPr>
        <p:txBody>
          <a:bodyPr wrap="square" lIns="0" tIns="0" rIns="0" bIns="0" rtlCol="0" anchor="t"/>
          <a:lstStyle/>
          <a:p>
            <a:pPr marL="0" indent="0" algn="l">
              <a:lnSpc>
                <a:spcPts val="2400"/>
              </a:lnSpc>
              <a:buNone/>
            </a:pPr>
            <a:r>
              <a:rPr lang="en-US" sz="1600" dirty="0">
                <a:solidFill>
                  <a:srgbClr val="3D3838"/>
                </a:solidFill>
                <a:latin typeface="Source Sans Pro" pitchFamily="34" charset="0"/>
                <a:ea typeface="Source Sans Pro" pitchFamily="34" charset="-122"/>
                <a:cs typeface="Source Sans Pro" pitchFamily="34" charset="-120"/>
              </a:rPr>
              <a:t>Clearly articulate the issue without assuming causes or solutions</a:t>
            </a:r>
            <a:endParaRPr lang="en-US" sz="1600" dirty="0"/>
          </a:p>
        </p:txBody>
      </p:sp>
      <p:pic>
        <p:nvPicPr>
          <p:cNvPr id="8" name="Image 1" descr="preencoded.png"/>
          <p:cNvPicPr>
            <a:picLocks noChangeAspect="1"/>
          </p:cNvPicPr>
          <p:nvPr/>
        </p:nvPicPr>
        <p:blipFill>
          <a:blip r:embed="rId4"/>
          <a:stretch>
            <a:fillRect/>
          </a:stretch>
        </p:blipFill>
        <p:spPr>
          <a:xfrm>
            <a:off x="5202674" y="3752588"/>
            <a:ext cx="308729" cy="308729"/>
          </a:xfrm>
          <a:prstGeom prst="rect">
            <a:avLst/>
          </a:prstGeom>
        </p:spPr>
      </p:pic>
      <p:sp>
        <p:nvSpPr>
          <p:cNvPr id="9" name="Text 5"/>
          <p:cNvSpPr/>
          <p:nvPr/>
        </p:nvSpPr>
        <p:spPr>
          <a:xfrm>
            <a:off x="5202674" y="4267057"/>
            <a:ext cx="2359938" cy="292418"/>
          </a:xfrm>
          <a:prstGeom prst="rect">
            <a:avLst/>
          </a:prstGeom>
          <a:noFill/>
          <a:ln/>
        </p:spPr>
        <p:txBody>
          <a:bodyPr wrap="none" lIns="0" tIns="0" rIns="0" bIns="0" rtlCol="0" anchor="t"/>
          <a:lstStyle/>
          <a:p>
            <a:pPr marL="0" indent="0" algn="l">
              <a:lnSpc>
                <a:spcPts val="2300"/>
              </a:lnSpc>
              <a:buNone/>
            </a:pPr>
            <a:r>
              <a:rPr lang="en-US" sz="1800" b="1" dirty="0">
                <a:solidFill>
                  <a:srgbClr val="3D3838"/>
                </a:solidFill>
                <a:latin typeface="Montserrat Bold" pitchFamily="34" charset="0"/>
                <a:ea typeface="Montserrat Bold" pitchFamily="34" charset="-122"/>
                <a:cs typeface="Montserrat Bold" pitchFamily="34" charset="-120"/>
              </a:rPr>
              <a:t>Gather Information</a:t>
            </a:r>
            <a:endParaRPr lang="en-US" sz="1800" dirty="0"/>
          </a:p>
        </p:txBody>
      </p:sp>
      <p:sp>
        <p:nvSpPr>
          <p:cNvPr id="10" name="Text 6"/>
          <p:cNvSpPr/>
          <p:nvPr/>
        </p:nvSpPr>
        <p:spPr>
          <a:xfrm>
            <a:off x="5202674" y="4682942"/>
            <a:ext cx="4225052" cy="617458"/>
          </a:xfrm>
          <a:prstGeom prst="rect">
            <a:avLst/>
          </a:prstGeom>
          <a:noFill/>
          <a:ln/>
        </p:spPr>
        <p:txBody>
          <a:bodyPr wrap="square" lIns="0" tIns="0" rIns="0" bIns="0" rtlCol="0" anchor="t"/>
          <a:lstStyle/>
          <a:p>
            <a:pPr marL="0" indent="0" algn="l">
              <a:lnSpc>
                <a:spcPts val="2400"/>
              </a:lnSpc>
              <a:buNone/>
            </a:pPr>
            <a:r>
              <a:rPr lang="en-US" sz="1600" dirty="0">
                <a:solidFill>
                  <a:srgbClr val="3D3838"/>
                </a:solidFill>
                <a:latin typeface="Source Sans Pro" pitchFamily="34" charset="0"/>
                <a:ea typeface="Source Sans Pro" pitchFamily="34" charset="-122"/>
                <a:cs typeface="Source Sans Pro" pitchFamily="34" charset="-120"/>
              </a:rPr>
              <a:t>Collect relevant data and insights from multiple sources</a:t>
            </a:r>
            <a:endParaRPr lang="en-US" sz="1600" dirty="0"/>
          </a:p>
        </p:txBody>
      </p:sp>
      <p:pic>
        <p:nvPicPr>
          <p:cNvPr id="11" name="Image 2" descr="preencoded.png"/>
          <p:cNvPicPr>
            <a:picLocks noChangeAspect="1"/>
          </p:cNvPicPr>
          <p:nvPr/>
        </p:nvPicPr>
        <p:blipFill>
          <a:blip r:embed="rId5"/>
          <a:stretch>
            <a:fillRect/>
          </a:stretch>
        </p:blipFill>
        <p:spPr>
          <a:xfrm>
            <a:off x="9685020" y="3752588"/>
            <a:ext cx="308729" cy="308729"/>
          </a:xfrm>
          <a:prstGeom prst="rect">
            <a:avLst/>
          </a:prstGeom>
        </p:spPr>
      </p:pic>
      <p:sp>
        <p:nvSpPr>
          <p:cNvPr id="12" name="Text 7"/>
          <p:cNvSpPr/>
          <p:nvPr/>
        </p:nvSpPr>
        <p:spPr>
          <a:xfrm>
            <a:off x="9685020" y="4267057"/>
            <a:ext cx="2338983" cy="292418"/>
          </a:xfrm>
          <a:prstGeom prst="rect">
            <a:avLst/>
          </a:prstGeom>
          <a:noFill/>
          <a:ln/>
        </p:spPr>
        <p:txBody>
          <a:bodyPr wrap="none" lIns="0" tIns="0" rIns="0" bIns="0" rtlCol="0" anchor="t"/>
          <a:lstStyle/>
          <a:p>
            <a:pPr marL="0" indent="0" algn="l">
              <a:lnSpc>
                <a:spcPts val="2300"/>
              </a:lnSpc>
              <a:buNone/>
            </a:pPr>
            <a:r>
              <a:rPr lang="en-US" sz="1800" b="1" dirty="0">
                <a:solidFill>
                  <a:srgbClr val="3D3838"/>
                </a:solidFill>
                <a:latin typeface="Montserrat Bold" pitchFamily="34" charset="0"/>
                <a:ea typeface="Montserrat Bold" pitchFamily="34" charset="-122"/>
                <a:cs typeface="Montserrat Bold" pitchFamily="34" charset="-120"/>
              </a:rPr>
              <a:t>Generate Solutions</a:t>
            </a:r>
            <a:endParaRPr lang="en-US" sz="1800" dirty="0"/>
          </a:p>
        </p:txBody>
      </p:sp>
      <p:sp>
        <p:nvSpPr>
          <p:cNvPr id="13" name="Text 8"/>
          <p:cNvSpPr/>
          <p:nvPr/>
        </p:nvSpPr>
        <p:spPr>
          <a:xfrm>
            <a:off x="9685020" y="4682942"/>
            <a:ext cx="4225052" cy="617458"/>
          </a:xfrm>
          <a:prstGeom prst="rect">
            <a:avLst/>
          </a:prstGeom>
          <a:noFill/>
          <a:ln/>
        </p:spPr>
        <p:txBody>
          <a:bodyPr wrap="square" lIns="0" tIns="0" rIns="0" bIns="0" rtlCol="0" anchor="t"/>
          <a:lstStyle/>
          <a:p>
            <a:pPr marL="0" indent="0" algn="l">
              <a:lnSpc>
                <a:spcPts val="2400"/>
              </a:lnSpc>
              <a:buNone/>
            </a:pPr>
            <a:r>
              <a:rPr lang="en-US" sz="1600" dirty="0">
                <a:solidFill>
                  <a:srgbClr val="3D3838"/>
                </a:solidFill>
                <a:latin typeface="Source Sans Pro" pitchFamily="34" charset="0"/>
                <a:ea typeface="Source Sans Pro" pitchFamily="34" charset="-122"/>
                <a:cs typeface="Source Sans Pro" pitchFamily="34" charset="-120"/>
              </a:rPr>
              <a:t>Brainstorm multiple approaches without immediate judgment</a:t>
            </a:r>
            <a:endParaRPr lang="en-US" sz="1600" dirty="0"/>
          </a:p>
        </p:txBody>
      </p:sp>
      <p:pic>
        <p:nvPicPr>
          <p:cNvPr id="14" name="Image 3" descr="preencoded.png"/>
          <p:cNvPicPr>
            <a:picLocks noChangeAspect="1"/>
          </p:cNvPicPr>
          <p:nvPr/>
        </p:nvPicPr>
        <p:blipFill>
          <a:blip r:embed="rId6"/>
          <a:stretch>
            <a:fillRect/>
          </a:stretch>
        </p:blipFill>
        <p:spPr>
          <a:xfrm>
            <a:off x="720328" y="5712000"/>
            <a:ext cx="308729" cy="308729"/>
          </a:xfrm>
          <a:prstGeom prst="rect">
            <a:avLst/>
          </a:prstGeom>
        </p:spPr>
      </p:pic>
      <p:sp>
        <p:nvSpPr>
          <p:cNvPr id="15" name="Text 9"/>
          <p:cNvSpPr/>
          <p:nvPr/>
        </p:nvSpPr>
        <p:spPr>
          <a:xfrm>
            <a:off x="720328" y="6226469"/>
            <a:ext cx="2338983" cy="292418"/>
          </a:xfrm>
          <a:prstGeom prst="rect">
            <a:avLst/>
          </a:prstGeom>
          <a:noFill/>
          <a:ln/>
        </p:spPr>
        <p:txBody>
          <a:bodyPr wrap="none" lIns="0" tIns="0" rIns="0" bIns="0" rtlCol="0" anchor="t"/>
          <a:lstStyle/>
          <a:p>
            <a:pPr marL="0" indent="0" algn="l">
              <a:lnSpc>
                <a:spcPts val="2300"/>
              </a:lnSpc>
              <a:buNone/>
            </a:pPr>
            <a:r>
              <a:rPr lang="en-US" sz="1800" b="1" dirty="0">
                <a:solidFill>
                  <a:srgbClr val="3D3838"/>
                </a:solidFill>
                <a:latin typeface="Montserrat Bold" pitchFamily="34" charset="0"/>
                <a:ea typeface="Montserrat Bold" pitchFamily="34" charset="-122"/>
                <a:cs typeface="Montserrat Bold" pitchFamily="34" charset="-120"/>
              </a:rPr>
              <a:t>Evaluate Options</a:t>
            </a:r>
            <a:endParaRPr lang="en-US" sz="1800" dirty="0"/>
          </a:p>
        </p:txBody>
      </p:sp>
      <p:sp>
        <p:nvSpPr>
          <p:cNvPr id="16" name="Text 10"/>
          <p:cNvSpPr/>
          <p:nvPr/>
        </p:nvSpPr>
        <p:spPr>
          <a:xfrm>
            <a:off x="720328" y="6642354"/>
            <a:ext cx="4225052" cy="617458"/>
          </a:xfrm>
          <a:prstGeom prst="rect">
            <a:avLst/>
          </a:prstGeom>
          <a:noFill/>
          <a:ln/>
        </p:spPr>
        <p:txBody>
          <a:bodyPr wrap="square" lIns="0" tIns="0" rIns="0" bIns="0" rtlCol="0" anchor="t"/>
          <a:lstStyle/>
          <a:p>
            <a:pPr marL="0" indent="0" algn="l">
              <a:lnSpc>
                <a:spcPts val="2400"/>
              </a:lnSpc>
              <a:buNone/>
            </a:pPr>
            <a:r>
              <a:rPr lang="en-US" sz="1600" dirty="0">
                <a:solidFill>
                  <a:srgbClr val="3D3838"/>
                </a:solidFill>
                <a:latin typeface="Source Sans Pro" pitchFamily="34" charset="0"/>
                <a:ea typeface="Source Sans Pro" pitchFamily="34" charset="-122"/>
                <a:cs typeface="Source Sans Pro" pitchFamily="34" charset="-120"/>
              </a:rPr>
              <a:t>Assess each solution against criteria including feasibility and impact</a:t>
            </a:r>
            <a:endParaRPr lang="en-US" sz="1600" dirty="0"/>
          </a:p>
        </p:txBody>
      </p:sp>
      <p:pic>
        <p:nvPicPr>
          <p:cNvPr id="17" name="Image 4" descr="preencoded.png"/>
          <p:cNvPicPr>
            <a:picLocks noChangeAspect="1"/>
          </p:cNvPicPr>
          <p:nvPr/>
        </p:nvPicPr>
        <p:blipFill>
          <a:blip r:embed="rId7"/>
          <a:stretch>
            <a:fillRect/>
          </a:stretch>
        </p:blipFill>
        <p:spPr>
          <a:xfrm>
            <a:off x="5202674" y="5712000"/>
            <a:ext cx="308729" cy="308729"/>
          </a:xfrm>
          <a:prstGeom prst="rect">
            <a:avLst/>
          </a:prstGeom>
        </p:spPr>
      </p:pic>
      <p:sp>
        <p:nvSpPr>
          <p:cNvPr id="18" name="Text 11"/>
          <p:cNvSpPr/>
          <p:nvPr/>
        </p:nvSpPr>
        <p:spPr>
          <a:xfrm>
            <a:off x="5202674" y="6226469"/>
            <a:ext cx="2621161" cy="292418"/>
          </a:xfrm>
          <a:prstGeom prst="rect">
            <a:avLst/>
          </a:prstGeom>
          <a:noFill/>
          <a:ln/>
        </p:spPr>
        <p:txBody>
          <a:bodyPr wrap="none" lIns="0" tIns="0" rIns="0" bIns="0" rtlCol="0" anchor="t"/>
          <a:lstStyle/>
          <a:p>
            <a:pPr marL="0" indent="0" algn="l">
              <a:lnSpc>
                <a:spcPts val="2300"/>
              </a:lnSpc>
              <a:buNone/>
            </a:pPr>
            <a:r>
              <a:rPr lang="en-US" sz="1800" b="1" dirty="0">
                <a:solidFill>
                  <a:srgbClr val="3D3838"/>
                </a:solidFill>
                <a:latin typeface="Montserrat Bold" pitchFamily="34" charset="0"/>
                <a:ea typeface="Montserrat Bold" pitchFamily="34" charset="-122"/>
                <a:cs typeface="Montserrat Bold" pitchFamily="34" charset="-120"/>
              </a:rPr>
              <a:t>Implement &amp; Monitor</a:t>
            </a:r>
            <a:endParaRPr lang="en-US" sz="1800" dirty="0"/>
          </a:p>
        </p:txBody>
      </p:sp>
      <p:sp>
        <p:nvSpPr>
          <p:cNvPr id="19" name="Text 12"/>
          <p:cNvSpPr/>
          <p:nvPr/>
        </p:nvSpPr>
        <p:spPr>
          <a:xfrm>
            <a:off x="5202674" y="6642354"/>
            <a:ext cx="4225052" cy="617458"/>
          </a:xfrm>
          <a:prstGeom prst="rect">
            <a:avLst/>
          </a:prstGeom>
          <a:noFill/>
          <a:ln/>
        </p:spPr>
        <p:txBody>
          <a:bodyPr wrap="square" lIns="0" tIns="0" rIns="0" bIns="0" rtlCol="0" anchor="t"/>
          <a:lstStyle/>
          <a:p>
            <a:pPr marL="0" indent="0" algn="l">
              <a:lnSpc>
                <a:spcPts val="2400"/>
              </a:lnSpc>
              <a:buNone/>
            </a:pPr>
            <a:r>
              <a:rPr lang="en-US" sz="1600" dirty="0">
                <a:solidFill>
                  <a:srgbClr val="3D3838"/>
                </a:solidFill>
                <a:latin typeface="Source Sans Pro" pitchFamily="34" charset="0"/>
                <a:ea typeface="Source Sans Pro" pitchFamily="34" charset="-122"/>
                <a:cs typeface="Source Sans Pro" pitchFamily="34" charset="-120"/>
              </a:rPr>
              <a:t>Execute the chosen solution and track its effectiveness</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863798" y="867489"/>
            <a:ext cx="13656874" cy="1121807"/>
          </a:xfrm>
          <a:prstGeom prst="rect">
            <a:avLst/>
          </a:prstGeom>
          <a:noFill/>
          <a:ln/>
        </p:spPr>
        <p:txBody>
          <a:bodyPr wrap="square" lIns="0" tIns="0" rIns="0" bIns="0" rtlCol="0" anchor="t"/>
          <a:lstStyle/>
          <a:p>
            <a:pPr marL="0" indent="0" algn="l">
              <a:lnSpc>
                <a:spcPts val="4400"/>
              </a:lnSpc>
              <a:buNone/>
            </a:pPr>
            <a:r>
              <a:rPr lang="en-US" sz="3200" b="1" dirty="0">
                <a:solidFill>
                  <a:srgbClr val="000000"/>
                </a:solidFill>
                <a:latin typeface="Montserrat Bold" pitchFamily="34" charset="0"/>
                <a:ea typeface="Montserrat Bold" pitchFamily="34" charset="-122"/>
                <a:cs typeface="Montserrat Bold" pitchFamily="34" charset="-120"/>
              </a:rPr>
              <a:t>Emotional Intelligence: Human Element of Project Management</a:t>
            </a:r>
            <a:endParaRPr lang="en-US" sz="3200" dirty="0"/>
          </a:p>
        </p:txBody>
      </p:sp>
      <p:sp>
        <p:nvSpPr>
          <p:cNvPr id="3" name="Text 1"/>
          <p:cNvSpPr/>
          <p:nvPr/>
        </p:nvSpPr>
        <p:spPr>
          <a:xfrm>
            <a:off x="863798" y="1617297"/>
            <a:ext cx="12902803" cy="2776300"/>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Emotional intelligence (EQ) encompasses the ability to recognize, understand, and manage your own emotions while also effectively navigating the emotions of others. In project environments, where stress levels can run high and diverse personalities must collaborate effectively, EQ serves as a critical differentiator for successful leadership.</a:t>
            </a:r>
          </a:p>
          <a:p>
            <a:pPr marL="0" indent="0" algn="l">
              <a:lnSpc>
                <a:spcPts val="2900"/>
              </a:lnSpc>
              <a:buNone/>
            </a:pPr>
            <a:endParaRPr lang="en-US" sz="1900" dirty="0">
              <a:solidFill>
                <a:srgbClr val="3D3838"/>
              </a:solidFill>
              <a:latin typeface="Source Sans Pro" pitchFamily="34" charset="0"/>
              <a:ea typeface="Source Sans Pro" pitchFamily="34" charset="-122"/>
            </a:endParaRPr>
          </a:p>
          <a:p>
            <a:pPr>
              <a:lnSpc>
                <a:spcPts val="2900"/>
              </a:lnSpc>
            </a:pPr>
            <a:r>
              <a:rPr lang="en-US" sz="1900" dirty="0">
                <a:solidFill>
                  <a:srgbClr val="3D3838"/>
                </a:solidFill>
                <a:latin typeface="Source Sans Pro" pitchFamily="34" charset="0"/>
                <a:ea typeface="Source Sans Pro" pitchFamily="34" charset="-122"/>
                <a:cs typeface="Source Sans Pro" pitchFamily="34" charset="-120"/>
              </a:rPr>
              <a:t>Project managers with high emotional intelligence build stronger relationships, defuse tension before it escalates into conflict, and create psychologically safe environments where team members feel comfortable sharing ideas and concerns. This leads to greater innovation, more effective collaboration, and higher team satisfaction.</a:t>
            </a:r>
            <a:endParaRPr lang="en-US" sz="1900" dirty="0"/>
          </a:p>
          <a:p>
            <a:pPr marL="0" indent="0" algn="l">
              <a:lnSpc>
                <a:spcPts val="2900"/>
              </a:lnSpc>
              <a:buNone/>
            </a:pPr>
            <a:endParaRPr lang="en-US" sz="1900" dirty="0"/>
          </a:p>
        </p:txBody>
      </p:sp>
      <p:sp>
        <p:nvSpPr>
          <p:cNvPr id="4" name="Text 2"/>
          <p:cNvSpPr/>
          <p:nvPr/>
        </p:nvSpPr>
        <p:spPr>
          <a:xfrm>
            <a:off x="863798" y="3005447"/>
            <a:ext cx="12902803" cy="1110496"/>
          </a:xfrm>
          <a:prstGeom prst="rect">
            <a:avLst/>
          </a:prstGeom>
          <a:noFill/>
          <a:ln/>
        </p:spPr>
        <p:txBody>
          <a:bodyPr wrap="square" lIns="0" tIns="0" rIns="0" bIns="0" rtlCol="0" anchor="t"/>
          <a:lstStyle/>
          <a:p>
            <a:pPr marL="0" indent="0" algn="l">
              <a:lnSpc>
                <a:spcPts val="2900"/>
              </a:lnSpc>
              <a:buNone/>
            </a:pPr>
            <a:endParaRPr lang="en-US" sz="1900" dirty="0"/>
          </a:p>
        </p:txBody>
      </p:sp>
      <p:pic>
        <p:nvPicPr>
          <p:cNvPr id="5" name="Image 0" descr="preencoded.png"/>
          <p:cNvPicPr>
            <a:picLocks noChangeAspect="1"/>
          </p:cNvPicPr>
          <p:nvPr/>
        </p:nvPicPr>
        <p:blipFill>
          <a:blip r:embed="rId3"/>
          <a:stretch>
            <a:fillRect/>
          </a:stretch>
        </p:blipFill>
        <p:spPr>
          <a:xfrm>
            <a:off x="863798" y="4393597"/>
            <a:ext cx="616982" cy="616982"/>
          </a:xfrm>
          <a:prstGeom prst="rect">
            <a:avLst/>
          </a:prstGeom>
        </p:spPr>
      </p:pic>
      <p:sp>
        <p:nvSpPr>
          <p:cNvPr id="6" name="Text 3"/>
          <p:cNvSpPr/>
          <p:nvPr/>
        </p:nvSpPr>
        <p:spPr>
          <a:xfrm>
            <a:off x="863798" y="5257395"/>
            <a:ext cx="2804874" cy="350639"/>
          </a:xfrm>
          <a:prstGeom prst="rect">
            <a:avLst/>
          </a:prstGeom>
          <a:noFill/>
          <a:ln/>
        </p:spPr>
        <p:txBody>
          <a:bodyPr wrap="none" lIns="0" tIns="0" rIns="0" bIns="0" rtlCol="0" anchor="t"/>
          <a:lstStyle/>
          <a:p>
            <a:pPr marL="0" indent="0" algn="l">
              <a:lnSpc>
                <a:spcPts val="2750"/>
              </a:lnSpc>
              <a:buNone/>
            </a:pPr>
            <a:r>
              <a:rPr lang="en-US" sz="2200" b="1" dirty="0">
                <a:solidFill>
                  <a:srgbClr val="3D3838"/>
                </a:solidFill>
                <a:latin typeface="Montserrat Bold" pitchFamily="34" charset="0"/>
                <a:ea typeface="Montserrat Bold" pitchFamily="34" charset="-122"/>
                <a:cs typeface="Montserrat Bold" pitchFamily="34" charset="-120"/>
              </a:rPr>
              <a:t>Social Regulation</a:t>
            </a:r>
            <a:endParaRPr lang="en-US" sz="2200" dirty="0"/>
          </a:p>
        </p:txBody>
      </p:sp>
      <p:sp>
        <p:nvSpPr>
          <p:cNvPr id="7" name="Text 4"/>
          <p:cNvSpPr/>
          <p:nvPr/>
        </p:nvSpPr>
        <p:spPr>
          <a:xfrm>
            <a:off x="863798" y="5756029"/>
            <a:ext cx="2994303" cy="740331"/>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Influencing others' emotions constructively</a:t>
            </a:r>
            <a:endParaRPr lang="en-US" sz="1900" dirty="0"/>
          </a:p>
        </p:txBody>
      </p:sp>
      <p:pic>
        <p:nvPicPr>
          <p:cNvPr id="8" name="Image 1" descr="preencoded.png"/>
          <p:cNvPicPr>
            <a:picLocks noChangeAspect="1"/>
          </p:cNvPicPr>
          <p:nvPr/>
        </p:nvPicPr>
        <p:blipFill>
          <a:blip r:embed="rId4"/>
          <a:stretch>
            <a:fillRect/>
          </a:stretch>
        </p:blipFill>
        <p:spPr>
          <a:xfrm>
            <a:off x="4166592" y="4393597"/>
            <a:ext cx="616982" cy="616982"/>
          </a:xfrm>
          <a:prstGeom prst="rect">
            <a:avLst/>
          </a:prstGeom>
        </p:spPr>
      </p:pic>
      <p:sp>
        <p:nvSpPr>
          <p:cNvPr id="9" name="Text 5"/>
          <p:cNvSpPr/>
          <p:nvPr/>
        </p:nvSpPr>
        <p:spPr>
          <a:xfrm>
            <a:off x="4166592" y="5257395"/>
            <a:ext cx="2804874" cy="350639"/>
          </a:xfrm>
          <a:prstGeom prst="rect">
            <a:avLst/>
          </a:prstGeom>
          <a:noFill/>
          <a:ln/>
        </p:spPr>
        <p:txBody>
          <a:bodyPr wrap="none" lIns="0" tIns="0" rIns="0" bIns="0" rtlCol="0" anchor="t"/>
          <a:lstStyle/>
          <a:p>
            <a:pPr marL="0" indent="0" algn="l">
              <a:lnSpc>
                <a:spcPts val="2750"/>
              </a:lnSpc>
              <a:buNone/>
            </a:pPr>
            <a:r>
              <a:rPr lang="en-US" sz="2200" b="1" dirty="0">
                <a:solidFill>
                  <a:srgbClr val="3D3838"/>
                </a:solidFill>
                <a:latin typeface="Montserrat Bold" pitchFamily="34" charset="0"/>
                <a:ea typeface="Montserrat Bold" pitchFamily="34" charset="-122"/>
                <a:cs typeface="Montserrat Bold" pitchFamily="34" charset="-120"/>
              </a:rPr>
              <a:t>Social Awareness</a:t>
            </a:r>
            <a:endParaRPr lang="en-US" sz="2200" dirty="0"/>
          </a:p>
        </p:txBody>
      </p:sp>
      <p:sp>
        <p:nvSpPr>
          <p:cNvPr id="10" name="Text 6"/>
          <p:cNvSpPr/>
          <p:nvPr/>
        </p:nvSpPr>
        <p:spPr>
          <a:xfrm>
            <a:off x="4166592" y="5756029"/>
            <a:ext cx="2994303" cy="740331"/>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Empathy and organizational understanding</a:t>
            </a:r>
            <a:endParaRPr lang="en-US" sz="1900" dirty="0"/>
          </a:p>
        </p:txBody>
      </p:sp>
      <p:pic>
        <p:nvPicPr>
          <p:cNvPr id="11" name="Image 2" descr="preencoded.png"/>
          <p:cNvPicPr>
            <a:picLocks noChangeAspect="1"/>
          </p:cNvPicPr>
          <p:nvPr/>
        </p:nvPicPr>
        <p:blipFill>
          <a:blip r:embed="rId5"/>
          <a:stretch>
            <a:fillRect/>
          </a:stretch>
        </p:blipFill>
        <p:spPr>
          <a:xfrm>
            <a:off x="7469386" y="4393597"/>
            <a:ext cx="616982" cy="616982"/>
          </a:xfrm>
          <a:prstGeom prst="rect">
            <a:avLst/>
          </a:prstGeom>
        </p:spPr>
      </p:pic>
      <p:sp>
        <p:nvSpPr>
          <p:cNvPr id="12" name="Text 7"/>
          <p:cNvSpPr/>
          <p:nvPr/>
        </p:nvSpPr>
        <p:spPr>
          <a:xfrm>
            <a:off x="7469386" y="5257395"/>
            <a:ext cx="2804874" cy="350639"/>
          </a:xfrm>
          <a:prstGeom prst="rect">
            <a:avLst/>
          </a:prstGeom>
          <a:noFill/>
          <a:ln/>
        </p:spPr>
        <p:txBody>
          <a:bodyPr wrap="none" lIns="0" tIns="0" rIns="0" bIns="0" rtlCol="0" anchor="t"/>
          <a:lstStyle/>
          <a:p>
            <a:pPr marL="0" indent="0" algn="l">
              <a:lnSpc>
                <a:spcPts val="2750"/>
              </a:lnSpc>
              <a:buNone/>
            </a:pPr>
            <a:r>
              <a:rPr lang="en-US" sz="2200" b="1" dirty="0">
                <a:solidFill>
                  <a:srgbClr val="3D3838"/>
                </a:solidFill>
                <a:latin typeface="Montserrat Bold" pitchFamily="34" charset="0"/>
                <a:ea typeface="Montserrat Bold" pitchFamily="34" charset="-122"/>
                <a:cs typeface="Montserrat Bold" pitchFamily="34" charset="-120"/>
              </a:rPr>
              <a:t>Self-Regulation</a:t>
            </a:r>
            <a:endParaRPr lang="en-US" sz="2200" dirty="0"/>
          </a:p>
        </p:txBody>
      </p:sp>
      <p:sp>
        <p:nvSpPr>
          <p:cNvPr id="13" name="Text 8"/>
          <p:cNvSpPr/>
          <p:nvPr/>
        </p:nvSpPr>
        <p:spPr>
          <a:xfrm>
            <a:off x="7469386" y="5756029"/>
            <a:ext cx="2994303" cy="740331"/>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Managing emotions and impulses effectively</a:t>
            </a:r>
            <a:endParaRPr lang="en-US" sz="1900" dirty="0"/>
          </a:p>
        </p:txBody>
      </p:sp>
      <p:pic>
        <p:nvPicPr>
          <p:cNvPr id="14" name="Image 3" descr="preencoded.png"/>
          <p:cNvPicPr>
            <a:picLocks noChangeAspect="1"/>
          </p:cNvPicPr>
          <p:nvPr/>
        </p:nvPicPr>
        <p:blipFill>
          <a:blip r:embed="rId6"/>
          <a:stretch>
            <a:fillRect/>
          </a:stretch>
        </p:blipFill>
        <p:spPr>
          <a:xfrm>
            <a:off x="10772180" y="4393597"/>
            <a:ext cx="616982" cy="616982"/>
          </a:xfrm>
          <a:prstGeom prst="rect">
            <a:avLst/>
          </a:prstGeom>
        </p:spPr>
      </p:pic>
      <p:sp>
        <p:nvSpPr>
          <p:cNvPr id="15" name="Text 9"/>
          <p:cNvSpPr/>
          <p:nvPr/>
        </p:nvSpPr>
        <p:spPr>
          <a:xfrm>
            <a:off x="10772180" y="5257395"/>
            <a:ext cx="2804874" cy="350639"/>
          </a:xfrm>
          <a:prstGeom prst="rect">
            <a:avLst/>
          </a:prstGeom>
          <a:noFill/>
          <a:ln/>
        </p:spPr>
        <p:txBody>
          <a:bodyPr wrap="none" lIns="0" tIns="0" rIns="0" bIns="0" rtlCol="0" anchor="t"/>
          <a:lstStyle/>
          <a:p>
            <a:pPr marL="0" indent="0" algn="l">
              <a:lnSpc>
                <a:spcPts val="2750"/>
              </a:lnSpc>
              <a:buNone/>
            </a:pPr>
            <a:r>
              <a:rPr lang="en-US" sz="2200" b="1" dirty="0">
                <a:solidFill>
                  <a:srgbClr val="3D3838"/>
                </a:solidFill>
                <a:latin typeface="Montserrat Bold" pitchFamily="34" charset="0"/>
                <a:ea typeface="Montserrat Bold" pitchFamily="34" charset="-122"/>
                <a:cs typeface="Montserrat Bold" pitchFamily="34" charset="-120"/>
              </a:rPr>
              <a:t>Self-Awareness</a:t>
            </a:r>
            <a:endParaRPr lang="en-US" sz="2200" dirty="0"/>
          </a:p>
        </p:txBody>
      </p:sp>
      <p:sp>
        <p:nvSpPr>
          <p:cNvPr id="16" name="Text 10"/>
          <p:cNvSpPr/>
          <p:nvPr/>
        </p:nvSpPr>
        <p:spPr>
          <a:xfrm>
            <a:off x="10772180" y="5756029"/>
            <a:ext cx="2994422" cy="740331"/>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Recognizing your emotions and their impact</a:t>
            </a:r>
            <a:endParaRPr lang="en-US" sz="1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04850" y="618649"/>
            <a:ext cx="11451312" cy="572095"/>
          </a:xfrm>
          <a:prstGeom prst="rect">
            <a:avLst/>
          </a:prstGeom>
          <a:noFill/>
          <a:ln/>
        </p:spPr>
        <p:txBody>
          <a:bodyPr wrap="none" lIns="0" tIns="0" rIns="0" bIns="0" rtlCol="0" anchor="t"/>
          <a:lstStyle/>
          <a:p>
            <a:pPr marL="0" indent="0" algn="l">
              <a:lnSpc>
                <a:spcPts val="4500"/>
              </a:lnSpc>
              <a:buNone/>
            </a:pPr>
            <a:r>
              <a:rPr lang="en-US" sz="3600" b="1" dirty="0">
                <a:solidFill>
                  <a:srgbClr val="000000"/>
                </a:solidFill>
                <a:latin typeface="Montserrat Bold" pitchFamily="34" charset="0"/>
                <a:ea typeface="Montserrat Bold" pitchFamily="34" charset="-122"/>
                <a:cs typeface="Montserrat Bold" pitchFamily="34" charset="-120"/>
              </a:rPr>
              <a:t>Time Management: Mastering the Project Clock</a:t>
            </a:r>
            <a:endParaRPr lang="en-US" sz="3600" dirty="0"/>
          </a:p>
        </p:txBody>
      </p:sp>
      <p:sp>
        <p:nvSpPr>
          <p:cNvPr id="3" name="Text 1"/>
          <p:cNvSpPr/>
          <p:nvPr/>
        </p:nvSpPr>
        <p:spPr>
          <a:xfrm>
            <a:off x="765810" y="1312996"/>
            <a:ext cx="13220700" cy="2222921"/>
          </a:xfrm>
          <a:prstGeom prst="rect">
            <a:avLst/>
          </a:prstGeom>
          <a:noFill/>
          <a:ln/>
        </p:spPr>
        <p:txBody>
          <a:bodyPr wrap="square" lIns="0" tIns="0" rIns="0" bIns="0" rtlCol="0" anchor="t"/>
          <a:lstStyle/>
          <a:p>
            <a:pPr marL="0" indent="0" algn="l">
              <a:lnSpc>
                <a:spcPts val="2350"/>
              </a:lnSpc>
              <a:buNone/>
            </a:pPr>
            <a:r>
              <a:rPr lang="en-US" sz="1900" dirty="0">
                <a:solidFill>
                  <a:srgbClr val="3D3838"/>
                </a:solidFill>
                <a:latin typeface="Source Sans Pro" pitchFamily="34" charset="0"/>
                <a:ea typeface="Source Sans Pro" pitchFamily="34" charset="-122"/>
                <a:cs typeface="Source Sans Pro" pitchFamily="34" charset="-120"/>
              </a:rPr>
              <a:t>Effective time management is essential for delivering projects within schedule constraints while maintaining work-life balance for team members. Project managers must not only manage their own time efficiently but also help teams prioritize tasks appropriately and avoid the common pitfalls of scope creep and procrastination.</a:t>
            </a:r>
          </a:p>
          <a:p>
            <a:pPr marL="0" indent="0" algn="l">
              <a:lnSpc>
                <a:spcPts val="2350"/>
              </a:lnSpc>
              <a:buNone/>
            </a:pPr>
            <a:endParaRPr lang="en-US" sz="1900" dirty="0">
              <a:solidFill>
                <a:srgbClr val="3D3838"/>
              </a:solidFill>
              <a:latin typeface="Source Sans Pro" pitchFamily="34" charset="0"/>
              <a:ea typeface="Source Sans Pro" pitchFamily="34" charset="-122"/>
            </a:endParaRPr>
          </a:p>
          <a:p>
            <a:pPr>
              <a:lnSpc>
                <a:spcPts val="2350"/>
              </a:lnSpc>
            </a:pPr>
            <a:r>
              <a:rPr lang="en-US" sz="1900" dirty="0">
                <a:solidFill>
                  <a:srgbClr val="3D3838"/>
                </a:solidFill>
                <a:latin typeface="Source Sans Pro" pitchFamily="34" charset="0"/>
                <a:ea typeface="Source Sans Pro" pitchFamily="34" charset="-122"/>
                <a:cs typeface="Source Sans Pro" pitchFamily="34" charset="-120"/>
              </a:rPr>
              <a:t>Skilled time managers establish realistic timelines with built-in buffers for unexpected issues. They identify and focus on high-impact activities, minimize time-wasting practices like excessive meetings, and regularly evaluate how time is being used across the project to identify opportunities for improvement.</a:t>
            </a:r>
            <a:endParaRPr lang="en-US" sz="1900" dirty="0"/>
          </a:p>
          <a:p>
            <a:pPr marL="0" indent="0" algn="l">
              <a:lnSpc>
                <a:spcPts val="2350"/>
              </a:lnSpc>
              <a:buNone/>
            </a:pPr>
            <a:endParaRPr lang="en-US" sz="1900" dirty="0"/>
          </a:p>
        </p:txBody>
      </p:sp>
      <p:sp>
        <p:nvSpPr>
          <p:cNvPr id="4" name="Text 2"/>
          <p:cNvSpPr/>
          <p:nvPr/>
        </p:nvSpPr>
        <p:spPr>
          <a:xfrm>
            <a:off x="765810" y="2384322"/>
            <a:ext cx="13220700" cy="930950"/>
          </a:xfrm>
          <a:prstGeom prst="rect">
            <a:avLst/>
          </a:prstGeom>
          <a:noFill/>
          <a:ln/>
        </p:spPr>
        <p:txBody>
          <a:bodyPr wrap="square" lIns="0" tIns="0" rIns="0" bIns="0" rtlCol="0" anchor="t"/>
          <a:lstStyle/>
          <a:p>
            <a:pPr marL="0" indent="0" algn="l">
              <a:lnSpc>
                <a:spcPts val="2350"/>
              </a:lnSpc>
              <a:buNone/>
            </a:pPr>
            <a:endParaRPr lang="en-US" sz="1900" dirty="0"/>
          </a:p>
        </p:txBody>
      </p:sp>
      <p:sp>
        <p:nvSpPr>
          <p:cNvPr id="5" name="Text 3"/>
          <p:cNvSpPr/>
          <p:nvPr/>
        </p:nvSpPr>
        <p:spPr>
          <a:xfrm>
            <a:off x="704850" y="3656648"/>
            <a:ext cx="6459260" cy="664488"/>
          </a:xfrm>
          <a:prstGeom prst="rect">
            <a:avLst/>
          </a:prstGeom>
          <a:noFill/>
          <a:ln/>
        </p:spPr>
        <p:txBody>
          <a:bodyPr wrap="none" lIns="0" tIns="0" rIns="0" bIns="0" rtlCol="0" anchor="t"/>
          <a:lstStyle/>
          <a:p>
            <a:pPr marL="0" indent="0" algn="ctr">
              <a:lnSpc>
                <a:spcPts val="5200"/>
              </a:lnSpc>
              <a:buNone/>
            </a:pPr>
            <a:r>
              <a:rPr lang="en-US" sz="5200" b="1" dirty="0">
                <a:solidFill>
                  <a:srgbClr val="3D3838"/>
                </a:solidFill>
                <a:latin typeface="Montserrat Bold" pitchFamily="34" charset="0"/>
                <a:ea typeface="Montserrat Bold" pitchFamily="34" charset="-122"/>
                <a:cs typeface="Montserrat Bold" pitchFamily="34" charset="-120"/>
              </a:rPr>
              <a:t>25%</a:t>
            </a:r>
            <a:endParaRPr lang="en-US" sz="5200" dirty="0"/>
          </a:p>
        </p:txBody>
      </p:sp>
      <p:sp>
        <p:nvSpPr>
          <p:cNvPr id="6" name="Text 4"/>
          <p:cNvSpPr/>
          <p:nvPr/>
        </p:nvSpPr>
        <p:spPr>
          <a:xfrm>
            <a:off x="2790230" y="4572714"/>
            <a:ext cx="2288500" cy="285988"/>
          </a:xfrm>
          <a:prstGeom prst="rect">
            <a:avLst/>
          </a:prstGeom>
          <a:noFill/>
          <a:ln/>
        </p:spPr>
        <p:txBody>
          <a:bodyPr wrap="none" lIns="0" tIns="0" rIns="0" bIns="0" rtlCol="0" anchor="t"/>
          <a:lstStyle/>
          <a:p>
            <a:pPr marL="0" indent="0" algn="ctr">
              <a:lnSpc>
                <a:spcPts val="2250"/>
              </a:lnSpc>
              <a:buNone/>
            </a:pPr>
            <a:r>
              <a:rPr lang="en-US" sz="1800" b="1" dirty="0">
                <a:solidFill>
                  <a:srgbClr val="3D3838"/>
                </a:solidFill>
                <a:latin typeface="Montserrat Bold" pitchFamily="34" charset="0"/>
                <a:ea typeface="Montserrat Bold" pitchFamily="34" charset="-122"/>
                <a:cs typeface="Montserrat Bold" pitchFamily="34" charset="-120"/>
              </a:rPr>
              <a:t>Focus Time</a:t>
            </a:r>
            <a:endParaRPr lang="en-US" sz="1800" dirty="0"/>
          </a:p>
        </p:txBody>
      </p:sp>
      <p:sp>
        <p:nvSpPr>
          <p:cNvPr id="7" name="Text 5"/>
          <p:cNvSpPr/>
          <p:nvPr/>
        </p:nvSpPr>
        <p:spPr>
          <a:xfrm>
            <a:off x="704850" y="4979432"/>
            <a:ext cx="6459260" cy="301943"/>
          </a:xfrm>
          <a:prstGeom prst="rect">
            <a:avLst/>
          </a:prstGeom>
          <a:noFill/>
          <a:ln/>
        </p:spPr>
        <p:txBody>
          <a:bodyPr wrap="none" lIns="0" tIns="0" rIns="0" bIns="0" rtlCol="0" anchor="t"/>
          <a:lstStyle/>
          <a:p>
            <a:pPr marL="0" indent="0" algn="ctr">
              <a:lnSpc>
                <a:spcPts val="2350"/>
              </a:lnSpc>
              <a:buNone/>
            </a:pPr>
            <a:r>
              <a:rPr lang="en-US" sz="1550" dirty="0">
                <a:solidFill>
                  <a:srgbClr val="3D3838"/>
                </a:solidFill>
                <a:latin typeface="Source Sans Pro" pitchFamily="34" charset="0"/>
                <a:ea typeface="Source Sans Pro" pitchFamily="34" charset="-122"/>
                <a:cs typeface="Source Sans Pro" pitchFamily="34" charset="-120"/>
              </a:rPr>
              <a:t>Dedicated to high-concentration tasks requiring uninterrupted attention</a:t>
            </a:r>
            <a:endParaRPr lang="en-US" sz="1550" dirty="0"/>
          </a:p>
        </p:txBody>
      </p:sp>
      <p:sp>
        <p:nvSpPr>
          <p:cNvPr id="8" name="Text 6"/>
          <p:cNvSpPr/>
          <p:nvPr/>
        </p:nvSpPr>
        <p:spPr>
          <a:xfrm>
            <a:off x="7466171" y="3656648"/>
            <a:ext cx="6459379" cy="664488"/>
          </a:xfrm>
          <a:prstGeom prst="rect">
            <a:avLst/>
          </a:prstGeom>
          <a:noFill/>
          <a:ln/>
        </p:spPr>
        <p:txBody>
          <a:bodyPr wrap="none" lIns="0" tIns="0" rIns="0" bIns="0" rtlCol="0" anchor="t"/>
          <a:lstStyle/>
          <a:p>
            <a:pPr marL="0" indent="0" algn="ctr">
              <a:lnSpc>
                <a:spcPts val="5200"/>
              </a:lnSpc>
              <a:buNone/>
            </a:pPr>
            <a:r>
              <a:rPr lang="en-US" sz="5200" b="1" dirty="0">
                <a:solidFill>
                  <a:srgbClr val="3D3838"/>
                </a:solidFill>
                <a:latin typeface="Montserrat Bold" pitchFamily="34" charset="0"/>
                <a:ea typeface="Montserrat Bold" pitchFamily="34" charset="-122"/>
                <a:cs typeface="Montserrat Bold" pitchFamily="34" charset="-120"/>
              </a:rPr>
              <a:t>40%</a:t>
            </a:r>
            <a:endParaRPr lang="en-US" sz="5200" dirty="0"/>
          </a:p>
        </p:txBody>
      </p:sp>
      <p:sp>
        <p:nvSpPr>
          <p:cNvPr id="9" name="Text 7"/>
          <p:cNvSpPr/>
          <p:nvPr/>
        </p:nvSpPr>
        <p:spPr>
          <a:xfrm>
            <a:off x="9551551" y="4572714"/>
            <a:ext cx="2288500" cy="285988"/>
          </a:xfrm>
          <a:prstGeom prst="rect">
            <a:avLst/>
          </a:prstGeom>
          <a:noFill/>
          <a:ln/>
        </p:spPr>
        <p:txBody>
          <a:bodyPr wrap="none" lIns="0" tIns="0" rIns="0" bIns="0" rtlCol="0" anchor="t"/>
          <a:lstStyle/>
          <a:p>
            <a:pPr marL="0" indent="0" algn="ctr">
              <a:lnSpc>
                <a:spcPts val="2250"/>
              </a:lnSpc>
              <a:buNone/>
            </a:pPr>
            <a:r>
              <a:rPr lang="en-US" sz="1800" b="1" dirty="0">
                <a:solidFill>
                  <a:srgbClr val="3D3838"/>
                </a:solidFill>
                <a:latin typeface="Montserrat Bold" pitchFamily="34" charset="0"/>
                <a:ea typeface="Montserrat Bold" pitchFamily="34" charset="-122"/>
                <a:cs typeface="Montserrat Bold" pitchFamily="34" charset="-120"/>
              </a:rPr>
              <a:t>Collaborative Time</a:t>
            </a:r>
            <a:endParaRPr lang="en-US" sz="1800" dirty="0"/>
          </a:p>
        </p:txBody>
      </p:sp>
      <p:sp>
        <p:nvSpPr>
          <p:cNvPr id="10" name="Text 8"/>
          <p:cNvSpPr/>
          <p:nvPr/>
        </p:nvSpPr>
        <p:spPr>
          <a:xfrm>
            <a:off x="7466171" y="4979432"/>
            <a:ext cx="6459379" cy="301943"/>
          </a:xfrm>
          <a:prstGeom prst="rect">
            <a:avLst/>
          </a:prstGeom>
          <a:noFill/>
          <a:ln/>
        </p:spPr>
        <p:txBody>
          <a:bodyPr wrap="none" lIns="0" tIns="0" rIns="0" bIns="0" rtlCol="0" anchor="t"/>
          <a:lstStyle/>
          <a:p>
            <a:pPr marL="0" indent="0" algn="ctr">
              <a:lnSpc>
                <a:spcPts val="2350"/>
              </a:lnSpc>
              <a:buNone/>
            </a:pPr>
            <a:r>
              <a:rPr lang="en-US" sz="1550" dirty="0">
                <a:solidFill>
                  <a:srgbClr val="3D3838"/>
                </a:solidFill>
                <a:latin typeface="Source Sans Pro" pitchFamily="34" charset="0"/>
                <a:ea typeface="Source Sans Pro" pitchFamily="34" charset="-122"/>
                <a:cs typeface="Source Sans Pro" pitchFamily="34" charset="-120"/>
              </a:rPr>
              <a:t>Meetings, brainstorming sessions, and direct team coordination</a:t>
            </a:r>
            <a:endParaRPr lang="en-US" sz="1550" dirty="0"/>
          </a:p>
        </p:txBody>
      </p:sp>
      <p:sp>
        <p:nvSpPr>
          <p:cNvPr id="11" name="Text 9"/>
          <p:cNvSpPr/>
          <p:nvPr/>
        </p:nvSpPr>
        <p:spPr>
          <a:xfrm>
            <a:off x="704850" y="5986105"/>
            <a:ext cx="6459260" cy="664488"/>
          </a:xfrm>
          <a:prstGeom prst="rect">
            <a:avLst/>
          </a:prstGeom>
          <a:noFill/>
          <a:ln/>
        </p:spPr>
        <p:txBody>
          <a:bodyPr wrap="none" lIns="0" tIns="0" rIns="0" bIns="0" rtlCol="0" anchor="t"/>
          <a:lstStyle/>
          <a:p>
            <a:pPr marL="0" indent="0" algn="ctr">
              <a:lnSpc>
                <a:spcPts val="5200"/>
              </a:lnSpc>
              <a:buNone/>
            </a:pPr>
            <a:r>
              <a:rPr lang="en-US" sz="5200" b="1" dirty="0">
                <a:solidFill>
                  <a:srgbClr val="3D3838"/>
                </a:solidFill>
                <a:latin typeface="Montserrat Bold" pitchFamily="34" charset="0"/>
                <a:ea typeface="Montserrat Bold" pitchFamily="34" charset="-122"/>
                <a:cs typeface="Montserrat Bold" pitchFamily="34" charset="-120"/>
              </a:rPr>
              <a:t>20%</a:t>
            </a:r>
            <a:endParaRPr lang="en-US" sz="5200" dirty="0"/>
          </a:p>
        </p:txBody>
      </p:sp>
      <p:sp>
        <p:nvSpPr>
          <p:cNvPr id="12" name="Text 10"/>
          <p:cNvSpPr/>
          <p:nvPr/>
        </p:nvSpPr>
        <p:spPr>
          <a:xfrm>
            <a:off x="2721531" y="6902172"/>
            <a:ext cx="2425898" cy="285988"/>
          </a:xfrm>
          <a:prstGeom prst="rect">
            <a:avLst/>
          </a:prstGeom>
          <a:noFill/>
          <a:ln/>
        </p:spPr>
        <p:txBody>
          <a:bodyPr wrap="none" lIns="0" tIns="0" rIns="0" bIns="0" rtlCol="0" anchor="t"/>
          <a:lstStyle/>
          <a:p>
            <a:pPr marL="0" indent="0" algn="ctr">
              <a:lnSpc>
                <a:spcPts val="2250"/>
              </a:lnSpc>
              <a:buNone/>
            </a:pPr>
            <a:r>
              <a:rPr lang="en-US" sz="1800" b="1" dirty="0">
                <a:solidFill>
                  <a:srgbClr val="3D3838"/>
                </a:solidFill>
                <a:latin typeface="Montserrat Bold" pitchFamily="34" charset="0"/>
                <a:ea typeface="Montserrat Bold" pitchFamily="34" charset="-122"/>
                <a:cs typeface="Montserrat Bold" pitchFamily="34" charset="-120"/>
              </a:rPr>
              <a:t>Administrative Time</a:t>
            </a:r>
            <a:endParaRPr lang="en-US" sz="1800" dirty="0"/>
          </a:p>
        </p:txBody>
      </p:sp>
      <p:sp>
        <p:nvSpPr>
          <p:cNvPr id="13" name="Text 11"/>
          <p:cNvSpPr/>
          <p:nvPr/>
        </p:nvSpPr>
        <p:spPr>
          <a:xfrm>
            <a:off x="704850" y="7308890"/>
            <a:ext cx="6459260" cy="301943"/>
          </a:xfrm>
          <a:prstGeom prst="rect">
            <a:avLst/>
          </a:prstGeom>
          <a:noFill/>
          <a:ln/>
        </p:spPr>
        <p:txBody>
          <a:bodyPr wrap="none" lIns="0" tIns="0" rIns="0" bIns="0" rtlCol="0" anchor="t"/>
          <a:lstStyle/>
          <a:p>
            <a:pPr marL="0" indent="0" algn="ctr">
              <a:lnSpc>
                <a:spcPts val="2350"/>
              </a:lnSpc>
              <a:buNone/>
            </a:pPr>
            <a:r>
              <a:rPr lang="en-US" sz="1550" dirty="0">
                <a:solidFill>
                  <a:srgbClr val="3D3838"/>
                </a:solidFill>
                <a:latin typeface="Source Sans Pro" pitchFamily="34" charset="0"/>
                <a:ea typeface="Source Sans Pro" pitchFamily="34" charset="-122"/>
                <a:cs typeface="Source Sans Pro" pitchFamily="34" charset="-120"/>
              </a:rPr>
              <a:t>Documentation, reporting, and project governance activities</a:t>
            </a:r>
            <a:endParaRPr lang="en-US" sz="1550" dirty="0"/>
          </a:p>
        </p:txBody>
      </p:sp>
      <p:sp>
        <p:nvSpPr>
          <p:cNvPr id="14" name="Text 12"/>
          <p:cNvSpPr/>
          <p:nvPr/>
        </p:nvSpPr>
        <p:spPr>
          <a:xfrm>
            <a:off x="7466171" y="5986105"/>
            <a:ext cx="6459379" cy="664488"/>
          </a:xfrm>
          <a:prstGeom prst="rect">
            <a:avLst/>
          </a:prstGeom>
          <a:noFill/>
          <a:ln/>
        </p:spPr>
        <p:txBody>
          <a:bodyPr wrap="none" lIns="0" tIns="0" rIns="0" bIns="0" rtlCol="0" anchor="t"/>
          <a:lstStyle/>
          <a:p>
            <a:pPr marL="0" indent="0" algn="ctr">
              <a:lnSpc>
                <a:spcPts val="5200"/>
              </a:lnSpc>
              <a:buNone/>
            </a:pPr>
            <a:r>
              <a:rPr lang="en-US" sz="5200" b="1" dirty="0">
                <a:solidFill>
                  <a:srgbClr val="3D3838"/>
                </a:solidFill>
                <a:latin typeface="Montserrat Bold" pitchFamily="34" charset="0"/>
                <a:ea typeface="Montserrat Bold" pitchFamily="34" charset="-122"/>
                <a:cs typeface="Montserrat Bold" pitchFamily="34" charset="-120"/>
              </a:rPr>
              <a:t>15%</a:t>
            </a:r>
            <a:endParaRPr lang="en-US" sz="5200" dirty="0"/>
          </a:p>
        </p:txBody>
      </p:sp>
      <p:sp>
        <p:nvSpPr>
          <p:cNvPr id="15" name="Text 13"/>
          <p:cNvSpPr/>
          <p:nvPr/>
        </p:nvSpPr>
        <p:spPr>
          <a:xfrm>
            <a:off x="9551551" y="6902172"/>
            <a:ext cx="2288500" cy="285988"/>
          </a:xfrm>
          <a:prstGeom prst="rect">
            <a:avLst/>
          </a:prstGeom>
          <a:noFill/>
          <a:ln/>
        </p:spPr>
        <p:txBody>
          <a:bodyPr wrap="none" lIns="0" tIns="0" rIns="0" bIns="0" rtlCol="0" anchor="t"/>
          <a:lstStyle/>
          <a:p>
            <a:pPr marL="0" indent="0" algn="ctr">
              <a:lnSpc>
                <a:spcPts val="2250"/>
              </a:lnSpc>
              <a:buNone/>
            </a:pPr>
            <a:r>
              <a:rPr lang="en-US" sz="1800" b="1" dirty="0">
                <a:solidFill>
                  <a:srgbClr val="3D3838"/>
                </a:solidFill>
                <a:latin typeface="Montserrat Bold" pitchFamily="34" charset="0"/>
                <a:ea typeface="Montserrat Bold" pitchFamily="34" charset="-122"/>
                <a:cs typeface="Montserrat Bold" pitchFamily="34" charset="-120"/>
              </a:rPr>
              <a:t>Buffer Time</a:t>
            </a:r>
            <a:endParaRPr lang="en-US" sz="1800" dirty="0"/>
          </a:p>
        </p:txBody>
      </p:sp>
      <p:sp>
        <p:nvSpPr>
          <p:cNvPr id="16" name="Text 14"/>
          <p:cNvSpPr/>
          <p:nvPr/>
        </p:nvSpPr>
        <p:spPr>
          <a:xfrm>
            <a:off x="7466171" y="7308890"/>
            <a:ext cx="6459379" cy="301943"/>
          </a:xfrm>
          <a:prstGeom prst="rect">
            <a:avLst/>
          </a:prstGeom>
          <a:noFill/>
          <a:ln/>
        </p:spPr>
        <p:txBody>
          <a:bodyPr wrap="none" lIns="0" tIns="0" rIns="0" bIns="0" rtlCol="0" anchor="t"/>
          <a:lstStyle/>
          <a:p>
            <a:pPr marL="0" indent="0" algn="ctr">
              <a:lnSpc>
                <a:spcPts val="2350"/>
              </a:lnSpc>
              <a:buNone/>
            </a:pPr>
            <a:r>
              <a:rPr lang="en-US" sz="1550" dirty="0">
                <a:solidFill>
                  <a:srgbClr val="3D3838"/>
                </a:solidFill>
                <a:latin typeface="Source Sans Pro" pitchFamily="34" charset="0"/>
                <a:ea typeface="Source Sans Pro" pitchFamily="34" charset="-122"/>
                <a:cs typeface="Source Sans Pro" pitchFamily="34" charset="-120"/>
              </a:rPr>
              <a:t>Reserved for unexpected issues and learning opportunities</a:t>
            </a:r>
            <a:endParaRPr lang="en-US" sz="15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663059" y="216098"/>
            <a:ext cx="10387846" cy="538282"/>
          </a:xfrm>
          <a:prstGeom prst="rect">
            <a:avLst/>
          </a:prstGeom>
          <a:noFill/>
          <a:ln/>
        </p:spPr>
        <p:txBody>
          <a:bodyPr wrap="none" lIns="0" tIns="0" rIns="0" bIns="0" rtlCol="0" anchor="t"/>
          <a:lstStyle/>
          <a:p>
            <a:pPr marL="0" indent="0" algn="l">
              <a:lnSpc>
                <a:spcPts val="4200"/>
              </a:lnSpc>
              <a:buNone/>
            </a:pPr>
            <a:r>
              <a:rPr lang="en-US" sz="3350" b="1" dirty="0">
                <a:solidFill>
                  <a:srgbClr val="000000"/>
                </a:solidFill>
                <a:latin typeface="Montserrat Bold" pitchFamily="34" charset="0"/>
                <a:ea typeface="Montserrat Bold" pitchFamily="34" charset="-122"/>
                <a:cs typeface="Montserrat Bold" pitchFamily="34" charset="-120"/>
              </a:rPr>
              <a:t>Collaboration: Harnessing Collective Expertise</a:t>
            </a:r>
            <a:endParaRPr lang="en-US" sz="3350" dirty="0"/>
          </a:p>
        </p:txBody>
      </p:sp>
      <p:sp>
        <p:nvSpPr>
          <p:cNvPr id="3" name="Text 1"/>
          <p:cNvSpPr/>
          <p:nvPr/>
        </p:nvSpPr>
        <p:spPr>
          <a:xfrm>
            <a:off x="663059" y="913781"/>
            <a:ext cx="13304282" cy="2148745"/>
          </a:xfrm>
          <a:prstGeom prst="rect">
            <a:avLst/>
          </a:prstGeom>
          <a:noFill/>
          <a:ln/>
        </p:spPr>
        <p:txBody>
          <a:bodyPr wrap="square" lIns="0" tIns="0" rIns="0" bIns="0" rtlCol="0" anchor="t"/>
          <a:lstStyle/>
          <a:p>
            <a:pPr marL="0" indent="0" algn="l">
              <a:lnSpc>
                <a:spcPts val="2200"/>
              </a:lnSpc>
              <a:buNone/>
            </a:pPr>
            <a:r>
              <a:rPr lang="en-US" sz="1900" dirty="0">
                <a:solidFill>
                  <a:srgbClr val="3D3838"/>
                </a:solidFill>
                <a:latin typeface="Source Sans Pro" pitchFamily="34" charset="0"/>
                <a:ea typeface="Source Sans Pro" pitchFamily="34" charset="-122"/>
                <a:cs typeface="Source Sans Pro" pitchFamily="34" charset="-120"/>
              </a:rPr>
              <a:t>Project success rarely comes from individual brilliance—it emerges from effective collaboration across diverse team members, departments, and sometimes organizations. Project managers must create environments where collaboration flourishes naturally, breaking down silos and fostering knowledge-sharing across boundaries.</a:t>
            </a:r>
          </a:p>
          <a:p>
            <a:pPr marL="0" indent="0" algn="l">
              <a:lnSpc>
                <a:spcPts val="2200"/>
              </a:lnSpc>
              <a:buNone/>
            </a:pPr>
            <a:endParaRPr lang="en-US" sz="1900" dirty="0">
              <a:solidFill>
                <a:srgbClr val="3D3838"/>
              </a:solidFill>
              <a:latin typeface="Source Sans Pro" pitchFamily="34" charset="0"/>
              <a:ea typeface="Source Sans Pro" pitchFamily="34" charset="-122"/>
            </a:endParaRPr>
          </a:p>
          <a:p>
            <a:pPr>
              <a:lnSpc>
                <a:spcPts val="2200"/>
              </a:lnSpc>
            </a:pPr>
            <a:r>
              <a:rPr lang="en-US" sz="1900" dirty="0">
                <a:solidFill>
                  <a:srgbClr val="3D3838"/>
                </a:solidFill>
                <a:latin typeface="Source Sans Pro" pitchFamily="34" charset="0"/>
                <a:ea typeface="Source Sans Pro" pitchFamily="34" charset="-122"/>
                <a:cs typeface="Source Sans Pro" pitchFamily="34" charset="-120"/>
              </a:rPr>
              <a:t>Strong collaborators establish clear roles and responsibilities while encouraging cross-functional problem-solving. They recognize diverse perspectives as assets rather than obstacles and create systems that make collaboration convenient rather than cumbersome. This approach leads to more innovative solutions and greater stakeholder buy-in.</a:t>
            </a:r>
            <a:endParaRPr lang="en-US" sz="1900" dirty="0"/>
          </a:p>
          <a:p>
            <a:pPr marL="0" indent="0" algn="l">
              <a:lnSpc>
                <a:spcPts val="2200"/>
              </a:lnSpc>
              <a:buNone/>
            </a:pPr>
            <a:endParaRPr lang="en-US" sz="1900" dirty="0"/>
          </a:p>
        </p:txBody>
      </p:sp>
      <p:sp>
        <p:nvSpPr>
          <p:cNvPr id="5" name="Text 3"/>
          <p:cNvSpPr/>
          <p:nvPr/>
        </p:nvSpPr>
        <p:spPr>
          <a:xfrm>
            <a:off x="2520196" y="3682222"/>
            <a:ext cx="2182654" cy="269081"/>
          </a:xfrm>
          <a:prstGeom prst="rect">
            <a:avLst/>
          </a:prstGeom>
          <a:noFill/>
          <a:ln/>
        </p:spPr>
        <p:txBody>
          <a:bodyPr wrap="none" lIns="0" tIns="0" rIns="0" bIns="0" rtlCol="0" anchor="t"/>
          <a:lstStyle/>
          <a:p>
            <a:pPr marL="0" indent="0" algn="r">
              <a:lnSpc>
                <a:spcPts val="2100"/>
              </a:lnSpc>
              <a:buNone/>
            </a:pPr>
            <a:r>
              <a:rPr lang="en-US" sz="1650" b="1" dirty="0">
                <a:solidFill>
                  <a:srgbClr val="3D3838"/>
                </a:solidFill>
                <a:latin typeface="Montserrat Bold" pitchFamily="34" charset="0"/>
                <a:ea typeface="Montserrat Bold" pitchFamily="34" charset="-122"/>
                <a:cs typeface="Montserrat Bold" pitchFamily="34" charset="-120"/>
              </a:rPr>
              <a:t>Build Relationships</a:t>
            </a:r>
            <a:endParaRPr lang="en-US" sz="1650" dirty="0"/>
          </a:p>
        </p:txBody>
      </p:sp>
      <p:sp>
        <p:nvSpPr>
          <p:cNvPr id="6" name="Text 4"/>
          <p:cNvSpPr/>
          <p:nvPr/>
        </p:nvSpPr>
        <p:spPr>
          <a:xfrm>
            <a:off x="663059" y="4064889"/>
            <a:ext cx="4039791" cy="284083"/>
          </a:xfrm>
          <a:prstGeom prst="rect">
            <a:avLst/>
          </a:prstGeom>
          <a:noFill/>
          <a:ln/>
        </p:spPr>
        <p:txBody>
          <a:bodyPr wrap="none" lIns="0" tIns="0" rIns="0" bIns="0" rtlCol="0" anchor="t"/>
          <a:lstStyle/>
          <a:p>
            <a:pPr marL="0" indent="0" algn="r">
              <a:lnSpc>
                <a:spcPts val="2200"/>
              </a:lnSpc>
              <a:buNone/>
            </a:pPr>
            <a:r>
              <a:rPr lang="en-US" sz="1450" dirty="0">
                <a:solidFill>
                  <a:srgbClr val="3D3838"/>
                </a:solidFill>
                <a:latin typeface="Source Sans Pro" pitchFamily="34" charset="0"/>
                <a:ea typeface="Source Sans Pro" pitchFamily="34" charset="-122"/>
                <a:cs typeface="Source Sans Pro" pitchFamily="34" charset="-120"/>
              </a:rPr>
              <a:t>Foster trust before collaboration is needed</a:t>
            </a:r>
            <a:endParaRPr lang="en-US" sz="1450" dirty="0"/>
          </a:p>
        </p:txBody>
      </p:sp>
      <p:pic>
        <p:nvPicPr>
          <p:cNvPr id="7" name="Image 0" descr="preencoded.png"/>
          <p:cNvPicPr>
            <a:picLocks noChangeAspect="1"/>
          </p:cNvPicPr>
          <p:nvPr/>
        </p:nvPicPr>
        <p:blipFill>
          <a:blip r:embed="rId3"/>
          <a:stretch>
            <a:fillRect/>
          </a:stretch>
        </p:blipFill>
        <p:spPr>
          <a:xfrm>
            <a:off x="4986933" y="2922603"/>
            <a:ext cx="4656415" cy="4656415"/>
          </a:xfrm>
          <a:prstGeom prst="rect">
            <a:avLst/>
          </a:prstGeom>
        </p:spPr>
      </p:pic>
      <p:pic>
        <p:nvPicPr>
          <p:cNvPr id="8" name="Image 1" descr="preencoded.png"/>
          <p:cNvPicPr>
            <a:picLocks noChangeAspect="1"/>
          </p:cNvPicPr>
          <p:nvPr/>
        </p:nvPicPr>
        <p:blipFill>
          <a:blip r:embed="rId4"/>
          <a:stretch>
            <a:fillRect/>
          </a:stretch>
        </p:blipFill>
        <p:spPr>
          <a:xfrm>
            <a:off x="6236256" y="3740206"/>
            <a:ext cx="283369" cy="354330"/>
          </a:xfrm>
          <a:prstGeom prst="rect">
            <a:avLst/>
          </a:prstGeom>
        </p:spPr>
      </p:pic>
      <p:sp>
        <p:nvSpPr>
          <p:cNvPr id="9" name="Text 5"/>
          <p:cNvSpPr/>
          <p:nvPr/>
        </p:nvSpPr>
        <p:spPr>
          <a:xfrm>
            <a:off x="9927431" y="3682222"/>
            <a:ext cx="2152888" cy="269081"/>
          </a:xfrm>
          <a:prstGeom prst="rect">
            <a:avLst/>
          </a:prstGeom>
          <a:noFill/>
          <a:ln/>
        </p:spPr>
        <p:txBody>
          <a:bodyPr wrap="none" lIns="0" tIns="0" rIns="0" bIns="0" rtlCol="0" anchor="t"/>
          <a:lstStyle/>
          <a:p>
            <a:pPr marL="0" indent="0" algn="l">
              <a:lnSpc>
                <a:spcPts val="2100"/>
              </a:lnSpc>
              <a:buNone/>
            </a:pPr>
            <a:r>
              <a:rPr lang="en-US" sz="1650" b="1" dirty="0">
                <a:solidFill>
                  <a:srgbClr val="3D3838"/>
                </a:solidFill>
                <a:latin typeface="Montserrat Bold" pitchFamily="34" charset="0"/>
                <a:ea typeface="Montserrat Bold" pitchFamily="34" charset="-122"/>
                <a:cs typeface="Montserrat Bold" pitchFamily="34" charset="-120"/>
              </a:rPr>
              <a:t>Share Information</a:t>
            </a:r>
            <a:endParaRPr lang="en-US" sz="1650" dirty="0"/>
          </a:p>
        </p:txBody>
      </p:sp>
      <p:sp>
        <p:nvSpPr>
          <p:cNvPr id="10" name="Text 6"/>
          <p:cNvSpPr/>
          <p:nvPr/>
        </p:nvSpPr>
        <p:spPr>
          <a:xfrm>
            <a:off x="9927431" y="4064889"/>
            <a:ext cx="4039910" cy="284083"/>
          </a:xfrm>
          <a:prstGeom prst="rect">
            <a:avLst/>
          </a:prstGeom>
          <a:noFill/>
          <a:ln/>
        </p:spPr>
        <p:txBody>
          <a:bodyPr wrap="none" lIns="0" tIns="0" rIns="0" bIns="0" rtlCol="0" anchor="t"/>
          <a:lstStyle/>
          <a:p>
            <a:pPr marL="0" indent="0" algn="l">
              <a:lnSpc>
                <a:spcPts val="2200"/>
              </a:lnSpc>
              <a:buNone/>
            </a:pPr>
            <a:r>
              <a:rPr lang="en-US" sz="1450" dirty="0">
                <a:solidFill>
                  <a:srgbClr val="3D3838"/>
                </a:solidFill>
                <a:latin typeface="Source Sans Pro" pitchFamily="34" charset="0"/>
                <a:ea typeface="Source Sans Pro" pitchFamily="34" charset="-122"/>
                <a:cs typeface="Source Sans Pro" pitchFamily="34" charset="-120"/>
              </a:rPr>
              <a:t>Establish transparent knowledge systems</a:t>
            </a:r>
            <a:endParaRPr lang="en-US" sz="1450" dirty="0"/>
          </a:p>
        </p:txBody>
      </p:sp>
      <p:pic>
        <p:nvPicPr>
          <p:cNvPr id="11" name="Image 2" descr="preencoded.png"/>
          <p:cNvPicPr>
            <a:picLocks noChangeAspect="1"/>
          </p:cNvPicPr>
          <p:nvPr/>
        </p:nvPicPr>
        <p:blipFill>
          <a:blip r:embed="rId5"/>
          <a:stretch>
            <a:fillRect/>
          </a:stretch>
        </p:blipFill>
        <p:spPr>
          <a:xfrm>
            <a:off x="4986933" y="2922603"/>
            <a:ext cx="4656415" cy="4656415"/>
          </a:xfrm>
          <a:prstGeom prst="rect">
            <a:avLst/>
          </a:prstGeom>
        </p:spPr>
      </p:pic>
      <p:pic>
        <p:nvPicPr>
          <p:cNvPr id="12" name="Image 3" descr="preencoded.png"/>
          <p:cNvPicPr>
            <a:picLocks noChangeAspect="1"/>
          </p:cNvPicPr>
          <p:nvPr/>
        </p:nvPicPr>
        <p:blipFill>
          <a:blip r:embed="rId6"/>
          <a:stretch>
            <a:fillRect/>
          </a:stretch>
        </p:blipFill>
        <p:spPr>
          <a:xfrm>
            <a:off x="8506778" y="4136446"/>
            <a:ext cx="283369" cy="354330"/>
          </a:xfrm>
          <a:prstGeom prst="rect">
            <a:avLst/>
          </a:prstGeom>
        </p:spPr>
      </p:pic>
      <p:sp>
        <p:nvSpPr>
          <p:cNvPr id="13" name="Text 7"/>
          <p:cNvSpPr/>
          <p:nvPr/>
        </p:nvSpPr>
        <p:spPr>
          <a:xfrm>
            <a:off x="9927431" y="6152531"/>
            <a:ext cx="2152888" cy="269081"/>
          </a:xfrm>
          <a:prstGeom prst="rect">
            <a:avLst/>
          </a:prstGeom>
          <a:noFill/>
          <a:ln/>
        </p:spPr>
        <p:txBody>
          <a:bodyPr wrap="none" lIns="0" tIns="0" rIns="0" bIns="0" rtlCol="0" anchor="t"/>
          <a:lstStyle/>
          <a:p>
            <a:pPr marL="0" indent="0" algn="l">
              <a:lnSpc>
                <a:spcPts val="2100"/>
              </a:lnSpc>
              <a:buNone/>
            </a:pPr>
            <a:r>
              <a:rPr lang="en-US" sz="1650" b="1" dirty="0">
                <a:solidFill>
                  <a:srgbClr val="3D3838"/>
                </a:solidFill>
                <a:latin typeface="Montserrat Bold" pitchFamily="34" charset="0"/>
                <a:ea typeface="Montserrat Bold" pitchFamily="34" charset="-122"/>
                <a:cs typeface="Montserrat Bold" pitchFamily="34" charset="-120"/>
              </a:rPr>
              <a:t>Align Goals</a:t>
            </a:r>
            <a:endParaRPr lang="en-US" sz="1650" dirty="0"/>
          </a:p>
        </p:txBody>
      </p:sp>
      <p:sp>
        <p:nvSpPr>
          <p:cNvPr id="14" name="Text 8"/>
          <p:cNvSpPr/>
          <p:nvPr/>
        </p:nvSpPr>
        <p:spPr>
          <a:xfrm>
            <a:off x="9927431" y="6535198"/>
            <a:ext cx="4039910" cy="284083"/>
          </a:xfrm>
          <a:prstGeom prst="rect">
            <a:avLst/>
          </a:prstGeom>
          <a:noFill/>
          <a:ln/>
        </p:spPr>
        <p:txBody>
          <a:bodyPr wrap="none" lIns="0" tIns="0" rIns="0" bIns="0" rtlCol="0" anchor="t"/>
          <a:lstStyle/>
          <a:p>
            <a:pPr marL="0" indent="0" algn="l">
              <a:lnSpc>
                <a:spcPts val="2200"/>
              </a:lnSpc>
              <a:buNone/>
            </a:pPr>
            <a:r>
              <a:rPr lang="en-US" sz="1450" dirty="0">
                <a:solidFill>
                  <a:srgbClr val="3D3838"/>
                </a:solidFill>
                <a:latin typeface="Source Sans Pro" pitchFamily="34" charset="0"/>
                <a:ea typeface="Source Sans Pro" pitchFamily="34" charset="-122"/>
                <a:cs typeface="Source Sans Pro" pitchFamily="34" charset="-120"/>
              </a:rPr>
              <a:t>Create shared objectives across groups</a:t>
            </a:r>
            <a:endParaRPr lang="en-US" sz="1450" dirty="0"/>
          </a:p>
        </p:txBody>
      </p:sp>
      <p:pic>
        <p:nvPicPr>
          <p:cNvPr id="15" name="Image 4" descr="preencoded.png"/>
          <p:cNvPicPr>
            <a:picLocks noChangeAspect="1"/>
          </p:cNvPicPr>
          <p:nvPr/>
        </p:nvPicPr>
        <p:blipFill>
          <a:blip r:embed="rId7"/>
          <a:stretch>
            <a:fillRect/>
          </a:stretch>
        </p:blipFill>
        <p:spPr>
          <a:xfrm>
            <a:off x="4986933" y="2922603"/>
            <a:ext cx="4656415" cy="4656415"/>
          </a:xfrm>
          <a:prstGeom prst="rect">
            <a:avLst/>
          </a:prstGeom>
        </p:spPr>
      </p:pic>
      <p:pic>
        <p:nvPicPr>
          <p:cNvPr id="16" name="Image 5" descr="preencoded.png"/>
          <p:cNvPicPr>
            <a:picLocks noChangeAspect="1"/>
          </p:cNvPicPr>
          <p:nvPr/>
        </p:nvPicPr>
        <p:blipFill>
          <a:blip r:embed="rId8"/>
          <a:stretch>
            <a:fillRect/>
          </a:stretch>
        </p:blipFill>
        <p:spPr>
          <a:xfrm>
            <a:off x="8110537" y="6406967"/>
            <a:ext cx="283369" cy="354330"/>
          </a:xfrm>
          <a:prstGeom prst="rect">
            <a:avLst/>
          </a:prstGeom>
        </p:spPr>
      </p:pic>
      <p:sp>
        <p:nvSpPr>
          <p:cNvPr id="17" name="Text 9"/>
          <p:cNvSpPr/>
          <p:nvPr/>
        </p:nvSpPr>
        <p:spPr>
          <a:xfrm>
            <a:off x="1891189" y="6152531"/>
            <a:ext cx="2811661" cy="269081"/>
          </a:xfrm>
          <a:prstGeom prst="rect">
            <a:avLst/>
          </a:prstGeom>
          <a:noFill/>
          <a:ln/>
        </p:spPr>
        <p:txBody>
          <a:bodyPr wrap="none" lIns="0" tIns="0" rIns="0" bIns="0" rtlCol="0" anchor="t"/>
          <a:lstStyle/>
          <a:p>
            <a:pPr marL="0" indent="0" algn="r">
              <a:lnSpc>
                <a:spcPts val="2100"/>
              </a:lnSpc>
              <a:buNone/>
            </a:pPr>
            <a:r>
              <a:rPr lang="en-US" sz="1650" b="1" dirty="0">
                <a:solidFill>
                  <a:srgbClr val="3D3838"/>
                </a:solidFill>
                <a:latin typeface="Montserrat Bold" pitchFamily="34" charset="0"/>
                <a:ea typeface="Montserrat Bold" pitchFamily="34" charset="-122"/>
                <a:cs typeface="Montserrat Bold" pitchFamily="34" charset="-120"/>
              </a:rPr>
              <a:t>Recognize Team Success</a:t>
            </a:r>
            <a:endParaRPr lang="en-US" sz="1650" dirty="0"/>
          </a:p>
        </p:txBody>
      </p:sp>
      <p:sp>
        <p:nvSpPr>
          <p:cNvPr id="18" name="Text 10"/>
          <p:cNvSpPr/>
          <p:nvPr/>
        </p:nvSpPr>
        <p:spPr>
          <a:xfrm>
            <a:off x="663059" y="6535198"/>
            <a:ext cx="4039791" cy="284083"/>
          </a:xfrm>
          <a:prstGeom prst="rect">
            <a:avLst/>
          </a:prstGeom>
          <a:noFill/>
          <a:ln/>
        </p:spPr>
        <p:txBody>
          <a:bodyPr wrap="none" lIns="0" tIns="0" rIns="0" bIns="0" rtlCol="0" anchor="t"/>
          <a:lstStyle/>
          <a:p>
            <a:pPr marL="0" indent="0" algn="r">
              <a:lnSpc>
                <a:spcPts val="2200"/>
              </a:lnSpc>
              <a:buNone/>
            </a:pPr>
            <a:r>
              <a:rPr lang="en-US" sz="1450" dirty="0">
                <a:solidFill>
                  <a:srgbClr val="3D3838"/>
                </a:solidFill>
                <a:latin typeface="Source Sans Pro" pitchFamily="34" charset="0"/>
                <a:ea typeface="Source Sans Pro" pitchFamily="34" charset="-122"/>
                <a:cs typeface="Source Sans Pro" pitchFamily="34" charset="-120"/>
              </a:rPr>
              <a:t>Celebrate collaborative achievements</a:t>
            </a:r>
            <a:endParaRPr lang="en-US" sz="1450" dirty="0"/>
          </a:p>
        </p:txBody>
      </p:sp>
      <p:pic>
        <p:nvPicPr>
          <p:cNvPr id="19" name="Image 6" descr="preencoded.png"/>
          <p:cNvPicPr>
            <a:picLocks noChangeAspect="1"/>
          </p:cNvPicPr>
          <p:nvPr/>
        </p:nvPicPr>
        <p:blipFill>
          <a:blip r:embed="rId9"/>
          <a:stretch>
            <a:fillRect/>
          </a:stretch>
        </p:blipFill>
        <p:spPr>
          <a:xfrm>
            <a:off x="4986933" y="2922603"/>
            <a:ext cx="4656415" cy="4656415"/>
          </a:xfrm>
          <a:prstGeom prst="rect">
            <a:avLst/>
          </a:prstGeom>
        </p:spPr>
      </p:pic>
      <p:pic>
        <p:nvPicPr>
          <p:cNvPr id="20" name="Image 7" descr="preencoded.png"/>
          <p:cNvPicPr>
            <a:picLocks noChangeAspect="1"/>
          </p:cNvPicPr>
          <p:nvPr/>
        </p:nvPicPr>
        <p:blipFill>
          <a:blip r:embed="rId10"/>
          <a:stretch>
            <a:fillRect/>
          </a:stretch>
        </p:blipFill>
        <p:spPr>
          <a:xfrm>
            <a:off x="5840016" y="6010727"/>
            <a:ext cx="283369" cy="35433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TotalTime>
  <Words>2049</Words>
  <Application>Microsoft Office PowerPoint</Application>
  <PresentationFormat>Custom</PresentationFormat>
  <Paragraphs>168</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Source Sans Pro</vt:lpstr>
      <vt:lpstr>Arial</vt:lpstr>
      <vt:lpstr>Montserrat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Kimberly Wiethoff</cp:lastModifiedBy>
  <cp:revision>5</cp:revision>
  <dcterms:created xsi:type="dcterms:W3CDTF">2025-05-04T03:27:28Z</dcterms:created>
  <dcterms:modified xsi:type="dcterms:W3CDTF">2026-01-04T19:04:06Z</dcterms:modified>
</cp:coreProperties>
</file>