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85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44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902208"/>
            <a:ext cx="8495818" cy="2492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Transforming Team Negativity into Positive Energy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2688692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Every team faces negativity at times. Together, we'll explore practical strategies to shift pessimism into productive energy.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3723941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Let's transform your team dynamics and build a culture where positivity thrives.</a:t>
            </a:r>
            <a:endParaRPr lang="en-US" sz="1850" dirty="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6392C76A-263D-6C81-ACD7-9AD363494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58" y="4540154"/>
            <a:ext cx="7614285" cy="13999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D4DB26-4C12-ED43-C46A-FB0181FE0B38}"/>
              </a:ext>
            </a:extLst>
          </p:cNvPr>
          <p:cNvSpPr txBox="1"/>
          <p:nvPr/>
        </p:nvSpPr>
        <p:spPr>
          <a:xfrm>
            <a:off x="648182" y="6369777"/>
            <a:ext cx="84958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#Leadership #TeamLeadership #TeamCulture #PositiveLeadership #EmotionalIntelligence #WorkplaceWellbeing #TeamDynamics #Collaboration #ChangeLeadership #ResilientTeams #PeopleLeadership #PsychologicalSafety #ConflictResolution #CoachingLeadership #ContinuousImprovement #ProjectManagement #PMLeadership #ManagingProjectsTheAgileWay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652" y="655320"/>
            <a:ext cx="5942767" cy="698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8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Setting Achievable Goals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1652" y="1829395"/>
            <a:ext cx="1620798" cy="1347192"/>
          </a:xfrm>
          <a:prstGeom prst="roundRect">
            <a:avLst>
              <a:gd name="adj" fmla="val 740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46" y="2294096"/>
            <a:ext cx="334089" cy="4176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89979" y="2066925"/>
            <a:ext cx="3276957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Break Down Large Projects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89979" y="2558891"/>
            <a:ext cx="3699272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smaller, manageable milestones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2571155" y="3161348"/>
            <a:ext cx="11108888" cy="15240"/>
          </a:xfrm>
          <a:prstGeom prst="roundRect">
            <a:avLst>
              <a:gd name="adj" fmla="val 654858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31652" y="3295293"/>
            <a:ext cx="3241715" cy="1347192"/>
          </a:xfrm>
          <a:prstGeom prst="roundRect">
            <a:avLst>
              <a:gd name="adj" fmla="val 740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05" y="3759994"/>
            <a:ext cx="334089" cy="41767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310896" y="3532823"/>
            <a:ext cx="3505557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Define Clear Success Criteria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310896" y="4024789"/>
            <a:ext cx="3809762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Establish specific, measurable outcomes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4192072" y="4627245"/>
            <a:ext cx="9487972" cy="15240"/>
          </a:xfrm>
          <a:prstGeom prst="roundRect">
            <a:avLst>
              <a:gd name="adj" fmla="val 654858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831652" y="4761190"/>
            <a:ext cx="4862632" cy="1347192"/>
          </a:xfrm>
          <a:prstGeom prst="roundRect">
            <a:avLst>
              <a:gd name="adj" fmla="val 740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863" y="5225891"/>
            <a:ext cx="334089" cy="41767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31813" y="4998720"/>
            <a:ext cx="340137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Celebrate Incremental Wins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31813" y="5490686"/>
            <a:ext cx="3401378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Acknowledge progress at each step</a:t>
            </a:r>
            <a:endParaRPr lang="en-US" sz="1850" dirty="0"/>
          </a:p>
        </p:txBody>
      </p:sp>
      <p:sp>
        <p:nvSpPr>
          <p:cNvPr id="17" name="Shape 12"/>
          <p:cNvSpPr/>
          <p:nvPr/>
        </p:nvSpPr>
        <p:spPr>
          <a:xfrm>
            <a:off x="5812988" y="6093142"/>
            <a:ext cx="7867055" cy="15240"/>
          </a:xfrm>
          <a:prstGeom prst="roundRect">
            <a:avLst>
              <a:gd name="adj" fmla="val 654858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831652" y="6227088"/>
            <a:ext cx="6483548" cy="1347192"/>
          </a:xfrm>
          <a:prstGeom prst="roundRect">
            <a:avLst>
              <a:gd name="adj" fmla="val 740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322" y="6691789"/>
            <a:ext cx="334089" cy="41767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52730" y="6464618"/>
            <a:ext cx="279546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Track Visible Progress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52730" y="6956584"/>
            <a:ext cx="3595211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 visual tools to show advancement</a:t>
            </a:r>
            <a:endParaRPr lang="en-US" sz="1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099542"/>
            <a:ext cx="750081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Building Supportive Resources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282309"/>
            <a:ext cx="4078962" cy="25209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1024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Learning Library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5597962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a collection of books and articles about positive mindsets. Recommend titles like "Mindset" by Carol Dweck.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2282309"/>
            <a:ext cx="4078962" cy="25209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51024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Skills Workshops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75659" y="5597962"/>
            <a:ext cx="407896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Organize training on resilience and constructive communication. Include role-playing scenarios to practice new approaches.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2282309"/>
            <a:ext cx="4079081" cy="25210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5102543"/>
            <a:ext cx="301835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Mentorship Connections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3595" y="5598081"/>
            <a:ext cx="40790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Pair team members with mentors known for positive attitudes. Foster relationships that provide guidance and perspective.</a:t>
            </a:r>
            <a:endParaRPr lang="en-US" sz="1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613064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Real-World Success Story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9478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Challenge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44340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Team member consistently pointed out problems without solutions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75629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Conversation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251835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Acknowledged value in risk identification while suggesting constructive framing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39436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Connection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889903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Built relationship through shared interests outside work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39436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Transformation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889903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Same insights delivered positively inspired team rather than discouraged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5402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Your Action Plan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1936671"/>
            <a:ext cx="35547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6693337" y="30256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Identify Patterns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324124" y="3521154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Observe specific instances of negativity in your team this week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10237827" y="1936671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10593229" y="3025616"/>
            <a:ext cx="284392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Have One Conversation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37827" y="3521154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Schedule a supportive discussion with the team member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6324124" y="5124926"/>
            <a:ext cx="35547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6200" dirty="0"/>
          </a:p>
        </p:txBody>
      </p:sp>
      <p:sp>
        <p:nvSpPr>
          <p:cNvPr id="11" name="Text 8"/>
          <p:cNvSpPr/>
          <p:nvPr/>
        </p:nvSpPr>
        <p:spPr>
          <a:xfrm>
            <a:off x="6646664" y="6213872"/>
            <a:ext cx="290953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Implement Recognition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324124" y="6709410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Start each meeting with acknowledgment of progress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10237827" y="5124926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6200" dirty="0"/>
          </a:p>
        </p:txBody>
      </p:sp>
      <p:sp>
        <p:nvSpPr>
          <p:cNvPr id="14" name="Text 11"/>
          <p:cNvSpPr/>
          <p:nvPr/>
        </p:nvSpPr>
        <p:spPr>
          <a:xfrm>
            <a:off x="10607159" y="62138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Check Back In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237827" y="6709410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Reassess team energy in 30 days and adjust strategies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9376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Cost of Negativity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14" y="1902143"/>
            <a:ext cx="1603058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2537936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17187" y="21414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Lowered Team Morale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117187" y="2636996"/>
            <a:ext cx="43145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Pessimism spreads quickly throughout teams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4937641" y="3273981"/>
            <a:ext cx="8795266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3787259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18835" y="3558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Reduced Collaboration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918835" y="4053959"/>
            <a:ext cx="416480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Critical attitudes hinder open brainstorming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638" y="4736068"/>
            <a:ext cx="4809411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988" y="5204222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20364" y="4975384"/>
            <a:ext cx="283428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Decreased Productivity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20364" y="5470922"/>
            <a:ext cx="368831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Energy drains lead to missed deadlines</a:t>
            </a:r>
            <a:endParaRPr lang="en-US" sz="1850" dirty="0"/>
          </a:p>
        </p:txBody>
      </p:sp>
      <p:sp>
        <p:nvSpPr>
          <p:cNvPr id="17" name="Shape 9"/>
          <p:cNvSpPr/>
          <p:nvPr/>
        </p:nvSpPr>
        <p:spPr>
          <a:xfrm>
            <a:off x="6540818" y="6107906"/>
            <a:ext cx="7192089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109" y="6153031"/>
            <a:ext cx="6412587" cy="135719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988" y="6621185"/>
            <a:ext cx="336590" cy="42076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22012" y="6392347"/>
            <a:ext cx="323873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Impaired Problem-Solving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22012" y="6887885"/>
            <a:ext cx="419254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 shifts to obstacles instead of solutions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818573"/>
            <a:ext cx="740675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Recognizing Negative Patterns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4881563"/>
            <a:ext cx="4158734" cy="2521506"/>
          </a:xfrm>
          <a:prstGeom prst="roundRect">
            <a:avLst>
              <a:gd name="adj" fmla="val 398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84659" y="512849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Constant Critic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84659" y="5624036"/>
            <a:ext cx="366486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Finds flaws in every idea without offering alternatives. Often uses phrases like "That won't work" or "We've tried that before."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5773" y="4881563"/>
            <a:ext cx="4158734" cy="2521506"/>
          </a:xfrm>
          <a:prstGeom prst="roundRect">
            <a:avLst>
              <a:gd name="adj" fmla="val 398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82709" y="512849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Energy Vampire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82709" y="5624036"/>
            <a:ext cx="366486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Drains enthusiasm through sighs, eye rolls, and dismissive comments. Makes others reluctant to share ideas.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3823" y="4881563"/>
            <a:ext cx="4158734" cy="2521506"/>
          </a:xfrm>
          <a:prstGeom prst="roundRect">
            <a:avLst>
              <a:gd name="adj" fmla="val 398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80759" y="512849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Catastrophizer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80759" y="5624036"/>
            <a:ext cx="366486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Jumps to worst-case scenarios. Magnifies small issues into potential disasters that paralyze decision-making.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739544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Ripple Effect of Negativity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53195" y="357866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Individual Impact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074200"/>
            <a:ext cx="373165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negative person experiences increased stress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983837"/>
            <a:ext cx="373165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Higher burnout risk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5450562"/>
            <a:ext cx="373165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Career progression limitations</a:t>
            </a:r>
            <a:endParaRPr lang="en-US" sz="18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146" y="4482346"/>
            <a:ext cx="358140" cy="4476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941243" y="24511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Team Impact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9941243" y="2946678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Colleagues become defensive or withdrawn</a:t>
            </a:r>
            <a:endParaRPr lang="en-US" sz="1850" dirty="0"/>
          </a:p>
        </p:txBody>
      </p:sp>
      <p:sp>
        <p:nvSpPr>
          <p:cNvPr id="11" name="Text 7"/>
          <p:cNvSpPr/>
          <p:nvPr/>
        </p:nvSpPr>
        <p:spPr>
          <a:xfrm>
            <a:off x="9941243" y="3856315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Communication barriers form</a:t>
            </a:r>
            <a:endParaRPr lang="en-US" sz="1850" dirty="0"/>
          </a:p>
        </p:txBody>
      </p:sp>
      <p:sp>
        <p:nvSpPr>
          <p:cNvPr id="12" name="Text 8"/>
          <p:cNvSpPr/>
          <p:nvPr/>
        </p:nvSpPr>
        <p:spPr>
          <a:xfrm>
            <a:off x="9941243" y="4323040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Trust diminishes over time</a:t>
            </a:r>
            <a:endParaRPr lang="en-US" sz="18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563" y="3108008"/>
            <a:ext cx="358140" cy="44767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941243" y="508920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Organizational Impact</a:t>
            </a:r>
            <a:endParaRPr lang="en-US" sz="2200" dirty="0"/>
          </a:p>
        </p:txBody>
      </p:sp>
      <p:sp>
        <p:nvSpPr>
          <p:cNvPr id="16" name="Text 10"/>
          <p:cNvSpPr/>
          <p:nvPr/>
        </p:nvSpPr>
        <p:spPr>
          <a:xfrm>
            <a:off x="9941243" y="5584746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Company culture gradually erodes</a:t>
            </a:r>
            <a:endParaRPr lang="en-US" sz="1850" dirty="0"/>
          </a:p>
        </p:txBody>
      </p:sp>
      <p:sp>
        <p:nvSpPr>
          <p:cNvPr id="17" name="Text 11"/>
          <p:cNvSpPr/>
          <p:nvPr/>
        </p:nvSpPr>
        <p:spPr>
          <a:xfrm>
            <a:off x="9941243" y="611135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Increased turnover</a:t>
            </a:r>
            <a:endParaRPr lang="en-US" sz="1850" dirty="0"/>
          </a:p>
        </p:txBody>
      </p:sp>
      <p:sp>
        <p:nvSpPr>
          <p:cNvPr id="18" name="Text 12"/>
          <p:cNvSpPr/>
          <p:nvPr/>
        </p:nvSpPr>
        <p:spPr>
          <a:xfrm>
            <a:off x="9941243" y="6578084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Reputation damage</a:t>
            </a:r>
            <a:endParaRPr lang="en-US" sz="185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9563" y="5856565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027747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Leading By Example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210514"/>
            <a:ext cx="4078962" cy="25209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030629"/>
            <a:ext cx="335077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Model Optimistic Language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5526167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Replace "We can't because..." with "We could if..."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837724" y="6435804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 conversations on possibilities rather than limitations.</a:t>
            </a:r>
            <a:endParaRPr lang="en-US" sz="18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2210514"/>
            <a:ext cx="4078962" cy="252091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75659" y="5030629"/>
            <a:ext cx="290953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Demonstrate Resilience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75659" y="5526167"/>
            <a:ext cx="40789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Respond constructively to setbacks.</a:t>
            </a:r>
            <a:endParaRPr lang="en-US" sz="1850" dirty="0"/>
          </a:p>
        </p:txBody>
      </p:sp>
      <p:sp>
        <p:nvSpPr>
          <p:cNvPr id="10" name="Text 6"/>
          <p:cNvSpPr/>
          <p:nvPr/>
        </p:nvSpPr>
        <p:spPr>
          <a:xfrm>
            <a:off x="5275659" y="6052780"/>
            <a:ext cx="40789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Show how to extract lessons from failures.</a:t>
            </a:r>
            <a:endParaRPr lang="en-US" sz="18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2210514"/>
            <a:ext cx="4079081" cy="252102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713595" y="503074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Practice Gratitude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9713595" y="5526286"/>
            <a:ext cx="40790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Regularly acknowledge team contributions.</a:t>
            </a:r>
            <a:endParaRPr lang="en-US" sz="1850" dirty="0"/>
          </a:p>
        </p:txBody>
      </p:sp>
      <p:sp>
        <p:nvSpPr>
          <p:cNvPr id="14" name="Text 9"/>
          <p:cNvSpPr/>
          <p:nvPr/>
        </p:nvSpPr>
        <p:spPr>
          <a:xfrm>
            <a:off x="9713595" y="6435923"/>
            <a:ext cx="40790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Start meetings by highlighting recent wins.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0425" y="784622"/>
            <a:ext cx="5701189" cy="650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kern="0" spc="-82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Creating Dialogue Spaces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509147" y="1766768"/>
            <a:ext cx="30480" cy="5678210"/>
          </a:xfrm>
          <a:prstGeom prst="roundRect">
            <a:avLst>
              <a:gd name="adj" fmla="val 30474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27448" y="2248972"/>
            <a:ext cx="663416" cy="30480"/>
          </a:xfrm>
          <a:prstGeom prst="roundRect">
            <a:avLst>
              <a:gd name="adj" fmla="val 30474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60366" y="2015490"/>
            <a:ext cx="497562" cy="497562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996" y="2069128"/>
            <a:ext cx="312182" cy="3901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14999" y="1987868"/>
            <a:ext cx="2601754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Open Door Policy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7614999" y="2445663"/>
            <a:ext cx="6241375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Make yourself available for one-on-one conversations</a:t>
            </a:r>
            <a:endParaRPr lang="en-US" sz="1700" dirty="0"/>
          </a:p>
        </p:txBody>
      </p:sp>
      <p:sp>
        <p:nvSpPr>
          <p:cNvPr id="10" name="Shape 6"/>
          <p:cNvSpPr/>
          <p:nvPr/>
        </p:nvSpPr>
        <p:spPr>
          <a:xfrm>
            <a:off x="6727448" y="3723799"/>
            <a:ext cx="663416" cy="30480"/>
          </a:xfrm>
          <a:prstGeom prst="roundRect">
            <a:avLst>
              <a:gd name="adj" fmla="val 30474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60366" y="3490317"/>
            <a:ext cx="497562" cy="497562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996" y="3543955"/>
            <a:ext cx="312182" cy="39016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14999" y="3462695"/>
            <a:ext cx="334994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Structured Feedback Sessions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7614999" y="3920490"/>
            <a:ext cx="6241375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Schedule regular team retrospectives focused on improvement</a:t>
            </a:r>
            <a:endParaRPr lang="en-US" sz="1700" dirty="0"/>
          </a:p>
        </p:txBody>
      </p:sp>
      <p:sp>
        <p:nvSpPr>
          <p:cNvPr id="15" name="Shape 10"/>
          <p:cNvSpPr/>
          <p:nvPr/>
        </p:nvSpPr>
        <p:spPr>
          <a:xfrm>
            <a:off x="6727448" y="5198626"/>
            <a:ext cx="663416" cy="30480"/>
          </a:xfrm>
          <a:prstGeom prst="roundRect">
            <a:avLst>
              <a:gd name="adj" fmla="val 30474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60366" y="4965144"/>
            <a:ext cx="497562" cy="497562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996" y="5018782"/>
            <a:ext cx="312182" cy="39016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14999" y="4937522"/>
            <a:ext cx="360902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Anonymous Feedback Channels</a:t>
            </a:r>
            <a:endParaRPr lang="en-US" sz="2000" dirty="0"/>
          </a:p>
        </p:txBody>
      </p:sp>
      <p:sp>
        <p:nvSpPr>
          <p:cNvPr id="19" name="Text 13"/>
          <p:cNvSpPr/>
          <p:nvPr/>
        </p:nvSpPr>
        <p:spPr>
          <a:xfrm>
            <a:off x="7614999" y="5395317"/>
            <a:ext cx="6241375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safe ways to voice concerns without fear</a:t>
            </a:r>
            <a:endParaRPr lang="en-US" sz="1700" dirty="0"/>
          </a:p>
        </p:txBody>
      </p:sp>
      <p:sp>
        <p:nvSpPr>
          <p:cNvPr id="20" name="Shape 14"/>
          <p:cNvSpPr/>
          <p:nvPr/>
        </p:nvSpPr>
        <p:spPr>
          <a:xfrm>
            <a:off x="6727448" y="6673453"/>
            <a:ext cx="663416" cy="30480"/>
          </a:xfrm>
          <a:prstGeom prst="roundRect">
            <a:avLst>
              <a:gd name="adj" fmla="val 30474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260366" y="6439972"/>
            <a:ext cx="497562" cy="497562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2996" y="6493609"/>
            <a:ext cx="312182" cy="390168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614999" y="6412349"/>
            <a:ext cx="2717125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Coaching Conversations</a:t>
            </a:r>
            <a:endParaRPr lang="en-US" sz="2000" dirty="0"/>
          </a:p>
        </p:txBody>
      </p:sp>
      <p:sp>
        <p:nvSpPr>
          <p:cNvPr id="24" name="Text 17"/>
          <p:cNvSpPr/>
          <p:nvPr/>
        </p:nvSpPr>
        <p:spPr>
          <a:xfrm>
            <a:off x="7614999" y="6870144"/>
            <a:ext cx="6241375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Help team members reframe negative perspectives constructively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1725" y="546854"/>
            <a:ext cx="5597009" cy="584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kern="0" spc="-7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The Feedback Conversation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5" y="1429107"/>
            <a:ext cx="993338" cy="156341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73077" y="1627703"/>
            <a:ext cx="2623304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Choose the Right Moment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7473077" y="2038945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Find a private, unrushed time to talk.</a:t>
            </a:r>
            <a:endParaRPr lang="en-US" sz="1550" dirty="0"/>
          </a:p>
        </p:txBody>
      </p:sp>
      <p:sp>
        <p:nvSpPr>
          <p:cNvPr id="7" name="Text 3"/>
          <p:cNvSpPr/>
          <p:nvPr/>
        </p:nvSpPr>
        <p:spPr>
          <a:xfrm>
            <a:off x="7473077" y="2476024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Ensure the person is receptive and not stressed.</a:t>
            </a:r>
            <a:endParaRPr lang="en-US" sz="15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725" y="2992517"/>
            <a:ext cx="993338" cy="156341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73077" y="3191113"/>
            <a:ext cx="2821662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Focus on Specific Behaviors</a:t>
            </a:r>
            <a:endParaRPr lang="en-US" sz="1800" dirty="0"/>
          </a:p>
        </p:txBody>
      </p:sp>
      <p:sp>
        <p:nvSpPr>
          <p:cNvPr id="10" name="Text 5"/>
          <p:cNvSpPr/>
          <p:nvPr/>
        </p:nvSpPr>
        <p:spPr>
          <a:xfrm>
            <a:off x="7473077" y="3602355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Describe observations rather than making character judgments.</a:t>
            </a:r>
            <a:endParaRPr lang="en-US" sz="1550" dirty="0"/>
          </a:p>
        </p:txBody>
      </p:sp>
      <p:sp>
        <p:nvSpPr>
          <p:cNvPr id="11" name="Text 6"/>
          <p:cNvSpPr/>
          <p:nvPr/>
        </p:nvSpPr>
        <p:spPr>
          <a:xfrm>
            <a:off x="7473077" y="4039433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 noticed in yesterday's meeting..." rather than "You're always negative."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725" y="4555927"/>
            <a:ext cx="993338" cy="156341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73077" y="4754523"/>
            <a:ext cx="3029783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Express Impact with Empathy</a:t>
            </a:r>
            <a:endParaRPr lang="en-US" sz="1800" dirty="0"/>
          </a:p>
        </p:txBody>
      </p:sp>
      <p:sp>
        <p:nvSpPr>
          <p:cNvPr id="14" name="Text 8"/>
          <p:cNvSpPr/>
          <p:nvPr/>
        </p:nvSpPr>
        <p:spPr>
          <a:xfrm>
            <a:off x="7473077" y="5165765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Share how behaviors affect the team.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7473077" y="5602843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Acknowledge potential underlying concerns.</a:t>
            </a:r>
            <a:endParaRPr lang="en-US" sz="155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1725" y="6119336"/>
            <a:ext cx="993338" cy="156341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7473077" y="6317933"/>
            <a:ext cx="2881908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Suggest Positive Alternatives</a:t>
            </a:r>
            <a:endParaRPr lang="en-US" sz="1800" dirty="0"/>
          </a:p>
        </p:txBody>
      </p:sp>
      <p:sp>
        <p:nvSpPr>
          <p:cNvPr id="18" name="Text 11"/>
          <p:cNvSpPr/>
          <p:nvPr/>
        </p:nvSpPr>
        <p:spPr>
          <a:xfrm>
            <a:off x="7473077" y="6729174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Offer specific examples of constructive approaches.</a:t>
            </a:r>
            <a:endParaRPr lang="en-US" sz="1550" dirty="0"/>
          </a:p>
        </p:txBody>
      </p:sp>
      <p:sp>
        <p:nvSpPr>
          <p:cNvPr id="19" name="Text 12"/>
          <p:cNvSpPr/>
          <p:nvPr/>
        </p:nvSpPr>
        <p:spPr>
          <a:xfrm>
            <a:off x="7473077" y="7166253"/>
            <a:ext cx="646199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Discuss how to raise concerns productively.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30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7951" y="587693"/>
            <a:ext cx="5028724" cy="628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50" kern="0" spc="-7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Celebrating Progress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47951" y="1777246"/>
            <a:ext cx="480774" cy="480774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86" y="1829098"/>
            <a:ext cx="301704" cy="37707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42442" y="1777246"/>
            <a:ext cx="2514362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Recognize Small Wins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1442442" y="2219801"/>
            <a:ext cx="695360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Celebrate incremental progress to build momentum. Create a wins board where team accomplishments are visibly tracked.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747951" y="3357801"/>
            <a:ext cx="480774" cy="480774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86" y="3409652"/>
            <a:ext cx="301704" cy="37707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442442" y="3357801"/>
            <a:ext cx="3311604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Highlight Individual Strengths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1442442" y="3800356"/>
            <a:ext cx="695360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Acknowledge each person's unique contributions. Connect their work to broader team and company goals.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747951" y="4938355"/>
            <a:ext cx="480774" cy="480774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486" y="4990207"/>
            <a:ext cx="301704" cy="37707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442442" y="4938355"/>
            <a:ext cx="2929176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Create Milestone Moments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1442442" y="5380911"/>
            <a:ext cx="695360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Plan celebrations for project completions. Make recognition a consistent, expected part of team culture.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747951" y="6518910"/>
            <a:ext cx="480774" cy="480774"/>
          </a:xfrm>
          <a:prstGeom prst="roundRect">
            <a:avLst>
              <a:gd name="adj" fmla="val 1867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486" y="6570762"/>
            <a:ext cx="301704" cy="37707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442442" y="6518910"/>
            <a:ext cx="3088005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Encourage Peer Recognition</a:t>
            </a:r>
            <a:endParaRPr lang="en-US" sz="1950" dirty="0"/>
          </a:p>
        </p:txBody>
      </p:sp>
      <p:sp>
        <p:nvSpPr>
          <p:cNvPr id="19" name="Text 12"/>
          <p:cNvSpPr/>
          <p:nvPr/>
        </p:nvSpPr>
        <p:spPr>
          <a:xfrm>
            <a:off x="1442442" y="6961465"/>
            <a:ext cx="695360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Implement systems for team members to appreciate each other. Foster a culture where gratitude flows in all directions.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6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1647" y="621983"/>
            <a:ext cx="5771078" cy="665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kern="0" spc="-8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Fostering Self-Awareness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91647" y="1626394"/>
            <a:ext cx="169545" cy="1768673"/>
          </a:xfrm>
          <a:prstGeom prst="roundRect">
            <a:avLst>
              <a:gd name="adj" fmla="val 56032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0401" y="1626394"/>
            <a:ext cx="2660928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Reflection Prompts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1300401" y="2094547"/>
            <a:ext cx="7051953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Provide thought-provoking questions for team members: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300401" y="2592110"/>
            <a:ext cx="7051953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How might my words affect others?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300401" y="3033117"/>
            <a:ext cx="7051953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What triggers my negative reactions?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130856" y="3621167"/>
            <a:ext cx="169545" cy="1768673"/>
          </a:xfrm>
          <a:prstGeom prst="roundRect">
            <a:avLst>
              <a:gd name="adj" fmla="val 56032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639610" y="3621167"/>
            <a:ext cx="3295055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Emotional Intelligence Tools</a:t>
            </a:r>
            <a:endParaRPr lang="en-US" sz="2050" dirty="0"/>
          </a:p>
        </p:txBody>
      </p:sp>
      <p:sp>
        <p:nvSpPr>
          <p:cNvPr id="11" name="Text 8"/>
          <p:cNvSpPr/>
          <p:nvPr/>
        </p:nvSpPr>
        <p:spPr>
          <a:xfrm>
            <a:off x="1639610" y="4089321"/>
            <a:ext cx="6712744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Share resources for recognizing emotional patterns: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639610" y="4586883"/>
            <a:ext cx="6712744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Mood tracking exercises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639610" y="5027890"/>
            <a:ext cx="6712744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Mindfulness practices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1470184" y="5615940"/>
            <a:ext cx="169545" cy="1768673"/>
          </a:xfrm>
          <a:prstGeom prst="roundRect">
            <a:avLst>
              <a:gd name="adj" fmla="val 56032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1978938" y="5615940"/>
            <a:ext cx="3469719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Growth Mindset Development</a:t>
            </a:r>
            <a:endParaRPr lang="en-US" sz="2050" dirty="0"/>
          </a:p>
        </p:txBody>
      </p:sp>
      <p:sp>
        <p:nvSpPr>
          <p:cNvPr id="16" name="Text 13"/>
          <p:cNvSpPr/>
          <p:nvPr/>
        </p:nvSpPr>
        <p:spPr>
          <a:xfrm>
            <a:off x="1978938" y="6084094"/>
            <a:ext cx="6373416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Encourage reframing of challenges as opportunities: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1978938" y="6581656"/>
            <a:ext cx="6373416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From "I can't" to "I can't yet"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1978938" y="7022663"/>
            <a:ext cx="6373416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From blame to curiosity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764</Words>
  <Application>Microsoft Office PowerPoint</Application>
  <PresentationFormat>Custom</PresentationFormat>
  <Paragraphs>138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Source Sans Pro</vt:lpstr>
      <vt:lpstr>Source Serif Pro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2025-04-25T17:17:10Z</dcterms:created>
  <dcterms:modified xsi:type="dcterms:W3CDTF">2026-04-19T23:07:30Z</dcterms:modified>
</cp:coreProperties>
</file>