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DM Sans" pitchFamily="2" charset="0"/>
      <p:regular r:id="rId15"/>
      <p:bold r:id="rId16"/>
      <p:italic r:id="rId17"/>
      <p:boldItalic r:id="rId18"/>
    </p:embeddedFont>
    <p:embeddedFont>
      <p:font typeface="DM Sans Bold" pitchFamily="2" charset="0"/>
      <p:bold r:id="rId19"/>
    </p:embeddedFont>
    <p:embeddedFont>
      <p:font typeface="DM Sans Medium" pitchFamily="2" charset="0"/>
      <p:regular r:id="rId20"/>
      <p:italic r:id="rId21"/>
    </p:embeddedFont>
    <p:embeddedFont>
      <p:font typeface="Libre Baskerville" panose="02000000000000000000" pitchFamily="2" charset="0"/>
      <p:regular r:id="rId22"/>
      <p:bold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4429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19111" y="731639"/>
            <a:ext cx="7678579" cy="3271242"/>
          </a:xfrm>
          <a:prstGeom prst="rect">
            <a:avLst/>
          </a:prstGeom>
          <a:noFill/>
          <a:ln/>
        </p:spPr>
        <p:txBody>
          <a:bodyPr wrap="square" lIns="0" tIns="0" rIns="0" bIns="0" rtlCol="0" anchor="t"/>
          <a:lstStyle/>
          <a:p>
            <a:pPr marL="0" indent="0">
              <a:lnSpc>
                <a:spcPts val="5150"/>
              </a:lnSpc>
              <a:buNone/>
            </a:pPr>
            <a:r>
              <a:rPr lang="en-US" sz="4100" dirty="0">
                <a:solidFill>
                  <a:srgbClr val="5C4E3D"/>
                </a:solidFill>
                <a:latin typeface="Libre Baskerville" pitchFamily="34" charset="0"/>
                <a:ea typeface="Libre Baskerville" pitchFamily="34" charset="-122"/>
                <a:cs typeface="Libre Baskerville" pitchFamily="34" charset="-120"/>
              </a:rPr>
              <a:t>NetSuite for Project Managers: Functionality, Capabilities, and Implementation Best Practices</a:t>
            </a:r>
            <a:endParaRPr lang="en-US" sz="4100" dirty="0"/>
          </a:p>
        </p:txBody>
      </p:sp>
      <p:sp>
        <p:nvSpPr>
          <p:cNvPr id="4" name="Text 1"/>
          <p:cNvSpPr/>
          <p:nvPr/>
        </p:nvSpPr>
        <p:spPr>
          <a:xfrm>
            <a:off x="6219111" y="4316849"/>
            <a:ext cx="7678579" cy="1674019"/>
          </a:xfrm>
          <a:prstGeom prst="rect">
            <a:avLst/>
          </a:prstGeom>
          <a:noFill/>
          <a:ln/>
        </p:spPr>
        <p:txBody>
          <a:bodyPr wrap="square" lIns="0" tIns="0" rIns="0" bIns="0" rtlCol="0" anchor="t"/>
          <a:lstStyle/>
          <a:p>
            <a:pPr marL="0" indent="0">
              <a:lnSpc>
                <a:spcPts val="2600"/>
              </a:lnSpc>
              <a:buNone/>
            </a:pPr>
            <a:r>
              <a:rPr lang="en-US" sz="1600" dirty="0">
                <a:solidFill>
                  <a:srgbClr val="454240"/>
                </a:solidFill>
                <a:latin typeface="DM Sans" pitchFamily="34" charset="0"/>
                <a:ea typeface="DM Sans" pitchFamily="34" charset="-122"/>
                <a:cs typeface="DM Sans" pitchFamily="34" charset="-120"/>
              </a:rPr>
              <a:t>As a Project Manager implementing NetSuite, you need a clear understanding of its functionality, capabilities, and best practices to ensure a smooth rollout. NetSuite, a cloud-based ERP solution, provides powerful tools for financials, resource planning, inventory management, and project tracking—making it a valuable asset for businesses across industries.</a:t>
            </a:r>
            <a:endParaRPr lang="en-US" sz="1600" dirty="0"/>
          </a:p>
        </p:txBody>
      </p:sp>
      <p:sp>
        <p:nvSpPr>
          <p:cNvPr id="5" name="Text 2"/>
          <p:cNvSpPr/>
          <p:nvPr/>
        </p:nvSpPr>
        <p:spPr>
          <a:xfrm>
            <a:off x="6219111" y="6226373"/>
            <a:ext cx="7678579" cy="669608"/>
          </a:xfrm>
          <a:prstGeom prst="rect">
            <a:avLst/>
          </a:prstGeom>
          <a:noFill/>
          <a:ln/>
        </p:spPr>
        <p:txBody>
          <a:bodyPr wrap="square" lIns="0" tIns="0" rIns="0" bIns="0" rtlCol="0" anchor="t"/>
          <a:lstStyle/>
          <a:p>
            <a:pPr marL="0" indent="0">
              <a:lnSpc>
                <a:spcPts val="2600"/>
              </a:lnSpc>
              <a:buNone/>
            </a:pPr>
            <a:r>
              <a:rPr lang="en-US" sz="1600" dirty="0">
                <a:solidFill>
                  <a:srgbClr val="454240"/>
                </a:solidFill>
                <a:latin typeface="DM Sans" pitchFamily="34" charset="0"/>
                <a:ea typeface="DM Sans" pitchFamily="34" charset="-122"/>
                <a:cs typeface="DM Sans" pitchFamily="34" charset="-120"/>
              </a:rPr>
              <a:t>This guide will walk you through the key NetSuite features for project management, its benefits, and best practices for a successful implementation.</a:t>
            </a:r>
            <a:endParaRPr lang="en-US" sz="1600" dirty="0"/>
          </a:p>
        </p:txBody>
      </p:sp>
      <p:sp>
        <p:nvSpPr>
          <p:cNvPr id="6" name="Shape 3"/>
          <p:cNvSpPr/>
          <p:nvPr/>
        </p:nvSpPr>
        <p:spPr>
          <a:xfrm>
            <a:off x="6219111" y="7147203"/>
            <a:ext cx="334923" cy="334923"/>
          </a:xfrm>
          <a:prstGeom prst="roundRect">
            <a:avLst>
              <a:gd name="adj" fmla="val 27299068"/>
            </a:avLst>
          </a:prstGeom>
          <a:solidFill>
            <a:srgbClr val="7BCC95"/>
          </a:solidFill>
          <a:ln w="7620">
            <a:solidFill>
              <a:srgbClr val="FFFFFF"/>
            </a:solidFill>
            <a:prstDash val="solid"/>
          </a:ln>
        </p:spPr>
        <p:txBody>
          <a:bodyPr/>
          <a:lstStyle/>
          <a:p>
            <a:endParaRPr lang="en-US"/>
          </a:p>
        </p:txBody>
      </p:sp>
      <p:sp>
        <p:nvSpPr>
          <p:cNvPr id="7" name="Text 4"/>
          <p:cNvSpPr/>
          <p:nvPr/>
        </p:nvSpPr>
        <p:spPr>
          <a:xfrm>
            <a:off x="6309003" y="7265908"/>
            <a:ext cx="155138"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DM Sans Medium" pitchFamily="34" charset="0"/>
                <a:ea typeface="DM Sans Medium" pitchFamily="34" charset="-122"/>
                <a:cs typeface="DM Sans Medium" pitchFamily="34" charset="-120"/>
              </a:rPr>
              <a:t>kW</a:t>
            </a:r>
            <a:endParaRPr lang="en-US" sz="750" dirty="0"/>
          </a:p>
        </p:txBody>
      </p:sp>
      <p:sp>
        <p:nvSpPr>
          <p:cNvPr id="8" name="Text 5"/>
          <p:cNvSpPr/>
          <p:nvPr/>
        </p:nvSpPr>
        <p:spPr>
          <a:xfrm>
            <a:off x="6658689" y="7131487"/>
            <a:ext cx="2695099" cy="366355"/>
          </a:xfrm>
          <a:prstGeom prst="rect">
            <a:avLst/>
          </a:prstGeom>
          <a:noFill/>
          <a:ln/>
        </p:spPr>
        <p:txBody>
          <a:bodyPr wrap="none" lIns="0" tIns="0" rIns="0" bIns="0" rtlCol="0" anchor="t"/>
          <a:lstStyle/>
          <a:p>
            <a:pPr marL="0" indent="0" algn="l">
              <a:lnSpc>
                <a:spcPts val="2850"/>
              </a:lnSpc>
              <a:buNone/>
            </a:pPr>
            <a:r>
              <a:rPr lang="en-US" sz="2050" b="1" dirty="0">
                <a:solidFill>
                  <a:srgbClr val="454240"/>
                </a:solidFill>
                <a:latin typeface="DM Sans Bold" pitchFamily="34" charset="0"/>
                <a:ea typeface="DM Sans Bold" pitchFamily="34" charset="-122"/>
                <a:cs typeface="DM Sans Bold" pitchFamily="34" charset="-120"/>
              </a:rPr>
              <a:t>by Kimberly Wiethoff</a:t>
            </a:r>
            <a:endParaRPr lang="en-US" sz="20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30660" y="585192"/>
            <a:ext cx="7655481" cy="1328976"/>
          </a:xfrm>
          <a:prstGeom prst="rect">
            <a:avLst/>
          </a:prstGeom>
          <a:noFill/>
          <a:ln/>
        </p:spPr>
        <p:txBody>
          <a:bodyPr wrap="square" lIns="0" tIns="0" rIns="0" bIns="0" rtlCol="0" anchor="t"/>
          <a:lstStyle/>
          <a:p>
            <a:pPr marL="0" indent="0">
              <a:lnSpc>
                <a:spcPts val="5200"/>
              </a:lnSpc>
              <a:buNone/>
            </a:pPr>
            <a:r>
              <a:rPr lang="en-US" sz="4150" dirty="0">
                <a:solidFill>
                  <a:srgbClr val="5C4E3D"/>
                </a:solidFill>
                <a:latin typeface="Libre Baskerville" pitchFamily="34" charset="0"/>
                <a:ea typeface="Libre Baskerville" pitchFamily="34" charset="-122"/>
                <a:cs typeface="Libre Baskerville" pitchFamily="34" charset="-120"/>
              </a:rPr>
              <a:t>Best Practices for Implementing NetSuite</a:t>
            </a:r>
            <a:endParaRPr lang="en-US" sz="4150" dirty="0"/>
          </a:p>
        </p:txBody>
      </p:sp>
      <p:sp>
        <p:nvSpPr>
          <p:cNvPr id="4" name="Shape 1"/>
          <p:cNvSpPr/>
          <p:nvPr/>
        </p:nvSpPr>
        <p:spPr>
          <a:xfrm>
            <a:off x="6230660" y="2233136"/>
            <a:ext cx="159425" cy="1140143"/>
          </a:xfrm>
          <a:prstGeom prst="roundRect">
            <a:avLst>
              <a:gd name="adj" fmla="val 56022"/>
            </a:avLst>
          </a:prstGeom>
          <a:solidFill>
            <a:srgbClr val="F7EDD4"/>
          </a:solidFill>
          <a:ln w="7620">
            <a:solidFill>
              <a:srgbClr val="DDD3BA"/>
            </a:solidFill>
            <a:prstDash val="solid"/>
          </a:ln>
        </p:spPr>
        <p:txBody>
          <a:bodyPr/>
          <a:lstStyle/>
          <a:p>
            <a:endParaRPr lang="en-US"/>
          </a:p>
        </p:txBody>
      </p:sp>
      <p:sp>
        <p:nvSpPr>
          <p:cNvPr id="5" name="Text 2"/>
          <p:cNvSpPr/>
          <p:nvPr/>
        </p:nvSpPr>
        <p:spPr>
          <a:xfrm>
            <a:off x="6709053" y="2233136"/>
            <a:ext cx="3216950" cy="332303"/>
          </a:xfrm>
          <a:prstGeom prst="rect">
            <a:avLst/>
          </a:prstGeom>
          <a:noFill/>
          <a:ln/>
        </p:spPr>
        <p:txBody>
          <a:bodyPr wrap="none" lIns="0" tIns="0" rIns="0" bIns="0" rtlCol="0" anchor="t"/>
          <a:lstStyle/>
          <a:p>
            <a:pPr marL="0" indent="0" algn="l">
              <a:lnSpc>
                <a:spcPts val="2600"/>
              </a:lnSpc>
              <a:buNone/>
            </a:pPr>
            <a:r>
              <a:rPr lang="en-US" sz="2050" dirty="0">
                <a:solidFill>
                  <a:srgbClr val="454240"/>
                </a:solidFill>
                <a:latin typeface="Libre Baskerville" pitchFamily="34" charset="0"/>
                <a:ea typeface="Libre Baskerville" pitchFamily="34" charset="-122"/>
                <a:cs typeface="Libre Baskerville" pitchFamily="34" charset="-120"/>
              </a:rPr>
              <a:t>Define Clear Objectives</a:t>
            </a:r>
            <a:endParaRPr lang="en-US" sz="2050" dirty="0"/>
          </a:p>
        </p:txBody>
      </p:sp>
      <p:sp>
        <p:nvSpPr>
          <p:cNvPr id="6" name="Text 3"/>
          <p:cNvSpPr/>
          <p:nvPr/>
        </p:nvSpPr>
        <p:spPr>
          <a:xfrm>
            <a:off x="6709053" y="2692956"/>
            <a:ext cx="7177088" cy="680323"/>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Align business goals with NetSuite capabilities, identify core pain points, required customizations, and key stakeholders.</a:t>
            </a:r>
            <a:endParaRPr lang="en-US" sz="1650" dirty="0"/>
          </a:p>
        </p:txBody>
      </p:sp>
      <p:sp>
        <p:nvSpPr>
          <p:cNvPr id="7" name="Shape 4"/>
          <p:cNvSpPr/>
          <p:nvPr/>
        </p:nvSpPr>
        <p:spPr>
          <a:xfrm>
            <a:off x="6549628" y="3585924"/>
            <a:ext cx="159425" cy="1140143"/>
          </a:xfrm>
          <a:prstGeom prst="roundRect">
            <a:avLst>
              <a:gd name="adj" fmla="val 56022"/>
            </a:avLst>
          </a:prstGeom>
          <a:solidFill>
            <a:srgbClr val="F7EDD4"/>
          </a:solidFill>
          <a:ln w="7620">
            <a:solidFill>
              <a:srgbClr val="DDD3BA"/>
            </a:solidFill>
            <a:prstDash val="solid"/>
          </a:ln>
        </p:spPr>
        <p:txBody>
          <a:bodyPr/>
          <a:lstStyle/>
          <a:p>
            <a:endParaRPr lang="en-US"/>
          </a:p>
        </p:txBody>
      </p:sp>
      <p:sp>
        <p:nvSpPr>
          <p:cNvPr id="8" name="Text 5"/>
          <p:cNvSpPr/>
          <p:nvPr/>
        </p:nvSpPr>
        <p:spPr>
          <a:xfrm>
            <a:off x="7028021" y="3585924"/>
            <a:ext cx="3612594" cy="332303"/>
          </a:xfrm>
          <a:prstGeom prst="rect">
            <a:avLst/>
          </a:prstGeom>
          <a:noFill/>
          <a:ln/>
        </p:spPr>
        <p:txBody>
          <a:bodyPr wrap="none" lIns="0" tIns="0" rIns="0" bIns="0" rtlCol="0" anchor="t"/>
          <a:lstStyle/>
          <a:p>
            <a:pPr marL="0" indent="0" algn="l">
              <a:lnSpc>
                <a:spcPts val="2600"/>
              </a:lnSpc>
              <a:buNone/>
            </a:pPr>
            <a:r>
              <a:rPr lang="en-US" sz="2050" dirty="0">
                <a:solidFill>
                  <a:srgbClr val="454240"/>
                </a:solidFill>
                <a:latin typeface="Libre Baskerville" pitchFamily="34" charset="0"/>
                <a:ea typeface="Libre Baskerville" pitchFamily="34" charset="-122"/>
                <a:cs typeface="Libre Baskerville" pitchFamily="34" charset="-120"/>
              </a:rPr>
              <a:t>Engage Stakeholders Early</a:t>
            </a:r>
            <a:endParaRPr lang="en-US" sz="2050" dirty="0"/>
          </a:p>
        </p:txBody>
      </p:sp>
      <p:sp>
        <p:nvSpPr>
          <p:cNvPr id="9" name="Text 6"/>
          <p:cNvSpPr/>
          <p:nvPr/>
        </p:nvSpPr>
        <p:spPr>
          <a:xfrm>
            <a:off x="7028021" y="4045744"/>
            <a:ext cx="6858119" cy="680323"/>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Include Finance &amp; Accounting, HR &amp; Resource Managers, and IT Teams in the implementation process.</a:t>
            </a:r>
            <a:endParaRPr lang="en-US" sz="1650" dirty="0"/>
          </a:p>
        </p:txBody>
      </p:sp>
      <p:sp>
        <p:nvSpPr>
          <p:cNvPr id="10" name="Shape 7"/>
          <p:cNvSpPr/>
          <p:nvPr/>
        </p:nvSpPr>
        <p:spPr>
          <a:xfrm>
            <a:off x="6868597" y="4938713"/>
            <a:ext cx="159425" cy="1140143"/>
          </a:xfrm>
          <a:prstGeom prst="roundRect">
            <a:avLst>
              <a:gd name="adj" fmla="val 56022"/>
            </a:avLst>
          </a:prstGeom>
          <a:solidFill>
            <a:srgbClr val="F7EDD4"/>
          </a:solidFill>
          <a:ln w="7620">
            <a:solidFill>
              <a:srgbClr val="DDD3BA"/>
            </a:solidFill>
            <a:prstDash val="solid"/>
          </a:ln>
        </p:spPr>
        <p:txBody>
          <a:bodyPr/>
          <a:lstStyle/>
          <a:p>
            <a:endParaRPr lang="en-US"/>
          </a:p>
        </p:txBody>
      </p:sp>
      <p:sp>
        <p:nvSpPr>
          <p:cNvPr id="11" name="Text 8"/>
          <p:cNvSpPr/>
          <p:nvPr/>
        </p:nvSpPr>
        <p:spPr>
          <a:xfrm>
            <a:off x="7346990" y="4938713"/>
            <a:ext cx="3933587" cy="332303"/>
          </a:xfrm>
          <a:prstGeom prst="rect">
            <a:avLst/>
          </a:prstGeom>
          <a:noFill/>
          <a:ln/>
        </p:spPr>
        <p:txBody>
          <a:bodyPr wrap="none" lIns="0" tIns="0" rIns="0" bIns="0" rtlCol="0" anchor="t"/>
          <a:lstStyle/>
          <a:p>
            <a:pPr marL="0" indent="0" algn="l">
              <a:lnSpc>
                <a:spcPts val="2600"/>
              </a:lnSpc>
              <a:buNone/>
            </a:pPr>
            <a:r>
              <a:rPr lang="en-US" sz="2050" dirty="0">
                <a:solidFill>
                  <a:srgbClr val="454240"/>
                </a:solidFill>
                <a:latin typeface="Libre Baskerville" pitchFamily="34" charset="0"/>
                <a:ea typeface="Libre Baskerville" pitchFamily="34" charset="-122"/>
                <a:cs typeface="Libre Baskerville" pitchFamily="34" charset="-120"/>
              </a:rPr>
              <a:t>Configure, Customize &amp; Test</a:t>
            </a:r>
            <a:endParaRPr lang="en-US" sz="2050" dirty="0"/>
          </a:p>
        </p:txBody>
      </p:sp>
      <p:sp>
        <p:nvSpPr>
          <p:cNvPr id="12" name="Text 9"/>
          <p:cNvSpPr/>
          <p:nvPr/>
        </p:nvSpPr>
        <p:spPr>
          <a:xfrm>
            <a:off x="7346990" y="5398532"/>
            <a:ext cx="6539151" cy="680323"/>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Start with standard features, conduct pilot testing, and use sandbox environments for validation.</a:t>
            </a:r>
            <a:endParaRPr lang="en-US" sz="1650" dirty="0"/>
          </a:p>
        </p:txBody>
      </p:sp>
      <p:sp>
        <p:nvSpPr>
          <p:cNvPr id="13" name="Shape 10"/>
          <p:cNvSpPr/>
          <p:nvPr/>
        </p:nvSpPr>
        <p:spPr>
          <a:xfrm>
            <a:off x="7187565" y="6291501"/>
            <a:ext cx="159425" cy="1140143"/>
          </a:xfrm>
          <a:prstGeom prst="roundRect">
            <a:avLst>
              <a:gd name="adj" fmla="val 56022"/>
            </a:avLst>
          </a:prstGeom>
          <a:solidFill>
            <a:srgbClr val="F7EDD4"/>
          </a:solidFill>
          <a:ln w="7620">
            <a:solidFill>
              <a:srgbClr val="DDD3BA"/>
            </a:solidFill>
            <a:prstDash val="solid"/>
          </a:ln>
        </p:spPr>
        <p:txBody>
          <a:bodyPr/>
          <a:lstStyle/>
          <a:p>
            <a:endParaRPr lang="en-US"/>
          </a:p>
        </p:txBody>
      </p:sp>
      <p:sp>
        <p:nvSpPr>
          <p:cNvPr id="14" name="Text 11"/>
          <p:cNvSpPr/>
          <p:nvPr/>
        </p:nvSpPr>
        <p:spPr>
          <a:xfrm>
            <a:off x="7665958" y="6291501"/>
            <a:ext cx="3265289" cy="332303"/>
          </a:xfrm>
          <a:prstGeom prst="rect">
            <a:avLst/>
          </a:prstGeom>
          <a:noFill/>
          <a:ln/>
        </p:spPr>
        <p:txBody>
          <a:bodyPr wrap="none" lIns="0" tIns="0" rIns="0" bIns="0" rtlCol="0" anchor="t"/>
          <a:lstStyle/>
          <a:p>
            <a:pPr marL="0" indent="0" algn="l">
              <a:lnSpc>
                <a:spcPts val="2600"/>
              </a:lnSpc>
              <a:buNone/>
            </a:pPr>
            <a:r>
              <a:rPr lang="en-US" sz="2050" dirty="0">
                <a:solidFill>
                  <a:srgbClr val="454240"/>
                </a:solidFill>
                <a:latin typeface="Libre Baskerville" pitchFamily="34" charset="0"/>
                <a:ea typeface="Libre Baskerville" pitchFamily="34" charset="-122"/>
                <a:cs typeface="Libre Baskerville" pitchFamily="34" charset="-120"/>
              </a:rPr>
              <a:t>Data Migration Strategy</a:t>
            </a:r>
            <a:endParaRPr lang="en-US" sz="2050" dirty="0"/>
          </a:p>
        </p:txBody>
      </p:sp>
      <p:sp>
        <p:nvSpPr>
          <p:cNvPr id="15" name="Text 12"/>
          <p:cNvSpPr/>
          <p:nvPr/>
        </p:nvSpPr>
        <p:spPr>
          <a:xfrm>
            <a:off x="7665958" y="6751320"/>
            <a:ext cx="6220182" cy="680323"/>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Perform data cleansing, map fields correctly, and run parallel testing to validate data.</a:t>
            </a:r>
            <a:endParaRPr lang="en-US" sz="16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2358509"/>
            <a:ext cx="7843004" cy="708779"/>
          </a:xfrm>
          <a:prstGeom prst="rect">
            <a:avLst/>
          </a:prstGeom>
          <a:noFill/>
          <a:ln/>
        </p:spPr>
        <p:txBody>
          <a:bodyPr wrap="none" lIns="0" tIns="0" rIns="0" bIns="0" rtlCol="0" anchor="t"/>
          <a:lstStyle/>
          <a:p>
            <a:pPr marL="0" indent="0">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Training and Optimization</a:t>
            </a:r>
            <a:endParaRPr lang="en-US" sz="4450" dirty="0"/>
          </a:p>
        </p:txBody>
      </p:sp>
      <p:sp>
        <p:nvSpPr>
          <p:cNvPr id="3" name="Text 1"/>
          <p:cNvSpPr/>
          <p:nvPr/>
        </p:nvSpPr>
        <p:spPr>
          <a:xfrm>
            <a:off x="793790" y="3634264"/>
            <a:ext cx="5041225" cy="354330"/>
          </a:xfrm>
          <a:prstGeom prst="rect">
            <a:avLst/>
          </a:prstGeom>
          <a:noFill/>
          <a:ln/>
        </p:spPr>
        <p:txBody>
          <a:bodyPr wrap="none" lIns="0" tIns="0" rIns="0" bIns="0" rtlCol="0" anchor="t"/>
          <a:lstStyle/>
          <a:p>
            <a:pPr marL="0" indent="0">
              <a:lnSpc>
                <a:spcPts val="2750"/>
              </a:lnSpc>
              <a:buNone/>
            </a:pPr>
            <a:r>
              <a:rPr lang="en-US" sz="2200" dirty="0">
                <a:solidFill>
                  <a:srgbClr val="5C4E3D"/>
                </a:solidFill>
                <a:latin typeface="Libre Baskerville" pitchFamily="34" charset="0"/>
                <a:ea typeface="Libre Baskerville" pitchFamily="34" charset="-122"/>
                <a:cs typeface="Libre Baskerville" pitchFamily="34" charset="-120"/>
              </a:rPr>
              <a:t>Train End-Users &amp; Drive Adoption</a:t>
            </a:r>
            <a:endParaRPr lang="en-US" sz="2200" dirty="0"/>
          </a:p>
        </p:txBody>
      </p:sp>
      <p:sp>
        <p:nvSpPr>
          <p:cNvPr id="4" name="Text 2"/>
          <p:cNvSpPr/>
          <p:nvPr/>
        </p:nvSpPr>
        <p:spPr>
          <a:xfrm>
            <a:off x="793790" y="421540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Develop training sessions and knowledge bases for different user roles. Offer ongoing support to address issues post-launch and gather feedback for continuous improvement.</a:t>
            </a:r>
            <a:endParaRPr lang="en-US" sz="1750" dirty="0"/>
          </a:p>
        </p:txBody>
      </p:sp>
      <p:sp>
        <p:nvSpPr>
          <p:cNvPr id="5" name="Text 3"/>
          <p:cNvSpPr/>
          <p:nvPr/>
        </p:nvSpPr>
        <p:spPr>
          <a:xfrm>
            <a:off x="7599521" y="3634264"/>
            <a:ext cx="4964668" cy="354330"/>
          </a:xfrm>
          <a:prstGeom prst="rect">
            <a:avLst/>
          </a:prstGeom>
          <a:noFill/>
          <a:ln/>
        </p:spPr>
        <p:txBody>
          <a:bodyPr wrap="none" lIns="0" tIns="0" rIns="0" bIns="0" rtlCol="0" anchor="t"/>
          <a:lstStyle/>
          <a:p>
            <a:pPr marL="0" indent="0">
              <a:lnSpc>
                <a:spcPts val="2750"/>
              </a:lnSpc>
              <a:buNone/>
            </a:pPr>
            <a:r>
              <a:rPr lang="en-US" sz="2200" dirty="0">
                <a:solidFill>
                  <a:srgbClr val="5C4E3D"/>
                </a:solidFill>
                <a:latin typeface="Libre Baskerville" pitchFamily="34" charset="0"/>
                <a:ea typeface="Libre Baskerville" pitchFamily="34" charset="-122"/>
                <a:cs typeface="Libre Baskerville" pitchFamily="34" charset="-120"/>
              </a:rPr>
              <a:t>Monitor Performance &amp; Optimize</a:t>
            </a:r>
            <a:endParaRPr lang="en-US" sz="2200" dirty="0"/>
          </a:p>
        </p:txBody>
      </p:sp>
      <p:sp>
        <p:nvSpPr>
          <p:cNvPr id="6" name="Text 4"/>
          <p:cNvSpPr/>
          <p:nvPr/>
        </p:nvSpPr>
        <p:spPr>
          <a:xfrm>
            <a:off x="7599521" y="4215408"/>
            <a:ext cx="6244709" cy="1451610"/>
          </a:xfrm>
          <a:prstGeom prst="rect">
            <a:avLst/>
          </a:prstGeom>
          <a:noFill/>
          <a:ln/>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Set KPIs to measure NetSuite's impact on project efficiency and cost control. Use dashboards and analytics to drive continuous improvement and stay updated on NetSuite enhancements.</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85098" y="616863"/>
            <a:ext cx="10008989" cy="700921"/>
          </a:xfrm>
          <a:prstGeom prst="rect">
            <a:avLst/>
          </a:prstGeom>
          <a:noFill/>
          <a:ln/>
        </p:spPr>
        <p:txBody>
          <a:bodyPr wrap="none" lIns="0" tIns="0" rIns="0" bIns="0" rtlCol="0" anchor="t"/>
          <a:lstStyle/>
          <a:p>
            <a:pPr marL="0" indent="0">
              <a:lnSpc>
                <a:spcPts val="5500"/>
              </a:lnSpc>
              <a:buNone/>
            </a:pPr>
            <a:r>
              <a:rPr lang="en-US" sz="4400" dirty="0">
                <a:solidFill>
                  <a:srgbClr val="5C4E3D"/>
                </a:solidFill>
                <a:latin typeface="Libre Baskerville" pitchFamily="34" charset="0"/>
                <a:ea typeface="Libre Baskerville" pitchFamily="34" charset="-122"/>
                <a:cs typeface="Libre Baskerville" pitchFamily="34" charset="-120"/>
              </a:rPr>
              <a:t>Is NetSuite Right for Your Projects?</a:t>
            </a:r>
            <a:endParaRPr lang="en-US" sz="4400" dirty="0"/>
          </a:p>
        </p:txBody>
      </p:sp>
      <p:sp>
        <p:nvSpPr>
          <p:cNvPr id="3" name="Text 1"/>
          <p:cNvSpPr/>
          <p:nvPr/>
        </p:nvSpPr>
        <p:spPr>
          <a:xfrm>
            <a:off x="1518166" y="2211110"/>
            <a:ext cx="3200162" cy="350401"/>
          </a:xfrm>
          <a:prstGeom prst="rect">
            <a:avLst/>
          </a:prstGeom>
          <a:noFill/>
          <a:ln/>
        </p:spPr>
        <p:txBody>
          <a:bodyPr wrap="none" lIns="0" tIns="0" rIns="0" bIns="0" rtlCol="0" anchor="t"/>
          <a:lstStyle/>
          <a:p>
            <a:pPr marL="0" indent="0" algn="r">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Unparalleled Visibility</a:t>
            </a:r>
            <a:endParaRPr lang="en-US" sz="2200" dirty="0"/>
          </a:p>
        </p:txBody>
      </p:sp>
      <p:sp>
        <p:nvSpPr>
          <p:cNvPr id="4" name="Text 2"/>
          <p:cNvSpPr/>
          <p:nvPr/>
        </p:nvSpPr>
        <p:spPr>
          <a:xfrm>
            <a:off x="785098" y="2696051"/>
            <a:ext cx="3933230" cy="717709"/>
          </a:xfrm>
          <a:prstGeom prst="rect">
            <a:avLst/>
          </a:prstGeom>
          <a:noFill/>
          <a:ln/>
        </p:spPr>
        <p:txBody>
          <a:bodyPr wrap="square" lIns="0" tIns="0" rIns="0" bIns="0" rtlCol="0" anchor="t"/>
          <a:lstStyle/>
          <a:p>
            <a:pPr marL="0" indent="0" algn="r">
              <a:lnSpc>
                <a:spcPts val="2800"/>
              </a:lnSpc>
              <a:buNone/>
            </a:pPr>
            <a:r>
              <a:rPr lang="en-US" sz="1750" dirty="0">
                <a:solidFill>
                  <a:srgbClr val="454240"/>
                </a:solidFill>
                <a:latin typeface="DM Sans" pitchFamily="34" charset="0"/>
                <a:ea typeface="DM Sans" pitchFamily="34" charset="-122"/>
                <a:cs typeface="DM Sans" pitchFamily="34" charset="-120"/>
              </a:rPr>
              <a:t>Gain comprehensive insights across all project aspects.</a:t>
            </a:r>
            <a:endParaRPr lang="en-US" sz="1750" dirty="0"/>
          </a:p>
        </p:txBody>
      </p:sp>
      <p:pic>
        <p:nvPicPr>
          <p:cNvPr id="5" name="Image 0" descr="preencoded.png"/>
          <p:cNvPicPr>
            <a:picLocks noChangeAspect="1"/>
          </p:cNvPicPr>
          <p:nvPr/>
        </p:nvPicPr>
        <p:blipFill>
          <a:blip r:embed="rId3"/>
          <a:stretch>
            <a:fillRect/>
          </a:stretch>
        </p:blipFill>
        <p:spPr>
          <a:xfrm>
            <a:off x="5054798" y="1766411"/>
            <a:ext cx="4520803" cy="4520803"/>
          </a:xfrm>
          <a:prstGeom prst="rect">
            <a:avLst/>
          </a:prstGeom>
        </p:spPr>
      </p:pic>
      <p:sp>
        <p:nvSpPr>
          <p:cNvPr id="6" name="Text 3"/>
          <p:cNvSpPr/>
          <p:nvPr/>
        </p:nvSpPr>
        <p:spPr>
          <a:xfrm>
            <a:off x="6342698" y="2507933"/>
            <a:ext cx="125135" cy="448628"/>
          </a:xfrm>
          <a:prstGeom prst="rect">
            <a:avLst/>
          </a:prstGeom>
          <a:noFill/>
          <a:ln/>
        </p:spPr>
        <p:txBody>
          <a:bodyPr wrap="none" lIns="0" tIns="0" rIns="0" bIns="0" rtlCol="0" anchor="t"/>
          <a:lstStyle/>
          <a:p>
            <a:pPr marL="0" indent="0">
              <a:lnSpc>
                <a:spcPts val="3500"/>
              </a:lnSpc>
              <a:buNone/>
            </a:pPr>
            <a:r>
              <a:rPr lang="en-US" sz="2200" dirty="0">
                <a:solidFill>
                  <a:srgbClr val="454240"/>
                </a:solidFill>
                <a:latin typeface="Libre Baskerville" pitchFamily="34" charset="0"/>
                <a:ea typeface="Libre Baskerville" pitchFamily="34" charset="-122"/>
                <a:cs typeface="Libre Baskerville" pitchFamily="34" charset="-120"/>
              </a:rPr>
              <a:t>1</a:t>
            </a:r>
            <a:endParaRPr lang="en-US" sz="2200" dirty="0"/>
          </a:p>
        </p:txBody>
      </p:sp>
      <p:sp>
        <p:nvSpPr>
          <p:cNvPr id="7" name="Text 4"/>
          <p:cNvSpPr/>
          <p:nvPr/>
        </p:nvSpPr>
        <p:spPr>
          <a:xfrm>
            <a:off x="9912072" y="2211110"/>
            <a:ext cx="3486150" cy="350401"/>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Automation Capabilities</a:t>
            </a:r>
            <a:endParaRPr lang="en-US" sz="2200" dirty="0"/>
          </a:p>
        </p:txBody>
      </p:sp>
      <p:sp>
        <p:nvSpPr>
          <p:cNvPr id="8" name="Text 5"/>
          <p:cNvSpPr/>
          <p:nvPr/>
        </p:nvSpPr>
        <p:spPr>
          <a:xfrm>
            <a:off x="9912072" y="2696051"/>
            <a:ext cx="3933230" cy="717709"/>
          </a:xfrm>
          <a:prstGeom prst="rect">
            <a:avLst/>
          </a:prstGeom>
          <a:noFill/>
          <a:ln/>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Streamline operations and reduce manual tasks.</a:t>
            </a:r>
            <a:endParaRPr lang="en-US" sz="1750" dirty="0"/>
          </a:p>
        </p:txBody>
      </p:sp>
      <p:pic>
        <p:nvPicPr>
          <p:cNvPr id="9" name="Image 1" descr="preencoded.png"/>
          <p:cNvPicPr>
            <a:picLocks noChangeAspect="1"/>
          </p:cNvPicPr>
          <p:nvPr/>
        </p:nvPicPr>
        <p:blipFill>
          <a:blip r:embed="rId4"/>
          <a:stretch>
            <a:fillRect/>
          </a:stretch>
        </p:blipFill>
        <p:spPr>
          <a:xfrm>
            <a:off x="5054798" y="1766411"/>
            <a:ext cx="4520803" cy="4520803"/>
          </a:xfrm>
          <a:prstGeom prst="rect">
            <a:avLst/>
          </a:prstGeom>
        </p:spPr>
      </p:pic>
      <p:sp>
        <p:nvSpPr>
          <p:cNvPr id="10" name="Text 6"/>
          <p:cNvSpPr/>
          <p:nvPr/>
        </p:nvSpPr>
        <p:spPr>
          <a:xfrm>
            <a:off x="8523208" y="2892623"/>
            <a:ext cx="172760" cy="448628"/>
          </a:xfrm>
          <a:prstGeom prst="rect">
            <a:avLst/>
          </a:prstGeom>
          <a:noFill/>
          <a:ln/>
        </p:spPr>
        <p:txBody>
          <a:bodyPr wrap="none" lIns="0" tIns="0" rIns="0" bIns="0" rtlCol="0" anchor="t"/>
          <a:lstStyle/>
          <a:p>
            <a:pPr marL="0" indent="0">
              <a:lnSpc>
                <a:spcPts val="3500"/>
              </a:lnSpc>
              <a:buNone/>
            </a:pPr>
            <a:r>
              <a:rPr lang="en-US" sz="2200" dirty="0">
                <a:solidFill>
                  <a:srgbClr val="454240"/>
                </a:solidFill>
                <a:latin typeface="Libre Baskerville" pitchFamily="34" charset="0"/>
                <a:ea typeface="Libre Baskerville" pitchFamily="34" charset="-122"/>
                <a:cs typeface="Libre Baskerville" pitchFamily="34" charset="-120"/>
              </a:rPr>
              <a:t>2</a:t>
            </a:r>
            <a:endParaRPr lang="en-US" sz="2200" dirty="0"/>
          </a:p>
        </p:txBody>
      </p:sp>
      <p:sp>
        <p:nvSpPr>
          <p:cNvPr id="11" name="Text 7"/>
          <p:cNvSpPr/>
          <p:nvPr/>
        </p:nvSpPr>
        <p:spPr>
          <a:xfrm>
            <a:off x="9912072" y="4639747"/>
            <a:ext cx="2896791" cy="350401"/>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Integration Features</a:t>
            </a:r>
            <a:endParaRPr lang="en-US" sz="2200" dirty="0"/>
          </a:p>
        </p:txBody>
      </p:sp>
      <p:sp>
        <p:nvSpPr>
          <p:cNvPr id="12" name="Text 8"/>
          <p:cNvSpPr/>
          <p:nvPr/>
        </p:nvSpPr>
        <p:spPr>
          <a:xfrm>
            <a:off x="9912072" y="5124688"/>
            <a:ext cx="3933230" cy="717709"/>
          </a:xfrm>
          <a:prstGeom prst="rect">
            <a:avLst/>
          </a:prstGeom>
          <a:noFill/>
          <a:ln/>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Connect all business processes in one platform.</a:t>
            </a:r>
            <a:endParaRPr lang="en-US" sz="1750" dirty="0"/>
          </a:p>
        </p:txBody>
      </p:sp>
      <p:pic>
        <p:nvPicPr>
          <p:cNvPr id="13" name="Image 2" descr="preencoded.png"/>
          <p:cNvPicPr>
            <a:picLocks noChangeAspect="1"/>
          </p:cNvPicPr>
          <p:nvPr/>
        </p:nvPicPr>
        <p:blipFill>
          <a:blip r:embed="rId5"/>
          <a:stretch>
            <a:fillRect/>
          </a:stretch>
        </p:blipFill>
        <p:spPr>
          <a:xfrm>
            <a:off x="5054798" y="1766411"/>
            <a:ext cx="4520803" cy="4520803"/>
          </a:xfrm>
          <a:prstGeom prst="rect">
            <a:avLst/>
          </a:prstGeom>
        </p:spPr>
      </p:pic>
      <p:sp>
        <p:nvSpPr>
          <p:cNvPr id="14" name="Text 9"/>
          <p:cNvSpPr/>
          <p:nvPr/>
        </p:nvSpPr>
        <p:spPr>
          <a:xfrm>
            <a:off x="8138517" y="5096947"/>
            <a:ext cx="172760" cy="448628"/>
          </a:xfrm>
          <a:prstGeom prst="rect">
            <a:avLst/>
          </a:prstGeom>
          <a:noFill/>
          <a:ln/>
        </p:spPr>
        <p:txBody>
          <a:bodyPr wrap="none" lIns="0" tIns="0" rIns="0" bIns="0" rtlCol="0" anchor="t"/>
          <a:lstStyle/>
          <a:p>
            <a:pPr marL="0" indent="0">
              <a:lnSpc>
                <a:spcPts val="3500"/>
              </a:lnSpc>
              <a:buNone/>
            </a:pPr>
            <a:r>
              <a:rPr lang="en-US" sz="2200" dirty="0">
                <a:solidFill>
                  <a:srgbClr val="454240"/>
                </a:solidFill>
                <a:latin typeface="Libre Baskerville" pitchFamily="34" charset="0"/>
                <a:ea typeface="Libre Baskerville" pitchFamily="34" charset="-122"/>
                <a:cs typeface="Libre Baskerville" pitchFamily="34" charset="-120"/>
              </a:rPr>
              <a:t>3</a:t>
            </a:r>
            <a:endParaRPr lang="en-US" sz="2200" dirty="0"/>
          </a:p>
        </p:txBody>
      </p:sp>
      <p:sp>
        <p:nvSpPr>
          <p:cNvPr id="15" name="Text 10"/>
          <p:cNvSpPr/>
          <p:nvPr/>
        </p:nvSpPr>
        <p:spPr>
          <a:xfrm>
            <a:off x="1914168" y="4639747"/>
            <a:ext cx="2804160" cy="350401"/>
          </a:xfrm>
          <a:prstGeom prst="rect">
            <a:avLst/>
          </a:prstGeom>
          <a:noFill/>
          <a:ln/>
        </p:spPr>
        <p:txBody>
          <a:bodyPr wrap="none" lIns="0" tIns="0" rIns="0" bIns="0" rtlCol="0" anchor="t"/>
          <a:lstStyle/>
          <a:p>
            <a:pPr marL="0" indent="0" algn="r">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Long-term Value</a:t>
            </a:r>
            <a:endParaRPr lang="en-US" sz="2200" dirty="0"/>
          </a:p>
        </p:txBody>
      </p:sp>
      <p:sp>
        <p:nvSpPr>
          <p:cNvPr id="16" name="Text 11"/>
          <p:cNvSpPr/>
          <p:nvPr/>
        </p:nvSpPr>
        <p:spPr>
          <a:xfrm>
            <a:off x="785098" y="5124688"/>
            <a:ext cx="3933230" cy="717709"/>
          </a:xfrm>
          <a:prstGeom prst="rect">
            <a:avLst/>
          </a:prstGeom>
          <a:noFill/>
          <a:ln/>
        </p:spPr>
        <p:txBody>
          <a:bodyPr wrap="square" lIns="0" tIns="0" rIns="0" bIns="0" rtlCol="0" anchor="t"/>
          <a:lstStyle/>
          <a:p>
            <a:pPr marL="0" indent="0" algn="r">
              <a:lnSpc>
                <a:spcPts val="2800"/>
              </a:lnSpc>
              <a:buNone/>
            </a:pPr>
            <a:r>
              <a:rPr lang="en-US" sz="1750" dirty="0">
                <a:solidFill>
                  <a:srgbClr val="454240"/>
                </a:solidFill>
                <a:latin typeface="DM Sans" pitchFamily="34" charset="0"/>
                <a:ea typeface="DM Sans" pitchFamily="34" charset="-122"/>
                <a:cs typeface="DM Sans" pitchFamily="34" charset="-120"/>
              </a:rPr>
              <a:t>Drive successful implementations with lasting benefits.</a:t>
            </a:r>
            <a:endParaRPr lang="en-US" sz="1750" dirty="0"/>
          </a:p>
        </p:txBody>
      </p:sp>
      <p:pic>
        <p:nvPicPr>
          <p:cNvPr id="17" name="Image 3" descr="preencoded.png"/>
          <p:cNvPicPr>
            <a:picLocks noChangeAspect="1"/>
          </p:cNvPicPr>
          <p:nvPr/>
        </p:nvPicPr>
        <p:blipFill>
          <a:blip r:embed="rId6"/>
          <a:stretch>
            <a:fillRect/>
          </a:stretch>
        </p:blipFill>
        <p:spPr>
          <a:xfrm>
            <a:off x="5054798" y="1766411"/>
            <a:ext cx="4520803" cy="4520803"/>
          </a:xfrm>
          <a:prstGeom prst="rect">
            <a:avLst/>
          </a:prstGeom>
        </p:spPr>
      </p:pic>
      <p:sp>
        <p:nvSpPr>
          <p:cNvPr id="18" name="Text 12"/>
          <p:cNvSpPr/>
          <p:nvPr/>
        </p:nvSpPr>
        <p:spPr>
          <a:xfrm>
            <a:off x="5938599" y="4712256"/>
            <a:ext cx="164068" cy="448628"/>
          </a:xfrm>
          <a:prstGeom prst="rect">
            <a:avLst/>
          </a:prstGeom>
          <a:noFill/>
          <a:ln/>
        </p:spPr>
        <p:txBody>
          <a:bodyPr wrap="none" lIns="0" tIns="0" rIns="0" bIns="0" rtlCol="0" anchor="t"/>
          <a:lstStyle/>
          <a:p>
            <a:pPr marL="0" indent="0">
              <a:lnSpc>
                <a:spcPts val="3500"/>
              </a:lnSpc>
              <a:buNone/>
            </a:pPr>
            <a:r>
              <a:rPr lang="en-US" sz="2200" dirty="0">
                <a:solidFill>
                  <a:srgbClr val="454240"/>
                </a:solidFill>
                <a:latin typeface="Libre Baskerville" pitchFamily="34" charset="0"/>
                <a:ea typeface="Libre Baskerville" pitchFamily="34" charset="-122"/>
                <a:cs typeface="Libre Baskerville" pitchFamily="34" charset="-120"/>
              </a:rPr>
              <a:t>4</a:t>
            </a:r>
            <a:endParaRPr lang="en-US" sz="2200" dirty="0"/>
          </a:p>
        </p:txBody>
      </p:sp>
      <p:sp>
        <p:nvSpPr>
          <p:cNvPr id="19" name="Text 13"/>
          <p:cNvSpPr/>
          <p:nvPr/>
        </p:nvSpPr>
        <p:spPr>
          <a:xfrm>
            <a:off x="785098" y="6539508"/>
            <a:ext cx="13060204" cy="1076563"/>
          </a:xfrm>
          <a:prstGeom prst="rect">
            <a:avLst/>
          </a:prstGeom>
          <a:noFill/>
          <a:ln/>
        </p:spPr>
        <p:txBody>
          <a:bodyPr wrap="square" lIns="0" tIns="0" rIns="0" bIns="0" rtlCol="0" anchor="t"/>
          <a:lstStyle/>
          <a:p>
            <a:pPr marL="0" indent="0">
              <a:lnSpc>
                <a:spcPts val="2800"/>
              </a:lnSpc>
              <a:buNone/>
            </a:pPr>
            <a:r>
              <a:rPr lang="en-US" sz="1750" dirty="0">
                <a:solidFill>
                  <a:srgbClr val="454240"/>
                </a:solidFill>
                <a:latin typeface="DM Sans" pitchFamily="34" charset="0"/>
                <a:ea typeface="DM Sans" pitchFamily="34" charset="-122"/>
                <a:cs typeface="DM Sans" pitchFamily="34" charset="-120"/>
              </a:rPr>
              <a:t>For Project Managers handling complex implementations, NetSuite offers powerful tools to manage financials, resources, and project timelines. By following best practices and leveraging NetSuite's full potential, PMs can drive successful implementations that deliver long-term value.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098232"/>
            <a:ext cx="5670590" cy="708779"/>
          </a:xfrm>
          <a:prstGeom prst="rect">
            <a:avLst/>
          </a:prstGeom>
          <a:noFill/>
          <a:ln/>
        </p:spPr>
        <p:txBody>
          <a:bodyPr wrap="none" lIns="0" tIns="0" rIns="0" bIns="0" rtlCol="0" anchor="t"/>
          <a:lstStyle/>
          <a:p>
            <a:pPr marL="0" indent="0">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What is NetSuite?</a:t>
            </a:r>
            <a:endParaRPr lang="en-US" sz="4450" dirty="0"/>
          </a:p>
        </p:txBody>
      </p:sp>
      <p:sp>
        <p:nvSpPr>
          <p:cNvPr id="4" name="Shape 1"/>
          <p:cNvSpPr/>
          <p:nvPr/>
        </p:nvSpPr>
        <p:spPr>
          <a:xfrm>
            <a:off x="6280190" y="2402324"/>
            <a:ext cx="510302" cy="510302"/>
          </a:xfrm>
          <a:prstGeom prst="roundRect">
            <a:avLst>
              <a:gd name="adj" fmla="val 18669"/>
            </a:avLst>
          </a:prstGeom>
          <a:solidFill>
            <a:srgbClr val="F7EDD4"/>
          </a:solidFill>
          <a:ln w="7620">
            <a:solidFill>
              <a:srgbClr val="DDD3BA"/>
            </a:solidFill>
            <a:prstDash val="solid"/>
          </a:ln>
        </p:spPr>
        <p:txBody>
          <a:bodyPr/>
          <a:lstStyle/>
          <a:p>
            <a:endParaRPr lang="en-US"/>
          </a:p>
        </p:txBody>
      </p:sp>
      <p:sp>
        <p:nvSpPr>
          <p:cNvPr id="5" name="Text 2"/>
          <p:cNvSpPr/>
          <p:nvPr/>
        </p:nvSpPr>
        <p:spPr>
          <a:xfrm>
            <a:off x="6459379" y="2487335"/>
            <a:ext cx="151805" cy="340281"/>
          </a:xfrm>
          <a:prstGeom prst="rect">
            <a:avLst/>
          </a:prstGeom>
          <a:noFill/>
          <a:ln/>
        </p:spPr>
        <p:txBody>
          <a:bodyPr wrap="none" lIns="0" tIns="0" rIns="0" bIns="0" rtlCol="0" anchor="t"/>
          <a:lstStyle/>
          <a:p>
            <a:pPr marL="0" indent="0" algn="ctr">
              <a:lnSpc>
                <a:spcPts val="2650"/>
              </a:lnSpc>
              <a:buNone/>
            </a:pPr>
            <a:r>
              <a:rPr lang="en-US" sz="2650" dirty="0">
                <a:solidFill>
                  <a:srgbClr val="454240"/>
                </a:solidFill>
                <a:latin typeface="Libre Baskerville" pitchFamily="34" charset="0"/>
                <a:ea typeface="Libre Baskerville" pitchFamily="34" charset="-122"/>
                <a:cs typeface="Libre Baskerville" pitchFamily="34" charset="-120"/>
              </a:rPr>
              <a:t>1</a:t>
            </a:r>
            <a:endParaRPr lang="en-US" sz="2650" dirty="0"/>
          </a:p>
        </p:txBody>
      </p:sp>
      <p:sp>
        <p:nvSpPr>
          <p:cNvPr id="6" name="Text 3"/>
          <p:cNvSpPr/>
          <p:nvPr/>
        </p:nvSpPr>
        <p:spPr>
          <a:xfrm>
            <a:off x="7017306" y="2402324"/>
            <a:ext cx="3908227" cy="354330"/>
          </a:xfrm>
          <a:prstGeom prst="rect">
            <a:avLst/>
          </a:prstGeom>
          <a:noFill/>
          <a:ln/>
        </p:spPr>
        <p:txBody>
          <a:bodyPr wrap="none" lIns="0" tIns="0" rIns="0" bIns="0" rtlCol="0" anchor="t"/>
          <a:lstStyle/>
          <a:p>
            <a:pPr marL="0" indent="0">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Cloud-based ERP Platform</a:t>
            </a:r>
            <a:endParaRPr lang="en-US" sz="2200" dirty="0"/>
          </a:p>
        </p:txBody>
      </p:sp>
      <p:sp>
        <p:nvSpPr>
          <p:cNvPr id="7" name="Text 4"/>
          <p:cNvSpPr/>
          <p:nvPr/>
        </p:nvSpPr>
        <p:spPr>
          <a:xfrm>
            <a:off x="7017306" y="2892743"/>
            <a:ext cx="6819305" cy="1814513"/>
          </a:xfrm>
          <a:prstGeom prst="rect">
            <a:avLst/>
          </a:prstGeom>
          <a:noFill/>
          <a:ln/>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NetSuite is designed to integrate multiple business processes into a single system, including Financial Management, Customer Relationship Management (CRM), Human Capital Management (HCM), Supply Chain &amp; Inventory Management, and Project &amp; Resource Management.</a:t>
            </a:r>
            <a:endParaRPr lang="en-US" sz="1750" dirty="0"/>
          </a:p>
        </p:txBody>
      </p:sp>
      <p:sp>
        <p:nvSpPr>
          <p:cNvPr id="8" name="Shape 5"/>
          <p:cNvSpPr/>
          <p:nvPr/>
        </p:nvSpPr>
        <p:spPr>
          <a:xfrm>
            <a:off x="6280190" y="5189220"/>
            <a:ext cx="510302" cy="510302"/>
          </a:xfrm>
          <a:prstGeom prst="roundRect">
            <a:avLst>
              <a:gd name="adj" fmla="val 18669"/>
            </a:avLst>
          </a:prstGeom>
          <a:solidFill>
            <a:srgbClr val="F7EDD4"/>
          </a:solidFill>
          <a:ln w="7620">
            <a:solidFill>
              <a:srgbClr val="DDD3BA"/>
            </a:solidFill>
            <a:prstDash val="solid"/>
          </a:ln>
        </p:spPr>
        <p:txBody>
          <a:bodyPr/>
          <a:lstStyle/>
          <a:p>
            <a:endParaRPr lang="en-US"/>
          </a:p>
        </p:txBody>
      </p:sp>
      <p:sp>
        <p:nvSpPr>
          <p:cNvPr id="9" name="Text 6"/>
          <p:cNvSpPr/>
          <p:nvPr/>
        </p:nvSpPr>
        <p:spPr>
          <a:xfrm>
            <a:off x="6430566" y="5274231"/>
            <a:ext cx="209550" cy="340281"/>
          </a:xfrm>
          <a:prstGeom prst="rect">
            <a:avLst/>
          </a:prstGeom>
          <a:noFill/>
          <a:ln/>
        </p:spPr>
        <p:txBody>
          <a:bodyPr wrap="none" lIns="0" tIns="0" rIns="0" bIns="0" rtlCol="0" anchor="t"/>
          <a:lstStyle/>
          <a:p>
            <a:pPr marL="0" indent="0" algn="ctr">
              <a:lnSpc>
                <a:spcPts val="2650"/>
              </a:lnSpc>
              <a:buNone/>
            </a:pPr>
            <a:r>
              <a:rPr lang="en-US" sz="2650" dirty="0">
                <a:solidFill>
                  <a:srgbClr val="454240"/>
                </a:solidFill>
                <a:latin typeface="Libre Baskerville" pitchFamily="34" charset="0"/>
                <a:ea typeface="Libre Baskerville" pitchFamily="34" charset="-122"/>
                <a:cs typeface="Libre Baskerville" pitchFamily="34" charset="-120"/>
              </a:rPr>
              <a:t>2</a:t>
            </a:r>
            <a:endParaRPr lang="en-US" sz="2650" dirty="0"/>
          </a:p>
        </p:txBody>
      </p:sp>
      <p:sp>
        <p:nvSpPr>
          <p:cNvPr id="10" name="Text 7"/>
          <p:cNvSpPr/>
          <p:nvPr/>
        </p:nvSpPr>
        <p:spPr>
          <a:xfrm>
            <a:off x="7017306" y="5189220"/>
            <a:ext cx="3878580" cy="354330"/>
          </a:xfrm>
          <a:prstGeom prst="rect">
            <a:avLst/>
          </a:prstGeom>
          <a:noFill/>
          <a:ln/>
        </p:spPr>
        <p:txBody>
          <a:bodyPr wrap="none" lIns="0" tIns="0" rIns="0" bIns="0" rtlCol="0" anchor="t"/>
          <a:lstStyle/>
          <a:p>
            <a:pPr marL="0" indent="0">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Project Management Tools</a:t>
            </a:r>
            <a:endParaRPr lang="en-US" sz="2200" dirty="0"/>
          </a:p>
        </p:txBody>
      </p:sp>
      <p:sp>
        <p:nvSpPr>
          <p:cNvPr id="11" name="Text 8"/>
          <p:cNvSpPr/>
          <p:nvPr/>
        </p:nvSpPr>
        <p:spPr>
          <a:xfrm>
            <a:off x="7017306" y="5679638"/>
            <a:ext cx="6819305" cy="1451610"/>
          </a:xfrm>
          <a:prstGeom prst="rect">
            <a:avLst/>
          </a:prstGeom>
          <a:noFill/>
          <a:ln/>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For Project Managers, NetSuite provides robust tools to manage project timelines and deliverables, resource allocation and capacity planning, financial forecasting and budgeting, and billing, invoicing, and revenue recognition.</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1200388"/>
            <a:ext cx="9385221" cy="1417558"/>
          </a:xfrm>
          <a:prstGeom prst="rect">
            <a:avLst/>
          </a:prstGeom>
          <a:noFill/>
          <a:ln/>
        </p:spPr>
        <p:txBody>
          <a:bodyPr wrap="square" lIns="0" tIns="0" rIns="0" bIns="0" rtlCol="0" anchor="t"/>
          <a:lstStyle/>
          <a:p>
            <a:pPr marL="0" indent="0">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NetSuite Project Management Module</a:t>
            </a:r>
            <a:endParaRPr lang="en-US" sz="4450" dirty="0"/>
          </a:p>
        </p:txBody>
      </p:sp>
      <p:pic>
        <p:nvPicPr>
          <p:cNvPr id="4" name="Image 1" descr="preencoded.png"/>
          <p:cNvPicPr>
            <a:picLocks noChangeAspect="1"/>
          </p:cNvPicPr>
          <p:nvPr/>
        </p:nvPicPr>
        <p:blipFill>
          <a:blip r:embed="rId4"/>
          <a:stretch>
            <a:fillRect/>
          </a:stretch>
        </p:blipFill>
        <p:spPr>
          <a:xfrm>
            <a:off x="793790" y="2958108"/>
            <a:ext cx="566976" cy="566976"/>
          </a:xfrm>
          <a:prstGeom prst="rect">
            <a:avLst/>
          </a:prstGeom>
        </p:spPr>
      </p:pic>
      <p:sp>
        <p:nvSpPr>
          <p:cNvPr id="5" name="Text 1"/>
          <p:cNvSpPr/>
          <p:nvPr/>
        </p:nvSpPr>
        <p:spPr>
          <a:xfrm>
            <a:off x="793790" y="375189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Gantt Charts</a:t>
            </a:r>
            <a:endParaRPr lang="en-US" sz="2200" dirty="0"/>
          </a:p>
        </p:txBody>
      </p:sp>
      <p:sp>
        <p:nvSpPr>
          <p:cNvPr id="6" name="Text 2"/>
          <p:cNvSpPr/>
          <p:nvPr/>
        </p:nvSpPr>
        <p:spPr>
          <a:xfrm>
            <a:off x="793790" y="4242316"/>
            <a:ext cx="2901553" cy="108870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Track project milestones and task dependencies visually.</a:t>
            </a:r>
            <a:endParaRPr lang="en-US" sz="1750" dirty="0"/>
          </a:p>
        </p:txBody>
      </p:sp>
      <p:pic>
        <p:nvPicPr>
          <p:cNvPr id="7" name="Image 2" descr="preencoded.png"/>
          <p:cNvPicPr>
            <a:picLocks noChangeAspect="1"/>
          </p:cNvPicPr>
          <p:nvPr/>
        </p:nvPicPr>
        <p:blipFill>
          <a:blip r:embed="rId5"/>
          <a:stretch>
            <a:fillRect/>
          </a:stretch>
        </p:blipFill>
        <p:spPr>
          <a:xfrm>
            <a:off x="4035504" y="2958108"/>
            <a:ext cx="566976" cy="566976"/>
          </a:xfrm>
          <a:prstGeom prst="rect">
            <a:avLst/>
          </a:prstGeom>
        </p:spPr>
      </p:pic>
      <p:sp>
        <p:nvSpPr>
          <p:cNvPr id="8" name="Text 3"/>
          <p:cNvSpPr/>
          <p:nvPr/>
        </p:nvSpPr>
        <p:spPr>
          <a:xfrm>
            <a:off x="4035504" y="3751898"/>
            <a:ext cx="2901672" cy="708660"/>
          </a:xfrm>
          <a:prstGeom prst="rect">
            <a:avLst/>
          </a:prstGeom>
          <a:noFill/>
          <a:ln/>
        </p:spPr>
        <p:txBody>
          <a:bodyPr wrap="squar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Role-based Dashboards</a:t>
            </a:r>
            <a:endParaRPr lang="en-US" sz="2200" dirty="0"/>
          </a:p>
        </p:txBody>
      </p:sp>
      <p:sp>
        <p:nvSpPr>
          <p:cNvPr id="9" name="Text 4"/>
          <p:cNvSpPr/>
          <p:nvPr/>
        </p:nvSpPr>
        <p:spPr>
          <a:xfrm>
            <a:off x="4035504" y="4596646"/>
            <a:ext cx="2901672" cy="108870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Access real-time project insights tailored to specific roles.</a:t>
            </a:r>
            <a:endParaRPr lang="en-US" sz="1750" dirty="0"/>
          </a:p>
        </p:txBody>
      </p:sp>
      <p:pic>
        <p:nvPicPr>
          <p:cNvPr id="10" name="Image 3" descr="preencoded.png"/>
          <p:cNvPicPr>
            <a:picLocks noChangeAspect="1"/>
          </p:cNvPicPr>
          <p:nvPr/>
        </p:nvPicPr>
        <p:blipFill>
          <a:blip r:embed="rId6"/>
          <a:stretch>
            <a:fillRect/>
          </a:stretch>
        </p:blipFill>
        <p:spPr>
          <a:xfrm>
            <a:off x="7277338" y="2958108"/>
            <a:ext cx="566976" cy="566976"/>
          </a:xfrm>
          <a:prstGeom prst="rect">
            <a:avLst/>
          </a:prstGeom>
        </p:spPr>
      </p:pic>
      <p:sp>
        <p:nvSpPr>
          <p:cNvPr id="11" name="Text 5"/>
          <p:cNvSpPr/>
          <p:nvPr/>
        </p:nvSpPr>
        <p:spPr>
          <a:xfrm>
            <a:off x="7277338" y="3751898"/>
            <a:ext cx="2901672" cy="708660"/>
          </a:xfrm>
          <a:prstGeom prst="rect">
            <a:avLst/>
          </a:prstGeom>
          <a:noFill/>
          <a:ln/>
        </p:spPr>
        <p:txBody>
          <a:bodyPr wrap="squar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Automated Workflows</a:t>
            </a:r>
            <a:endParaRPr lang="en-US" sz="2200" dirty="0"/>
          </a:p>
        </p:txBody>
      </p:sp>
      <p:sp>
        <p:nvSpPr>
          <p:cNvPr id="12" name="Text 6"/>
          <p:cNvSpPr/>
          <p:nvPr/>
        </p:nvSpPr>
        <p:spPr>
          <a:xfrm>
            <a:off x="7277338" y="4596646"/>
            <a:ext cx="2901672" cy="108870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Streamline approvals and task assignments for increased efficiency.</a:t>
            </a:r>
            <a:endParaRPr lang="en-US" sz="1750" dirty="0"/>
          </a:p>
        </p:txBody>
      </p:sp>
      <p:sp>
        <p:nvSpPr>
          <p:cNvPr id="13" name="Text 7"/>
          <p:cNvSpPr/>
          <p:nvPr/>
        </p:nvSpPr>
        <p:spPr>
          <a:xfrm>
            <a:off x="793790" y="5940504"/>
            <a:ext cx="9385221" cy="1088708"/>
          </a:xfrm>
          <a:prstGeom prst="rect">
            <a:avLst/>
          </a:prstGeom>
          <a:noFill/>
          <a:ln/>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The NetSuite Project Management Module helps PMs track project progress, allocate resources, and manage budgets effectively. These features provide a comprehensive view of project health and streamline project management processes.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2177058"/>
            <a:ext cx="10089952" cy="708779"/>
          </a:xfrm>
          <a:prstGeom prst="rect">
            <a:avLst/>
          </a:prstGeom>
          <a:noFill/>
          <a:ln/>
        </p:spPr>
        <p:txBody>
          <a:bodyPr wrap="none" lIns="0" tIns="0" rIns="0" bIns="0" rtlCol="0" anchor="t"/>
          <a:lstStyle/>
          <a:p>
            <a:pPr marL="0" indent="0">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Resource Management in NetSuite</a:t>
            </a:r>
            <a:endParaRPr lang="en-US" sz="4450" dirty="0"/>
          </a:p>
        </p:txBody>
      </p:sp>
      <p:sp>
        <p:nvSpPr>
          <p:cNvPr id="3" name="Text 1"/>
          <p:cNvSpPr/>
          <p:nvPr/>
        </p:nvSpPr>
        <p:spPr>
          <a:xfrm>
            <a:off x="793790" y="3452813"/>
            <a:ext cx="3745349" cy="354330"/>
          </a:xfrm>
          <a:prstGeom prst="rect">
            <a:avLst/>
          </a:prstGeom>
          <a:noFill/>
          <a:ln/>
        </p:spPr>
        <p:txBody>
          <a:bodyPr wrap="none" lIns="0" tIns="0" rIns="0" bIns="0" rtlCol="0" anchor="t"/>
          <a:lstStyle/>
          <a:p>
            <a:pPr marL="0" indent="0">
              <a:lnSpc>
                <a:spcPts val="2750"/>
              </a:lnSpc>
              <a:buNone/>
            </a:pPr>
            <a:r>
              <a:rPr lang="en-US" sz="2200" dirty="0">
                <a:solidFill>
                  <a:srgbClr val="5C4E3D"/>
                </a:solidFill>
                <a:latin typeface="Libre Baskerville" pitchFamily="34" charset="0"/>
                <a:ea typeface="Libre Baskerville" pitchFamily="34" charset="-122"/>
                <a:cs typeface="Libre Baskerville" pitchFamily="34" charset="-120"/>
              </a:rPr>
              <a:t>Resource Allocation Tools</a:t>
            </a:r>
            <a:endParaRPr lang="en-US" sz="2200" dirty="0"/>
          </a:p>
        </p:txBody>
      </p:sp>
      <p:sp>
        <p:nvSpPr>
          <p:cNvPr id="4" name="Text 2"/>
          <p:cNvSpPr/>
          <p:nvPr/>
        </p:nvSpPr>
        <p:spPr>
          <a:xfrm>
            <a:off x="793790" y="4033957"/>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Efficiently assign and balance workloads across teams based on availability and skills. This ensures optimal resource utilization and prevents overallocation.</a:t>
            </a:r>
            <a:endParaRPr lang="en-US" sz="1750" dirty="0"/>
          </a:p>
        </p:txBody>
      </p:sp>
      <p:sp>
        <p:nvSpPr>
          <p:cNvPr id="5" name="Text 3"/>
          <p:cNvSpPr/>
          <p:nvPr/>
        </p:nvSpPr>
        <p:spPr>
          <a:xfrm>
            <a:off x="5332928" y="3452813"/>
            <a:ext cx="3848457" cy="354330"/>
          </a:xfrm>
          <a:prstGeom prst="rect">
            <a:avLst/>
          </a:prstGeom>
          <a:noFill/>
          <a:ln/>
        </p:spPr>
        <p:txBody>
          <a:bodyPr wrap="none" lIns="0" tIns="0" rIns="0" bIns="0" rtlCol="0" anchor="t"/>
          <a:lstStyle/>
          <a:p>
            <a:pPr marL="0" indent="0">
              <a:lnSpc>
                <a:spcPts val="2750"/>
              </a:lnSpc>
              <a:buNone/>
            </a:pPr>
            <a:r>
              <a:rPr lang="en-US" sz="2200" dirty="0">
                <a:solidFill>
                  <a:srgbClr val="5C4E3D"/>
                </a:solidFill>
                <a:latin typeface="Libre Baskerville" pitchFamily="34" charset="0"/>
                <a:ea typeface="Libre Baskerville" pitchFamily="34" charset="-122"/>
                <a:cs typeface="Libre Baskerville" pitchFamily="34" charset="-120"/>
              </a:rPr>
              <a:t>Time Tracking Integration</a:t>
            </a:r>
            <a:endParaRPr lang="en-US" sz="2200" dirty="0"/>
          </a:p>
        </p:txBody>
      </p:sp>
      <p:sp>
        <p:nvSpPr>
          <p:cNvPr id="6" name="Text 4"/>
          <p:cNvSpPr/>
          <p:nvPr/>
        </p:nvSpPr>
        <p:spPr>
          <a:xfrm>
            <a:off x="5332928" y="4033957"/>
            <a:ext cx="3978116" cy="1814513"/>
          </a:xfrm>
          <a:prstGeom prst="rect">
            <a:avLst/>
          </a:prstGeom>
          <a:noFill/>
          <a:ln/>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Seamlessly integrate time tracking for accurate billing and payroll processing. This feature ensures that all project hours are accounted for and properly billed.</a:t>
            </a:r>
            <a:endParaRPr lang="en-US" sz="1750" dirty="0"/>
          </a:p>
        </p:txBody>
      </p:sp>
      <p:sp>
        <p:nvSpPr>
          <p:cNvPr id="7" name="Text 5"/>
          <p:cNvSpPr/>
          <p:nvPr/>
        </p:nvSpPr>
        <p:spPr>
          <a:xfrm>
            <a:off x="9872067" y="3452813"/>
            <a:ext cx="3441621" cy="354330"/>
          </a:xfrm>
          <a:prstGeom prst="rect">
            <a:avLst/>
          </a:prstGeom>
          <a:noFill/>
          <a:ln/>
        </p:spPr>
        <p:txBody>
          <a:bodyPr wrap="none" lIns="0" tIns="0" rIns="0" bIns="0" rtlCol="0" anchor="t"/>
          <a:lstStyle/>
          <a:p>
            <a:pPr marL="0" indent="0">
              <a:lnSpc>
                <a:spcPts val="2750"/>
              </a:lnSpc>
              <a:buNone/>
            </a:pPr>
            <a:r>
              <a:rPr lang="en-US" sz="2200" dirty="0">
                <a:solidFill>
                  <a:srgbClr val="5C4E3D"/>
                </a:solidFill>
                <a:latin typeface="Libre Baskerville" pitchFamily="34" charset="0"/>
                <a:ea typeface="Libre Baskerville" pitchFamily="34" charset="-122"/>
                <a:cs typeface="Libre Baskerville" pitchFamily="34" charset="-120"/>
              </a:rPr>
              <a:t>Forecasting Capabilities</a:t>
            </a:r>
            <a:endParaRPr lang="en-US" sz="2200" dirty="0"/>
          </a:p>
        </p:txBody>
      </p:sp>
      <p:sp>
        <p:nvSpPr>
          <p:cNvPr id="8" name="Text 6"/>
          <p:cNvSpPr/>
          <p:nvPr/>
        </p:nvSpPr>
        <p:spPr>
          <a:xfrm>
            <a:off x="9872067" y="4033957"/>
            <a:ext cx="3978116" cy="1451610"/>
          </a:xfrm>
          <a:prstGeom prst="rect">
            <a:avLst/>
          </a:prstGeom>
          <a:noFill/>
          <a:ln/>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Anticipate resource needs in advance, allowing for proactive staffing decisions and better long-term project planning.</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893088"/>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Financial Management &amp; Budgeting</a:t>
            </a:r>
            <a:endParaRPr lang="en-US" sz="4450" dirty="0"/>
          </a:p>
        </p:txBody>
      </p:sp>
      <p:sp>
        <p:nvSpPr>
          <p:cNvPr id="4" name="Shape 1"/>
          <p:cNvSpPr/>
          <p:nvPr/>
        </p:nvSpPr>
        <p:spPr>
          <a:xfrm>
            <a:off x="793790" y="2650808"/>
            <a:ext cx="3664863" cy="2773799"/>
          </a:xfrm>
          <a:prstGeom prst="roundRect">
            <a:avLst>
              <a:gd name="adj" fmla="val 3435"/>
            </a:avLst>
          </a:prstGeom>
          <a:solidFill>
            <a:srgbClr val="F7EDD4"/>
          </a:solidFill>
          <a:ln w="7620">
            <a:solidFill>
              <a:srgbClr val="DDD3BA"/>
            </a:solidFill>
            <a:prstDash val="solid"/>
          </a:ln>
        </p:spPr>
        <p:txBody>
          <a:bodyPr/>
          <a:lstStyle/>
          <a:p>
            <a:endParaRPr lang="en-US"/>
          </a:p>
        </p:txBody>
      </p:sp>
      <p:sp>
        <p:nvSpPr>
          <p:cNvPr id="5" name="Text 2"/>
          <p:cNvSpPr/>
          <p:nvPr/>
        </p:nvSpPr>
        <p:spPr>
          <a:xfrm>
            <a:off x="1028224" y="2885242"/>
            <a:ext cx="2835235" cy="354330"/>
          </a:xfrm>
          <a:prstGeom prst="rect">
            <a:avLst/>
          </a:prstGeom>
          <a:noFill/>
          <a:ln/>
        </p:spPr>
        <p:txBody>
          <a:bodyPr wrap="none" lIns="0" tIns="0" rIns="0" bIns="0" rtlCol="0" anchor="t"/>
          <a:lstStyle/>
          <a:p>
            <a:pPr marL="0" indent="0">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Real-time Tracking</a:t>
            </a:r>
            <a:endParaRPr lang="en-US" sz="2200" dirty="0"/>
          </a:p>
        </p:txBody>
      </p:sp>
      <p:sp>
        <p:nvSpPr>
          <p:cNvPr id="6" name="Text 3"/>
          <p:cNvSpPr/>
          <p:nvPr/>
        </p:nvSpPr>
        <p:spPr>
          <a:xfrm>
            <a:off x="1028224" y="3375660"/>
            <a:ext cx="3195995" cy="1814513"/>
          </a:xfrm>
          <a:prstGeom prst="rect">
            <a:avLst/>
          </a:prstGeom>
          <a:noFill/>
          <a:ln/>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Monitor project costs, budgets, and profitability in real time, allowing for quick adjustments and informed decision-making.</a:t>
            </a:r>
            <a:endParaRPr lang="en-US" sz="1750" dirty="0"/>
          </a:p>
        </p:txBody>
      </p:sp>
      <p:sp>
        <p:nvSpPr>
          <p:cNvPr id="7" name="Shape 4"/>
          <p:cNvSpPr/>
          <p:nvPr/>
        </p:nvSpPr>
        <p:spPr>
          <a:xfrm>
            <a:off x="4685467" y="2650808"/>
            <a:ext cx="3664863" cy="2773799"/>
          </a:xfrm>
          <a:prstGeom prst="roundRect">
            <a:avLst>
              <a:gd name="adj" fmla="val 3435"/>
            </a:avLst>
          </a:prstGeom>
          <a:solidFill>
            <a:srgbClr val="F7EDD4"/>
          </a:solidFill>
          <a:ln w="7620">
            <a:solidFill>
              <a:srgbClr val="DDD3BA"/>
            </a:solidFill>
            <a:prstDash val="solid"/>
          </a:ln>
        </p:spPr>
        <p:txBody>
          <a:bodyPr/>
          <a:lstStyle/>
          <a:p>
            <a:endParaRPr lang="en-US"/>
          </a:p>
        </p:txBody>
      </p:sp>
      <p:sp>
        <p:nvSpPr>
          <p:cNvPr id="8" name="Text 5"/>
          <p:cNvSpPr/>
          <p:nvPr/>
        </p:nvSpPr>
        <p:spPr>
          <a:xfrm>
            <a:off x="4919901" y="2885242"/>
            <a:ext cx="3070027" cy="354330"/>
          </a:xfrm>
          <a:prstGeom prst="rect">
            <a:avLst/>
          </a:prstGeom>
          <a:noFill/>
          <a:ln/>
        </p:spPr>
        <p:txBody>
          <a:bodyPr wrap="none" lIns="0" tIns="0" rIns="0" bIns="0" rtlCol="0" anchor="t"/>
          <a:lstStyle/>
          <a:p>
            <a:pPr marL="0" indent="0">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Automated Invoicing</a:t>
            </a:r>
            <a:endParaRPr lang="en-US" sz="2200" dirty="0"/>
          </a:p>
        </p:txBody>
      </p:sp>
      <p:sp>
        <p:nvSpPr>
          <p:cNvPr id="9" name="Text 6"/>
          <p:cNvSpPr/>
          <p:nvPr/>
        </p:nvSpPr>
        <p:spPr>
          <a:xfrm>
            <a:off x="4919901" y="3375660"/>
            <a:ext cx="3195995" cy="1814513"/>
          </a:xfrm>
          <a:prstGeom prst="rect">
            <a:avLst/>
          </a:prstGeom>
          <a:noFill/>
          <a:ln/>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Streamline invoicing and revenue recognition based on project milestones, improving cash flow and financial accuracy.</a:t>
            </a:r>
            <a:endParaRPr lang="en-US" sz="1750" dirty="0"/>
          </a:p>
        </p:txBody>
      </p:sp>
      <p:sp>
        <p:nvSpPr>
          <p:cNvPr id="10" name="Shape 7"/>
          <p:cNvSpPr/>
          <p:nvPr/>
        </p:nvSpPr>
        <p:spPr>
          <a:xfrm>
            <a:off x="793790" y="5651421"/>
            <a:ext cx="7556421" cy="1685092"/>
          </a:xfrm>
          <a:prstGeom prst="roundRect">
            <a:avLst>
              <a:gd name="adj" fmla="val 5654"/>
            </a:avLst>
          </a:prstGeom>
          <a:solidFill>
            <a:srgbClr val="F7EDD4"/>
          </a:solidFill>
          <a:ln w="7620">
            <a:solidFill>
              <a:srgbClr val="DDD3BA"/>
            </a:solidFill>
            <a:prstDash val="solid"/>
          </a:ln>
        </p:spPr>
        <p:txBody>
          <a:bodyPr/>
          <a:lstStyle/>
          <a:p>
            <a:endParaRPr lang="en-US"/>
          </a:p>
        </p:txBody>
      </p:sp>
      <p:sp>
        <p:nvSpPr>
          <p:cNvPr id="11" name="Text 8"/>
          <p:cNvSpPr/>
          <p:nvPr/>
        </p:nvSpPr>
        <p:spPr>
          <a:xfrm>
            <a:off x="1028224" y="5885855"/>
            <a:ext cx="3477578" cy="354330"/>
          </a:xfrm>
          <a:prstGeom prst="rect">
            <a:avLst/>
          </a:prstGeom>
          <a:noFill/>
          <a:ln/>
        </p:spPr>
        <p:txBody>
          <a:bodyPr wrap="none" lIns="0" tIns="0" rIns="0" bIns="0" rtlCol="0" anchor="t"/>
          <a:lstStyle/>
          <a:p>
            <a:pPr marL="0" indent="0">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Multi-currency Support</a:t>
            </a:r>
            <a:endParaRPr lang="en-US" sz="2200" dirty="0"/>
          </a:p>
        </p:txBody>
      </p:sp>
      <p:sp>
        <p:nvSpPr>
          <p:cNvPr id="12" name="Text 9"/>
          <p:cNvSpPr/>
          <p:nvPr/>
        </p:nvSpPr>
        <p:spPr>
          <a:xfrm>
            <a:off x="1028224" y="6376273"/>
            <a:ext cx="7087553" cy="725805"/>
          </a:xfrm>
          <a:prstGeom prst="rect">
            <a:avLst/>
          </a:prstGeom>
          <a:noFill/>
          <a:ln/>
        </p:spPr>
        <p:txBody>
          <a:bodyPr wrap="square" lIns="0" tIns="0" rIns="0" bIns="0" rtlCol="0" anchor="t"/>
          <a:lstStyle/>
          <a:p>
            <a:pPr marL="0" indent="0">
              <a:lnSpc>
                <a:spcPts val="2850"/>
              </a:lnSpc>
              <a:buNone/>
            </a:pPr>
            <a:r>
              <a:rPr lang="en-US" sz="1750" dirty="0">
                <a:solidFill>
                  <a:srgbClr val="454240"/>
                </a:solidFill>
                <a:latin typeface="DM Sans" pitchFamily="34" charset="0"/>
                <a:ea typeface="DM Sans" pitchFamily="34" charset="-122"/>
                <a:cs typeface="DM Sans" pitchFamily="34" charset="-120"/>
              </a:rPr>
              <a:t>Manage multi-currency and multi-subsidiary accounting for global operations, simplifying complex financial scenarios.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38188" y="589598"/>
            <a:ext cx="7667625" cy="1318260"/>
          </a:xfrm>
          <a:prstGeom prst="rect">
            <a:avLst/>
          </a:prstGeom>
          <a:noFill/>
          <a:ln/>
        </p:spPr>
        <p:txBody>
          <a:bodyPr wrap="square" lIns="0" tIns="0" rIns="0" bIns="0" rtlCol="0" anchor="t"/>
          <a:lstStyle/>
          <a:p>
            <a:pPr marL="0" indent="0">
              <a:lnSpc>
                <a:spcPts val="5150"/>
              </a:lnSpc>
              <a:buNone/>
            </a:pPr>
            <a:r>
              <a:rPr lang="en-US" sz="4150" dirty="0">
                <a:solidFill>
                  <a:srgbClr val="5C4E3D"/>
                </a:solidFill>
                <a:latin typeface="Libre Baskerville" pitchFamily="34" charset="0"/>
                <a:ea typeface="Libre Baskerville" pitchFamily="34" charset="-122"/>
                <a:cs typeface="Libre Baskerville" pitchFamily="34" charset="-120"/>
              </a:rPr>
              <a:t>Timesheet &amp; Expense Tracking</a:t>
            </a:r>
            <a:endParaRPr lang="en-US" sz="4150" dirty="0"/>
          </a:p>
        </p:txBody>
      </p:sp>
      <p:sp>
        <p:nvSpPr>
          <p:cNvPr id="4" name="Shape 1"/>
          <p:cNvSpPr/>
          <p:nvPr/>
        </p:nvSpPr>
        <p:spPr>
          <a:xfrm>
            <a:off x="1043107" y="2224207"/>
            <a:ext cx="22860" cy="5415677"/>
          </a:xfrm>
          <a:prstGeom prst="roundRect">
            <a:avLst>
              <a:gd name="adj" fmla="val 387511"/>
            </a:avLst>
          </a:prstGeom>
          <a:solidFill>
            <a:srgbClr val="DDD3BA"/>
          </a:solidFill>
          <a:ln/>
        </p:spPr>
        <p:txBody>
          <a:bodyPr/>
          <a:lstStyle/>
          <a:p>
            <a:endParaRPr lang="en-US"/>
          </a:p>
        </p:txBody>
      </p:sp>
      <p:sp>
        <p:nvSpPr>
          <p:cNvPr id="5" name="Shape 2"/>
          <p:cNvSpPr/>
          <p:nvPr/>
        </p:nvSpPr>
        <p:spPr>
          <a:xfrm>
            <a:off x="1268909" y="2687122"/>
            <a:ext cx="738188" cy="22860"/>
          </a:xfrm>
          <a:prstGeom prst="roundRect">
            <a:avLst>
              <a:gd name="adj" fmla="val 387511"/>
            </a:avLst>
          </a:prstGeom>
          <a:solidFill>
            <a:srgbClr val="DDD3BA"/>
          </a:solidFill>
          <a:ln/>
        </p:spPr>
        <p:txBody>
          <a:bodyPr/>
          <a:lstStyle/>
          <a:p>
            <a:endParaRPr lang="en-US"/>
          </a:p>
        </p:txBody>
      </p:sp>
      <p:sp>
        <p:nvSpPr>
          <p:cNvPr id="6" name="Shape 3"/>
          <p:cNvSpPr/>
          <p:nvPr/>
        </p:nvSpPr>
        <p:spPr>
          <a:xfrm>
            <a:off x="817305" y="2461379"/>
            <a:ext cx="474464" cy="474464"/>
          </a:xfrm>
          <a:prstGeom prst="roundRect">
            <a:avLst>
              <a:gd name="adj" fmla="val 18671"/>
            </a:avLst>
          </a:prstGeom>
          <a:solidFill>
            <a:srgbClr val="F7EDD4"/>
          </a:solidFill>
          <a:ln w="7620">
            <a:solidFill>
              <a:srgbClr val="DDD3BA"/>
            </a:solidFill>
            <a:prstDash val="solid"/>
          </a:ln>
        </p:spPr>
        <p:txBody>
          <a:bodyPr/>
          <a:lstStyle/>
          <a:p>
            <a:endParaRPr lang="en-US"/>
          </a:p>
        </p:txBody>
      </p:sp>
      <p:sp>
        <p:nvSpPr>
          <p:cNvPr id="7" name="Text 4"/>
          <p:cNvSpPr/>
          <p:nvPr/>
        </p:nvSpPr>
        <p:spPr>
          <a:xfrm>
            <a:off x="983992" y="2540437"/>
            <a:ext cx="141089" cy="316349"/>
          </a:xfrm>
          <a:prstGeom prst="rect">
            <a:avLst/>
          </a:prstGeom>
          <a:noFill/>
          <a:ln/>
        </p:spPr>
        <p:txBody>
          <a:bodyPr wrap="none" lIns="0" tIns="0" rIns="0" bIns="0" rtlCol="0" anchor="t"/>
          <a:lstStyle/>
          <a:p>
            <a:pPr marL="0" indent="0" algn="ctr">
              <a:lnSpc>
                <a:spcPts val="2450"/>
              </a:lnSpc>
              <a:buNone/>
            </a:pPr>
            <a:r>
              <a:rPr lang="en-US" sz="2450" dirty="0">
                <a:solidFill>
                  <a:srgbClr val="454240"/>
                </a:solidFill>
                <a:latin typeface="Libre Baskerville" pitchFamily="34" charset="0"/>
                <a:ea typeface="Libre Baskerville" pitchFamily="34" charset="-122"/>
                <a:cs typeface="Libre Baskerville" pitchFamily="34" charset="-120"/>
              </a:rPr>
              <a:t>1</a:t>
            </a:r>
            <a:endParaRPr lang="en-US" sz="2450" dirty="0"/>
          </a:p>
        </p:txBody>
      </p:sp>
      <p:sp>
        <p:nvSpPr>
          <p:cNvPr id="8" name="Text 5"/>
          <p:cNvSpPr/>
          <p:nvPr/>
        </p:nvSpPr>
        <p:spPr>
          <a:xfrm>
            <a:off x="2214563" y="2435066"/>
            <a:ext cx="2636401" cy="329446"/>
          </a:xfrm>
          <a:prstGeom prst="rect">
            <a:avLst/>
          </a:prstGeom>
          <a:noFill/>
          <a:ln/>
        </p:spPr>
        <p:txBody>
          <a:bodyPr wrap="none" lIns="0" tIns="0" rIns="0" bIns="0" rtlCol="0" anchor="t"/>
          <a:lstStyle/>
          <a:p>
            <a:pPr marL="0" indent="0" algn="l">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Submission</a:t>
            </a:r>
            <a:endParaRPr lang="en-US" sz="2050" dirty="0"/>
          </a:p>
        </p:txBody>
      </p:sp>
      <p:sp>
        <p:nvSpPr>
          <p:cNvPr id="9" name="Text 6"/>
          <p:cNvSpPr/>
          <p:nvPr/>
        </p:nvSpPr>
        <p:spPr>
          <a:xfrm>
            <a:off x="2214563" y="2890957"/>
            <a:ext cx="6191250" cy="674608"/>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Employees submit time and expense reports directly in NetSuite, streamlining the process and reducing errors.</a:t>
            </a:r>
            <a:endParaRPr lang="en-US" sz="1650" dirty="0"/>
          </a:p>
        </p:txBody>
      </p:sp>
      <p:sp>
        <p:nvSpPr>
          <p:cNvPr id="10" name="Shape 7"/>
          <p:cNvSpPr/>
          <p:nvPr/>
        </p:nvSpPr>
        <p:spPr>
          <a:xfrm>
            <a:off x="1268909" y="4450199"/>
            <a:ext cx="738188" cy="22860"/>
          </a:xfrm>
          <a:prstGeom prst="roundRect">
            <a:avLst>
              <a:gd name="adj" fmla="val 387511"/>
            </a:avLst>
          </a:prstGeom>
          <a:solidFill>
            <a:srgbClr val="DDD3BA"/>
          </a:solidFill>
          <a:ln/>
        </p:spPr>
        <p:txBody>
          <a:bodyPr/>
          <a:lstStyle/>
          <a:p>
            <a:endParaRPr lang="en-US"/>
          </a:p>
        </p:txBody>
      </p:sp>
      <p:sp>
        <p:nvSpPr>
          <p:cNvPr id="11" name="Shape 8"/>
          <p:cNvSpPr/>
          <p:nvPr/>
        </p:nvSpPr>
        <p:spPr>
          <a:xfrm>
            <a:off x="817305" y="4224457"/>
            <a:ext cx="474464" cy="474464"/>
          </a:xfrm>
          <a:prstGeom prst="roundRect">
            <a:avLst>
              <a:gd name="adj" fmla="val 18671"/>
            </a:avLst>
          </a:prstGeom>
          <a:solidFill>
            <a:srgbClr val="F7EDD4"/>
          </a:solidFill>
          <a:ln w="7620">
            <a:solidFill>
              <a:srgbClr val="DDD3BA"/>
            </a:solidFill>
            <a:prstDash val="solid"/>
          </a:ln>
        </p:spPr>
        <p:txBody>
          <a:bodyPr/>
          <a:lstStyle/>
          <a:p>
            <a:endParaRPr lang="en-US"/>
          </a:p>
        </p:txBody>
      </p:sp>
      <p:sp>
        <p:nvSpPr>
          <p:cNvPr id="12" name="Text 9"/>
          <p:cNvSpPr/>
          <p:nvPr/>
        </p:nvSpPr>
        <p:spPr>
          <a:xfrm>
            <a:off x="957084" y="4303514"/>
            <a:ext cx="194905" cy="316349"/>
          </a:xfrm>
          <a:prstGeom prst="rect">
            <a:avLst/>
          </a:prstGeom>
          <a:noFill/>
          <a:ln/>
        </p:spPr>
        <p:txBody>
          <a:bodyPr wrap="none" lIns="0" tIns="0" rIns="0" bIns="0" rtlCol="0" anchor="t"/>
          <a:lstStyle/>
          <a:p>
            <a:pPr marL="0" indent="0" algn="ctr">
              <a:lnSpc>
                <a:spcPts val="2450"/>
              </a:lnSpc>
              <a:buNone/>
            </a:pPr>
            <a:r>
              <a:rPr lang="en-US" sz="2450" dirty="0">
                <a:solidFill>
                  <a:srgbClr val="454240"/>
                </a:solidFill>
                <a:latin typeface="Libre Baskerville" pitchFamily="34" charset="0"/>
                <a:ea typeface="Libre Baskerville" pitchFamily="34" charset="-122"/>
                <a:cs typeface="Libre Baskerville" pitchFamily="34" charset="-120"/>
              </a:rPr>
              <a:t>2</a:t>
            </a:r>
            <a:endParaRPr lang="en-US" sz="2450" dirty="0"/>
          </a:p>
        </p:txBody>
      </p:sp>
      <p:sp>
        <p:nvSpPr>
          <p:cNvPr id="13" name="Text 10"/>
          <p:cNvSpPr/>
          <p:nvPr/>
        </p:nvSpPr>
        <p:spPr>
          <a:xfrm>
            <a:off x="2214563" y="4198144"/>
            <a:ext cx="2636401" cy="329446"/>
          </a:xfrm>
          <a:prstGeom prst="rect">
            <a:avLst/>
          </a:prstGeom>
          <a:noFill/>
          <a:ln/>
        </p:spPr>
        <p:txBody>
          <a:bodyPr wrap="none" lIns="0" tIns="0" rIns="0" bIns="0" rtlCol="0" anchor="t"/>
          <a:lstStyle/>
          <a:p>
            <a:pPr marL="0" indent="0" algn="l">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Approval</a:t>
            </a:r>
            <a:endParaRPr lang="en-US" sz="2050" dirty="0"/>
          </a:p>
        </p:txBody>
      </p:sp>
      <p:sp>
        <p:nvSpPr>
          <p:cNvPr id="14" name="Text 11"/>
          <p:cNvSpPr/>
          <p:nvPr/>
        </p:nvSpPr>
        <p:spPr>
          <a:xfrm>
            <a:off x="2214563" y="4654034"/>
            <a:ext cx="6191250" cy="674608"/>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Project Managers can easily approve, track, and bill project-related expenses, maintaining control over project costs.</a:t>
            </a:r>
            <a:endParaRPr lang="en-US" sz="1650" dirty="0"/>
          </a:p>
        </p:txBody>
      </p:sp>
      <p:sp>
        <p:nvSpPr>
          <p:cNvPr id="15" name="Shape 12"/>
          <p:cNvSpPr/>
          <p:nvPr/>
        </p:nvSpPr>
        <p:spPr>
          <a:xfrm>
            <a:off x="1268909" y="6213277"/>
            <a:ext cx="738188" cy="22860"/>
          </a:xfrm>
          <a:prstGeom prst="roundRect">
            <a:avLst>
              <a:gd name="adj" fmla="val 387511"/>
            </a:avLst>
          </a:prstGeom>
          <a:solidFill>
            <a:srgbClr val="DDD3BA"/>
          </a:solidFill>
          <a:ln/>
        </p:spPr>
        <p:txBody>
          <a:bodyPr/>
          <a:lstStyle/>
          <a:p>
            <a:endParaRPr lang="en-US"/>
          </a:p>
        </p:txBody>
      </p:sp>
      <p:sp>
        <p:nvSpPr>
          <p:cNvPr id="16" name="Shape 13"/>
          <p:cNvSpPr/>
          <p:nvPr/>
        </p:nvSpPr>
        <p:spPr>
          <a:xfrm>
            <a:off x="817305" y="5987534"/>
            <a:ext cx="474464" cy="474464"/>
          </a:xfrm>
          <a:prstGeom prst="roundRect">
            <a:avLst>
              <a:gd name="adj" fmla="val 18671"/>
            </a:avLst>
          </a:prstGeom>
          <a:solidFill>
            <a:srgbClr val="F7EDD4"/>
          </a:solidFill>
          <a:ln w="7620">
            <a:solidFill>
              <a:srgbClr val="DDD3BA"/>
            </a:solidFill>
            <a:prstDash val="solid"/>
          </a:ln>
        </p:spPr>
        <p:txBody>
          <a:bodyPr/>
          <a:lstStyle/>
          <a:p>
            <a:endParaRPr lang="en-US"/>
          </a:p>
        </p:txBody>
      </p:sp>
      <p:sp>
        <p:nvSpPr>
          <p:cNvPr id="17" name="Text 14"/>
          <p:cNvSpPr/>
          <p:nvPr/>
        </p:nvSpPr>
        <p:spPr>
          <a:xfrm>
            <a:off x="957084" y="6066592"/>
            <a:ext cx="194905" cy="316349"/>
          </a:xfrm>
          <a:prstGeom prst="rect">
            <a:avLst/>
          </a:prstGeom>
          <a:noFill/>
          <a:ln/>
        </p:spPr>
        <p:txBody>
          <a:bodyPr wrap="none" lIns="0" tIns="0" rIns="0" bIns="0" rtlCol="0" anchor="t"/>
          <a:lstStyle/>
          <a:p>
            <a:pPr marL="0" indent="0" algn="ctr">
              <a:lnSpc>
                <a:spcPts val="2450"/>
              </a:lnSpc>
              <a:buNone/>
            </a:pPr>
            <a:r>
              <a:rPr lang="en-US" sz="2450" dirty="0">
                <a:solidFill>
                  <a:srgbClr val="454240"/>
                </a:solidFill>
                <a:latin typeface="Libre Baskerville" pitchFamily="34" charset="0"/>
                <a:ea typeface="Libre Baskerville" pitchFamily="34" charset="-122"/>
                <a:cs typeface="Libre Baskerville" pitchFamily="34" charset="-120"/>
              </a:rPr>
              <a:t>3</a:t>
            </a:r>
            <a:endParaRPr lang="en-US" sz="2450" dirty="0"/>
          </a:p>
        </p:txBody>
      </p:sp>
      <p:sp>
        <p:nvSpPr>
          <p:cNvPr id="18" name="Text 15"/>
          <p:cNvSpPr/>
          <p:nvPr/>
        </p:nvSpPr>
        <p:spPr>
          <a:xfrm>
            <a:off x="2214563" y="5961221"/>
            <a:ext cx="2636401" cy="329446"/>
          </a:xfrm>
          <a:prstGeom prst="rect">
            <a:avLst/>
          </a:prstGeom>
          <a:noFill/>
          <a:ln/>
        </p:spPr>
        <p:txBody>
          <a:bodyPr wrap="none" lIns="0" tIns="0" rIns="0" bIns="0" rtlCol="0" anchor="t"/>
          <a:lstStyle/>
          <a:p>
            <a:pPr marL="0" indent="0" algn="l">
              <a:lnSpc>
                <a:spcPts val="2550"/>
              </a:lnSpc>
              <a:buNone/>
            </a:pPr>
            <a:r>
              <a:rPr lang="en-US" sz="2050" dirty="0">
                <a:solidFill>
                  <a:srgbClr val="454240"/>
                </a:solidFill>
                <a:latin typeface="Libre Baskerville" pitchFamily="34" charset="0"/>
                <a:ea typeface="Libre Baskerville" pitchFamily="34" charset="-122"/>
                <a:cs typeface="Libre Baskerville" pitchFamily="34" charset="-120"/>
              </a:rPr>
              <a:t>Integration</a:t>
            </a:r>
            <a:endParaRPr lang="en-US" sz="2050" dirty="0"/>
          </a:p>
        </p:txBody>
      </p:sp>
      <p:sp>
        <p:nvSpPr>
          <p:cNvPr id="19" name="Text 16"/>
          <p:cNvSpPr/>
          <p:nvPr/>
        </p:nvSpPr>
        <p:spPr>
          <a:xfrm>
            <a:off x="2214563" y="6417112"/>
            <a:ext cx="6191250" cy="1011912"/>
          </a:xfrm>
          <a:prstGeom prst="rect">
            <a:avLst/>
          </a:prstGeom>
          <a:noFill/>
          <a:ln/>
        </p:spPr>
        <p:txBody>
          <a:bodyPr wrap="square" lIns="0" tIns="0" rIns="0" bIns="0" rtlCol="0" anchor="t"/>
          <a:lstStyle/>
          <a:p>
            <a:pPr marL="0" indent="0" algn="l">
              <a:lnSpc>
                <a:spcPts val="2650"/>
              </a:lnSpc>
              <a:buNone/>
            </a:pPr>
            <a:r>
              <a:rPr lang="en-US" sz="1650" dirty="0">
                <a:solidFill>
                  <a:srgbClr val="454240"/>
                </a:solidFill>
                <a:latin typeface="DM Sans" pitchFamily="34" charset="0"/>
                <a:ea typeface="DM Sans" pitchFamily="34" charset="-122"/>
                <a:cs typeface="DM Sans" pitchFamily="34" charset="-120"/>
              </a:rPr>
              <a:t>Seamless integration with payroll ensures accurate compensation based on project hours, simplifying administrative tasks.</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82216" y="457438"/>
            <a:ext cx="7190303" cy="519946"/>
          </a:xfrm>
          <a:prstGeom prst="rect">
            <a:avLst/>
          </a:prstGeom>
          <a:noFill/>
          <a:ln/>
        </p:spPr>
        <p:txBody>
          <a:bodyPr wrap="none" lIns="0" tIns="0" rIns="0" bIns="0" rtlCol="0" anchor="t"/>
          <a:lstStyle/>
          <a:p>
            <a:pPr marL="0" indent="0">
              <a:lnSpc>
                <a:spcPts val="4050"/>
              </a:lnSpc>
              <a:buNone/>
            </a:pPr>
            <a:r>
              <a:rPr lang="en-US" sz="3250" dirty="0">
                <a:solidFill>
                  <a:srgbClr val="5C4E3D"/>
                </a:solidFill>
                <a:latin typeface="Libre Baskerville" pitchFamily="34" charset="0"/>
                <a:ea typeface="Libre Baskerville" pitchFamily="34" charset="-122"/>
                <a:cs typeface="Libre Baskerville" pitchFamily="34" charset="-120"/>
              </a:rPr>
              <a:t>Reporting &amp; Analytics in NetSuite</a:t>
            </a:r>
            <a:endParaRPr lang="en-US" sz="3250" dirty="0"/>
          </a:p>
        </p:txBody>
      </p:sp>
      <p:pic>
        <p:nvPicPr>
          <p:cNvPr id="3" name="Image 0" descr="preencoded.png"/>
          <p:cNvPicPr>
            <a:picLocks noChangeAspect="1"/>
          </p:cNvPicPr>
          <p:nvPr/>
        </p:nvPicPr>
        <p:blipFill>
          <a:blip r:embed="rId3"/>
          <a:stretch>
            <a:fillRect/>
          </a:stretch>
        </p:blipFill>
        <p:spPr>
          <a:xfrm>
            <a:off x="582216" y="1310045"/>
            <a:ext cx="9877425" cy="5334476"/>
          </a:xfrm>
          <a:prstGeom prst="rect">
            <a:avLst/>
          </a:prstGeom>
        </p:spPr>
      </p:pic>
      <p:sp>
        <p:nvSpPr>
          <p:cNvPr id="4" name="Shape 1"/>
          <p:cNvSpPr/>
          <p:nvPr/>
        </p:nvSpPr>
        <p:spPr>
          <a:xfrm>
            <a:off x="1837730" y="6675001"/>
            <a:ext cx="166330" cy="166330"/>
          </a:xfrm>
          <a:prstGeom prst="roundRect">
            <a:avLst>
              <a:gd name="adj" fmla="val 10995"/>
            </a:avLst>
          </a:prstGeom>
          <a:solidFill>
            <a:srgbClr val="40320C"/>
          </a:solidFill>
          <a:ln/>
        </p:spPr>
        <p:txBody>
          <a:bodyPr/>
          <a:lstStyle/>
          <a:p>
            <a:endParaRPr lang="en-US"/>
          </a:p>
        </p:txBody>
      </p:sp>
      <p:sp>
        <p:nvSpPr>
          <p:cNvPr id="5" name="Text 2"/>
          <p:cNvSpPr/>
          <p:nvPr/>
        </p:nvSpPr>
        <p:spPr>
          <a:xfrm>
            <a:off x="2065020" y="6675001"/>
            <a:ext cx="1708071" cy="166330"/>
          </a:xfrm>
          <a:prstGeom prst="rect">
            <a:avLst/>
          </a:prstGeom>
          <a:noFill/>
          <a:ln/>
        </p:spPr>
        <p:txBody>
          <a:bodyPr wrap="none" lIns="0" tIns="0" rIns="0" bIns="0" rtlCol="0" anchor="t"/>
          <a:lstStyle/>
          <a:p>
            <a:pPr marL="0" indent="0" algn="l">
              <a:lnSpc>
                <a:spcPts val="1300"/>
              </a:lnSpc>
              <a:buNone/>
            </a:pPr>
            <a:r>
              <a:rPr lang="en-US" sz="1300" dirty="0">
                <a:solidFill>
                  <a:srgbClr val="454240"/>
                </a:solidFill>
                <a:latin typeface="DM Sans" pitchFamily="34" charset="0"/>
                <a:ea typeface="DM Sans" pitchFamily="34" charset="-122"/>
                <a:cs typeface="DM Sans" pitchFamily="34" charset="-120"/>
              </a:rPr>
              <a:t>Project Health Metrics</a:t>
            </a:r>
            <a:endParaRPr lang="en-US" sz="1300" dirty="0"/>
          </a:p>
        </p:txBody>
      </p:sp>
      <p:sp>
        <p:nvSpPr>
          <p:cNvPr id="6" name="Shape 3"/>
          <p:cNvSpPr/>
          <p:nvPr/>
        </p:nvSpPr>
        <p:spPr>
          <a:xfrm>
            <a:off x="4782264" y="6675001"/>
            <a:ext cx="166330" cy="166330"/>
          </a:xfrm>
          <a:prstGeom prst="roundRect">
            <a:avLst>
              <a:gd name="adj" fmla="val 10995"/>
            </a:avLst>
          </a:prstGeom>
          <a:solidFill>
            <a:srgbClr val="9D791E"/>
          </a:solidFill>
          <a:ln/>
        </p:spPr>
        <p:txBody>
          <a:bodyPr/>
          <a:lstStyle/>
          <a:p>
            <a:endParaRPr lang="en-US"/>
          </a:p>
        </p:txBody>
      </p:sp>
      <p:sp>
        <p:nvSpPr>
          <p:cNvPr id="7" name="Text 4"/>
          <p:cNvSpPr/>
          <p:nvPr/>
        </p:nvSpPr>
        <p:spPr>
          <a:xfrm>
            <a:off x="5009555" y="6675001"/>
            <a:ext cx="1249918" cy="166330"/>
          </a:xfrm>
          <a:prstGeom prst="rect">
            <a:avLst/>
          </a:prstGeom>
          <a:noFill/>
          <a:ln/>
        </p:spPr>
        <p:txBody>
          <a:bodyPr wrap="none" lIns="0" tIns="0" rIns="0" bIns="0" rtlCol="0" anchor="t"/>
          <a:lstStyle/>
          <a:p>
            <a:pPr marL="0" indent="0" algn="l">
              <a:lnSpc>
                <a:spcPts val="1300"/>
              </a:lnSpc>
              <a:buNone/>
            </a:pPr>
            <a:r>
              <a:rPr lang="en-US" sz="1300" dirty="0">
                <a:solidFill>
                  <a:srgbClr val="454240"/>
                </a:solidFill>
                <a:latin typeface="DM Sans" pitchFamily="34" charset="0"/>
                <a:ea typeface="DM Sans" pitchFamily="34" charset="-122"/>
                <a:cs typeface="DM Sans" pitchFamily="34" charset="-120"/>
              </a:rPr>
              <a:t>Custom Reports</a:t>
            </a:r>
            <a:endParaRPr lang="en-US" sz="1300" dirty="0"/>
          </a:p>
        </p:txBody>
      </p:sp>
      <p:sp>
        <p:nvSpPr>
          <p:cNvPr id="8" name="Shape 5"/>
          <p:cNvSpPr/>
          <p:nvPr/>
        </p:nvSpPr>
        <p:spPr>
          <a:xfrm>
            <a:off x="7268766" y="6675001"/>
            <a:ext cx="166330" cy="166330"/>
          </a:xfrm>
          <a:prstGeom prst="roundRect">
            <a:avLst>
              <a:gd name="adj" fmla="val 10995"/>
            </a:avLst>
          </a:prstGeom>
          <a:solidFill>
            <a:srgbClr val="DDB44C"/>
          </a:solidFill>
          <a:ln/>
        </p:spPr>
        <p:txBody>
          <a:bodyPr/>
          <a:lstStyle/>
          <a:p>
            <a:endParaRPr lang="en-US"/>
          </a:p>
        </p:txBody>
      </p:sp>
      <p:sp>
        <p:nvSpPr>
          <p:cNvPr id="9" name="Text 6"/>
          <p:cNvSpPr/>
          <p:nvPr/>
        </p:nvSpPr>
        <p:spPr>
          <a:xfrm>
            <a:off x="7496056" y="6675001"/>
            <a:ext cx="1553766" cy="166330"/>
          </a:xfrm>
          <a:prstGeom prst="rect">
            <a:avLst/>
          </a:prstGeom>
          <a:noFill/>
          <a:ln/>
        </p:spPr>
        <p:txBody>
          <a:bodyPr wrap="none" lIns="0" tIns="0" rIns="0" bIns="0" rtlCol="0" anchor="t"/>
          <a:lstStyle/>
          <a:p>
            <a:pPr marL="0" indent="0" algn="l">
              <a:lnSpc>
                <a:spcPts val="1300"/>
              </a:lnSpc>
              <a:buNone/>
            </a:pPr>
            <a:r>
              <a:rPr lang="en-US" sz="1300" dirty="0">
                <a:solidFill>
                  <a:srgbClr val="454240"/>
                </a:solidFill>
                <a:latin typeface="DM Sans" pitchFamily="34" charset="0"/>
                <a:ea typeface="DM Sans" pitchFamily="34" charset="-122"/>
                <a:cs typeface="DM Sans" pitchFamily="34" charset="-120"/>
              </a:rPr>
              <a:t>AI-powered Insights</a:t>
            </a:r>
            <a:endParaRPr lang="en-US" sz="1300" dirty="0"/>
          </a:p>
        </p:txBody>
      </p:sp>
      <p:sp>
        <p:nvSpPr>
          <p:cNvPr id="10" name="Text 7"/>
          <p:cNvSpPr/>
          <p:nvPr/>
        </p:nvSpPr>
        <p:spPr>
          <a:xfrm>
            <a:off x="582216" y="7028498"/>
            <a:ext cx="13465969" cy="798314"/>
          </a:xfrm>
          <a:prstGeom prst="rect">
            <a:avLst/>
          </a:prstGeom>
          <a:noFill/>
          <a:ln/>
        </p:spPr>
        <p:txBody>
          <a:bodyPr wrap="square" lIns="0" tIns="0" rIns="0" bIns="0" rtlCol="0" anchor="t"/>
          <a:lstStyle/>
          <a:p>
            <a:pPr marL="0" indent="0">
              <a:lnSpc>
                <a:spcPts val="2050"/>
              </a:lnSpc>
              <a:buNone/>
            </a:pPr>
            <a:r>
              <a:rPr lang="en-US" sz="1300" dirty="0">
                <a:solidFill>
                  <a:srgbClr val="454240"/>
                </a:solidFill>
                <a:latin typeface="DM Sans" pitchFamily="34" charset="0"/>
                <a:ea typeface="DM Sans" pitchFamily="34" charset="-122"/>
                <a:cs typeface="DM Sans" pitchFamily="34" charset="-120"/>
              </a:rPr>
              <a:t>NetSuite's custom dashboards provide comprehensive reporting and analytics capabilities. Project health metrics, including burn rates and budget utilization, give real-time insights. Custom reports for project profitability, expenses, and resource utilization offer detailed analysis. AI-powered insights predict project risks and suggest optimizations, enhancing decision-making.</a:t>
            </a:r>
            <a:endParaRPr lang="en-US" sz="13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731163"/>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NetSuite CRM &amp; Sales Integration</a:t>
            </a:r>
            <a:endParaRPr lang="en-US" sz="4450" dirty="0"/>
          </a:p>
        </p:txBody>
      </p:sp>
      <p:pic>
        <p:nvPicPr>
          <p:cNvPr id="4" name="Image 1" descr="preencoded.png"/>
          <p:cNvPicPr>
            <a:picLocks noChangeAspect="1"/>
          </p:cNvPicPr>
          <p:nvPr/>
        </p:nvPicPr>
        <p:blipFill>
          <a:blip r:embed="rId4"/>
          <a:stretch>
            <a:fillRect/>
          </a:stretch>
        </p:blipFill>
        <p:spPr>
          <a:xfrm>
            <a:off x="793790" y="2488883"/>
            <a:ext cx="1134070" cy="1669852"/>
          </a:xfrm>
          <a:prstGeom prst="rect">
            <a:avLst/>
          </a:prstGeom>
        </p:spPr>
      </p:pic>
      <p:sp>
        <p:nvSpPr>
          <p:cNvPr id="5" name="Text 1"/>
          <p:cNvSpPr/>
          <p:nvPr/>
        </p:nvSpPr>
        <p:spPr>
          <a:xfrm>
            <a:off x="2268022" y="2715697"/>
            <a:ext cx="3402806"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Align Project Timelines</a:t>
            </a:r>
            <a:endParaRPr lang="en-US" sz="2200" dirty="0"/>
          </a:p>
        </p:txBody>
      </p:sp>
      <p:sp>
        <p:nvSpPr>
          <p:cNvPr id="6" name="Text 2"/>
          <p:cNvSpPr/>
          <p:nvPr/>
        </p:nvSpPr>
        <p:spPr>
          <a:xfrm>
            <a:off x="2268022" y="3206115"/>
            <a:ext cx="6082189"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Synchronize project timelines with customer expectations, ensuring deliverables meet client needs.</a:t>
            </a:r>
            <a:endParaRPr lang="en-US" sz="1750" dirty="0"/>
          </a:p>
        </p:txBody>
      </p:sp>
      <p:pic>
        <p:nvPicPr>
          <p:cNvPr id="7" name="Image 2" descr="preencoded.png"/>
          <p:cNvPicPr>
            <a:picLocks noChangeAspect="1"/>
          </p:cNvPicPr>
          <p:nvPr/>
        </p:nvPicPr>
        <p:blipFill>
          <a:blip r:embed="rId5"/>
          <a:stretch>
            <a:fillRect/>
          </a:stretch>
        </p:blipFill>
        <p:spPr>
          <a:xfrm>
            <a:off x="793790" y="4158734"/>
            <a:ext cx="1134070" cy="1669852"/>
          </a:xfrm>
          <a:prstGeom prst="rect">
            <a:avLst/>
          </a:prstGeom>
        </p:spPr>
      </p:pic>
      <p:sp>
        <p:nvSpPr>
          <p:cNvPr id="8" name="Text 3"/>
          <p:cNvSpPr/>
          <p:nvPr/>
        </p:nvSpPr>
        <p:spPr>
          <a:xfrm>
            <a:off x="2268022" y="4385548"/>
            <a:ext cx="421064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Automate Contract Renewals</a:t>
            </a:r>
            <a:endParaRPr lang="en-US" sz="2200" dirty="0"/>
          </a:p>
        </p:txBody>
      </p:sp>
      <p:sp>
        <p:nvSpPr>
          <p:cNvPr id="9" name="Text 4"/>
          <p:cNvSpPr/>
          <p:nvPr/>
        </p:nvSpPr>
        <p:spPr>
          <a:xfrm>
            <a:off x="2268022" y="4875967"/>
            <a:ext cx="6082189"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Streamline contract renewals and billing cycles, improving customer relationships and cash flow.</a:t>
            </a:r>
            <a:endParaRPr lang="en-US" sz="1750" dirty="0"/>
          </a:p>
        </p:txBody>
      </p:sp>
      <p:pic>
        <p:nvPicPr>
          <p:cNvPr id="10" name="Image 3" descr="preencoded.png"/>
          <p:cNvPicPr>
            <a:picLocks noChangeAspect="1"/>
          </p:cNvPicPr>
          <p:nvPr/>
        </p:nvPicPr>
        <p:blipFill>
          <a:blip r:embed="rId6"/>
          <a:stretch>
            <a:fillRect/>
          </a:stretch>
        </p:blipFill>
        <p:spPr>
          <a:xfrm>
            <a:off x="793790" y="5828586"/>
            <a:ext cx="1134070" cy="1669852"/>
          </a:xfrm>
          <a:prstGeom prst="rect">
            <a:avLst/>
          </a:prstGeom>
        </p:spPr>
      </p:pic>
      <p:sp>
        <p:nvSpPr>
          <p:cNvPr id="11" name="Text 5"/>
          <p:cNvSpPr/>
          <p:nvPr/>
        </p:nvSpPr>
        <p:spPr>
          <a:xfrm>
            <a:off x="2268022" y="6055400"/>
            <a:ext cx="3916799"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Visibility into Project Costs</a:t>
            </a:r>
            <a:endParaRPr lang="en-US" sz="2200" dirty="0"/>
          </a:p>
        </p:txBody>
      </p:sp>
      <p:sp>
        <p:nvSpPr>
          <p:cNvPr id="12" name="Text 6"/>
          <p:cNvSpPr/>
          <p:nvPr/>
        </p:nvSpPr>
        <p:spPr>
          <a:xfrm>
            <a:off x="2268022" y="6545818"/>
            <a:ext cx="6082189"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Provide clear insights into project costs for more accurate client pricing and improved profitability.</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668893" y="827603"/>
            <a:ext cx="9635014" cy="1194673"/>
          </a:xfrm>
          <a:prstGeom prst="rect">
            <a:avLst/>
          </a:prstGeom>
          <a:noFill/>
          <a:ln/>
        </p:spPr>
        <p:txBody>
          <a:bodyPr wrap="square" lIns="0" tIns="0" rIns="0" bIns="0" rtlCol="0" anchor="t"/>
          <a:lstStyle/>
          <a:p>
            <a:pPr marL="0" indent="0">
              <a:lnSpc>
                <a:spcPts val="4700"/>
              </a:lnSpc>
              <a:buNone/>
            </a:pPr>
            <a:r>
              <a:rPr lang="en-US" sz="3750" dirty="0">
                <a:solidFill>
                  <a:srgbClr val="5C4E3D"/>
                </a:solidFill>
                <a:latin typeface="Libre Baskerville" pitchFamily="34" charset="0"/>
                <a:ea typeface="Libre Baskerville" pitchFamily="34" charset="-122"/>
                <a:cs typeface="Libre Baskerville" pitchFamily="34" charset="-120"/>
              </a:rPr>
              <a:t>Benefits of NetSuite for Project Management</a:t>
            </a:r>
            <a:endParaRPr lang="en-US" sz="3750" dirty="0"/>
          </a:p>
        </p:txBody>
      </p:sp>
      <p:pic>
        <p:nvPicPr>
          <p:cNvPr id="4" name="Image 1" descr="preencoded.png"/>
          <p:cNvPicPr>
            <a:picLocks noChangeAspect="1"/>
          </p:cNvPicPr>
          <p:nvPr/>
        </p:nvPicPr>
        <p:blipFill>
          <a:blip r:embed="rId4"/>
          <a:stretch>
            <a:fillRect/>
          </a:stretch>
        </p:blipFill>
        <p:spPr>
          <a:xfrm>
            <a:off x="668893" y="2308979"/>
            <a:ext cx="477798" cy="477798"/>
          </a:xfrm>
          <a:prstGeom prst="rect">
            <a:avLst/>
          </a:prstGeom>
        </p:spPr>
      </p:pic>
      <p:sp>
        <p:nvSpPr>
          <p:cNvPr id="5" name="Text 1"/>
          <p:cNvSpPr/>
          <p:nvPr/>
        </p:nvSpPr>
        <p:spPr>
          <a:xfrm>
            <a:off x="668893" y="2977872"/>
            <a:ext cx="2823329" cy="298609"/>
          </a:xfrm>
          <a:prstGeom prst="rect">
            <a:avLst/>
          </a:prstGeom>
          <a:noFill/>
          <a:ln/>
        </p:spPr>
        <p:txBody>
          <a:bodyPr wrap="none" lIns="0" tIns="0" rIns="0" bIns="0" rtlCol="0" anchor="t"/>
          <a:lstStyle/>
          <a:p>
            <a:pPr marL="0" indent="0" algn="l">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One Integrated System</a:t>
            </a:r>
            <a:endParaRPr lang="en-US" sz="1850" dirty="0"/>
          </a:p>
        </p:txBody>
      </p:sp>
      <p:sp>
        <p:nvSpPr>
          <p:cNvPr id="6" name="Text 2"/>
          <p:cNvSpPr/>
          <p:nvPr/>
        </p:nvSpPr>
        <p:spPr>
          <a:xfrm>
            <a:off x="668893" y="3391138"/>
            <a:ext cx="3020497" cy="917258"/>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Eliminates siloed data by unifying project, financial, and resource management.</a:t>
            </a:r>
            <a:endParaRPr lang="en-US" sz="1500" dirty="0"/>
          </a:p>
        </p:txBody>
      </p:sp>
      <p:pic>
        <p:nvPicPr>
          <p:cNvPr id="7" name="Image 2" descr="preencoded.png"/>
          <p:cNvPicPr>
            <a:picLocks noChangeAspect="1"/>
          </p:cNvPicPr>
          <p:nvPr/>
        </p:nvPicPr>
        <p:blipFill>
          <a:blip r:embed="rId5"/>
          <a:stretch>
            <a:fillRect/>
          </a:stretch>
        </p:blipFill>
        <p:spPr>
          <a:xfrm>
            <a:off x="3976092" y="2308979"/>
            <a:ext cx="477798" cy="477798"/>
          </a:xfrm>
          <a:prstGeom prst="rect">
            <a:avLst/>
          </a:prstGeom>
        </p:spPr>
      </p:pic>
      <p:sp>
        <p:nvSpPr>
          <p:cNvPr id="8" name="Text 3"/>
          <p:cNvSpPr/>
          <p:nvPr/>
        </p:nvSpPr>
        <p:spPr>
          <a:xfrm>
            <a:off x="3976092" y="2977872"/>
            <a:ext cx="2425898" cy="298609"/>
          </a:xfrm>
          <a:prstGeom prst="rect">
            <a:avLst/>
          </a:prstGeom>
          <a:noFill/>
          <a:ln/>
        </p:spPr>
        <p:txBody>
          <a:bodyPr wrap="none" lIns="0" tIns="0" rIns="0" bIns="0" rtlCol="0" anchor="t"/>
          <a:lstStyle/>
          <a:p>
            <a:pPr marL="0" indent="0" algn="l">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Cloud-Based Access</a:t>
            </a:r>
            <a:endParaRPr lang="en-US" sz="1850" dirty="0"/>
          </a:p>
        </p:txBody>
      </p:sp>
      <p:sp>
        <p:nvSpPr>
          <p:cNvPr id="9" name="Text 4"/>
          <p:cNvSpPr/>
          <p:nvPr/>
        </p:nvSpPr>
        <p:spPr>
          <a:xfrm>
            <a:off x="3976092" y="3391138"/>
            <a:ext cx="3020497" cy="611505"/>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Secure, remote accessibility for globally distributed teams.</a:t>
            </a:r>
            <a:endParaRPr lang="en-US" sz="1500" dirty="0"/>
          </a:p>
        </p:txBody>
      </p:sp>
      <p:pic>
        <p:nvPicPr>
          <p:cNvPr id="10" name="Image 3" descr="preencoded.png"/>
          <p:cNvPicPr>
            <a:picLocks noChangeAspect="1"/>
          </p:cNvPicPr>
          <p:nvPr/>
        </p:nvPicPr>
        <p:blipFill>
          <a:blip r:embed="rId6"/>
          <a:stretch>
            <a:fillRect/>
          </a:stretch>
        </p:blipFill>
        <p:spPr>
          <a:xfrm>
            <a:off x="7283291" y="2308979"/>
            <a:ext cx="477798" cy="477798"/>
          </a:xfrm>
          <a:prstGeom prst="rect">
            <a:avLst/>
          </a:prstGeom>
        </p:spPr>
      </p:pic>
      <p:sp>
        <p:nvSpPr>
          <p:cNvPr id="11" name="Text 5"/>
          <p:cNvSpPr/>
          <p:nvPr/>
        </p:nvSpPr>
        <p:spPr>
          <a:xfrm>
            <a:off x="7283291" y="2977872"/>
            <a:ext cx="2389227" cy="298609"/>
          </a:xfrm>
          <a:prstGeom prst="rect">
            <a:avLst/>
          </a:prstGeom>
          <a:noFill/>
          <a:ln/>
        </p:spPr>
        <p:txBody>
          <a:bodyPr wrap="none" lIns="0" tIns="0" rIns="0" bIns="0" rtlCol="0" anchor="t"/>
          <a:lstStyle/>
          <a:p>
            <a:pPr marL="0" indent="0" algn="l">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Scalability</a:t>
            </a:r>
            <a:endParaRPr lang="en-US" sz="1850" dirty="0"/>
          </a:p>
        </p:txBody>
      </p:sp>
      <p:sp>
        <p:nvSpPr>
          <p:cNvPr id="12" name="Text 6"/>
          <p:cNvSpPr/>
          <p:nvPr/>
        </p:nvSpPr>
        <p:spPr>
          <a:xfrm>
            <a:off x="7283291" y="3391138"/>
            <a:ext cx="3020616" cy="611505"/>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Supports businesses of all sizes, from startups to enterprises.</a:t>
            </a:r>
            <a:endParaRPr lang="en-US" sz="1500" dirty="0"/>
          </a:p>
        </p:txBody>
      </p:sp>
      <p:pic>
        <p:nvPicPr>
          <p:cNvPr id="13" name="Image 4" descr="preencoded.png"/>
          <p:cNvPicPr>
            <a:picLocks noChangeAspect="1"/>
          </p:cNvPicPr>
          <p:nvPr/>
        </p:nvPicPr>
        <p:blipFill>
          <a:blip r:embed="rId7"/>
          <a:stretch>
            <a:fillRect/>
          </a:stretch>
        </p:blipFill>
        <p:spPr>
          <a:xfrm>
            <a:off x="668893" y="4881801"/>
            <a:ext cx="477798" cy="477798"/>
          </a:xfrm>
          <a:prstGeom prst="rect">
            <a:avLst/>
          </a:prstGeom>
        </p:spPr>
      </p:pic>
      <p:sp>
        <p:nvSpPr>
          <p:cNvPr id="14" name="Text 7"/>
          <p:cNvSpPr/>
          <p:nvPr/>
        </p:nvSpPr>
        <p:spPr>
          <a:xfrm>
            <a:off x="668893" y="5550694"/>
            <a:ext cx="2438638" cy="298609"/>
          </a:xfrm>
          <a:prstGeom prst="rect">
            <a:avLst/>
          </a:prstGeom>
          <a:noFill/>
          <a:ln/>
        </p:spPr>
        <p:txBody>
          <a:bodyPr wrap="none" lIns="0" tIns="0" rIns="0" bIns="0" rtlCol="0" anchor="t"/>
          <a:lstStyle/>
          <a:p>
            <a:pPr marL="0" indent="0" algn="l">
              <a:lnSpc>
                <a:spcPts val="2350"/>
              </a:lnSpc>
              <a:buNone/>
            </a:pPr>
            <a:r>
              <a:rPr lang="en-US" sz="1850" dirty="0">
                <a:solidFill>
                  <a:srgbClr val="454240"/>
                </a:solidFill>
                <a:latin typeface="Libre Baskerville" pitchFamily="34" charset="0"/>
                <a:ea typeface="Libre Baskerville" pitchFamily="34" charset="-122"/>
                <a:cs typeface="Libre Baskerville" pitchFamily="34" charset="-120"/>
              </a:rPr>
              <a:t>Real-Time Visibility</a:t>
            </a:r>
            <a:endParaRPr lang="en-US" sz="1850" dirty="0"/>
          </a:p>
        </p:txBody>
      </p:sp>
      <p:sp>
        <p:nvSpPr>
          <p:cNvPr id="15" name="Text 8"/>
          <p:cNvSpPr/>
          <p:nvPr/>
        </p:nvSpPr>
        <p:spPr>
          <a:xfrm>
            <a:off x="668893" y="5963960"/>
            <a:ext cx="3020497" cy="611505"/>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Provides live data updates, ensuring better decision-making.</a:t>
            </a:r>
            <a:endParaRPr lang="en-US" sz="1500" dirty="0"/>
          </a:p>
        </p:txBody>
      </p:sp>
      <p:sp>
        <p:nvSpPr>
          <p:cNvPr id="16" name="Text 9"/>
          <p:cNvSpPr/>
          <p:nvPr/>
        </p:nvSpPr>
        <p:spPr>
          <a:xfrm>
            <a:off x="668893" y="6790492"/>
            <a:ext cx="9635014" cy="611505"/>
          </a:xfrm>
          <a:prstGeom prst="rect">
            <a:avLst/>
          </a:prstGeom>
          <a:noFill/>
          <a:ln/>
        </p:spPr>
        <p:txBody>
          <a:bodyPr wrap="square" lIns="0" tIns="0" rIns="0" bIns="0" rtlCol="0" anchor="t"/>
          <a:lstStyle/>
          <a:p>
            <a:pPr marL="0" indent="0">
              <a:lnSpc>
                <a:spcPts val="2400"/>
              </a:lnSpc>
              <a:buNone/>
            </a:pPr>
            <a:r>
              <a:rPr lang="en-US" sz="1500" dirty="0">
                <a:solidFill>
                  <a:srgbClr val="454240"/>
                </a:solidFill>
                <a:latin typeface="DM Sans" pitchFamily="34" charset="0"/>
                <a:ea typeface="DM Sans" pitchFamily="34" charset="-122"/>
                <a:cs typeface="DM Sans" pitchFamily="34" charset="-120"/>
              </a:rPr>
              <a:t>NetSuite offers numerous benefits for project management, including automation and efficiency through reduced manual tasks and automated workflows and approvals.</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913</Words>
  <Application>Microsoft Office PowerPoint</Application>
  <PresentationFormat>Custom</PresentationFormat>
  <Paragraphs>106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Libre Baskerville</vt:lpstr>
      <vt:lpstr>DM Sans Bold</vt:lpstr>
      <vt:lpstr>DM Sans</vt:lpstr>
      <vt:lpstr>DM Sans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2025-02-27T14:59:27Z</dcterms:created>
  <dcterms:modified xsi:type="dcterms:W3CDTF">2025-02-27T15:02:43Z</dcterms:modified>
</cp:coreProperties>
</file>