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DM Sans Medium" pitchFamily="2" charset="0"/>
      <p:regular r:id="rId16"/>
      <p:italic r:id="rId17"/>
    </p:embeddedFont>
    <p:embeddedFont>
      <p:font typeface="Inter"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85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53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26161" y="638949"/>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Common KPI Mistakes in Project Management and How to Avoid Them</a:t>
            </a:r>
            <a:endParaRPr lang="en-US" sz="4450" dirty="0"/>
          </a:p>
        </p:txBody>
      </p:sp>
      <p:sp>
        <p:nvSpPr>
          <p:cNvPr id="4" name="Text 1"/>
          <p:cNvSpPr/>
          <p:nvPr/>
        </p:nvSpPr>
        <p:spPr>
          <a:xfrm>
            <a:off x="526161" y="3105447"/>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Key Performance Indicators drive project success when used correctly. But poor KPI practices can derail even the best teams.</a:t>
            </a:r>
            <a:endParaRPr lang="en-US" sz="1750" dirty="0"/>
          </a:p>
        </p:txBody>
      </p:sp>
      <p:sp>
        <p:nvSpPr>
          <p:cNvPr id="5" name="Text 2"/>
          <p:cNvSpPr/>
          <p:nvPr/>
        </p:nvSpPr>
        <p:spPr>
          <a:xfrm>
            <a:off x="526161" y="4086403"/>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This guide will help you identify and fix the most common KPI mistakes.</a:t>
            </a:r>
            <a:endParaRPr lang="en-US" sz="1750" dirty="0"/>
          </a:p>
        </p:txBody>
      </p:sp>
      <p:pic>
        <p:nvPicPr>
          <p:cNvPr id="9" name="Image 1" descr="preencoded.png">
            <a:extLst>
              <a:ext uri="{FF2B5EF4-FFF2-40B4-BE49-F238E27FC236}">
                <a16:creationId xmlns:a16="http://schemas.microsoft.com/office/drawing/2014/main" id="{E5F5654F-C251-0CE7-A93C-BD8A319B2150}"/>
              </a:ext>
            </a:extLst>
          </p:cNvPr>
          <p:cNvPicPr>
            <a:picLocks noChangeAspect="1"/>
          </p:cNvPicPr>
          <p:nvPr/>
        </p:nvPicPr>
        <p:blipFill>
          <a:blip r:embed="rId4"/>
          <a:stretch>
            <a:fillRect/>
          </a:stretch>
        </p:blipFill>
        <p:spPr>
          <a:xfrm>
            <a:off x="526161" y="4772167"/>
            <a:ext cx="5486401" cy="1011768"/>
          </a:xfrm>
          <a:prstGeom prst="rect">
            <a:avLst/>
          </a:prstGeom>
        </p:spPr>
      </p:pic>
      <p:sp>
        <p:nvSpPr>
          <p:cNvPr id="11" name="TextBox 10">
            <a:extLst>
              <a:ext uri="{FF2B5EF4-FFF2-40B4-BE49-F238E27FC236}">
                <a16:creationId xmlns:a16="http://schemas.microsoft.com/office/drawing/2014/main" id="{6CA8DC98-CBC8-6EB8-7FC9-6C46693BD5C0}"/>
              </a:ext>
            </a:extLst>
          </p:cNvPr>
          <p:cNvSpPr txBox="1"/>
          <p:nvPr/>
        </p:nvSpPr>
        <p:spPr>
          <a:xfrm>
            <a:off x="526160" y="6149137"/>
            <a:ext cx="8305605" cy="1350819"/>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#ProjectKPIs #ProjectManagementMistakes #KPIInsights #AgileMetrics #ProjectSuccess #KPIFramework #PMO #ProjectLeadership #PerformanceManagement #ProjectTracking #AvoidKPITraps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75611"/>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Effective KPI Selection Framework</a:t>
            </a:r>
            <a:endParaRPr lang="en-US" sz="4450" dirty="0"/>
          </a:p>
        </p:txBody>
      </p:sp>
      <p:sp>
        <p:nvSpPr>
          <p:cNvPr id="4" name="Shape 1"/>
          <p:cNvSpPr/>
          <p:nvPr/>
        </p:nvSpPr>
        <p:spPr>
          <a:xfrm>
            <a:off x="793790" y="2833330"/>
            <a:ext cx="170021" cy="853321"/>
          </a:xfrm>
          <a:prstGeom prst="roundRect">
            <a:avLst>
              <a:gd name="adj" fmla="val 20012"/>
            </a:avLst>
          </a:prstGeom>
          <a:solidFill>
            <a:srgbClr val="EDEBE3"/>
          </a:solidFill>
          <a:ln/>
        </p:spPr>
        <p:txBody>
          <a:bodyPr/>
          <a:lstStyle/>
          <a:p>
            <a:endParaRPr lang="en-US"/>
          </a:p>
        </p:txBody>
      </p:sp>
      <p:sp>
        <p:nvSpPr>
          <p:cNvPr id="5" name="Text 2"/>
          <p:cNvSpPr/>
          <p:nvPr/>
        </p:nvSpPr>
        <p:spPr>
          <a:xfrm>
            <a:off x="1303973" y="2833330"/>
            <a:ext cx="3359706"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Define project objectives</a:t>
            </a:r>
            <a:endParaRPr lang="en-US" sz="2200" dirty="0"/>
          </a:p>
        </p:txBody>
      </p:sp>
      <p:sp>
        <p:nvSpPr>
          <p:cNvPr id="6" name="Text 3"/>
          <p:cNvSpPr/>
          <p:nvPr/>
        </p:nvSpPr>
        <p:spPr>
          <a:xfrm>
            <a:off x="1303973" y="3323749"/>
            <a:ext cx="7046238"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Clearly articulate what success looks like for your project.</a:t>
            </a:r>
            <a:endParaRPr lang="en-US" sz="1750" dirty="0"/>
          </a:p>
        </p:txBody>
      </p:sp>
      <p:sp>
        <p:nvSpPr>
          <p:cNvPr id="7" name="Shape 4"/>
          <p:cNvSpPr/>
          <p:nvPr/>
        </p:nvSpPr>
        <p:spPr>
          <a:xfrm>
            <a:off x="1133951" y="3913465"/>
            <a:ext cx="170021" cy="853321"/>
          </a:xfrm>
          <a:prstGeom prst="roundRect">
            <a:avLst>
              <a:gd name="adj" fmla="val 20012"/>
            </a:avLst>
          </a:prstGeom>
          <a:solidFill>
            <a:srgbClr val="EDEBE3"/>
          </a:solidFill>
          <a:ln/>
        </p:spPr>
        <p:txBody>
          <a:bodyPr/>
          <a:lstStyle/>
          <a:p>
            <a:endParaRPr lang="en-US"/>
          </a:p>
        </p:txBody>
      </p:sp>
      <p:sp>
        <p:nvSpPr>
          <p:cNvPr id="8" name="Text 5"/>
          <p:cNvSpPr/>
          <p:nvPr/>
        </p:nvSpPr>
        <p:spPr>
          <a:xfrm>
            <a:off x="1644134" y="3913465"/>
            <a:ext cx="4206954"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Identify critical success factors</a:t>
            </a:r>
            <a:endParaRPr lang="en-US" sz="2200" dirty="0"/>
          </a:p>
        </p:txBody>
      </p:sp>
      <p:sp>
        <p:nvSpPr>
          <p:cNvPr id="9" name="Text 6"/>
          <p:cNvSpPr/>
          <p:nvPr/>
        </p:nvSpPr>
        <p:spPr>
          <a:xfrm>
            <a:off x="1644134" y="4403884"/>
            <a:ext cx="6706076"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Determine what must go right to achieve those objectives.</a:t>
            </a:r>
            <a:endParaRPr lang="en-US" sz="1750" dirty="0"/>
          </a:p>
        </p:txBody>
      </p:sp>
      <p:sp>
        <p:nvSpPr>
          <p:cNvPr id="10" name="Shape 7"/>
          <p:cNvSpPr/>
          <p:nvPr/>
        </p:nvSpPr>
        <p:spPr>
          <a:xfrm>
            <a:off x="1474232" y="4993600"/>
            <a:ext cx="170021" cy="853321"/>
          </a:xfrm>
          <a:prstGeom prst="roundRect">
            <a:avLst>
              <a:gd name="adj" fmla="val 20012"/>
            </a:avLst>
          </a:prstGeom>
          <a:solidFill>
            <a:srgbClr val="EDEBE3"/>
          </a:solidFill>
          <a:ln/>
        </p:spPr>
        <p:txBody>
          <a:bodyPr/>
          <a:lstStyle/>
          <a:p>
            <a:endParaRPr lang="en-US"/>
          </a:p>
        </p:txBody>
      </p:sp>
      <p:sp>
        <p:nvSpPr>
          <p:cNvPr id="11" name="Text 8"/>
          <p:cNvSpPr/>
          <p:nvPr/>
        </p:nvSpPr>
        <p:spPr>
          <a:xfrm>
            <a:off x="1984415" y="4993600"/>
            <a:ext cx="3081933"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Select relevant metrics</a:t>
            </a:r>
            <a:endParaRPr lang="en-US" sz="2200" dirty="0"/>
          </a:p>
        </p:txBody>
      </p:sp>
      <p:sp>
        <p:nvSpPr>
          <p:cNvPr id="12" name="Text 9"/>
          <p:cNvSpPr/>
          <p:nvPr/>
        </p:nvSpPr>
        <p:spPr>
          <a:xfrm>
            <a:off x="1984415" y="5484019"/>
            <a:ext cx="6365796"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Choose KPIs that measure those critical success factors.</a:t>
            </a:r>
            <a:endParaRPr lang="en-US" sz="1750" dirty="0"/>
          </a:p>
        </p:txBody>
      </p:sp>
      <p:sp>
        <p:nvSpPr>
          <p:cNvPr id="13" name="Shape 10"/>
          <p:cNvSpPr/>
          <p:nvPr/>
        </p:nvSpPr>
        <p:spPr>
          <a:xfrm>
            <a:off x="1814513" y="6073735"/>
            <a:ext cx="170021" cy="853321"/>
          </a:xfrm>
          <a:prstGeom prst="roundRect">
            <a:avLst>
              <a:gd name="adj" fmla="val 20012"/>
            </a:avLst>
          </a:prstGeom>
          <a:solidFill>
            <a:srgbClr val="EDEBE3"/>
          </a:solidFill>
          <a:ln/>
        </p:spPr>
        <p:txBody>
          <a:bodyPr/>
          <a:lstStyle/>
          <a:p>
            <a:endParaRPr lang="en-US"/>
          </a:p>
        </p:txBody>
      </p:sp>
      <p:sp>
        <p:nvSpPr>
          <p:cNvPr id="14" name="Text 11"/>
          <p:cNvSpPr/>
          <p:nvPr/>
        </p:nvSpPr>
        <p:spPr>
          <a:xfrm>
            <a:off x="2324695" y="60737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Test and refine</a:t>
            </a:r>
            <a:endParaRPr lang="en-US" sz="2200" dirty="0"/>
          </a:p>
        </p:txBody>
      </p:sp>
      <p:sp>
        <p:nvSpPr>
          <p:cNvPr id="15" name="Text 12"/>
          <p:cNvSpPr/>
          <p:nvPr/>
        </p:nvSpPr>
        <p:spPr>
          <a:xfrm>
            <a:off x="2324695" y="6564154"/>
            <a:ext cx="6025515"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Validate that selected KPIs drive the right behaviors.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251109"/>
            <a:ext cx="5822275"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Balanced KPI Portfolio</a:t>
            </a:r>
            <a:endParaRPr lang="en-US" sz="4450" dirty="0"/>
          </a:p>
        </p:txBody>
      </p:sp>
      <p:sp>
        <p:nvSpPr>
          <p:cNvPr id="3" name="Text 1"/>
          <p:cNvSpPr/>
          <p:nvPr/>
        </p:nvSpPr>
        <p:spPr>
          <a:xfrm>
            <a:off x="2197418"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Time</a:t>
            </a:r>
            <a:endParaRPr lang="en-US" sz="2200" dirty="0"/>
          </a:p>
        </p:txBody>
      </p:sp>
      <p:sp>
        <p:nvSpPr>
          <p:cNvPr id="4" name="Text 2"/>
          <p:cNvSpPr/>
          <p:nvPr/>
        </p:nvSpPr>
        <p:spPr>
          <a:xfrm>
            <a:off x="793790" y="3351967"/>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161613"/>
                </a:solidFill>
                <a:latin typeface="Inter" pitchFamily="34" charset="0"/>
                <a:ea typeface="Inter" pitchFamily="34" charset="-122"/>
                <a:cs typeface="Inter" pitchFamily="34" charset="-120"/>
              </a:rPr>
              <a:t>Schedule variance, milestone completion</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04585" y="3805714"/>
            <a:ext cx="318968" cy="398621"/>
          </a:xfrm>
          <a:prstGeom prst="rect">
            <a:avLst/>
          </a:prstGeom>
        </p:spPr>
      </p:pic>
      <p:sp>
        <p:nvSpPr>
          <p:cNvPr id="7" name="Text 3"/>
          <p:cNvSpPr/>
          <p:nvPr/>
        </p:nvSpPr>
        <p:spPr>
          <a:xfrm>
            <a:off x="9597628" y="26342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Cost</a:t>
            </a:r>
            <a:endParaRPr lang="en-US" sz="2200" dirty="0"/>
          </a:p>
        </p:txBody>
      </p:sp>
      <p:sp>
        <p:nvSpPr>
          <p:cNvPr id="8" name="Text 4"/>
          <p:cNvSpPr/>
          <p:nvPr/>
        </p:nvSpPr>
        <p:spPr>
          <a:xfrm>
            <a:off x="9597628" y="3124676"/>
            <a:ext cx="4238982"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Budget performance, ROI</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518797" y="3378637"/>
            <a:ext cx="318968" cy="398621"/>
          </a:xfrm>
          <a:prstGeom prst="rect">
            <a:avLst/>
          </a:prstGeom>
        </p:spPr>
      </p:pic>
      <p:sp>
        <p:nvSpPr>
          <p:cNvPr id="11" name="Text 5"/>
          <p:cNvSpPr/>
          <p:nvPr/>
        </p:nvSpPr>
        <p:spPr>
          <a:xfrm>
            <a:off x="10051256" y="426922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Quality</a:t>
            </a:r>
            <a:endParaRPr lang="en-US" sz="2200" dirty="0"/>
          </a:p>
        </p:txBody>
      </p:sp>
      <p:sp>
        <p:nvSpPr>
          <p:cNvPr id="12" name="Text 6"/>
          <p:cNvSpPr/>
          <p:nvPr/>
        </p:nvSpPr>
        <p:spPr>
          <a:xfrm>
            <a:off x="10051256" y="4759643"/>
            <a:ext cx="3785354"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Defect rates, technical debt</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331041" y="4496633"/>
            <a:ext cx="318968" cy="398621"/>
          </a:xfrm>
          <a:prstGeom prst="rect">
            <a:avLst/>
          </a:prstGeom>
        </p:spPr>
      </p:pic>
      <p:sp>
        <p:nvSpPr>
          <p:cNvPr id="15" name="Text 7"/>
          <p:cNvSpPr/>
          <p:nvPr/>
        </p:nvSpPr>
        <p:spPr>
          <a:xfrm>
            <a:off x="9597628" y="59043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Satisfaction</a:t>
            </a:r>
            <a:endParaRPr lang="en-US" sz="2200" dirty="0"/>
          </a:p>
        </p:txBody>
      </p:sp>
      <p:sp>
        <p:nvSpPr>
          <p:cNvPr id="16" name="Text 8"/>
          <p:cNvSpPr/>
          <p:nvPr/>
        </p:nvSpPr>
        <p:spPr>
          <a:xfrm>
            <a:off x="9597628" y="6394728"/>
            <a:ext cx="4238982"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Stakeholder feedback, team morale</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7518797" y="5614630"/>
            <a:ext cx="318968" cy="398621"/>
          </a:xfrm>
          <a:prstGeom prst="rect">
            <a:avLst/>
          </a:prstGeom>
        </p:spPr>
      </p:pic>
      <p:sp>
        <p:nvSpPr>
          <p:cNvPr id="19" name="Text 9"/>
          <p:cNvSpPr/>
          <p:nvPr/>
        </p:nvSpPr>
        <p:spPr>
          <a:xfrm>
            <a:off x="2197418" y="531411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Value</a:t>
            </a:r>
            <a:endParaRPr lang="en-US" sz="2200" dirty="0"/>
          </a:p>
        </p:txBody>
      </p:sp>
      <p:sp>
        <p:nvSpPr>
          <p:cNvPr id="20" name="Text 10"/>
          <p:cNvSpPr/>
          <p:nvPr/>
        </p:nvSpPr>
        <p:spPr>
          <a:xfrm>
            <a:off x="793790" y="5804535"/>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161613"/>
                </a:solidFill>
                <a:latin typeface="Inter" pitchFamily="34" charset="0"/>
                <a:ea typeface="Inter" pitchFamily="34" charset="-122"/>
                <a:cs typeface="Inter" pitchFamily="34" charset="-120"/>
              </a:rPr>
              <a:t>Business outcomes, benefits realization</a:t>
            </a:r>
            <a:endParaRPr lang="en-US" sz="1750" dirty="0"/>
          </a:p>
        </p:txBody>
      </p:sp>
      <p:pic>
        <p:nvPicPr>
          <p:cNvPr id="21" name="Image 8" descr="preencoded.png"/>
          <p:cNvPicPr>
            <a:picLocks noChangeAspect="1"/>
          </p:cNvPicPr>
          <p:nvPr/>
        </p:nvPicPr>
        <p:blipFill>
          <a:blip r:embed="rId11"/>
          <a:stretch>
            <a:fillRect/>
          </a:stretch>
        </p:blipFill>
        <p:spPr>
          <a:xfrm>
            <a:off x="5032653" y="2413516"/>
            <a:ext cx="4564975" cy="4564975"/>
          </a:xfrm>
          <a:prstGeom prst="rect">
            <a:avLst/>
          </a:prstGeom>
        </p:spPr>
      </p:pic>
      <p:pic>
        <p:nvPicPr>
          <p:cNvPr id="22" name="Image 9" descr="preencoded.png"/>
          <p:cNvPicPr>
            <a:picLocks noChangeAspect="1"/>
          </p:cNvPicPr>
          <p:nvPr/>
        </p:nvPicPr>
        <p:blipFill>
          <a:blip r:embed="rId12"/>
          <a:stretch>
            <a:fillRect/>
          </a:stretch>
        </p:blipFill>
        <p:spPr>
          <a:xfrm>
            <a:off x="6204585" y="5187553"/>
            <a:ext cx="318968" cy="3986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18116"/>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KPI Visualization Best Practices</a:t>
            </a:r>
            <a:endParaRPr lang="en-US" sz="4450" dirty="0"/>
          </a:p>
        </p:txBody>
      </p:sp>
      <p:pic>
        <p:nvPicPr>
          <p:cNvPr id="4" name="Image 1" descr="preencoded.png"/>
          <p:cNvPicPr>
            <a:picLocks noChangeAspect="1"/>
          </p:cNvPicPr>
          <p:nvPr/>
        </p:nvPicPr>
        <p:blipFill>
          <a:blip r:embed="rId4"/>
          <a:stretch>
            <a:fillRect/>
          </a:stretch>
        </p:blipFill>
        <p:spPr>
          <a:xfrm>
            <a:off x="793790" y="2915483"/>
            <a:ext cx="566976" cy="566976"/>
          </a:xfrm>
          <a:prstGeom prst="rect">
            <a:avLst/>
          </a:prstGeom>
        </p:spPr>
      </p:pic>
      <p:sp>
        <p:nvSpPr>
          <p:cNvPr id="5" name="Text 1"/>
          <p:cNvSpPr/>
          <p:nvPr/>
        </p:nvSpPr>
        <p:spPr>
          <a:xfrm>
            <a:off x="1587579" y="3010495"/>
            <a:ext cx="2842617"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Choose appropriate charts</a:t>
            </a:r>
            <a:endParaRPr lang="en-US" sz="2200" dirty="0"/>
          </a:p>
        </p:txBody>
      </p:sp>
      <p:sp>
        <p:nvSpPr>
          <p:cNvPr id="6" name="Text 2"/>
          <p:cNvSpPr/>
          <p:nvPr/>
        </p:nvSpPr>
        <p:spPr>
          <a:xfrm>
            <a:off x="1587579" y="3855244"/>
            <a:ext cx="2842617" cy="1088708"/>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Select visualization types that match your data and message.</a:t>
            </a:r>
            <a:endParaRPr lang="en-US" sz="1750" dirty="0"/>
          </a:p>
        </p:txBody>
      </p:sp>
      <p:pic>
        <p:nvPicPr>
          <p:cNvPr id="7" name="Image 2" descr="preencoded.png"/>
          <p:cNvPicPr>
            <a:picLocks noChangeAspect="1"/>
          </p:cNvPicPr>
          <p:nvPr/>
        </p:nvPicPr>
        <p:blipFill>
          <a:blip r:embed="rId5"/>
          <a:stretch>
            <a:fillRect/>
          </a:stretch>
        </p:blipFill>
        <p:spPr>
          <a:xfrm>
            <a:off x="4713684" y="2915483"/>
            <a:ext cx="566976" cy="566976"/>
          </a:xfrm>
          <a:prstGeom prst="rect">
            <a:avLst/>
          </a:prstGeom>
        </p:spPr>
      </p:pic>
      <p:sp>
        <p:nvSpPr>
          <p:cNvPr id="8" name="Text 3"/>
          <p:cNvSpPr/>
          <p:nvPr/>
        </p:nvSpPr>
        <p:spPr>
          <a:xfrm>
            <a:off x="5507474" y="3010495"/>
            <a:ext cx="2842736"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Use color meaningfully</a:t>
            </a:r>
            <a:endParaRPr lang="en-US" sz="2200" dirty="0"/>
          </a:p>
        </p:txBody>
      </p:sp>
      <p:sp>
        <p:nvSpPr>
          <p:cNvPr id="9" name="Text 4"/>
          <p:cNvSpPr/>
          <p:nvPr/>
        </p:nvSpPr>
        <p:spPr>
          <a:xfrm>
            <a:off x="5507474" y="3855244"/>
            <a:ext cx="2842736" cy="1088708"/>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Apply consistent color coding for status and performance levels.</a:t>
            </a:r>
            <a:endParaRPr lang="en-US" sz="1750" dirty="0"/>
          </a:p>
        </p:txBody>
      </p:sp>
      <p:pic>
        <p:nvPicPr>
          <p:cNvPr id="10" name="Image 3" descr="preencoded.png"/>
          <p:cNvPicPr>
            <a:picLocks noChangeAspect="1"/>
          </p:cNvPicPr>
          <p:nvPr/>
        </p:nvPicPr>
        <p:blipFill>
          <a:blip r:embed="rId6"/>
          <a:stretch>
            <a:fillRect/>
          </a:stretch>
        </p:blipFill>
        <p:spPr>
          <a:xfrm>
            <a:off x="793790" y="5437227"/>
            <a:ext cx="566976" cy="566976"/>
          </a:xfrm>
          <a:prstGeom prst="rect">
            <a:avLst/>
          </a:prstGeom>
        </p:spPr>
      </p:pic>
      <p:sp>
        <p:nvSpPr>
          <p:cNvPr id="11" name="Text 5"/>
          <p:cNvSpPr/>
          <p:nvPr/>
        </p:nvSpPr>
        <p:spPr>
          <a:xfrm>
            <a:off x="1587579" y="5532239"/>
            <a:ext cx="2842617"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Create visual hierarchy</a:t>
            </a:r>
            <a:endParaRPr lang="en-US" sz="2200" dirty="0"/>
          </a:p>
        </p:txBody>
      </p:sp>
      <p:sp>
        <p:nvSpPr>
          <p:cNvPr id="12" name="Text 6"/>
          <p:cNvSpPr/>
          <p:nvPr/>
        </p:nvSpPr>
        <p:spPr>
          <a:xfrm>
            <a:off x="1587579" y="6376987"/>
            <a:ext cx="2842617"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Highlight the most important metrics visually.</a:t>
            </a:r>
            <a:endParaRPr lang="en-US" sz="1750" dirty="0"/>
          </a:p>
        </p:txBody>
      </p:sp>
      <p:pic>
        <p:nvPicPr>
          <p:cNvPr id="13" name="Image 4" descr="preencoded.png"/>
          <p:cNvPicPr>
            <a:picLocks noChangeAspect="1"/>
          </p:cNvPicPr>
          <p:nvPr/>
        </p:nvPicPr>
        <p:blipFill>
          <a:blip r:embed="rId7"/>
          <a:stretch>
            <a:fillRect/>
          </a:stretch>
        </p:blipFill>
        <p:spPr>
          <a:xfrm>
            <a:off x="4713684" y="5437227"/>
            <a:ext cx="566976" cy="566976"/>
          </a:xfrm>
          <a:prstGeom prst="rect">
            <a:avLst/>
          </a:prstGeom>
        </p:spPr>
      </p:pic>
      <p:sp>
        <p:nvSpPr>
          <p:cNvPr id="14" name="Text 7"/>
          <p:cNvSpPr/>
          <p:nvPr/>
        </p:nvSpPr>
        <p:spPr>
          <a:xfrm>
            <a:off x="5507474" y="55322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Ensure accessibility</a:t>
            </a:r>
            <a:endParaRPr lang="en-US" sz="2200" dirty="0"/>
          </a:p>
        </p:txBody>
      </p:sp>
      <p:sp>
        <p:nvSpPr>
          <p:cNvPr id="15" name="Text 8"/>
          <p:cNvSpPr/>
          <p:nvPr/>
        </p:nvSpPr>
        <p:spPr>
          <a:xfrm>
            <a:off x="5507474" y="6022658"/>
            <a:ext cx="2842736" cy="1088708"/>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Make dashboards viewable on different devices and for all users.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434602"/>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Key Takeaways</a:t>
            </a:r>
            <a:endParaRPr lang="en-US" sz="4450" dirty="0"/>
          </a:p>
        </p:txBody>
      </p:sp>
      <p:sp>
        <p:nvSpPr>
          <p:cNvPr id="4" name="Text 1"/>
          <p:cNvSpPr/>
          <p:nvPr/>
        </p:nvSpPr>
        <p:spPr>
          <a:xfrm>
            <a:off x="793790" y="1596890"/>
            <a:ext cx="2291953" cy="748427"/>
          </a:xfrm>
          <a:prstGeom prst="rect">
            <a:avLst/>
          </a:prstGeom>
          <a:noFill/>
          <a:ln/>
        </p:spPr>
        <p:txBody>
          <a:bodyPr wrap="none" lIns="0" tIns="0" rIns="0" bIns="0" rtlCol="0" anchor="t"/>
          <a:lstStyle/>
          <a:p>
            <a:pPr marL="0" indent="0" algn="ctr">
              <a:lnSpc>
                <a:spcPts val="5850"/>
              </a:lnSpc>
              <a:buNone/>
            </a:pPr>
            <a:r>
              <a:rPr lang="en-US" sz="5850" dirty="0">
                <a:solidFill>
                  <a:srgbClr val="161613"/>
                </a:solidFill>
                <a:latin typeface="DM Sans Medium" pitchFamily="34" charset="0"/>
                <a:ea typeface="DM Sans Medium" pitchFamily="34" charset="-122"/>
                <a:cs typeface="DM Sans Medium" pitchFamily="34" charset="-120"/>
              </a:rPr>
              <a:t>5</a:t>
            </a:r>
            <a:endParaRPr lang="en-US" sz="5850" dirty="0"/>
          </a:p>
        </p:txBody>
      </p:sp>
      <p:sp>
        <p:nvSpPr>
          <p:cNvPr id="5" name="Text 2"/>
          <p:cNvSpPr/>
          <p:nvPr/>
        </p:nvSpPr>
        <p:spPr>
          <a:xfrm>
            <a:off x="793790" y="2628686"/>
            <a:ext cx="2291953"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Max KPIs</a:t>
            </a:r>
            <a:endParaRPr lang="en-US" sz="2200" dirty="0"/>
          </a:p>
        </p:txBody>
      </p:sp>
      <p:sp>
        <p:nvSpPr>
          <p:cNvPr id="6" name="Text 3"/>
          <p:cNvSpPr/>
          <p:nvPr/>
        </p:nvSpPr>
        <p:spPr>
          <a:xfrm>
            <a:off x="793790" y="3119104"/>
            <a:ext cx="2291953" cy="1088708"/>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Focus on fewer, more meaningful metrics.</a:t>
            </a:r>
            <a:endParaRPr lang="en-US" sz="1750" dirty="0"/>
          </a:p>
        </p:txBody>
      </p:sp>
      <p:sp>
        <p:nvSpPr>
          <p:cNvPr id="7" name="Text 4"/>
          <p:cNvSpPr/>
          <p:nvPr/>
        </p:nvSpPr>
        <p:spPr>
          <a:xfrm>
            <a:off x="3425904" y="1596890"/>
            <a:ext cx="2292072" cy="748427"/>
          </a:xfrm>
          <a:prstGeom prst="rect">
            <a:avLst/>
          </a:prstGeom>
          <a:noFill/>
          <a:ln/>
        </p:spPr>
        <p:txBody>
          <a:bodyPr wrap="none" lIns="0" tIns="0" rIns="0" bIns="0" rtlCol="0" anchor="t"/>
          <a:lstStyle/>
          <a:p>
            <a:pPr marL="0" indent="0" algn="ctr">
              <a:lnSpc>
                <a:spcPts val="5850"/>
              </a:lnSpc>
              <a:buNone/>
            </a:pPr>
            <a:r>
              <a:rPr lang="en-US" sz="5850" dirty="0">
                <a:solidFill>
                  <a:srgbClr val="161613"/>
                </a:solidFill>
                <a:latin typeface="DM Sans Medium" pitchFamily="34" charset="0"/>
                <a:ea typeface="DM Sans Medium" pitchFamily="34" charset="-122"/>
                <a:cs typeface="DM Sans Medium" pitchFamily="34" charset="-120"/>
              </a:rPr>
              <a:t>100%</a:t>
            </a:r>
            <a:endParaRPr lang="en-US" sz="5850" dirty="0"/>
          </a:p>
        </p:txBody>
      </p:sp>
      <p:sp>
        <p:nvSpPr>
          <p:cNvPr id="8" name="Text 5"/>
          <p:cNvSpPr/>
          <p:nvPr/>
        </p:nvSpPr>
        <p:spPr>
          <a:xfrm>
            <a:off x="3425904" y="2628686"/>
            <a:ext cx="2292072"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Alignment</a:t>
            </a:r>
            <a:endParaRPr lang="en-US" sz="2200" dirty="0"/>
          </a:p>
        </p:txBody>
      </p:sp>
      <p:sp>
        <p:nvSpPr>
          <p:cNvPr id="9" name="Text 6"/>
          <p:cNvSpPr/>
          <p:nvPr/>
        </p:nvSpPr>
        <p:spPr>
          <a:xfrm>
            <a:off x="3425904" y="3119104"/>
            <a:ext cx="2292072" cy="1088708"/>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Ensure each KPI connects to business goals.</a:t>
            </a:r>
            <a:endParaRPr lang="en-US" sz="1750" dirty="0"/>
          </a:p>
        </p:txBody>
      </p:sp>
      <p:sp>
        <p:nvSpPr>
          <p:cNvPr id="10" name="Text 7"/>
          <p:cNvSpPr/>
          <p:nvPr/>
        </p:nvSpPr>
        <p:spPr>
          <a:xfrm>
            <a:off x="6058138" y="1596890"/>
            <a:ext cx="2291953" cy="748427"/>
          </a:xfrm>
          <a:prstGeom prst="rect">
            <a:avLst/>
          </a:prstGeom>
          <a:noFill/>
          <a:ln/>
        </p:spPr>
        <p:txBody>
          <a:bodyPr wrap="none" lIns="0" tIns="0" rIns="0" bIns="0" rtlCol="0" anchor="t"/>
          <a:lstStyle/>
          <a:p>
            <a:pPr marL="0" indent="0" algn="ctr">
              <a:lnSpc>
                <a:spcPts val="5850"/>
              </a:lnSpc>
              <a:buNone/>
            </a:pPr>
            <a:r>
              <a:rPr lang="en-US" sz="5850" dirty="0">
                <a:solidFill>
                  <a:srgbClr val="161613"/>
                </a:solidFill>
                <a:latin typeface="DM Sans Medium" pitchFamily="34" charset="0"/>
                <a:ea typeface="DM Sans Medium" pitchFamily="34" charset="-122"/>
                <a:cs typeface="DM Sans Medium" pitchFamily="34" charset="-120"/>
              </a:rPr>
              <a:t>2x</a:t>
            </a:r>
            <a:endParaRPr lang="en-US" sz="5850" dirty="0"/>
          </a:p>
        </p:txBody>
      </p:sp>
      <p:sp>
        <p:nvSpPr>
          <p:cNvPr id="11" name="Text 8"/>
          <p:cNvSpPr/>
          <p:nvPr/>
        </p:nvSpPr>
        <p:spPr>
          <a:xfrm>
            <a:off x="6058138" y="2628686"/>
            <a:ext cx="2291953"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Impact</a:t>
            </a:r>
            <a:endParaRPr lang="en-US" sz="2200" dirty="0"/>
          </a:p>
        </p:txBody>
      </p:sp>
      <p:sp>
        <p:nvSpPr>
          <p:cNvPr id="12" name="Text 9"/>
          <p:cNvSpPr/>
          <p:nvPr/>
        </p:nvSpPr>
        <p:spPr>
          <a:xfrm>
            <a:off x="6058138" y="3119104"/>
            <a:ext cx="2291953" cy="1451610"/>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Outcome metrics deliver twice the value of output metrics.</a:t>
            </a:r>
            <a:endParaRPr lang="en-US" sz="1750" dirty="0"/>
          </a:p>
        </p:txBody>
      </p:sp>
      <p:sp>
        <p:nvSpPr>
          <p:cNvPr id="13" name="Text 10"/>
          <p:cNvSpPr/>
          <p:nvPr/>
        </p:nvSpPr>
        <p:spPr>
          <a:xfrm>
            <a:off x="793790" y="4825865"/>
            <a:ext cx="7556421" cy="2969133"/>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KPIs can be powerful drivers of project clarity, accountability, and performance—but only when used thoughtfully. Avoiding these common pitfalls helps ensure that your metrics provide real insights, spark the right conversations, and support better decisions. </a:t>
            </a:r>
          </a:p>
          <a:p>
            <a:pPr marL="0" indent="0" algn="l">
              <a:lnSpc>
                <a:spcPts val="2850"/>
              </a:lnSpc>
              <a:buNone/>
            </a:pPr>
            <a:endParaRPr lang="en-US" sz="1750" dirty="0">
              <a:solidFill>
                <a:srgbClr val="161613"/>
              </a:solidFill>
              <a:latin typeface="Inter" pitchFamily="34" charset="0"/>
              <a:ea typeface="Inter" pitchFamily="34" charset="-122"/>
              <a:cs typeface="Inter" pitchFamily="34" charset="-120"/>
            </a:endParaRPr>
          </a:p>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Great KPIs don't just measure work—they drive success. Start applying these principles in your next project review.</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48395"/>
            <a:ext cx="6252686"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Tracking Vanity Metrics</a:t>
            </a:r>
            <a:endParaRPr lang="en-US" sz="4450" dirty="0"/>
          </a:p>
        </p:txBody>
      </p:sp>
      <p:sp>
        <p:nvSpPr>
          <p:cNvPr id="4" name="Shape 1"/>
          <p:cNvSpPr/>
          <p:nvPr/>
        </p:nvSpPr>
        <p:spPr>
          <a:xfrm>
            <a:off x="793790" y="2497336"/>
            <a:ext cx="3664863" cy="2387084"/>
          </a:xfrm>
          <a:prstGeom prst="roundRect">
            <a:avLst>
              <a:gd name="adj" fmla="val 1425"/>
            </a:avLst>
          </a:prstGeom>
          <a:solidFill>
            <a:srgbClr val="EDEBE3"/>
          </a:solidFill>
          <a:ln/>
        </p:spPr>
        <p:txBody>
          <a:bodyPr/>
          <a:lstStyle/>
          <a:p>
            <a:endParaRPr lang="en-US"/>
          </a:p>
        </p:txBody>
      </p:sp>
      <p:sp>
        <p:nvSpPr>
          <p:cNvPr id="5" name="Text 2"/>
          <p:cNvSpPr/>
          <p:nvPr/>
        </p:nvSpPr>
        <p:spPr>
          <a:xfrm>
            <a:off x="1020604" y="2724150"/>
            <a:ext cx="3211235"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What are vanity metrics?</a:t>
            </a:r>
            <a:endParaRPr lang="en-US" sz="2200" dirty="0"/>
          </a:p>
        </p:txBody>
      </p:sp>
      <p:sp>
        <p:nvSpPr>
          <p:cNvPr id="6" name="Text 3"/>
          <p:cNvSpPr/>
          <p:nvPr/>
        </p:nvSpPr>
        <p:spPr>
          <a:xfrm>
            <a:off x="1020604" y="3568898"/>
            <a:ext cx="3211235" cy="1088708"/>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Numbers that look impressive but don't inform decisions or reflect true performance.</a:t>
            </a:r>
            <a:endParaRPr lang="en-US" sz="1750" dirty="0"/>
          </a:p>
        </p:txBody>
      </p:sp>
      <p:sp>
        <p:nvSpPr>
          <p:cNvPr id="7" name="Shape 4"/>
          <p:cNvSpPr/>
          <p:nvPr/>
        </p:nvSpPr>
        <p:spPr>
          <a:xfrm>
            <a:off x="4685467" y="2497336"/>
            <a:ext cx="3664863" cy="2387084"/>
          </a:xfrm>
          <a:prstGeom prst="roundRect">
            <a:avLst>
              <a:gd name="adj" fmla="val 1425"/>
            </a:avLst>
          </a:prstGeom>
          <a:solidFill>
            <a:srgbClr val="EDEBE3"/>
          </a:solidFill>
          <a:ln/>
        </p:spPr>
        <p:txBody>
          <a:bodyPr/>
          <a:lstStyle/>
          <a:p>
            <a:endParaRPr lang="en-US"/>
          </a:p>
        </p:txBody>
      </p:sp>
      <p:sp>
        <p:nvSpPr>
          <p:cNvPr id="8" name="Text 5"/>
          <p:cNvSpPr/>
          <p:nvPr/>
        </p:nvSpPr>
        <p:spPr>
          <a:xfrm>
            <a:off x="4912281" y="272415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Common examples</a:t>
            </a:r>
            <a:endParaRPr lang="en-US" sz="2200" dirty="0"/>
          </a:p>
        </p:txBody>
      </p:sp>
      <p:sp>
        <p:nvSpPr>
          <p:cNvPr id="9" name="Text 6"/>
          <p:cNvSpPr/>
          <p:nvPr/>
        </p:nvSpPr>
        <p:spPr>
          <a:xfrm>
            <a:off x="4912281" y="3214568"/>
            <a:ext cx="3211235" cy="1088708"/>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Meetings held, emails sent, documents produced, or team size.</a:t>
            </a:r>
            <a:endParaRPr lang="en-US" sz="1750" dirty="0"/>
          </a:p>
        </p:txBody>
      </p:sp>
      <p:sp>
        <p:nvSpPr>
          <p:cNvPr id="10" name="Shape 7"/>
          <p:cNvSpPr/>
          <p:nvPr/>
        </p:nvSpPr>
        <p:spPr>
          <a:xfrm>
            <a:off x="793790" y="5111234"/>
            <a:ext cx="7556421" cy="1669852"/>
          </a:xfrm>
          <a:prstGeom prst="roundRect">
            <a:avLst>
              <a:gd name="adj" fmla="val 2038"/>
            </a:avLst>
          </a:prstGeom>
          <a:solidFill>
            <a:srgbClr val="EDEBE3"/>
          </a:solidFill>
          <a:ln/>
        </p:spPr>
        <p:txBody>
          <a:bodyPr/>
          <a:lstStyle/>
          <a:p>
            <a:endParaRPr lang="en-US"/>
          </a:p>
        </p:txBody>
      </p:sp>
      <p:sp>
        <p:nvSpPr>
          <p:cNvPr id="11" name="Text 8"/>
          <p:cNvSpPr/>
          <p:nvPr/>
        </p:nvSpPr>
        <p:spPr>
          <a:xfrm>
            <a:off x="1020604" y="53380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Better alternatives</a:t>
            </a:r>
            <a:endParaRPr lang="en-US" sz="2200" dirty="0"/>
          </a:p>
        </p:txBody>
      </p:sp>
      <p:sp>
        <p:nvSpPr>
          <p:cNvPr id="12" name="Text 9"/>
          <p:cNvSpPr/>
          <p:nvPr/>
        </p:nvSpPr>
        <p:spPr>
          <a:xfrm>
            <a:off x="1020604" y="5828467"/>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Budget variance, on-time delivery rate, defect rates, and stakeholder satisfaction.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0741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KPI Overload</a:t>
            </a:r>
            <a:endParaRPr lang="en-US" sz="4450" dirty="0"/>
          </a:p>
        </p:txBody>
      </p:sp>
      <p:pic>
        <p:nvPicPr>
          <p:cNvPr id="3" name="Image 0" descr="preencoded.png"/>
          <p:cNvPicPr>
            <a:picLocks noChangeAspect="1"/>
          </p:cNvPicPr>
          <p:nvPr/>
        </p:nvPicPr>
        <p:blipFill>
          <a:blip r:embed="rId3"/>
          <a:stretch>
            <a:fillRect/>
          </a:stretch>
        </p:blipFill>
        <p:spPr>
          <a:xfrm>
            <a:off x="2978348" y="2369820"/>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985849"/>
            <a:ext cx="318968" cy="398621"/>
          </a:xfrm>
          <a:prstGeom prst="rect">
            <a:avLst/>
          </a:prstGeom>
        </p:spPr>
      </p:pic>
      <p:sp>
        <p:nvSpPr>
          <p:cNvPr id="5" name="Text 1"/>
          <p:cNvSpPr/>
          <p:nvPr/>
        </p:nvSpPr>
        <p:spPr>
          <a:xfrm>
            <a:off x="5357217" y="259663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Focus on vital few</a:t>
            </a:r>
            <a:endParaRPr lang="en-US" sz="2200" dirty="0"/>
          </a:p>
        </p:txBody>
      </p:sp>
      <p:sp>
        <p:nvSpPr>
          <p:cNvPr id="6" name="Text 2"/>
          <p:cNvSpPr/>
          <p:nvPr/>
        </p:nvSpPr>
        <p:spPr>
          <a:xfrm>
            <a:off x="5357217" y="3087053"/>
            <a:ext cx="3619976"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3-5 core KPIs that drive decisions</a:t>
            </a:r>
            <a:endParaRPr lang="en-US" sz="1750" dirty="0"/>
          </a:p>
        </p:txBody>
      </p:sp>
      <p:sp>
        <p:nvSpPr>
          <p:cNvPr id="7" name="Shape 3"/>
          <p:cNvSpPr/>
          <p:nvPr/>
        </p:nvSpPr>
        <p:spPr>
          <a:xfrm>
            <a:off x="5187077" y="3689866"/>
            <a:ext cx="8592860" cy="15240"/>
          </a:xfrm>
          <a:prstGeom prst="roundRect">
            <a:avLst>
              <a:gd name="adj" fmla="val 223256"/>
            </a:avLst>
          </a:prstGeom>
          <a:solidFill>
            <a:srgbClr val="D3D1C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3733443"/>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187547"/>
            <a:ext cx="318968" cy="398621"/>
          </a:xfrm>
          <a:prstGeom prst="rect">
            <a:avLst/>
          </a:prstGeom>
        </p:spPr>
      </p:pic>
      <p:sp>
        <p:nvSpPr>
          <p:cNvPr id="10" name="Text 4"/>
          <p:cNvSpPr/>
          <p:nvPr/>
        </p:nvSpPr>
        <p:spPr>
          <a:xfrm>
            <a:off x="6433304" y="39602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Apply 80/20 rule</a:t>
            </a:r>
            <a:endParaRPr lang="en-US" sz="2200" dirty="0"/>
          </a:p>
        </p:txBody>
      </p:sp>
      <p:sp>
        <p:nvSpPr>
          <p:cNvPr id="11" name="Text 5"/>
          <p:cNvSpPr/>
          <p:nvPr/>
        </p:nvSpPr>
        <p:spPr>
          <a:xfrm>
            <a:off x="6433304" y="4450675"/>
            <a:ext cx="3887510"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Which metrics provide most insight?</a:t>
            </a:r>
            <a:endParaRPr lang="en-US" sz="1750" dirty="0"/>
          </a:p>
        </p:txBody>
      </p:sp>
      <p:sp>
        <p:nvSpPr>
          <p:cNvPr id="12" name="Shape 6"/>
          <p:cNvSpPr/>
          <p:nvPr/>
        </p:nvSpPr>
        <p:spPr>
          <a:xfrm>
            <a:off x="6263164" y="5053489"/>
            <a:ext cx="7516773" cy="15240"/>
          </a:xfrm>
          <a:prstGeom prst="roundRect">
            <a:avLst>
              <a:gd name="adj" fmla="val 223256"/>
            </a:avLst>
          </a:prstGeom>
          <a:solidFill>
            <a:srgbClr val="D3D1C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5097066"/>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551170"/>
            <a:ext cx="318968" cy="398621"/>
          </a:xfrm>
          <a:prstGeom prst="rect">
            <a:avLst/>
          </a:prstGeom>
        </p:spPr>
      </p:pic>
      <p:sp>
        <p:nvSpPr>
          <p:cNvPr id="15" name="Text 7"/>
          <p:cNvSpPr/>
          <p:nvPr/>
        </p:nvSpPr>
        <p:spPr>
          <a:xfrm>
            <a:off x="7509272" y="532388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Eliminate noise</a:t>
            </a:r>
            <a:endParaRPr lang="en-US" sz="2200" dirty="0"/>
          </a:p>
        </p:txBody>
      </p:sp>
      <p:sp>
        <p:nvSpPr>
          <p:cNvPr id="16" name="Text 8"/>
          <p:cNvSpPr/>
          <p:nvPr/>
        </p:nvSpPr>
        <p:spPr>
          <a:xfrm>
            <a:off x="7509272" y="5814298"/>
            <a:ext cx="4348758"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Remove duplicative or low-value metrics</a:t>
            </a:r>
            <a:endParaRPr lang="en-US" sz="1750" dirty="0"/>
          </a:p>
        </p:txBody>
      </p:sp>
      <p:sp>
        <p:nvSpPr>
          <p:cNvPr id="17" name="Text 9"/>
          <p:cNvSpPr/>
          <p:nvPr/>
        </p:nvSpPr>
        <p:spPr>
          <a:xfrm>
            <a:off x="793790" y="6659166"/>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When everything is important, nothing is. Limit your KPIs to what truly matters.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9473" y="608409"/>
            <a:ext cx="7597854" cy="1380411"/>
          </a:xfrm>
          <a:prstGeom prst="rect">
            <a:avLst/>
          </a:prstGeom>
          <a:noFill/>
          <a:ln/>
        </p:spPr>
        <p:txBody>
          <a:bodyPr wrap="square" lIns="0" tIns="0" rIns="0" bIns="0" rtlCol="0" anchor="t"/>
          <a:lstStyle/>
          <a:p>
            <a:pPr marL="0" indent="0" algn="l">
              <a:lnSpc>
                <a:spcPts val="5400"/>
              </a:lnSpc>
              <a:buNone/>
            </a:pPr>
            <a:r>
              <a:rPr lang="en-US" sz="4300" dirty="0">
                <a:solidFill>
                  <a:srgbClr val="161613"/>
                </a:solidFill>
                <a:latin typeface="DM Sans Medium" pitchFamily="34" charset="0"/>
                <a:ea typeface="DM Sans Medium" pitchFamily="34" charset="-122"/>
                <a:cs typeface="DM Sans Medium" pitchFamily="34" charset="-120"/>
              </a:rPr>
              <a:t>Misalignment with Business Goals</a:t>
            </a:r>
            <a:endParaRPr lang="en-US" sz="4300" dirty="0"/>
          </a:p>
        </p:txBody>
      </p:sp>
      <p:pic>
        <p:nvPicPr>
          <p:cNvPr id="4" name="Image 1" descr="preencoded.png"/>
          <p:cNvPicPr>
            <a:picLocks noChangeAspect="1"/>
          </p:cNvPicPr>
          <p:nvPr/>
        </p:nvPicPr>
        <p:blipFill>
          <a:blip r:embed="rId4"/>
          <a:stretch>
            <a:fillRect/>
          </a:stretch>
        </p:blipFill>
        <p:spPr>
          <a:xfrm>
            <a:off x="6259473" y="2320052"/>
            <a:ext cx="1104424" cy="1325285"/>
          </a:xfrm>
          <a:prstGeom prst="rect">
            <a:avLst/>
          </a:prstGeom>
        </p:spPr>
      </p:pic>
      <p:sp>
        <p:nvSpPr>
          <p:cNvPr id="5" name="Text 1"/>
          <p:cNvSpPr/>
          <p:nvPr/>
        </p:nvSpPr>
        <p:spPr>
          <a:xfrm>
            <a:off x="7695128" y="2540913"/>
            <a:ext cx="2761178" cy="345043"/>
          </a:xfrm>
          <a:prstGeom prst="rect">
            <a:avLst/>
          </a:prstGeom>
          <a:noFill/>
          <a:ln/>
        </p:spPr>
        <p:txBody>
          <a:bodyPr wrap="none" lIns="0" tIns="0" rIns="0" bIns="0" rtlCol="0" anchor="t"/>
          <a:lstStyle/>
          <a:p>
            <a:pPr marL="0" indent="0" algn="l">
              <a:lnSpc>
                <a:spcPts val="2700"/>
              </a:lnSpc>
              <a:buNone/>
            </a:pPr>
            <a:r>
              <a:rPr lang="en-US" sz="2150" dirty="0">
                <a:solidFill>
                  <a:srgbClr val="161613"/>
                </a:solidFill>
                <a:latin typeface="DM Sans Medium" pitchFamily="34" charset="0"/>
                <a:ea typeface="DM Sans Medium" pitchFamily="34" charset="-122"/>
                <a:cs typeface="DM Sans Medium" pitchFamily="34" charset="-120"/>
              </a:rPr>
              <a:t>Start with objectives</a:t>
            </a:r>
            <a:endParaRPr lang="en-US" sz="2150" dirty="0"/>
          </a:p>
        </p:txBody>
      </p:sp>
      <p:sp>
        <p:nvSpPr>
          <p:cNvPr id="6" name="Text 2"/>
          <p:cNvSpPr/>
          <p:nvPr/>
        </p:nvSpPr>
        <p:spPr>
          <a:xfrm>
            <a:off x="7695128" y="3018473"/>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61613"/>
                </a:solidFill>
                <a:latin typeface="Inter" pitchFamily="34" charset="0"/>
                <a:ea typeface="Inter" pitchFamily="34" charset="-122"/>
                <a:cs typeface="Inter" pitchFamily="34" charset="-120"/>
              </a:rPr>
              <a:t>Identify organizational and project goals first</a:t>
            </a:r>
            <a:endParaRPr lang="en-US" sz="1700" dirty="0"/>
          </a:p>
        </p:txBody>
      </p:sp>
      <p:pic>
        <p:nvPicPr>
          <p:cNvPr id="7" name="Image 2" descr="preencoded.png"/>
          <p:cNvPicPr>
            <a:picLocks noChangeAspect="1"/>
          </p:cNvPicPr>
          <p:nvPr/>
        </p:nvPicPr>
        <p:blipFill>
          <a:blip r:embed="rId5"/>
          <a:stretch>
            <a:fillRect/>
          </a:stretch>
        </p:blipFill>
        <p:spPr>
          <a:xfrm>
            <a:off x="6259473" y="3645337"/>
            <a:ext cx="1104424" cy="1325285"/>
          </a:xfrm>
          <a:prstGeom prst="rect">
            <a:avLst/>
          </a:prstGeom>
        </p:spPr>
      </p:pic>
      <p:sp>
        <p:nvSpPr>
          <p:cNvPr id="8" name="Text 3"/>
          <p:cNvSpPr/>
          <p:nvPr/>
        </p:nvSpPr>
        <p:spPr>
          <a:xfrm>
            <a:off x="7695128" y="3866198"/>
            <a:ext cx="3282672" cy="345043"/>
          </a:xfrm>
          <a:prstGeom prst="rect">
            <a:avLst/>
          </a:prstGeom>
          <a:noFill/>
          <a:ln/>
        </p:spPr>
        <p:txBody>
          <a:bodyPr wrap="none" lIns="0" tIns="0" rIns="0" bIns="0" rtlCol="0" anchor="t"/>
          <a:lstStyle/>
          <a:p>
            <a:pPr marL="0" indent="0" algn="l">
              <a:lnSpc>
                <a:spcPts val="2700"/>
              </a:lnSpc>
              <a:buNone/>
            </a:pPr>
            <a:r>
              <a:rPr lang="en-US" sz="2150" dirty="0">
                <a:solidFill>
                  <a:srgbClr val="161613"/>
                </a:solidFill>
                <a:latin typeface="DM Sans Medium" pitchFamily="34" charset="0"/>
                <a:ea typeface="DM Sans Medium" pitchFamily="34" charset="-122"/>
                <a:cs typeface="DM Sans Medium" pitchFamily="34" charset="-120"/>
              </a:rPr>
              <a:t>Create clear connections</a:t>
            </a:r>
            <a:endParaRPr lang="en-US" sz="2150" dirty="0"/>
          </a:p>
        </p:txBody>
      </p:sp>
      <p:sp>
        <p:nvSpPr>
          <p:cNvPr id="9" name="Text 4"/>
          <p:cNvSpPr/>
          <p:nvPr/>
        </p:nvSpPr>
        <p:spPr>
          <a:xfrm>
            <a:off x="7695128" y="4343757"/>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61613"/>
                </a:solidFill>
                <a:latin typeface="Inter" pitchFamily="34" charset="0"/>
                <a:ea typeface="Inter" pitchFamily="34" charset="-122"/>
                <a:cs typeface="Inter" pitchFamily="34" charset="-120"/>
              </a:rPr>
              <a:t>Each KPI should directly support a specific goal</a:t>
            </a:r>
            <a:endParaRPr lang="en-US" sz="1700" dirty="0"/>
          </a:p>
        </p:txBody>
      </p:sp>
      <p:pic>
        <p:nvPicPr>
          <p:cNvPr id="10" name="Image 3" descr="preencoded.png"/>
          <p:cNvPicPr>
            <a:picLocks noChangeAspect="1"/>
          </p:cNvPicPr>
          <p:nvPr/>
        </p:nvPicPr>
        <p:blipFill>
          <a:blip r:embed="rId6"/>
          <a:stretch>
            <a:fillRect/>
          </a:stretch>
        </p:blipFill>
        <p:spPr>
          <a:xfrm>
            <a:off x="6259473" y="4970621"/>
            <a:ext cx="1104424" cy="1325285"/>
          </a:xfrm>
          <a:prstGeom prst="rect">
            <a:avLst/>
          </a:prstGeom>
        </p:spPr>
      </p:pic>
      <p:sp>
        <p:nvSpPr>
          <p:cNvPr id="11" name="Text 5"/>
          <p:cNvSpPr/>
          <p:nvPr/>
        </p:nvSpPr>
        <p:spPr>
          <a:xfrm>
            <a:off x="7695128" y="5191482"/>
            <a:ext cx="2761178" cy="345043"/>
          </a:xfrm>
          <a:prstGeom prst="rect">
            <a:avLst/>
          </a:prstGeom>
          <a:noFill/>
          <a:ln/>
        </p:spPr>
        <p:txBody>
          <a:bodyPr wrap="none" lIns="0" tIns="0" rIns="0" bIns="0" rtlCol="0" anchor="t"/>
          <a:lstStyle/>
          <a:p>
            <a:pPr marL="0" indent="0" algn="l">
              <a:lnSpc>
                <a:spcPts val="2700"/>
              </a:lnSpc>
              <a:buNone/>
            </a:pPr>
            <a:r>
              <a:rPr lang="en-US" sz="2150" dirty="0">
                <a:solidFill>
                  <a:srgbClr val="161613"/>
                </a:solidFill>
                <a:latin typeface="DM Sans Medium" pitchFamily="34" charset="0"/>
                <a:ea typeface="DM Sans Medium" pitchFamily="34" charset="-122"/>
                <a:cs typeface="DM Sans Medium" pitchFamily="34" charset="-120"/>
              </a:rPr>
              <a:t>Test the relationship</a:t>
            </a:r>
            <a:endParaRPr lang="en-US" sz="2150" dirty="0"/>
          </a:p>
        </p:txBody>
      </p:sp>
      <p:sp>
        <p:nvSpPr>
          <p:cNvPr id="12" name="Text 6"/>
          <p:cNvSpPr/>
          <p:nvPr/>
        </p:nvSpPr>
        <p:spPr>
          <a:xfrm>
            <a:off x="7695128" y="5669042"/>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61613"/>
                </a:solidFill>
                <a:latin typeface="Inter" pitchFamily="34" charset="0"/>
                <a:ea typeface="Inter" pitchFamily="34" charset="-122"/>
                <a:cs typeface="Inter" pitchFamily="34" charset="-120"/>
              </a:rPr>
              <a:t>Ask: "How does this measure drive project success?"</a:t>
            </a:r>
            <a:endParaRPr lang="en-US" sz="1700" dirty="0"/>
          </a:p>
        </p:txBody>
      </p:sp>
      <p:pic>
        <p:nvPicPr>
          <p:cNvPr id="13" name="Image 4" descr="preencoded.png"/>
          <p:cNvPicPr>
            <a:picLocks noChangeAspect="1"/>
          </p:cNvPicPr>
          <p:nvPr/>
        </p:nvPicPr>
        <p:blipFill>
          <a:blip r:embed="rId7"/>
          <a:stretch>
            <a:fillRect/>
          </a:stretch>
        </p:blipFill>
        <p:spPr>
          <a:xfrm>
            <a:off x="6259473" y="6295906"/>
            <a:ext cx="1104424" cy="1325285"/>
          </a:xfrm>
          <a:prstGeom prst="rect">
            <a:avLst/>
          </a:prstGeom>
        </p:spPr>
      </p:pic>
      <p:sp>
        <p:nvSpPr>
          <p:cNvPr id="14" name="Text 7"/>
          <p:cNvSpPr/>
          <p:nvPr/>
        </p:nvSpPr>
        <p:spPr>
          <a:xfrm>
            <a:off x="7695128" y="6516767"/>
            <a:ext cx="2761178" cy="345043"/>
          </a:xfrm>
          <a:prstGeom prst="rect">
            <a:avLst/>
          </a:prstGeom>
          <a:noFill/>
          <a:ln/>
        </p:spPr>
        <p:txBody>
          <a:bodyPr wrap="none" lIns="0" tIns="0" rIns="0" bIns="0" rtlCol="0" anchor="t"/>
          <a:lstStyle/>
          <a:p>
            <a:pPr marL="0" indent="0" algn="l">
              <a:lnSpc>
                <a:spcPts val="2700"/>
              </a:lnSpc>
              <a:buNone/>
            </a:pPr>
            <a:r>
              <a:rPr lang="en-US" sz="2150" dirty="0">
                <a:solidFill>
                  <a:srgbClr val="161613"/>
                </a:solidFill>
                <a:latin typeface="DM Sans Medium" pitchFamily="34" charset="0"/>
                <a:ea typeface="DM Sans Medium" pitchFamily="34" charset="-122"/>
                <a:cs typeface="DM Sans Medium" pitchFamily="34" charset="-120"/>
              </a:rPr>
              <a:t>Eliminate outliers</a:t>
            </a:r>
            <a:endParaRPr lang="en-US" sz="2150" dirty="0"/>
          </a:p>
        </p:txBody>
      </p:sp>
      <p:sp>
        <p:nvSpPr>
          <p:cNvPr id="15" name="Text 8"/>
          <p:cNvSpPr/>
          <p:nvPr/>
        </p:nvSpPr>
        <p:spPr>
          <a:xfrm>
            <a:off x="7695128" y="6994327"/>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61613"/>
                </a:solidFill>
                <a:latin typeface="Inter" pitchFamily="34" charset="0"/>
                <a:ea typeface="Inter" pitchFamily="34" charset="-122"/>
                <a:cs typeface="Inter" pitchFamily="34" charset="-120"/>
              </a:rPr>
              <a:t>Cut KPIs without clear alignment to objectives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47512"/>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Vague KPI Definitions</a:t>
            </a:r>
            <a:endParaRPr lang="en-US" sz="4450" dirty="0"/>
          </a:p>
        </p:txBody>
      </p:sp>
      <p:sp>
        <p:nvSpPr>
          <p:cNvPr id="4" name="Shape 1"/>
          <p:cNvSpPr/>
          <p:nvPr/>
        </p:nvSpPr>
        <p:spPr>
          <a:xfrm>
            <a:off x="6280190" y="2096453"/>
            <a:ext cx="510302" cy="510302"/>
          </a:xfrm>
          <a:prstGeom prst="roundRect">
            <a:avLst>
              <a:gd name="adj" fmla="val 6667"/>
            </a:avLst>
          </a:prstGeom>
          <a:solidFill>
            <a:srgbClr val="EDEBE3"/>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6365260" y="2138958"/>
            <a:ext cx="340162" cy="425291"/>
          </a:xfrm>
          <a:prstGeom prst="rect">
            <a:avLst/>
          </a:prstGeom>
        </p:spPr>
      </p:pic>
      <p:sp>
        <p:nvSpPr>
          <p:cNvPr id="6" name="Text 2"/>
          <p:cNvSpPr/>
          <p:nvPr/>
        </p:nvSpPr>
        <p:spPr>
          <a:xfrm>
            <a:off x="7017306" y="21743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Calculation method</a:t>
            </a:r>
            <a:endParaRPr lang="en-US" sz="2200" dirty="0"/>
          </a:p>
        </p:txBody>
      </p:sp>
      <p:sp>
        <p:nvSpPr>
          <p:cNvPr id="7" name="Text 3"/>
          <p:cNvSpPr/>
          <p:nvPr/>
        </p:nvSpPr>
        <p:spPr>
          <a:xfrm>
            <a:off x="7017306" y="2664738"/>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Define the exact formula used to derive the metric.</a:t>
            </a:r>
            <a:endParaRPr lang="en-US" sz="1750" dirty="0"/>
          </a:p>
        </p:txBody>
      </p:sp>
      <p:sp>
        <p:nvSpPr>
          <p:cNvPr id="8" name="Shape 4"/>
          <p:cNvSpPr/>
          <p:nvPr/>
        </p:nvSpPr>
        <p:spPr>
          <a:xfrm>
            <a:off x="6280190" y="3481268"/>
            <a:ext cx="510302" cy="510302"/>
          </a:xfrm>
          <a:prstGeom prst="roundRect">
            <a:avLst>
              <a:gd name="adj" fmla="val 6667"/>
            </a:avLst>
          </a:prstGeom>
          <a:solidFill>
            <a:srgbClr val="EDEBE3"/>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6365260" y="3523774"/>
            <a:ext cx="340162" cy="425291"/>
          </a:xfrm>
          <a:prstGeom prst="rect">
            <a:avLst/>
          </a:prstGeom>
        </p:spPr>
      </p:pic>
      <p:sp>
        <p:nvSpPr>
          <p:cNvPr id="10" name="Text 5"/>
          <p:cNvSpPr/>
          <p:nvPr/>
        </p:nvSpPr>
        <p:spPr>
          <a:xfrm>
            <a:off x="7017306"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Data source</a:t>
            </a:r>
            <a:endParaRPr lang="en-US" sz="2200" dirty="0"/>
          </a:p>
        </p:txBody>
      </p:sp>
      <p:sp>
        <p:nvSpPr>
          <p:cNvPr id="11" name="Text 6"/>
          <p:cNvSpPr/>
          <p:nvPr/>
        </p:nvSpPr>
        <p:spPr>
          <a:xfrm>
            <a:off x="7017306" y="4049554"/>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Specify where the information comes from and who provides it.</a:t>
            </a:r>
            <a:endParaRPr lang="en-US" sz="1750" dirty="0"/>
          </a:p>
        </p:txBody>
      </p:sp>
      <p:sp>
        <p:nvSpPr>
          <p:cNvPr id="12" name="Shape 7"/>
          <p:cNvSpPr/>
          <p:nvPr/>
        </p:nvSpPr>
        <p:spPr>
          <a:xfrm>
            <a:off x="6280190" y="4866084"/>
            <a:ext cx="510302" cy="510302"/>
          </a:xfrm>
          <a:prstGeom prst="roundRect">
            <a:avLst>
              <a:gd name="adj" fmla="val 6667"/>
            </a:avLst>
          </a:prstGeom>
          <a:solidFill>
            <a:srgbClr val="EDEBE3"/>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6365260" y="4908590"/>
            <a:ext cx="340162" cy="425291"/>
          </a:xfrm>
          <a:prstGeom prst="rect">
            <a:avLst/>
          </a:prstGeom>
        </p:spPr>
      </p:pic>
      <p:sp>
        <p:nvSpPr>
          <p:cNvPr id="14" name="Text 8"/>
          <p:cNvSpPr/>
          <p:nvPr/>
        </p:nvSpPr>
        <p:spPr>
          <a:xfrm>
            <a:off x="7017306" y="49439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Update frequency</a:t>
            </a:r>
            <a:endParaRPr lang="en-US" sz="2200" dirty="0"/>
          </a:p>
        </p:txBody>
      </p:sp>
      <p:sp>
        <p:nvSpPr>
          <p:cNvPr id="15" name="Text 9"/>
          <p:cNvSpPr/>
          <p:nvPr/>
        </p:nvSpPr>
        <p:spPr>
          <a:xfrm>
            <a:off x="7017306" y="5434370"/>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State how often the KPI is measured and reported.</a:t>
            </a:r>
            <a:endParaRPr lang="en-US" sz="1750" dirty="0"/>
          </a:p>
        </p:txBody>
      </p:sp>
      <p:sp>
        <p:nvSpPr>
          <p:cNvPr id="16" name="Shape 10"/>
          <p:cNvSpPr/>
          <p:nvPr/>
        </p:nvSpPr>
        <p:spPr>
          <a:xfrm>
            <a:off x="6280190" y="6250900"/>
            <a:ext cx="510302" cy="510302"/>
          </a:xfrm>
          <a:prstGeom prst="roundRect">
            <a:avLst>
              <a:gd name="adj" fmla="val 6667"/>
            </a:avLst>
          </a:prstGeom>
          <a:solidFill>
            <a:srgbClr val="EDEBE3"/>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6365260" y="6293406"/>
            <a:ext cx="340162" cy="425291"/>
          </a:xfrm>
          <a:prstGeom prst="rect">
            <a:avLst/>
          </a:prstGeom>
        </p:spPr>
      </p:pic>
      <p:sp>
        <p:nvSpPr>
          <p:cNvPr id="18" name="Text 11"/>
          <p:cNvSpPr/>
          <p:nvPr/>
        </p:nvSpPr>
        <p:spPr>
          <a:xfrm>
            <a:off x="7017306" y="632876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Responsible owner</a:t>
            </a:r>
            <a:endParaRPr lang="en-US" sz="2200" dirty="0"/>
          </a:p>
        </p:txBody>
      </p:sp>
      <p:sp>
        <p:nvSpPr>
          <p:cNvPr id="19" name="Text 12"/>
          <p:cNvSpPr/>
          <p:nvPr/>
        </p:nvSpPr>
        <p:spPr>
          <a:xfrm>
            <a:off x="7017306" y="6819186"/>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Assign a clear owner accountable for the KPI's accuracy.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837015"/>
            <a:ext cx="8883372"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Missing Context and Benchmarks</a:t>
            </a:r>
            <a:endParaRPr lang="en-US" sz="4450" dirty="0"/>
          </a:p>
        </p:txBody>
      </p:sp>
      <p:sp>
        <p:nvSpPr>
          <p:cNvPr id="3" name="Text 1"/>
          <p:cNvSpPr/>
          <p:nvPr/>
        </p:nvSpPr>
        <p:spPr>
          <a:xfrm>
            <a:off x="793790" y="31127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The Problem</a:t>
            </a:r>
            <a:endParaRPr lang="en-US" sz="2200" dirty="0"/>
          </a:p>
        </p:txBody>
      </p:sp>
      <p:sp>
        <p:nvSpPr>
          <p:cNvPr id="4" name="Text 2"/>
          <p:cNvSpPr/>
          <p:nvPr/>
        </p:nvSpPr>
        <p:spPr>
          <a:xfrm>
            <a:off x="793790" y="3693914"/>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Raw numbers tell an incomplete story. Is 85% completion good or bad?</a:t>
            </a:r>
            <a:endParaRPr lang="en-US" sz="1750" dirty="0"/>
          </a:p>
        </p:txBody>
      </p:sp>
      <p:sp>
        <p:nvSpPr>
          <p:cNvPr id="5" name="Text 3"/>
          <p:cNvSpPr/>
          <p:nvPr/>
        </p:nvSpPr>
        <p:spPr>
          <a:xfrm>
            <a:off x="793790" y="4623792"/>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Without context, stakeholders can't interpret KPI meaning or importance.</a:t>
            </a:r>
            <a:endParaRPr lang="en-US" sz="1750" dirty="0"/>
          </a:p>
        </p:txBody>
      </p:sp>
      <p:sp>
        <p:nvSpPr>
          <p:cNvPr id="6" name="Text 4"/>
          <p:cNvSpPr/>
          <p:nvPr/>
        </p:nvSpPr>
        <p:spPr>
          <a:xfrm>
            <a:off x="7599521" y="31127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The Solution</a:t>
            </a:r>
            <a:endParaRPr lang="en-US" sz="2200" dirty="0"/>
          </a:p>
        </p:txBody>
      </p:sp>
      <p:sp>
        <p:nvSpPr>
          <p:cNvPr id="7" name="Text 5"/>
          <p:cNvSpPr/>
          <p:nvPr/>
        </p:nvSpPr>
        <p:spPr>
          <a:xfrm>
            <a:off x="7599521" y="3693914"/>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Always compare current performance to meaningful benchmarks:</a:t>
            </a:r>
            <a:endParaRPr lang="en-US" sz="1750" dirty="0"/>
          </a:p>
        </p:txBody>
      </p:sp>
      <p:sp>
        <p:nvSpPr>
          <p:cNvPr id="8" name="Text 6"/>
          <p:cNvSpPr/>
          <p:nvPr/>
        </p:nvSpPr>
        <p:spPr>
          <a:xfrm>
            <a:off x="7599521" y="462379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Historical trends</a:t>
            </a:r>
            <a:endParaRPr lang="en-US" sz="1750" dirty="0"/>
          </a:p>
        </p:txBody>
      </p:sp>
      <p:sp>
        <p:nvSpPr>
          <p:cNvPr id="9" name="Text 7"/>
          <p:cNvSpPr/>
          <p:nvPr/>
        </p:nvSpPr>
        <p:spPr>
          <a:xfrm>
            <a:off x="7599521" y="506599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Targets and goals</a:t>
            </a:r>
            <a:endParaRPr lang="en-US" sz="1750" dirty="0"/>
          </a:p>
        </p:txBody>
      </p:sp>
      <p:sp>
        <p:nvSpPr>
          <p:cNvPr id="10" name="Text 8"/>
          <p:cNvSpPr/>
          <p:nvPr/>
        </p:nvSpPr>
        <p:spPr>
          <a:xfrm>
            <a:off x="7599521" y="550818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Industry standards</a:t>
            </a:r>
            <a:endParaRPr lang="en-US" sz="1750" dirty="0"/>
          </a:p>
        </p:txBody>
      </p:sp>
      <p:sp>
        <p:nvSpPr>
          <p:cNvPr id="11" name="Text 9"/>
          <p:cNvSpPr/>
          <p:nvPr/>
        </p:nvSpPr>
        <p:spPr>
          <a:xfrm>
            <a:off x="7599521" y="595038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Similar projects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60095" y="597218"/>
            <a:ext cx="5752386" cy="678656"/>
          </a:xfrm>
          <a:prstGeom prst="rect">
            <a:avLst/>
          </a:prstGeom>
          <a:noFill/>
          <a:ln/>
        </p:spPr>
        <p:txBody>
          <a:bodyPr wrap="none" lIns="0" tIns="0" rIns="0" bIns="0" rtlCol="0" anchor="t"/>
          <a:lstStyle/>
          <a:p>
            <a:pPr marL="0" indent="0" algn="l">
              <a:lnSpc>
                <a:spcPts val="5300"/>
              </a:lnSpc>
              <a:buNone/>
            </a:pPr>
            <a:r>
              <a:rPr lang="en-US" sz="4250" dirty="0">
                <a:solidFill>
                  <a:srgbClr val="161613"/>
                </a:solidFill>
                <a:latin typeface="DM Sans Medium" pitchFamily="34" charset="0"/>
                <a:ea typeface="DM Sans Medium" pitchFamily="34" charset="-122"/>
                <a:cs typeface="DM Sans Medium" pitchFamily="34" charset="-120"/>
              </a:rPr>
              <a:t>Outputs vs. Outcomes</a:t>
            </a:r>
            <a:endParaRPr lang="en-US" sz="4250" dirty="0"/>
          </a:p>
        </p:txBody>
      </p:sp>
      <p:sp>
        <p:nvSpPr>
          <p:cNvPr id="3" name="Shape 1"/>
          <p:cNvSpPr/>
          <p:nvPr/>
        </p:nvSpPr>
        <p:spPr>
          <a:xfrm>
            <a:off x="760095" y="1710214"/>
            <a:ext cx="1638776" cy="1251347"/>
          </a:xfrm>
          <a:prstGeom prst="roundRect">
            <a:avLst>
              <a:gd name="adj" fmla="val 2603"/>
            </a:avLst>
          </a:prstGeom>
          <a:solidFill>
            <a:srgbClr val="EDEBE3"/>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426726" y="2145030"/>
            <a:ext cx="305395" cy="381714"/>
          </a:xfrm>
          <a:prstGeom prst="rect">
            <a:avLst/>
          </a:prstGeom>
        </p:spPr>
      </p:pic>
      <p:sp>
        <p:nvSpPr>
          <p:cNvPr id="5" name="Text 2"/>
          <p:cNvSpPr/>
          <p:nvPr/>
        </p:nvSpPr>
        <p:spPr>
          <a:xfrm>
            <a:off x="2616041" y="1927384"/>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Activities</a:t>
            </a:r>
            <a:endParaRPr lang="en-US" sz="2100" dirty="0"/>
          </a:p>
        </p:txBody>
      </p:sp>
      <p:sp>
        <p:nvSpPr>
          <p:cNvPr id="6" name="Text 3"/>
          <p:cNvSpPr/>
          <p:nvPr/>
        </p:nvSpPr>
        <p:spPr>
          <a:xfrm>
            <a:off x="2616041" y="2396966"/>
            <a:ext cx="3176230" cy="347424"/>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Work performed (lowest value)</a:t>
            </a:r>
            <a:endParaRPr lang="en-US" sz="1700" dirty="0"/>
          </a:p>
        </p:txBody>
      </p:sp>
      <p:sp>
        <p:nvSpPr>
          <p:cNvPr id="7" name="Shape 4"/>
          <p:cNvSpPr/>
          <p:nvPr/>
        </p:nvSpPr>
        <p:spPr>
          <a:xfrm>
            <a:off x="2507456" y="2946321"/>
            <a:ext cx="11254264" cy="15240"/>
          </a:xfrm>
          <a:prstGeom prst="roundRect">
            <a:avLst>
              <a:gd name="adj" fmla="val 213755"/>
            </a:avLst>
          </a:prstGeom>
          <a:solidFill>
            <a:srgbClr val="D3D1C9"/>
          </a:solidFill>
          <a:ln/>
        </p:spPr>
        <p:txBody>
          <a:bodyPr/>
          <a:lstStyle/>
          <a:p>
            <a:endParaRPr lang="en-US"/>
          </a:p>
        </p:txBody>
      </p:sp>
      <p:sp>
        <p:nvSpPr>
          <p:cNvPr id="8" name="Shape 5"/>
          <p:cNvSpPr/>
          <p:nvPr/>
        </p:nvSpPr>
        <p:spPr>
          <a:xfrm>
            <a:off x="760095" y="3070146"/>
            <a:ext cx="3277553" cy="1251347"/>
          </a:xfrm>
          <a:prstGeom prst="roundRect">
            <a:avLst>
              <a:gd name="adj" fmla="val 2603"/>
            </a:avLst>
          </a:prstGeom>
          <a:solidFill>
            <a:srgbClr val="EDEBE3"/>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246114" y="3504962"/>
            <a:ext cx="305395" cy="381714"/>
          </a:xfrm>
          <a:prstGeom prst="rect">
            <a:avLst/>
          </a:prstGeom>
        </p:spPr>
      </p:pic>
      <p:sp>
        <p:nvSpPr>
          <p:cNvPr id="10" name="Text 6"/>
          <p:cNvSpPr/>
          <p:nvPr/>
        </p:nvSpPr>
        <p:spPr>
          <a:xfrm>
            <a:off x="4254818" y="3287316"/>
            <a:ext cx="2409825" cy="339328"/>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Outputs</a:t>
            </a:r>
            <a:endParaRPr lang="en-US" sz="2100" dirty="0"/>
          </a:p>
        </p:txBody>
      </p:sp>
      <p:sp>
        <p:nvSpPr>
          <p:cNvPr id="11" name="Text 7"/>
          <p:cNvSpPr/>
          <p:nvPr/>
        </p:nvSpPr>
        <p:spPr>
          <a:xfrm>
            <a:off x="4254818" y="3756898"/>
            <a:ext cx="2409825" cy="347424"/>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Deliverables completed</a:t>
            </a:r>
            <a:endParaRPr lang="en-US" sz="1700" dirty="0"/>
          </a:p>
        </p:txBody>
      </p:sp>
      <p:sp>
        <p:nvSpPr>
          <p:cNvPr id="12" name="Shape 8"/>
          <p:cNvSpPr/>
          <p:nvPr/>
        </p:nvSpPr>
        <p:spPr>
          <a:xfrm>
            <a:off x="4146233" y="4306253"/>
            <a:ext cx="9615488" cy="15240"/>
          </a:xfrm>
          <a:prstGeom prst="roundRect">
            <a:avLst>
              <a:gd name="adj" fmla="val 213755"/>
            </a:avLst>
          </a:prstGeom>
          <a:solidFill>
            <a:srgbClr val="D3D1C9"/>
          </a:solidFill>
          <a:ln/>
        </p:spPr>
        <p:txBody>
          <a:bodyPr/>
          <a:lstStyle/>
          <a:p>
            <a:endParaRPr lang="en-US"/>
          </a:p>
        </p:txBody>
      </p:sp>
      <p:sp>
        <p:nvSpPr>
          <p:cNvPr id="13" name="Shape 9"/>
          <p:cNvSpPr/>
          <p:nvPr/>
        </p:nvSpPr>
        <p:spPr>
          <a:xfrm>
            <a:off x="760095" y="4430078"/>
            <a:ext cx="4916329" cy="1251347"/>
          </a:xfrm>
          <a:prstGeom prst="roundRect">
            <a:avLst>
              <a:gd name="adj" fmla="val 2603"/>
            </a:avLst>
          </a:prstGeom>
          <a:solidFill>
            <a:srgbClr val="EDEBE3"/>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65502" y="4864894"/>
            <a:ext cx="305395" cy="381714"/>
          </a:xfrm>
          <a:prstGeom prst="rect">
            <a:avLst/>
          </a:prstGeom>
        </p:spPr>
      </p:pic>
      <p:sp>
        <p:nvSpPr>
          <p:cNvPr id="15" name="Text 10"/>
          <p:cNvSpPr/>
          <p:nvPr/>
        </p:nvSpPr>
        <p:spPr>
          <a:xfrm>
            <a:off x="5893594" y="4647248"/>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Outcomes</a:t>
            </a:r>
            <a:endParaRPr lang="en-US" sz="2100" dirty="0"/>
          </a:p>
        </p:txBody>
      </p:sp>
      <p:sp>
        <p:nvSpPr>
          <p:cNvPr id="16" name="Text 11"/>
          <p:cNvSpPr/>
          <p:nvPr/>
        </p:nvSpPr>
        <p:spPr>
          <a:xfrm>
            <a:off x="5893594" y="5116830"/>
            <a:ext cx="2848094" cy="347424"/>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Business changes achieved</a:t>
            </a:r>
            <a:endParaRPr lang="en-US" sz="1700" dirty="0"/>
          </a:p>
        </p:txBody>
      </p:sp>
      <p:sp>
        <p:nvSpPr>
          <p:cNvPr id="17" name="Shape 12"/>
          <p:cNvSpPr/>
          <p:nvPr/>
        </p:nvSpPr>
        <p:spPr>
          <a:xfrm>
            <a:off x="5785009" y="5666184"/>
            <a:ext cx="7976711" cy="15240"/>
          </a:xfrm>
          <a:prstGeom prst="roundRect">
            <a:avLst>
              <a:gd name="adj" fmla="val 213755"/>
            </a:avLst>
          </a:prstGeom>
          <a:solidFill>
            <a:srgbClr val="D3D1C9"/>
          </a:solidFill>
          <a:ln/>
        </p:spPr>
        <p:txBody>
          <a:bodyPr/>
          <a:lstStyle/>
          <a:p>
            <a:endParaRPr lang="en-US"/>
          </a:p>
        </p:txBody>
      </p:sp>
      <p:sp>
        <p:nvSpPr>
          <p:cNvPr id="18" name="Shape 13"/>
          <p:cNvSpPr/>
          <p:nvPr/>
        </p:nvSpPr>
        <p:spPr>
          <a:xfrm>
            <a:off x="760095" y="5790009"/>
            <a:ext cx="6555105" cy="1251347"/>
          </a:xfrm>
          <a:prstGeom prst="roundRect">
            <a:avLst>
              <a:gd name="adj" fmla="val 2603"/>
            </a:avLst>
          </a:prstGeom>
          <a:solidFill>
            <a:srgbClr val="EDEBE3"/>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84890" y="6224826"/>
            <a:ext cx="305395" cy="381714"/>
          </a:xfrm>
          <a:prstGeom prst="rect">
            <a:avLst/>
          </a:prstGeom>
        </p:spPr>
      </p:pic>
      <p:sp>
        <p:nvSpPr>
          <p:cNvPr id="20" name="Text 14"/>
          <p:cNvSpPr/>
          <p:nvPr/>
        </p:nvSpPr>
        <p:spPr>
          <a:xfrm>
            <a:off x="7532370" y="6007179"/>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Impact</a:t>
            </a:r>
            <a:endParaRPr lang="en-US" sz="2100" dirty="0"/>
          </a:p>
        </p:txBody>
      </p:sp>
      <p:sp>
        <p:nvSpPr>
          <p:cNvPr id="21" name="Text 15"/>
          <p:cNvSpPr/>
          <p:nvPr/>
        </p:nvSpPr>
        <p:spPr>
          <a:xfrm>
            <a:off x="7532370" y="6476762"/>
            <a:ext cx="2994541" cy="347424"/>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Value created (highest value)</a:t>
            </a:r>
            <a:endParaRPr lang="en-US" sz="1700" dirty="0"/>
          </a:p>
        </p:txBody>
      </p:sp>
      <p:sp>
        <p:nvSpPr>
          <p:cNvPr id="22" name="Text 16"/>
          <p:cNvSpPr/>
          <p:nvPr/>
        </p:nvSpPr>
        <p:spPr>
          <a:xfrm>
            <a:off x="760095" y="7285673"/>
            <a:ext cx="13110210" cy="347424"/>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Move beyond tracking what you produce. Measure what you achieve.</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5110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Static, Outdated KPIs</a:t>
            </a:r>
            <a:endParaRPr lang="en-US" sz="4450" dirty="0"/>
          </a:p>
        </p:txBody>
      </p:sp>
      <p:sp>
        <p:nvSpPr>
          <p:cNvPr id="3" name="Text 1"/>
          <p:cNvSpPr/>
          <p:nvPr/>
        </p:nvSpPr>
        <p:spPr>
          <a:xfrm>
            <a:off x="1857256"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Regular reviews</a:t>
            </a:r>
            <a:endParaRPr lang="en-US" sz="2200" dirty="0"/>
          </a:p>
        </p:txBody>
      </p:sp>
      <p:sp>
        <p:nvSpPr>
          <p:cNvPr id="4" name="Text 2"/>
          <p:cNvSpPr/>
          <p:nvPr/>
        </p:nvSpPr>
        <p:spPr>
          <a:xfrm>
            <a:off x="793790" y="3351967"/>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161613"/>
                </a:solidFill>
                <a:latin typeface="Inter" pitchFamily="34" charset="0"/>
                <a:ea typeface="Inter" pitchFamily="34" charset="-122"/>
                <a:cs typeface="Inter" pitchFamily="34" charset="-120"/>
              </a:rPr>
              <a:t>Schedule KPI assessments during project gates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8615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Adjust as needed</a:t>
            </a:r>
            <a:endParaRPr lang="en-US" sz="2200" dirty="0"/>
          </a:p>
        </p:txBody>
      </p:sp>
      <p:sp>
        <p:nvSpPr>
          <p:cNvPr id="8" name="Text 4"/>
          <p:cNvSpPr/>
          <p:nvPr/>
        </p:nvSpPr>
        <p:spPr>
          <a:xfrm>
            <a:off x="9937790" y="335196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Modify metrics when project conditions change</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314117"/>
            <a:ext cx="3012519"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Remove irrelevant KPIs</a:t>
            </a:r>
            <a:endParaRPr lang="en-US" sz="2200" dirty="0"/>
          </a:p>
        </p:txBody>
      </p:sp>
      <p:sp>
        <p:nvSpPr>
          <p:cNvPr id="12" name="Text 6"/>
          <p:cNvSpPr/>
          <p:nvPr/>
        </p:nvSpPr>
        <p:spPr>
          <a:xfrm>
            <a:off x="9937790" y="580453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Don't hesitate to retire metrics that no longer add value</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680210" y="5314117"/>
            <a:ext cx="3012281" cy="354330"/>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Introduce new metrics</a:t>
            </a:r>
            <a:endParaRPr lang="en-US" sz="2200" dirty="0"/>
          </a:p>
        </p:txBody>
      </p:sp>
      <p:sp>
        <p:nvSpPr>
          <p:cNvPr id="16" name="Text 8"/>
          <p:cNvSpPr/>
          <p:nvPr/>
        </p:nvSpPr>
        <p:spPr>
          <a:xfrm>
            <a:off x="793790" y="580453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161613"/>
                </a:solidFill>
                <a:latin typeface="Inter" pitchFamily="34" charset="0"/>
                <a:ea typeface="Inter" pitchFamily="34" charset="-122"/>
                <a:cs typeface="Inter" pitchFamily="34" charset="-120"/>
              </a:rPr>
              <a:t>Add KPIs that address emerging project needs</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84609"/>
            <a:ext cx="6593443"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Poor KPI Communication</a:t>
            </a:r>
            <a:endParaRPr lang="en-US" sz="4450" dirty="0"/>
          </a:p>
        </p:txBody>
      </p:sp>
      <p:sp>
        <p:nvSpPr>
          <p:cNvPr id="4" name="Shape 1"/>
          <p:cNvSpPr/>
          <p:nvPr/>
        </p:nvSpPr>
        <p:spPr>
          <a:xfrm>
            <a:off x="6535341" y="1733550"/>
            <a:ext cx="30480" cy="5811441"/>
          </a:xfrm>
          <a:prstGeom prst="roundRect">
            <a:avLst>
              <a:gd name="adj" fmla="val 111628"/>
            </a:avLst>
          </a:prstGeom>
          <a:solidFill>
            <a:srgbClr val="D3D1C9"/>
          </a:solidFill>
          <a:ln/>
        </p:spPr>
        <p:txBody>
          <a:bodyPr/>
          <a:lstStyle/>
          <a:p>
            <a:endParaRPr lang="en-US"/>
          </a:p>
        </p:txBody>
      </p:sp>
      <p:sp>
        <p:nvSpPr>
          <p:cNvPr id="5" name="Shape 2"/>
          <p:cNvSpPr/>
          <p:nvPr/>
        </p:nvSpPr>
        <p:spPr>
          <a:xfrm>
            <a:off x="6760012" y="1973461"/>
            <a:ext cx="680442" cy="30480"/>
          </a:xfrm>
          <a:prstGeom prst="roundRect">
            <a:avLst>
              <a:gd name="adj" fmla="val 111628"/>
            </a:avLst>
          </a:prstGeom>
          <a:solidFill>
            <a:srgbClr val="D3D1C9"/>
          </a:solidFill>
          <a:ln/>
        </p:spPr>
        <p:txBody>
          <a:bodyPr/>
          <a:lstStyle/>
          <a:p>
            <a:endParaRPr lang="en-US"/>
          </a:p>
        </p:txBody>
      </p:sp>
      <p:sp>
        <p:nvSpPr>
          <p:cNvPr id="6" name="Shape 3"/>
          <p:cNvSpPr/>
          <p:nvPr/>
        </p:nvSpPr>
        <p:spPr>
          <a:xfrm>
            <a:off x="6280190" y="1733550"/>
            <a:ext cx="510302" cy="510302"/>
          </a:xfrm>
          <a:prstGeom prst="roundRect">
            <a:avLst>
              <a:gd name="adj" fmla="val 6667"/>
            </a:avLst>
          </a:prstGeom>
          <a:solidFill>
            <a:srgbClr val="EDEBE3"/>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6365260" y="1776055"/>
            <a:ext cx="340162" cy="425291"/>
          </a:xfrm>
          <a:prstGeom prst="rect">
            <a:avLst/>
          </a:prstGeom>
        </p:spPr>
      </p:pic>
      <p:sp>
        <p:nvSpPr>
          <p:cNvPr id="8" name="Text 4"/>
          <p:cNvSpPr/>
          <p:nvPr/>
        </p:nvSpPr>
        <p:spPr>
          <a:xfrm>
            <a:off x="7669411" y="18114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Know your audience</a:t>
            </a:r>
            <a:endParaRPr lang="en-US" sz="2200" dirty="0"/>
          </a:p>
        </p:txBody>
      </p:sp>
      <p:sp>
        <p:nvSpPr>
          <p:cNvPr id="9" name="Text 5"/>
          <p:cNvSpPr/>
          <p:nvPr/>
        </p:nvSpPr>
        <p:spPr>
          <a:xfrm>
            <a:off x="7669411" y="2301835"/>
            <a:ext cx="6167199"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Tailor KPI presentations to stakeholder needs and knowledge.</a:t>
            </a:r>
            <a:endParaRPr lang="en-US" sz="1750" dirty="0"/>
          </a:p>
        </p:txBody>
      </p:sp>
      <p:sp>
        <p:nvSpPr>
          <p:cNvPr id="10" name="Shape 6"/>
          <p:cNvSpPr/>
          <p:nvPr/>
        </p:nvSpPr>
        <p:spPr>
          <a:xfrm>
            <a:off x="6760012" y="3721179"/>
            <a:ext cx="680442" cy="30480"/>
          </a:xfrm>
          <a:prstGeom prst="roundRect">
            <a:avLst>
              <a:gd name="adj" fmla="val 111628"/>
            </a:avLst>
          </a:prstGeom>
          <a:solidFill>
            <a:srgbClr val="D3D1C9"/>
          </a:solidFill>
          <a:ln/>
        </p:spPr>
        <p:txBody>
          <a:bodyPr/>
          <a:lstStyle/>
          <a:p>
            <a:endParaRPr lang="en-US"/>
          </a:p>
        </p:txBody>
      </p:sp>
      <p:sp>
        <p:nvSpPr>
          <p:cNvPr id="11" name="Shape 7"/>
          <p:cNvSpPr/>
          <p:nvPr/>
        </p:nvSpPr>
        <p:spPr>
          <a:xfrm>
            <a:off x="6280190" y="3481268"/>
            <a:ext cx="510302" cy="510302"/>
          </a:xfrm>
          <a:prstGeom prst="roundRect">
            <a:avLst>
              <a:gd name="adj" fmla="val 6667"/>
            </a:avLst>
          </a:prstGeom>
          <a:solidFill>
            <a:srgbClr val="EDEBE3"/>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6365260" y="3523774"/>
            <a:ext cx="340162" cy="425291"/>
          </a:xfrm>
          <a:prstGeom prst="rect">
            <a:avLst/>
          </a:prstGeom>
        </p:spPr>
      </p:pic>
      <p:sp>
        <p:nvSpPr>
          <p:cNvPr id="13" name="Text 8"/>
          <p:cNvSpPr/>
          <p:nvPr/>
        </p:nvSpPr>
        <p:spPr>
          <a:xfrm>
            <a:off x="7669411"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Simplify visuals</a:t>
            </a:r>
            <a:endParaRPr lang="en-US" sz="2200" dirty="0"/>
          </a:p>
        </p:txBody>
      </p:sp>
      <p:sp>
        <p:nvSpPr>
          <p:cNvPr id="14" name="Text 9"/>
          <p:cNvSpPr/>
          <p:nvPr/>
        </p:nvSpPr>
        <p:spPr>
          <a:xfrm>
            <a:off x="7669411" y="4049554"/>
            <a:ext cx="6167199"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Use clear dashboards and visualizations that highlight key insights.</a:t>
            </a:r>
            <a:endParaRPr lang="en-US" sz="1750" dirty="0"/>
          </a:p>
        </p:txBody>
      </p:sp>
      <p:sp>
        <p:nvSpPr>
          <p:cNvPr id="15" name="Shape 10"/>
          <p:cNvSpPr/>
          <p:nvPr/>
        </p:nvSpPr>
        <p:spPr>
          <a:xfrm>
            <a:off x="6760012" y="5468898"/>
            <a:ext cx="680442" cy="30480"/>
          </a:xfrm>
          <a:prstGeom prst="roundRect">
            <a:avLst>
              <a:gd name="adj" fmla="val 111628"/>
            </a:avLst>
          </a:prstGeom>
          <a:solidFill>
            <a:srgbClr val="D3D1C9"/>
          </a:solidFill>
          <a:ln/>
        </p:spPr>
        <p:txBody>
          <a:bodyPr/>
          <a:lstStyle/>
          <a:p>
            <a:endParaRPr lang="en-US"/>
          </a:p>
        </p:txBody>
      </p:sp>
      <p:sp>
        <p:nvSpPr>
          <p:cNvPr id="16" name="Shape 11"/>
          <p:cNvSpPr/>
          <p:nvPr/>
        </p:nvSpPr>
        <p:spPr>
          <a:xfrm>
            <a:off x="6280190" y="5228987"/>
            <a:ext cx="510302" cy="510302"/>
          </a:xfrm>
          <a:prstGeom prst="roundRect">
            <a:avLst>
              <a:gd name="adj" fmla="val 6667"/>
            </a:avLst>
          </a:prstGeom>
          <a:solidFill>
            <a:srgbClr val="EDEBE3"/>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6365260" y="5271492"/>
            <a:ext cx="340162" cy="425291"/>
          </a:xfrm>
          <a:prstGeom prst="rect">
            <a:avLst/>
          </a:prstGeom>
        </p:spPr>
      </p:pic>
      <p:sp>
        <p:nvSpPr>
          <p:cNvPr id="18" name="Text 12"/>
          <p:cNvSpPr/>
          <p:nvPr/>
        </p:nvSpPr>
        <p:spPr>
          <a:xfrm>
            <a:off x="7669411" y="53068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Tell the story</a:t>
            </a:r>
            <a:endParaRPr lang="en-US" sz="2200" dirty="0"/>
          </a:p>
        </p:txBody>
      </p:sp>
      <p:sp>
        <p:nvSpPr>
          <p:cNvPr id="19" name="Text 13"/>
          <p:cNvSpPr/>
          <p:nvPr/>
        </p:nvSpPr>
        <p:spPr>
          <a:xfrm>
            <a:off x="7669411" y="5797272"/>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Explain what the metrics mean, not just what they are.</a:t>
            </a:r>
            <a:endParaRPr lang="en-US" sz="1750" dirty="0"/>
          </a:p>
        </p:txBody>
      </p:sp>
      <p:sp>
        <p:nvSpPr>
          <p:cNvPr id="20" name="Shape 14"/>
          <p:cNvSpPr/>
          <p:nvPr/>
        </p:nvSpPr>
        <p:spPr>
          <a:xfrm>
            <a:off x="6760012" y="6853714"/>
            <a:ext cx="680442" cy="30480"/>
          </a:xfrm>
          <a:prstGeom prst="roundRect">
            <a:avLst>
              <a:gd name="adj" fmla="val 111628"/>
            </a:avLst>
          </a:prstGeom>
          <a:solidFill>
            <a:srgbClr val="D3D1C9"/>
          </a:solidFill>
          <a:ln/>
        </p:spPr>
        <p:txBody>
          <a:bodyPr/>
          <a:lstStyle/>
          <a:p>
            <a:endParaRPr lang="en-US"/>
          </a:p>
        </p:txBody>
      </p:sp>
      <p:sp>
        <p:nvSpPr>
          <p:cNvPr id="21" name="Shape 15"/>
          <p:cNvSpPr/>
          <p:nvPr/>
        </p:nvSpPr>
        <p:spPr>
          <a:xfrm>
            <a:off x="6280190" y="6613803"/>
            <a:ext cx="510302" cy="510302"/>
          </a:xfrm>
          <a:prstGeom prst="roundRect">
            <a:avLst>
              <a:gd name="adj" fmla="val 6667"/>
            </a:avLst>
          </a:prstGeom>
          <a:solidFill>
            <a:srgbClr val="EDEBE3"/>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6365260" y="6656308"/>
            <a:ext cx="340162" cy="425291"/>
          </a:xfrm>
          <a:prstGeom prst="rect">
            <a:avLst/>
          </a:prstGeom>
        </p:spPr>
      </p:pic>
      <p:sp>
        <p:nvSpPr>
          <p:cNvPr id="23" name="Text 16"/>
          <p:cNvSpPr/>
          <p:nvPr/>
        </p:nvSpPr>
        <p:spPr>
          <a:xfrm>
            <a:off x="7669411" y="66916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Recommend actions</a:t>
            </a:r>
            <a:endParaRPr lang="en-US" sz="2200" dirty="0"/>
          </a:p>
        </p:txBody>
      </p:sp>
      <p:sp>
        <p:nvSpPr>
          <p:cNvPr id="24" name="Text 17"/>
          <p:cNvSpPr/>
          <p:nvPr/>
        </p:nvSpPr>
        <p:spPr>
          <a:xfrm>
            <a:off x="7669411" y="7182088"/>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Always connect metrics to decisions and next steps.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TotalTime>
  <Words>703</Words>
  <Application>Microsoft Office PowerPoint</Application>
  <PresentationFormat>Custom</PresentationFormat>
  <Paragraphs>130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DM Sans Medium</vt:lpstr>
      <vt:lpstr>Inter</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2025-05-01T20:13:32Z</dcterms:created>
  <dcterms:modified xsi:type="dcterms:W3CDTF">2026-04-20T01:19:56Z</dcterms:modified>
</cp:coreProperties>
</file>