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4630400" cy="8229600"/>
  <p:notesSz cx="8229600" cy="14630400"/>
  <p:embeddedFontLst>
    <p:embeddedFont>
      <p:font typeface="DM Sans Semi Bold" panose="020B0604020202020204" charset="0"/>
      <p:regular r:id="rId18"/>
    </p:embeddedFont>
    <p:embeddedFont>
      <p:font typeface="Inter Medium"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63" d="100"/>
          <a:sy n="63" d="100"/>
        </p:scale>
        <p:origin x="946"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9038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794861"/>
            <a:ext cx="7556421" cy="2126337"/>
          </a:xfrm>
          <a:prstGeom prst="rect">
            <a:avLst/>
          </a:prstGeom>
          <a:noFill/>
          <a:ln/>
        </p:spPr>
        <p:txBody>
          <a:bodyPr wrap="square" lIns="0" tIns="0" rIns="0" bIns="0" rtlCol="0" anchor="t"/>
          <a:lstStyle/>
          <a:p>
            <a:pPr marL="0" indent="0" algn="l">
              <a:lnSpc>
                <a:spcPts val="5550"/>
              </a:lnSpc>
              <a:buNone/>
            </a:pPr>
            <a:r>
              <a:rPr lang="en-US" sz="4450" dirty="0">
                <a:solidFill>
                  <a:srgbClr val="030303"/>
                </a:solidFill>
                <a:latin typeface="DM Sans Semi Bold" pitchFamily="34" charset="0"/>
                <a:ea typeface="DM Sans Semi Bold" pitchFamily="34" charset="-122"/>
                <a:cs typeface="DM Sans Semi Bold" pitchFamily="34" charset="-120"/>
              </a:rPr>
              <a:t>Staying Safe: How to Spot and Avoid LinkedIn Job Scams</a:t>
            </a:r>
            <a:endParaRPr lang="en-US" sz="4450" dirty="0"/>
          </a:p>
        </p:txBody>
      </p:sp>
      <p:sp>
        <p:nvSpPr>
          <p:cNvPr id="4" name="Text 1"/>
          <p:cNvSpPr/>
          <p:nvPr/>
        </p:nvSpPr>
        <p:spPr>
          <a:xfrm>
            <a:off x="6280190" y="3261360"/>
            <a:ext cx="7556421" cy="1451610"/>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In today's competitive job market, LinkedIn has become an essential platform for career advancement. However, this professional networking site has also attracted scammers who prey on job seekers' hopes and vulnerabilities.</a:t>
            </a:r>
            <a:endParaRPr lang="en-US" sz="1750" dirty="0"/>
          </a:p>
        </p:txBody>
      </p:sp>
      <p:sp>
        <p:nvSpPr>
          <p:cNvPr id="5" name="Text 2"/>
          <p:cNvSpPr/>
          <p:nvPr/>
        </p:nvSpPr>
        <p:spPr>
          <a:xfrm>
            <a:off x="6280190" y="4968121"/>
            <a:ext cx="7556421" cy="1814513"/>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This presentation will guide you through recognizing common LinkedIn scams, implementing protective measures, and taking action if you encounter fraudulent activity. Your career journey deserves protection—let's ensure you can navigate LinkedIn safely while pursuing legitimate opportunities.</a:t>
            </a:r>
            <a:endParaRPr lang="en-US" sz="1750" dirty="0"/>
          </a:p>
        </p:txBody>
      </p:sp>
      <p:sp>
        <p:nvSpPr>
          <p:cNvPr id="6" name="Shape 3"/>
          <p:cNvSpPr/>
          <p:nvPr/>
        </p:nvSpPr>
        <p:spPr>
          <a:xfrm>
            <a:off x="6280190" y="7054691"/>
            <a:ext cx="362903" cy="362903"/>
          </a:xfrm>
          <a:prstGeom prst="roundRect">
            <a:avLst>
              <a:gd name="adj" fmla="val 25194296"/>
            </a:avLst>
          </a:prstGeom>
          <a:solidFill>
            <a:srgbClr val="7BCC95"/>
          </a:solidFill>
          <a:ln w="7620">
            <a:solidFill>
              <a:srgbClr val="FFFFFF"/>
            </a:solidFill>
            <a:prstDash val="solid"/>
          </a:ln>
        </p:spPr>
        <p:txBody>
          <a:bodyPr/>
          <a:lstStyle/>
          <a:p>
            <a:endParaRPr lang="en-US"/>
          </a:p>
        </p:txBody>
      </p:sp>
      <p:sp>
        <p:nvSpPr>
          <p:cNvPr id="7" name="Text 4"/>
          <p:cNvSpPr/>
          <p:nvPr/>
        </p:nvSpPr>
        <p:spPr>
          <a:xfrm>
            <a:off x="6379131" y="7187327"/>
            <a:ext cx="164902" cy="97512"/>
          </a:xfrm>
          <a:prstGeom prst="rect">
            <a:avLst/>
          </a:prstGeom>
          <a:noFill/>
          <a:ln/>
        </p:spPr>
        <p:txBody>
          <a:bodyPr wrap="none" lIns="0" tIns="0" rIns="0" bIns="0" rtlCol="0" anchor="t"/>
          <a:lstStyle/>
          <a:p>
            <a:pPr marL="0" indent="0" algn="ctr">
              <a:lnSpc>
                <a:spcPts val="750"/>
              </a:lnSpc>
              <a:buNone/>
            </a:pPr>
            <a:r>
              <a:rPr lang="en-US" sz="750" dirty="0">
                <a:solidFill>
                  <a:srgbClr val="4D4D51"/>
                </a:solidFill>
                <a:latin typeface="Inter Medium" pitchFamily="34" charset="0"/>
                <a:ea typeface="Inter Medium" pitchFamily="34" charset="-122"/>
                <a:cs typeface="Inter Medium" pitchFamily="34" charset="-120"/>
              </a:rPr>
              <a:t>kW</a:t>
            </a:r>
            <a:endParaRPr lang="en-US" sz="750" dirty="0"/>
          </a:p>
        </p:txBody>
      </p:sp>
      <p:sp>
        <p:nvSpPr>
          <p:cNvPr id="8" name="Text 5"/>
          <p:cNvSpPr/>
          <p:nvPr/>
        </p:nvSpPr>
        <p:spPr>
          <a:xfrm>
            <a:off x="6756440" y="7037784"/>
            <a:ext cx="2903815" cy="396835"/>
          </a:xfrm>
          <a:prstGeom prst="rect">
            <a:avLst/>
          </a:prstGeom>
          <a:noFill/>
          <a:ln/>
        </p:spPr>
        <p:txBody>
          <a:bodyPr wrap="none" lIns="0" tIns="0" rIns="0" bIns="0" rtlCol="0" anchor="t"/>
          <a:lstStyle/>
          <a:p>
            <a:pPr marL="0" indent="0" algn="l">
              <a:lnSpc>
                <a:spcPts val="3100"/>
              </a:lnSpc>
              <a:buNone/>
            </a:pPr>
            <a:r>
              <a:rPr lang="en-US" sz="2200" b="1" dirty="0">
                <a:solidFill>
                  <a:srgbClr val="464646"/>
                </a:solidFill>
                <a:latin typeface="Inter Bold" pitchFamily="34" charset="0"/>
                <a:ea typeface="Inter Bold" pitchFamily="34" charset="-122"/>
                <a:cs typeface="Inter Bold" pitchFamily="34" charset="-120"/>
              </a:rPr>
              <a:t>by Kimberly Wiethoff</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988814"/>
            <a:ext cx="7453432" cy="566976"/>
          </a:xfrm>
          <a:prstGeom prst="rect">
            <a:avLst/>
          </a:prstGeom>
          <a:noFill/>
          <a:ln/>
        </p:spPr>
        <p:txBody>
          <a:bodyPr wrap="none" lIns="0" tIns="0" rIns="0" bIns="0" rtlCol="0" anchor="t"/>
          <a:lstStyle/>
          <a:p>
            <a:pPr marL="0" indent="0" algn="l">
              <a:lnSpc>
                <a:spcPts val="4450"/>
              </a:lnSpc>
              <a:buNone/>
            </a:pPr>
            <a:r>
              <a:rPr lang="en-US" sz="3550" dirty="0">
                <a:solidFill>
                  <a:srgbClr val="030303"/>
                </a:solidFill>
                <a:latin typeface="DM Sans Semi Bold" pitchFamily="34" charset="0"/>
                <a:ea typeface="DM Sans Semi Bold" pitchFamily="34" charset="-122"/>
                <a:cs typeface="DM Sans Semi Bold" pitchFamily="34" charset="-120"/>
              </a:rPr>
              <a:t>Questions That Expose Scammers</a:t>
            </a:r>
            <a:endParaRPr lang="en-US" sz="3550" dirty="0"/>
          </a:p>
        </p:txBody>
      </p:sp>
      <p:pic>
        <p:nvPicPr>
          <p:cNvPr id="3" name="Image 0" descr="preencoded.png"/>
          <p:cNvPicPr>
            <a:picLocks noChangeAspect="1"/>
          </p:cNvPicPr>
          <p:nvPr/>
        </p:nvPicPr>
        <p:blipFill>
          <a:blip r:embed="rId3"/>
          <a:stretch>
            <a:fillRect/>
          </a:stretch>
        </p:blipFill>
        <p:spPr>
          <a:xfrm>
            <a:off x="793790" y="2009418"/>
            <a:ext cx="340162" cy="340162"/>
          </a:xfrm>
          <a:prstGeom prst="rect">
            <a:avLst/>
          </a:prstGeom>
        </p:spPr>
      </p:pic>
      <p:sp>
        <p:nvSpPr>
          <p:cNvPr id="4" name="Text 1"/>
          <p:cNvSpPr/>
          <p:nvPr/>
        </p:nvSpPr>
        <p:spPr>
          <a:xfrm>
            <a:off x="793790" y="2576393"/>
            <a:ext cx="3048000" cy="362903"/>
          </a:xfrm>
          <a:prstGeom prst="rect">
            <a:avLst/>
          </a:prstGeom>
          <a:noFill/>
          <a:ln/>
        </p:spPr>
        <p:txBody>
          <a:bodyPr wrap="none" lIns="0" tIns="0" rIns="0" bIns="0" rtlCol="0" anchor="t"/>
          <a:lstStyle/>
          <a:p>
            <a:pPr marL="0" indent="0" algn="l">
              <a:lnSpc>
                <a:spcPts val="2850"/>
              </a:lnSpc>
              <a:buNone/>
            </a:pPr>
            <a:r>
              <a:rPr lang="en-US" sz="1750" b="1" dirty="0">
                <a:solidFill>
                  <a:srgbClr val="464646"/>
                </a:solidFill>
                <a:latin typeface="Inter Medium" pitchFamily="34" charset="0"/>
                <a:ea typeface="Inter Medium" pitchFamily="34" charset="-122"/>
                <a:cs typeface="Inter Medium" pitchFamily="34" charset="-120"/>
              </a:rPr>
              <a:t>Company Culture</a:t>
            </a:r>
            <a:endParaRPr lang="en-US" sz="1750" dirty="0"/>
          </a:p>
        </p:txBody>
      </p:sp>
      <p:sp>
        <p:nvSpPr>
          <p:cNvPr id="5" name="Text 2"/>
          <p:cNvSpPr/>
          <p:nvPr/>
        </p:nvSpPr>
        <p:spPr>
          <a:xfrm>
            <a:off x="793790" y="3075384"/>
            <a:ext cx="3048000" cy="1088708"/>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"Can you tell me about the team I'd be working with and the company culture?"</a:t>
            </a:r>
            <a:endParaRPr lang="en-US" sz="1750" dirty="0"/>
          </a:p>
        </p:txBody>
      </p:sp>
      <p:sp>
        <p:nvSpPr>
          <p:cNvPr id="6" name="Text 3"/>
          <p:cNvSpPr/>
          <p:nvPr/>
        </p:nvSpPr>
        <p:spPr>
          <a:xfrm>
            <a:off x="793790" y="4300180"/>
            <a:ext cx="3048000" cy="870823"/>
          </a:xfrm>
          <a:prstGeom prst="rect">
            <a:avLst/>
          </a:prstGeom>
          <a:noFill/>
          <a:ln/>
        </p:spPr>
        <p:txBody>
          <a:bodyPr wrap="square" lIns="0" tIns="0" rIns="0" bIns="0" rtlCol="0" anchor="t"/>
          <a:lstStyle/>
          <a:p>
            <a:pPr marL="0" indent="0" algn="l">
              <a:lnSpc>
                <a:spcPts val="2250"/>
              </a:lnSpc>
              <a:buNone/>
            </a:pPr>
            <a:r>
              <a:rPr lang="en-US" sz="1400" dirty="0">
                <a:solidFill>
                  <a:srgbClr val="464646"/>
                </a:solidFill>
                <a:latin typeface="Inter Medium" pitchFamily="34" charset="0"/>
                <a:ea typeface="Inter Medium" pitchFamily="34" charset="-122"/>
                <a:cs typeface="Inter Medium" pitchFamily="34" charset="-120"/>
              </a:rPr>
              <a:t>Scammers typically provide vague, generic answers about culture that could apply to any workplace.</a:t>
            </a:r>
            <a:endParaRPr lang="en-US" sz="1400" dirty="0"/>
          </a:p>
        </p:txBody>
      </p:sp>
      <p:pic>
        <p:nvPicPr>
          <p:cNvPr id="7" name="Image 1" descr="preencoded.png"/>
          <p:cNvPicPr>
            <a:picLocks noChangeAspect="1"/>
          </p:cNvPicPr>
          <p:nvPr/>
        </p:nvPicPr>
        <p:blipFill>
          <a:blip r:embed="rId4"/>
          <a:stretch>
            <a:fillRect/>
          </a:stretch>
        </p:blipFill>
        <p:spPr>
          <a:xfrm>
            <a:off x="4125278" y="2009418"/>
            <a:ext cx="340162" cy="340162"/>
          </a:xfrm>
          <a:prstGeom prst="rect">
            <a:avLst/>
          </a:prstGeom>
        </p:spPr>
      </p:pic>
      <p:sp>
        <p:nvSpPr>
          <p:cNvPr id="8" name="Text 4"/>
          <p:cNvSpPr/>
          <p:nvPr/>
        </p:nvSpPr>
        <p:spPr>
          <a:xfrm>
            <a:off x="4125278" y="2576393"/>
            <a:ext cx="3048119" cy="362903"/>
          </a:xfrm>
          <a:prstGeom prst="rect">
            <a:avLst/>
          </a:prstGeom>
          <a:noFill/>
          <a:ln/>
        </p:spPr>
        <p:txBody>
          <a:bodyPr wrap="none" lIns="0" tIns="0" rIns="0" bIns="0" rtlCol="0" anchor="t"/>
          <a:lstStyle/>
          <a:p>
            <a:pPr marL="0" indent="0" algn="l">
              <a:lnSpc>
                <a:spcPts val="2850"/>
              </a:lnSpc>
              <a:buNone/>
            </a:pPr>
            <a:r>
              <a:rPr lang="en-US" sz="1750" b="1" dirty="0">
                <a:solidFill>
                  <a:srgbClr val="464646"/>
                </a:solidFill>
                <a:latin typeface="Inter Medium" pitchFamily="34" charset="0"/>
                <a:ea typeface="Inter Medium" pitchFamily="34" charset="-122"/>
                <a:cs typeface="Inter Medium" pitchFamily="34" charset="-120"/>
              </a:rPr>
              <a:t>Interview Process</a:t>
            </a:r>
            <a:endParaRPr lang="en-US" sz="1750" dirty="0"/>
          </a:p>
        </p:txBody>
      </p:sp>
      <p:sp>
        <p:nvSpPr>
          <p:cNvPr id="9" name="Text 5"/>
          <p:cNvSpPr/>
          <p:nvPr/>
        </p:nvSpPr>
        <p:spPr>
          <a:xfrm>
            <a:off x="4125278" y="3075384"/>
            <a:ext cx="3048119" cy="1451610"/>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"What's the next step in your interview process? Will I meet with the hiring manager?"</a:t>
            </a:r>
            <a:endParaRPr lang="en-US" sz="1750" dirty="0"/>
          </a:p>
        </p:txBody>
      </p:sp>
      <p:sp>
        <p:nvSpPr>
          <p:cNvPr id="10" name="Text 6"/>
          <p:cNvSpPr/>
          <p:nvPr/>
        </p:nvSpPr>
        <p:spPr>
          <a:xfrm>
            <a:off x="4125278" y="4663083"/>
            <a:ext cx="3048119" cy="870823"/>
          </a:xfrm>
          <a:prstGeom prst="rect">
            <a:avLst/>
          </a:prstGeom>
          <a:noFill/>
          <a:ln/>
        </p:spPr>
        <p:txBody>
          <a:bodyPr wrap="square" lIns="0" tIns="0" rIns="0" bIns="0" rtlCol="0" anchor="t"/>
          <a:lstStyle/>
          <a:p>
            <a:pPr marL="0" indent="0" algn="l">
              <a:lnSpc>
                <a:spcPts val="2250"/>
              </a:lnSpc>
              <a:buNone/>
            </a:pPr>
            <a:r>
              <a:rPr lang="en-US" sz="1400" dirty="0">
                <a:solidFill>
                  <a:srgbClr val="464646"/>
                </a:solidFill>
                <a:latin typeface="Inter Medium" pitchFamily="34" charset="0"/>
                <a:ea typeface="Inter Medium" pitchFamily="34" charset="-122"/>
                <a:cs typeface="Inter Medium" pitchFamily="34" charset="-120"/>
              </a:rPr>
              <a:t>Fraudulent recruiters often avoid structured interviews and may push for immediate acceptance.</a:t>
            </a:r>
            <a:endParaRPr lang="en-US" sz="1400" dirty="0"/>
          </a:p>
        </p:txBody>
      </p:sp>
      <p:pic>
        <p:nvPicPr>
          <p:cNvPr id="11" name="Image 2" descr="preencoded.png"/>
          <p:cNvPicPr>
            <a:picLocks noChangeAspect="1"/>
          </p:cNvPicPr>
          <p:nvPr/>
        </p:nvPicPr>
        <p:blipFill>
          <a:blip r:embed="rId5"/>
          <a:stretch>
            <a:fillRect/>
          </a:stretch>
        </p:blipFill>
        <p:spPr>
          <a:xfrm>
            <a:off x="7456884" y="2009418"/>
            <a:ext cx="340162" cy="340162"/>
          </a:xfrm>
          <a:prstGeom prst="rect">
            <a:avLst/>
          </a:prstGeom>
        </p:spPr>
      </p:pic>
      <p:sp>
        <p:nvSpPr>
          <p:cNvPr id="12" name="Text 7"/>
          <p:cNvSpPr/>
          <p:nvPr/>
        </p:nvSpPr>
        <p:spPr>
          <a:xfrm>
            <a:off x="7456884" y="2576393"/>
            <a:ext cx="3048119" cy="362903"/>
          </a:xfrm>
          <a:prstGeom prst="rect">
            <a:avLst/>
          </a:prstGeom>
          <a:noFill/>
          <a:ln/>
        </p:spPr>
        <p:txBody>
          <a:bodyPr wrap="none" lIns="0" tIns="0" rIns="0" bIns="0" rtlCol="0" anchor="t"/>
          <a:lstStyle/>
          <a:p>
            <a:pPr marL="0" indent="0" algn="l">
              <a:lnSpc>
                <a:spcPts val="2850"/>
              </a:lnSpc>
              <a:buNone/>
            </a:pPr>
            <a:r>
              <a:rPr lang="en-US" sz="1750" b="1" dirty="0">
                <a:solidFill>
                  <a:srgbClr val="464646"/>
                </a:solidFill>
                <a:latin typeface="Inter Medium" pitchFamily="34" charset="0"/>
                <a:ea typeface="Inter Medium" pitchFamily="34" charset="-122"/>
                <a:cs typeface="Inter Medium" pitchFamily="34" charset="-120"/>
              </a:rPr>
              <a:t>Job Specifics</a:t>
            </a:r>
            <a:endParaRPr lang="en-US" sz="1750" dirty="0"/>
          </a:p>
        </p:txBody>
      </p:sp>
      <p:sp>
        <p:nvSpPr>
          <p:cNvPr id="13" name="Text 8"/>
          <p:cNvSpPr/>
          <p:nvPr/>
        </p:nvSpPr>
        <p:spPr>
          <a:xfrm>
            <a:off x="7456884" y="3075384"/>
            <a:ext cx="3048119" cy="1088708"/>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"What specific projects would I be working on in my first 90 days?"</a:t>
            </a:r>
            <a:endParaRPr lang="en-US" sz="1750" dirty="0"/>
          </a:p>
        </p:txBody>
      </p:sp>
      <p:sp>
        <p:nvSpPr>
          <p:cNvPr id="14" name="Text 9"/>
          <p:cNvSpPr/>
          <p:nvPr/>
        </p:nvSpPr>
        <p:spPr>
          <a:xfrm>
            <a:off x="7456884" y="4300180"/>
            <a:ext cx="3048119" cy="1161098"/>
          </a:xfrm>
          <a:prstGeom prst="rect">
            <a:avLst/>
          </a:prstGeom>
          <a:noFill/>
          <a:ln/>
        </p:spPr>
        <p:txBody>
          <a:bodyPr wrap="square" lIns="0" tIns="0" rIns="0" bIns="0" rtlCol="0" anchor="t"/>
          <a:lstStyle/>
          <a:p>
            <a:pPr marL="0" indent="0" algn="l">
              <a:lnSpc>
                <a:spcPts val="2250"/>
              </a:lnSpc>
              <a:buNone/>
            </a:pPr>
            <a:r>
              <a:rPr lang="en-US" sz="1400" dirty="0">
                <a:solidFill>
                  <a:srgbClr val="464646"/>
                </a:solidFill>
                <a:latin typeface="Inter Medium" pitchFamily="34" charset="0"/>
                <a:ea typeface="Inter Medium" pitchFamily="34" charset="-122"/>
                <a:cs typeface="Inter Medium" pitchFamily="34" charset="-120"/>
              </a:rPr>
              <a:t>Scammers rarely have detailed knowledge about actual job responsibilities or current company projects.</a:t>
            </a:r>
            <a:endParaRPr lang="en-US" sz="1400" dirty="0"/>
          </a:p>
        </p:txBody>
      </p:sp>
      <p:pic>
        <p:nvPicPr>
          <p:cNvPr id="15" name="Image 3" descr="preencoded.png"/>
          <p:cNvPicPr>
            <a:picLocks noChangeAspect="1"/>
          </p:cNvPicPr>
          <p:nvPr/>
        </p:nvPicPr>
        <p:blipFill>
          <a:blip r:embed="rId6"/>
          <a:stretch>
            <a:fillRect/>
          </a:stretch>
        </p:blipFill>
        <p:spPr>
          <a:xfrm>
            <a:off x="10788491" y="2009418"/>
            <a:ext cx="340162" cy="340162"/>
          </a:xfrm>
          <a:prstGeom prst="rect">
            <a:avLst/>
          </a:prstGeom>
        </p:spPr>
      </p:pic>
      <p:sp>
        <p:nvSpPr>
          <p:cNvPr id="16" name="Text 10"/>
          <p:cNvSpPr/>
          <p:nvPr/>
        </p:nvSpPr>
        <p:spPr>
          <a:xfrm>
            <a:off x="10788491" y="2576393"/>
            <a:ext cx="3048119" cy="362903"/>
          </a:xfrm>
          <a:prstGeom prst="rect">
            <a:avLst/>
          </a:prstGeom>
          <a:noFill/>
          <a:ln/>
        </p:spPr>
        <p:txBody>
          <a:bodyPr wrap="none" lIns="0" tIns="0" rIns="0" bIns="0" rtlCol="0" anchor="t"/>
          <a:lstStyle/>
          <a:p>
            <a:pPr marL="0" indent="0" algn="l">
              <a:lnSpc>
                <a:spcPts val="2850"/>
              </a:lnSpc>
              <a:buNone/>
            </a:pPr>
            <a:r>
              <a:rPr lang="en-US" sz="1750" b="1" dirty="0">
                <a:solidFill>
                  <a:srgbClr val="464646"/>
                </a:solidFill>
                <a:latin typeface="Inter Medium" pitchFamily="34" charset="0"/>
                <a:ea typeface="Inter Medium" pitchFamily="34" charset="-122"/>
                <a:cs typeface="Inter Medium" pitchFamily="34" charset="-120"/>
              </a:rPr>
              <a:t>Video Meeting</a:t>
            </a:r>
            <a:endParaRPr lang="en-US" sz="1750" dirty="0"/>
          </a:p>
        </p:txBody>
      </p:sp>
      <p:sp>
        <p:nvSpPr>
          <p:cNvPr id="17" name="Text 11"/>
          <p:cNvSpPr/>
          <p:nvPr/>
        </p:nvSpPr>
        <p:spPr>
          <a:xfrm>
            <a:off x="10788491" y="3075384"/>
            <a:ext cx="3048119" cy="1451610"/>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"I'd love to discuss this opportunity further via video call. When would your team be available?"</a:t>
            </a:r>
            <a:endParaRPr lang="en-US" sz="1750" dirty="0"/>
          </a:p>
        </p:txBody>
      </p:sp>
      <p:sp>
        <p:nvSpPr>
          <p:cNvPr id="18" name="Text 12"/>
          <p:cNvSpPr/>
          <p:nvPr/>
        </p:nvSpPr>
        <p:spPr>
          <a:xfrm>
            <a:off x="10788491" y="4663083"/>
            <a:ext cx="3048119" cy="870823"/>
          </a:xfrm>
          <a:prstGeom prst="rect">
            <a:avLst/>
          </a:prstGeom>
          <a:noFill/>
          <a:ln/>
        </p:spPr>
        <p:txBody>
          <a:bodyPr wrap="square" lIns="0" tIns="0" rIns="0" bIns="0" rtlCol="0" anchor="t"/>
          <a:lstStyle/>
          <a:p>
            <a:pPr marL="0" indent="0" algn="l">
              <a:lnSpc>
                <a:spcPts val="2250"/>
              </a:lnSpc>
              <a:buNone/>
            </a:pPr>
            <a:r>
              <a:rPr lang="en-US" sz="1400" dirty="0">
                <a:solidFill>
                  <a:srgbClr val="464646"/>
                </a:solidFill>
                <a:latin typeface="Inter Medium" pitchFamily="34" charset="0"/>
                <a:ea typeface="Inter Medium" pitchFamily="34" charset="-122"/>
                <a:cs typeface="Inter Medium" pitchFamily="34" charset="-120"/>
              </a:rPr>
              <a:t>Scammers typically avoid video calls where their identity could be verified or their script challenged.</a:t>
            </a:r>
            <a:endParaRPr lang="en-US" sz="1400" dirty="0"/>
          </a:p>
        </p:txBody>
      </p:sp>
      <p:sp>
        <p:nvSpPr>
          <p:cNvPr id="19" name="Text 13"/>
          <p:cNvSpPr/>
          <p:nvPr/>
        </p:nvSpPr>
        <p:spPr>
          <a:xfrm>
            <a:off x="793790" y="5789057"/>
            <a:ext cx="13042821" cy="1451610"/>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Asking specific, detailed questions is an effective strategy for uncovering deception. Legitimate recruiters can speak in depth about the role, team dynamics, and company initiatives. They welcome candidate questions as signs of genuine interest and engagement. Pay attention to how quickly the recruiter tries to move past your questions or shifts the conversation toward collecting your personal information. Evasiveness is a significant warning sign.</a:t>
            </a: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93790" y="1364694"/>
            <a:ext cx="7993618" cy="566976"/>
          </a:xfrm>
          <a:prstGeom prst="rect">
            <a:avLst/>
          </a:prstGeom>
          <a:noFill/>
          <a:ln/>
        </p:spPr>
        <p:txBody>
          <a:bodyPr wrap="none" lIns="0" tIns="0" rIns="0" bIns="0" rtlCol="0" anchor="t"/>
          <a:lstStyle/>
          <a:p>
            <a:pPr marL="0" indent="0" algn="l">
              <a:lnSpc>
                <a:spcPts val="4450"/>
              </a:lnSpc>
              <a:buNone/>
            </a:pPr>
            <a:r>
              <a:rPr lang="en-US" sz="3550" dirty="0">
                <a:solidFill>
                  <a:srgbClr val="030303"/>
                </a:solidFill>
                <a:latin typeface="DM Sans Semi Bold" pitchFamily="34" charset="0"/>
                <a:ea typeface="DM Sans Semi Bold" pitchFamily="34" charset="-122"/>
                <a:cs typeface="DM Sans Semi Bold" pitchFamily="34" charset="-120"/>
              </a:rPr>
              <a:t>Protecting Your Personal Information</a:t>
            </a:r>
            <a:endParaRPr lang="en-US" sz="3550" dirty="0"/>
          </a:p>
        </p:txBody>
      </p:sp>
      <p:pic>
        <p:nvPicPr>
          <p:cNvPr id="3" name="Image 0" descr="preencoded.png"/>
          <p:cNvPicPr>
            <a:picLocks noChangeAspect="1"/>
          </p:cNvPicPr>
          <p:nvPr/>
        </p:nvPicPr>
        <p:blipFill>
          <a:blip r:embed="rId3"/>
          <a:stretch>
            <a:fillRect/>
          </a:stretch>
        </p:blipFill>
        <p:spPr>
          <a:xfrm>
            <a:off x="793790" y="2385298"/>
            <a:ext cx="340162" cy="340162"/>
          </a:xfrm>
          <a:prstGeom prst="rect">
            <a:avLst/>
          </a:prstGeom>
        </p:spPr>
      </p:pic>
      <p:sp>
        <p:nvSpPr>
          <p:cNvPr id="4" name="Text 1"/>
          <p:cNvSpPr/>
          <p:nvPr/>
        </p:nvSpPr>
        <p:spPr>
          <a:xfrm>
            <a:off x="793790" y="2952274"/>
            <a:ext cx="3048000" cy="362903"/>
          </a:xfrm>
          <a:prstGeom prst="rect">
            <a:avLst/>
          </a:prstGeom>
          <a:noFill/>
          <a:ln/>
        </p:spPr>
        <p:txBody>
          <a:bodyPr wrap="none" lIns="0" tIns="0" rIns="0" bIns="0" rtlCol="0" anchor="t"/>
          <a:lstStyle/>
          <a:p>
            <a:pPr marL="0" indent="0" algn="l">
              <a:lnSpc>
                <a:spcPts val="2850"/>
              </a:lnSpc>
              <a:buNone/>
            </a:pPr>
            <a:r>
              <a:rPr lang="en-US" sz="1750" b="1" dirty="0">
                <a:solidFill>
                  <a:srgbClr val="464646"/>
                </a:solidFill>
                <a:latin typeface="Inter Medium" pitchFamily="34" charset="0"/>
                <a:ea typeface="Inter Medium" pitchFamily="34" charset="-122"/>
                <a:cs typeface="Inter Medium" pitchFamily="34" charset="-120"/>
              </a:rPr>
              <a:t>Basic Application Details</a:t>
            </a:r>
            <a:endParaRPr lang="en-US" sz="1750" dirty="0"/>
          </a:p>
        </p:txBody>
      </p:sp>
      <p:sp>
        <p:nvSpPr>
          <p:cNvPr id="5" name="Text 2"/>
          <p:cNvSpPr/>
          <p:nvPr/>
        </p:nvSpPr>
        <p:spPr>
          <a:xfrm>
            <a:off x="793790" y="3451265"/>
            <a:ext cx="3048000" cy="725805"/>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Name, email, work history, education</a:t>
            </a:r>
            <a:endParaRPr lang="en-US" sz="1750" dirty="0"/>
          </a:p>
        </p:txBody>
      </p:sp>
      <p:pic>
        <p:nvPicPr>
          <p:cNvPr id="6" name="Image 1" descr="preencoded.png"/>
          <p:cNvPicPr>
            <a:picLocks noChangeAspect="1"/>
          </p:cNvPicPr>
          <p:nvPr/>
        </p:nvPicPr>
        <p:blipFill>
          <a:blip r:embed="rId4"/>
          <a:stretch>
            <a:fillRect/>
          </a:stretch>
        </p:blipFill>
        <p:spPr>
          <a:xfrm>
            <a:off x="4125278" y="2385298"/>
            <a:ext cx="340162" cy="340162"/>
          </a:xfrm>
          <a:prstGeom prst="rect">
            <a:avLst/>
          </a:prstGeom>
        </p:spPr>
      </p:pic>
      <p:sp>
        <p:nvSpPr>
          <p:cNvPr id="7" name="Text 3"/>
          <p:cNvSpPr/>
          <p:nvPr/>
        </p:nvSpPr>
        <p:spPr>
          <a:xfrm>
            <a:off x="4125278" y="2952274"/>
            <a:ext cx="3048119" cy="362903"/>
          </a:xfrm>
          <a:prstGeom prst="rect">
            <a:avLst/>
          </a:prstGeom>
          <a:noFill/>
          <a:ln/>
        </p:spPr>
        <p:txBody>
          <a:bodyPr wrap="none" lIns="0" tIns="0" rIns="0" bIns="0" rtlCol="0" anchor="t"/>
          <a:lstStyle/>
          <a:p>
            <a:pPr marL="0" indent="0" algn="l">
              <a:lnSpc>
                <a:spcPts val="2850"/>
              </a:lnSpc>
              <a:buNone/>
            </a:pPr>
            <a:r>
              <a:rPr lang="en-US" sz="1750" b="1" dirty="0">
                <a:solidFill>
                  <a:srgbClr val="464646"/>
                </a:solidFill>
                <a:latin typeface="Inter Medium" pitchFamily="34" charset="0"/>
                <a:ea typeface="Inter Medium" pitchFamily="34" charset="-122"/>
                <a:cs typeface="Inter Medium" pitchFamily="34" charset="-120"/>
              </a:rPr>
              <a:t>Post-Interview Information</a:t>
            </a:r>
            <a:endParaRPr lang="en-US" sz="1750" dirty="0"/>
          </a:p>
        </p:txBody>
      </p:sp>
      <p:sp>
        <p:nvSpPr>
          <p:cNvPr id="8" name="Text 4"/>
          <p:cNvSpPr/>
          <p:nvPr/>
        </p:nvSpPr>
        <p:spPr>
          <a:xfrm>
            <a:off x="4125278" y="3451265"/>
            <a:ext cx="3048119" cy="725805"/>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Phone number, portfolio, references</a:t>
            </a:r>
            <a:endParaRPr lang="en-US" sz="1750" dirty="0"/>
          </a:p>
        </p:txBody>
      </p:sp>
      <p:pic>
        <p:nvPicPr>
          <p:cNvPr id="9" name="Image 2" descr="preencoded.png"/>
          <p:cNvPicPr>
            <a:picLocks noChangeAspect="1"/>
          </p:cNvPicPr>
          <p:nvPr/>
        </p:nvPicPr>
        <p:blipFill>
          <a:blip r:embed="rId5"/>
          <a:stretch>
            <a:fillRect/>
          </a:stretch>
        </p:blipFill>
        <p:spPr>
          <a:xfrm>
            <a:off x="7456884" y="2385298"/>
            <a:ext cx="340162" cy="340162"/>
          </a:xfrm>
          <a:prstGeom prst="rect">
            <a:avLst/>
          </a:prstGeom>
        </p:spPr>
      </p:pic>
      <p:sp>
        <p:nvSpPr>
          <p:cNvPr id="10" name="Text 5"/>
          <p:cNvSpPr/>
          <p:nvPr/>
        </p:nvSpPr>
        <p:spPr>
          <a:xfrm>
            <a:off x="7456884" y="2952274"/>
            <a:ext cx="3048119" cy="362903"/>
          </a:xfrm>
          <a:prstGeom prst="rect">
            <a:avLst/>
          </a:prstGeom>
          <a:noFill/>
          <a:ln/>
        </p:spPr>
        <p:txBody>
          <a:bodyPr wrap="none" lIns="0" tIns="0" rIns="0" bIns="0" rtlCol="0" anchor="t"/>
          <a:lstStyle/>
          <a:p>
            <a:pPr marL="0" indent="0" algn="l">
              <a:lnSpc>
                <a:spcPts val="2850"/>
              </a:lnSpc>
              <a:buNone/>
            </a:pPr>
            <a:r>
              <a:rPr lang="en-US" sz="1750" b="1" dirty="0">
                <a:solidFill>
                  <a:srgbClr val="464646"/>
                </a:solidFill>
                <a:latin typeface="Inter Medium" pitchFamily="34" charset="0"/>
                <a:ea typeface="Inter Medium" pitchFamily="34" charset="-122"/>
                <a:cs typeface="Inter Medium" pitchFamily="34" charset="-120"/>
              </a:rPr>
              <a:t>Post-Offer Details</a:t>
            </a:r>
            <a:endParaRPr lang="en-US" sz="1750" dirty="0"/>
          </a:p>
        </p:txBody>
      </p:sp>
      <p:sp>
        <p:nvSpPr>
          <p:cNvPr id="11" name="Text 6"/>
          <p:cNvSpPr/>
          <p:nvPr/>
        </p:nvSpPr>
        <p:spPr>
          <a:xfrm>
            <a:off x="7456884" y="3451265"/>
            <a:ext cx="3048119" cy="725805"/>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Address, date of birth, employment eligibility</a:t>
            </a:r>
            <a:endParaRPr lang="en-US" sz="1750" dirty="0"/>
          </a:p>
        </p:txBody>
      </p:sp>
      <p:pic>
        <p:nvPicPr>
          <p:cNvPr id="12" name="Image 3" descr="preencoded.png"/>
          <p:cNvPicPr>
            <a:picLocks noChangeAspect="1"/>
          </p:cNvPicPr>
          <p:nvPr/>
        </p:nvPicPr>
        <p:blipFill>
          <a:blip r:embed="rId6"/>
          <a:stretch>
            <a:fillRect/>
          </a:stretch>
        </p:blipFill>
        <p:spPr>
          <a:xfrm>
            <a:off x="10788491" y="2385298"/>
            <a:ext cx="340162" cy="340162"/>
          </a:xfrm>
          <a:prstGeom prst="rect">
            <a:avLst/>
          </a:prstGeom>
        </p:spPr>
      </p:pic>
      <p:sp>
        <p:nvSpPr>
          <p:cNvPr id="13" name="Text 7"/>
          <p:cNvSpPr/>
          <p:nvPr/>
        </p:nvSpPr>
        <p:spPr>
          <a:xfrm>
            <a:off x="10788491" y="2952274"/>
            <a:ext cx="3048119" cy="362903"/>
          </a:xfrm>
          <a:prstGeom prst="rect">
            <a:avLst/>
          </a:prstGeom>
          <a:noFill/>
          <a:ln/>
        </p:spPr>
        <p:txBody>
          <a:bodyPr wrap="none" lIns="0" tIns="0" rIns="0" bIns="0" rtlCol="0" anchor="t"/>
          <a:lstStyle/>
          <a:p>
            <a:pPr marL="0" indent="0" algn="l">
              <a:lnSpc>
                <a:spcPts val="2850"/>
              </a:lnSpc>
              <a:buNone/>
            </a:pPr>
            <a:r>
              <a:rPr lang="en-US" sz="1750" b="1" dirty="0">
                <a:solidFill>
                  <a:srgbClr val="464646"/>
                </a:solidFill>
                <a:latin typeface="Inter Medium" pitchFamily="34" charset="0"/>
                <a:ea typeface="Inter Medium" pitchFamily="34" charset="-122"/>
                <a:cs typeface="Inter Medium" pitchFamily="34" charset="-120"/>
              </a:rPr>
              <a:t>First Day Onboarding Only</a:t>
            </a:r>
            <a:endParaRPr lang="en-US" sz="1750" dirty="0"/>
          </a:p>
        </p:txBody>
      </p:sp>
      <p:sp>
        <p:nvSpPr>
          <p:cNvPr id="14" name="Text 8"/>
          <p:cNvSpPr/>
          <p:nvPr/>
        </p:nvSpPr>
        <p:spPr>
          <a:xfrm>
            <a:off x="10788491" y="3451265"/>
            <a:ext cx="3048119" cy="725805"/>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SSN, banking for direct deposit, tax forms</a:t>
            </a:r>
            <a:endParaRPr lang="en-US" sz="1750" dirty="0"/>
          </a:p>
        </p:txBody>
      </p:sp>
      <p:sp>
        <p:nvSpPr>
          <p:cNvPr id="15" name="Text 9"/>
          <p:cNvSpPr/>
          <p:nvPr/>
        </p:nvSpPr>
        <p:spPr>
          <a:xfrm>
            <a:off x="793790" y="4432221"/>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Understanding when to share different types of personal information is crucial for protecting yourself during the job search process. Legitimate employers follow a gradual information collection approach that aligns with progressive stages of the hiring process.</a:t>
            </a:r>
            <a:endParaRPr lang="en-US" sz="1750" dirty="0"/>
          </a:p>
        </p:txBody>
      </p:sp>
      <p:sp>
        <p:nvSpPr>
          <p:cNvPr id="16" name="Text 10"/>
          <p:cNvSpPr/>
          <p:nvPr/>
        </p:nvSpPr>
        <p:spPr>
          <a:xfrm>
            <a:off x="793790" y="5776079"/>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The most sensitive information—like your Social Security Number and banking details—should never be provided until you've confirmed the legitimacy of the position, received and accepted a formal offer, and are completing official onboarding paperwork. Be especially cautious of early requests for financial or identity information.</a:t>
            </a:r>
            <a:endParaRPr lang="en-US" sz="17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93790" y="1058466"/>
            <a:ext cx="8579525" cy="708779"/>
          </a:xfrm>
          <a:prstGeom prst="rect">
            <a:avLst/>
          </a:prstGeom>
          <a:noFill/>
          <a:ln/>
        </p:spPr>
        <p:txBody>
          <a:bodyPr wrap="none" lIns="0" tIns="0" rIns="0" bIns="0" rtlCol="0" anchor="t"/>
          <a:lstStyle/>
          <a:p>
            <a:pPr marL="0" indent="0" algn="l">
              <a:lnSpc>
                <a:spcPts val="5550"/>
              </a:lnSpc>
              <a:buNone/>
            </a:pPr>
            <a:r>
              <a:rPr lang="en-US" sz="4450" dirty="0">
                <a:solidFill>
                  <a:srgbClr val="030303"/>
                </a:solidFill>
                <a:latin typeface="DM Sans Semi Bold" pitchFamily="34" charset="0"/>
                <a:ea typeface="DM Sans Semi Bold" pitchFamily="34" charset="-122"/>
                <a:cs typeface="DM Sans Semi Bold" pitchFamily="34" charset="-120"/>
              </a:rPr>
              <a:t>Taking Action: Reporting Scams</a:t>
            </a:r>
            <a:endParaRPr lang="en-US" sz="4450" dirty="0"/>
          </a:p>
        </p:txBody>
      </p:sp>
      <p:pic>
        <p:nvPicPr>
          <p:cNvPr id="3" name="Image 0" descr="preencoded.png"/>
          <p:cNvPicPr>
            <a:picLocks noChangeAspect="1"/>
          </p:cNvPicPr>
          <p:nvPr/>
        </p:nvPicPr>
        <p:blipFill>
          <a:blip r:embed="rId3"/>
          <a:stretch>
            <a:fillRect/>
          </a:stretch>
        </p:blipFill>
        <p:spPr>
          <a:xfrm>
            <a:off x="793790" y="2220873"/>
            <a:ext cx="340162" cy="340162"/>
          </a:xfrm>
          <a:prstGeom prst="rect">
            <a:avLst/>
          </a:prstGeom>
        </p:spPr>
      </p:pic>
      <p:sp>
        <p:nvSpPr>
          <p:cNvPr id="4" name="Text 1"/>
          <p:cNvSpPr/>
          <p:nvPr/>
        </p:nvSpPr>
        <p:spPr>
          <a:xfrm>
            <a:off x="793790" y="2787848"/>
            <a:ext cx="4158615" cy="362903"/>
          </a:xfrm>
          <a:prstGeom prst="rect">
            <a:avLst/>
          </a:prstGeom>
          <a:noFill/>
          <a:ln/>
        </p:spPr>
        <p:txBody>
          <a:bodyPr wrap="none" lIns="0" tIns="0" rIns="0" bIns="0" rtlCol="0" anchor="t"/>
          <a:lstStyle/>
          <a:p>
            <a:pPr marL="0" indent="0" algn="l">
              <a:lnSpc>
                <a:spcPts val="2850"/>
              </a:lnSpc>
              <a:buNone/>
            </a:pPr>
            <a:r>
              <a:rPr lang="en-US" sz="1750" b="1" dirty="0">
                <a:solidFill>
                  <a:srgbClr val="464646"/>
                </a:solidFill>
                <a:latin typeface="Inter Medium" pitchFamily="34" charset="0"/>
                <a:ea typeface="Inter Medium" pitchFamily="34" charset="-122"/>
                <a:cs typeface="Inter Medium" pitchFamily="34" charset="-120"/>
              </a:rPr>
              <a:t>Report on LinkedIn</a:t>
            </a:r>
            <a:endParaRPr lang="en-US" sz="1750" dirty="0"/>
          </a:p>
        </p:txBody>
      </p:sp>
      <p:sp>
        <p:nvSpPr>
          <p:cNvPr id="5" name="Text 2"/>
          <p:cNvSpPr/>
          <p:nvPr/>
        </p:nvSpPr>
        <p:spPr>
          <a:xfrm>
            <a:off x="793790" y="3286839"/>
            <a:ext cx="4158615" cy="2540318"/>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Use the three-dot menu on profiles or messages to report suspicious activity directly to LinkedIn. Select "Report this profile" or "Report this message" and follow the prompts to specify the type of suspicious activity.</a:t>
            </a:r>
            <a:endParaRPr lang="en-US" sz="1750" dirty="0"/>
          </a:p>
        </p:txBody>
      </p:sp>
      <p:pic>
        <p:nvPicPr>
          <p:cNvPr id="6" name="Image 1" descr="preencoded.png"/>
          <p:cNvPicPr>
            <a:picLocks noChangeAspect="1"/>
          </p:cNvPicPr>
          <p:nvPr/>
        </p:nvPicPr>
        <p:blipFill>
          <a:blip r:embed="rId4"/>
          <a:stretch>
            <a:fillRect/>
          </a:stretch>
        </p:blipFill>
        <p:spPr>
          <a:xfrm>
            <a:off x="5235893" y="2220873"/>
            <a:ext cx="340162" cy="340162"/>
          </a:xfrm>
          <a:prstGeom prst="rect">
            <a:avLst/>
          </a:prstGeom>
        </p:spPr>
      </p:pic>
      <p:sp>
        <p:nvSpPr>
          <p:cNvPr id="7" name="Text 3"/>
          <p:cNvSpPr/>
          <p:nvPr/>
        </p:nvSpPr>
        <p:spPr>
          <a:xfrm>
            <a:off x="5235893" y="2787848"/>
            <a:ext cx="4158615" cy="362903"/>
          </a:xfrm>
          <a:prstGeom prst="rect">
            <a:avLst/>
          </a:prstGeom>
          <a:noFill/>
          <a:ln/>
        </p:spPr>
        <p:txBody>
          <a:bodyPr wrap="none" lIns="0" tIns="0" rIns="0" bIns="0" rtlCol="0" anchor="t"/>
          <a:lstStyle/>
          <a:p>
            <a:pPr marL="0" indent="0" algn="l">
              <a:lnSpc>
                <a:spcPts val="2850"/>
              </a:lnSpc>
              <a:buNone/>
            </a:pPr>
            <a:r>
              <a:rPr lang="en-US" sz="1750" b="1" dirty="0">
                <a:solidFill>
                  <a:srgbClr val="464646"/>
                </a:solidFill>
                <a:latin typeface="Inter Medium" pitchFamily="34" charset="0"/>
                <a:ea typeface="Inter Medium" pitchFamily="34" charset="-122"/>
                <a:cs typeface="Inter Medium" pitchFamily="34" charset="-120"/>
              </a:rPr>
              <a:t>Federal Trade Commission</a:t>
            </a:r>
            <a:endParaRPr lang="en-US" sz="1750" dirty="0"/>
          </a:p>
        </p:txBody>
      </p:sp>
      <p:sp>
        <p:nvSpPr>
          <p:cNvPr id="8" name="Text 4"/>
          <p:cNvSpPr/>
          <p:nvPr/>
        </p:nvSpPr>
        <p:spPr>
          <a:xfrm>
            <a:off x="5235893" y="3286839"/>
            <a:ext cx="4158615" cy="2177415"/>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Report job scams to the FTC at reportfraud.ftc.gov. Your report helps federal authorities track patterns and take action against scammers. Include all relevant details about the communication and fake job offer.</a:t>
            </a:r>
            <a:endParaRPr lang="en-US" sz="1750" dirty="0"/>
          </a:p>
        </p:txBody>
      </p:sp>
      <p:pic>
        <p:nvPicPr>
          <p:cNvPr id="9" name="Image 2" descr="preencoded.png"/>
          <p:cNvPicPr>
            <a:picLocks noChangeAspect="1"/>
          </p:cNvPicPr>
          <p:nvPr/>
        </p:nvPicPr>
        <p:blipFill>
          <a:blip r:embed="rId5"/>
          <a:stretch>
            <a:fillRect/>
          </a:stretch>
        </p:blipFill>
        <p:spPr>
          <a:xfrm>
            <a:off x="9677995" y="2220873"/>
            <a:ext cx="340162" cy="340162"/>
          </a:xfrm>
          <a:prstGeom prst="rect">
            <a:avLst/>
          </a:prstGeom>
        </p:spPr>
      </p:pic>
      <p:sp>
        <p:nvSpPr>
          <p:cNvPr id="10" name="Text 5"/>
          <p:cNvSpPr/>
          <p:nvPr/>
        </p:nvSpPr>
        <p:spPr>
          <a:xfrm>
            <a:off x="9677995" y="2787848"/>
            <a:ext cx="4158615" cy="362903"/>
          </a:xfrm>
          <a:prstGeom prst="rect">
            <a:avLst/>
          </a:prstGeom>
          <a:noFill/>
          <a:ln/>
        </p:spPr>
        <p:txBody>
          <a:bodyPr wrap="none" lIns="0" tIns="0" rIns="0" bIns="0" rtlCol="0" anchor="t"/>
          <a:lstStyle/>
          <a:p>
            <a:pPr marL="0" indent="0" algn="l">
              <a:lnSpc>
                <a:spcPts val="2850"/>
              </a:lnSpc>
              <a:buNone/>
            </a:pPr>
            <a:r>
              <a:rPr lang="en-US" sz="1750" b="1" dirty="0">
                <a:solidFill>
                  <a:srgbClr val="464646"/>
                </a:solidFill>
                <a:latin typeface="Inter Medium" pitchFamily="34" charset="0"/>
                <a:ea typeface="Inter Medium" pitchFamily="34" charset="-122"/>
                <a:cs typeface="Inter Medium" pitchFamily="34" charset="-120"/>
              </a:rPr>
              <a:t>FBI IC3</a:t>
            </a:r>
            <a:endParaRPr lang="en-US" sz="1750" dirty="0"/>
          </a:p>
        </p:txBody>
      </p:sp>
      <p:sp>
        <p:nvSpPr>
          <p:cNvPr id="11" name="Text 6"/>
          <p:cNvSpPr/>
          <p:nvPr/>
        </p:nvSpPr>
        <p:spPr>
          <a:xfrm>
            <a:off x="9677995" y="3286839"/>
            <a:ext cx="4158615" cy="2540318"/>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File a complaint with the FBI's Internet Crime Complaint Center at www.ic3.gov if you've experienced financial loss or identity theft. The IC3 works with law enforcement agencies nationwide to investigate internet crimes.</a:t>
            </a:r>
            <a:endParaRPr lang="en-US" sz="1750" dirty="0"/>
          </a:p>
        </p:txBody>
      </p:sp>
      <p:sp>
        <p:nvSpPr>
          <p:cNvPr id="12" name="Text 7"/>
          <p:cNvSpPr/>
          <p:nvPr/>
        </p:nvSpPr>
        <p:spPr>
          <a:xfrm>
            <a:off x="793790" y="6082308"/>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Reporting scams not only helps protect you but also contributes to the safety of the entire LinkedIn community. Even if you haven't lost money, reporting suspicious activities can prevent others from becoming victims. LinkedIn's trust and safety team uses these reports to identify and remove scammers from the platform.</a:t>
            </a:r>
            <a:endParaRPr lang="en-US" sz="17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93790" y="980480"/>
            <a:ext cx="10388560" cy="566976"/>
          </a:xfrm>
          <a:prstGeom prst="rect">
            <a:avLst/>
          </a:prstGeom>
          <a:noFill/>
          <a:ln/>
        </p:spPr>
        <p:txBody>
          <a:bodyPr wrap="none" lIns="0" tIns="0" rIns="0" bIns="0" rtlCol="0" anchor="t"/>
          <a:lstStyle/>
          <a:p>
            <a:pPr marL="0" indent="0" algn="l">
              <a:lnSpc>
                <a:spcPts val="4450"/>
              </a:lnSpc>
              <a:buNone/>
            </a:pPr>
            <a:r>
              <a:rPr lang="en-US" sz="3550" dirty="0">
                <a:solidFill>
                  <a:srgbClr val="030303"/>
                </a:solidFill>
                <a:latin typeface="DM Sans Semi Bold" pitchFamily="34" charset="0"/>
                <a:ea typeface="DM Sans Semi Bold" pitchFamily="34" charset="-122"/>
                <a:cs typeface="DM Sans Semi Bold" pitchFamily="34" charset="-120"/>
              </a:rPr>
              <a:t>Real Stories: Learning From Others' Experiences</a:t>
            </a:r>
            <a:endParaRPr lang="en-US" sz="3550" dirty="0"/>
          </a:p>
        </p:txBody>
      </p:sp>
      <p:pic>
        <p:nvPicPr>
          <p:cNvPr id="3" name="Image 0" descr="preencoded.png"/>
          <p:cNvPicPr>
            <a:picLocks noChangeAspect="1"/>
          </p:cNvPicPr>
          <p:nvPr/>
        </p:nvPicPr>
        <p:blipFill>
          <a:blip r:embed="rId3"/>
          <a:stretch>
            <a:fillRect/>
          </a:stretch>
        </p:blipFill>
        <p:spPr>
          <a:xfrm>
            <a:off x="2506504" y="2147054"/>
            <a:ext cx="2268260" cy="2268260"/>
          </a:xfrm>
          <a:prstGeom prst="rect">
            <a:avLst/>
          </a:prstGeom>
        </p:spPr>
      </p:pic>
      <p:pic>
        <p:nvPicPr>
          <p:cNvPr id="4" name="Image 1" descr="preencoded.png"/>
          <p:cNvPicPr>
            <a:picLocks noChangeAspect="1"/>
          </p:cNvPicPr>
          <p:nvPr/>
        </p:nvPicPr>
        <p:blipFill>
          <a:blip r:embed="rId4"/>
          <a:stretch>
            <a:fillRect/>
          </a:stretch>
        </p:blipFill>
        <p:spPr>
          <a:xfrm>
            <a:off x="4956215" y="2147054"/>
            <a:ext cx="2268260" cy="2268260"/>
          </a:xfrm>
          <a:prstGeom prst="rect">
            <a:avLst/>
          </a:prstGeom>
        </p:spPr>
      </p:pic>
      <p:pic>
        <p:nvPicPr>
          <p:cNvPr id="5" name="Image 2" descr="preencoded.png"/>
          <p:cNvPicPr>
            <a:picLocks noChangeAspect="1"/>
          </p:cNvPicPr>
          <p:nvPr/>
        </p:nvPicPr>
        <p:blipFill>
          <a:blip r:embed="rId5"/>
          <a:stretch>
            <a:fillRect/>
          </a:stretch>
        </p:blipFill>
        <p:spPr>
          <a:xfrm>
            <a:off x="7405926" y="2147054"/>
            <a:ext cx="2268260" cy="2268260"/>
          </a:xfrm>
          <a:prstGeom prst="rect">
            <a:avLst/>
          </a:prstGeom>
        </p:spPr>
      </p:pic>
      <p:pic>
        <p:nvPicPr>
          <p:cNvPr id="6" name="Image 3" descr="preencoded.png"/>
          <p:cNvPicPr>
            <a:picLocks noChangeAspect="1"/>
          </p:cNvPicPr>
          <p:nvPr/>
        </p:nvPicPr>
        <p:blipFill>
          <a:blip r:embed="rId6"/>
          <a:stretch>
            <a:fillRect/>
          </a:stretch>
        </p:blipFill>
        <p:spPr>
          <a:xfrm>
            <a:off x="9855637" y="2147054"/>
            <a:ext cx="2268260" cy="2268260"/>
          </a:xfrm>
          <a:prstGeom prst="rect">
            <a:avLst/>
          </a:prstGeom>
        </p:spPr>
      </p:pic>
      <p:sp>
        <p:nvSpPr>
          <p:cNvPr id="7" name="Text 1"/>
          <p:cNvSpPr/>
          <p:nvPr/>
        </p:nvSpPr>
        <p:spPr>
          <a:xfrm>
            <a:off x="793790" y="4816435"/>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Sarah, a marketing professional, received a LinkedIn message about a remote position offering $95,000 for entry-level work. After a brief chat, she received a $3,500 check to "purchase equipment" from a "specific vendor." Fortunately, her bank flagged the check as suspicious before she sent money to the scammer.</a:t>
            </a:r>
            <a:endParaRPr lang="en-US" sz="1750" dirty="0"/>
          </a:p>
        </p:txBody>
      </p:sp>
      <p:sp>
        <p:nvSpPr>
          <p:cNvPr id="8" name="Text 2"/>
          <p:cNvSpPr/>
          <p:nvPr/>
        </p:nvSpPr>
        <p:spPr>
          <a:xfrm>
            <a:off x="793790" y="6160294"/>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Marcus, a recent graduate, provided his SSN and banking information to what he thought was a major tech company's onboarding portal. He discovered the scam when unauthorized credit cards were opened in his name. He spent over six months resolving the identity theft issues while also continuing his job search.</a:t>
            </a:r>
            <a:endParaRPr lang="en-US" sz="17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793790" y="899755"/>
            <a:ext cx="5027176" cy="566976"/>
          </a:xfrm>
          <a:prstGeom prst="rect">
            <a:avLst/>
          </a:prstGeom>
          <a:noFill/>
          <a:ln/>
        </p:spPr>
        <p:txBody>
          <a:bodyPr wrap="none" lIns="0" tIns="0" rIns="0" bIns="0" rtlCol="0" anchor="t"/>
          <a:lstStyle/>
          <a:p>
            <a:pPr marL="0" indent="0" algn="l">
              <a:lnSpc>
                <a:spcPts val="4450"/>
              </a:lnSpc>
              <a:buNone/>
            </a:pPr>
            <a:r>
              <a:rPr lang="en-US" sz="3550" dirty="0">
                <a:solidFill>
                  <a:srgbClr val="030303"/>
                </a:solidFill>
                <a:latin typeface="DM Sans Semi Bold" pitchFamily="34" charset="0"/>
                <a:ea typeface="DM Sans Semi Bold" pitchFamily="34" charset="-122"/>
                <a:cs typeface="DM Sans Semi Bold" pitchFamily="34" charset="-120"/>
              </a:rPr>
              <a:t>Stay Vigilant, Stay Safe</a:t>
            </a:r>
            <a:endParaRPr lang="en-US" sz="3550" dirty="0"/>
          </a:p>
        </p:txBody>
      </p:sp>
      <p:pic>
        <p:nvPicPr>
          <p:cNvPr id="3" name="Image 0" descr="preencoded.png"/>
          <p:cNvPicPr>
            <a:picLocks noChangeAspect="1"/>
          </p:cNvPicPr>
          <p:nvPr/>
        </p:nvPicPr>
        <p:blipFill>
          <a:blip r:embed="rId3"/>
          <a:stretch>
            <a:fillRect/>
          </a:stretch>
        </p:blipFill>
        <p:spPr>
          <a:xfrm>
            <a:off x="793790" y="1920359"/>
            <a:ext cx="453628" cy="453628"/>
          </a:xfrm>
          <a:prstGeom prst="rect">
            <a:avLst/>
          </a:prstGeom>
        </p:spPr>
      </p:pic>
      <p:sp>
        <p:nvSpPr>
          <p:cNvPr id="4" name="Text 1"/>
          <p:cNvSpPr/>
          <p:nvPr/>
        </p:nvSpPr>
        <p:spPr>
          <a:xfrm>
            <a:off x="793790" y="2600801"/>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Trust Your Instincts</a:t>
            </a:r>
            <a:endParaRPr lang="en-US" sz="2200" dirty="0"/>
          </a:p>
        </p:txBody>
      </p:sp>
      <p:sp>
        <p:nvSpPr>
          <p:cNvPr id="5" name="Text 2"/>
          <p:cNvSpPr/>
          <p:nvPr/>
        </p:nvSpPr>
        <p:spPr>
          <a:xfrm>
            <a:off x="793790" y="3091220"/>
            <a:ext cx="3048000" cy="2540318"/>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If something feels off about a job opportunity or recruiter, take a step back and investigate further. Legitimate opportunities will still be there after proper verification.</a:t>
            </a:r>
            <a:endParaRPr lang="en-US" sz="1750" dirty="0"/>
          </a:p>
        </p:txBody>
      </p:sp>
      <p:pic>
        <p:nvPicPr>
          <p:cNvPr id="6" name="Image 1" descr="preencoded.png"/>
          <p:cNvPicPr>
            <a:picLocks noChangeAspect="1"/>
          </p:cNvPicPr>
          <p:nvPr/>
        </p:nvPicPr>
        <p:blipFill>
          <a:blip r:embed="rId4"/>
          <a:stretch>
            <a:fillRect/>
          </a:stretch>
        </p:blipFill>
        <p:spPr>
          <a:xfrm>
            <a:off x="4125278" y="1920359"/>
            <a:ext cx="453628" cy="453628"/>
          </a:xfrm>
          <a:prstGeom prst="rect">
            <a:avLst/>
          </a:prstGeom>
        </p:spPr>
      </p:pic>
      <p:sp>
        <p:nvSpPr>
          <p:cNvPr id="7" name="Text 3"/>
          <p:cNvSpPr/>
          <p:nvPr/>
        </p:nvSpPr>
        <p:spPr>
          <a:xfrm>
            <a:off x="4125278" y="2600801"/>
            <a:ext cx="3048119" cy="708660"/>
          </a:xfrm>
          <a:prstGeom prst="rect">
            <a:avLst/>
          </a:prstGeom>
          <a:noFill/>
          <a:ln/>
        </p:spPr>
        <p:txBody>
          <a:bodyPr wrap="square" lIns="0" tIns="0" rIns="0" bIns="0" rtlCol="0" anchor="t"/>
          <a:lstStyle/>
          <a:p>
            <a:pPr marL="0" indent="0" algn="l">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Apply Directly When Possible</a:t>
            </a:r>
            <a:endParaRPr lang="en-US" sz="2200" dirty="0"/>
          </a:p>
        </p:txBody>
      </p:sp>
      <p:sp>
        <p:nvSpPr>
          <p:cNvPr id="8" name="Text 4"/>
          <p:cNvSpPr/>
          <p:nvPr/>
        </p:nvSpPr>
        <p:spPr>
          <a:xfrm>
            <a:off x="4125278" y="3445550"/>
            <a:ext cx="3048119" cy="2540318"/>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Whenever possible, apply through a company's official website rather than third-party links. This ensures you're interacting with the actual organization.</a:t>
            </a:r>
            <a:endParaRPr lang="en-US" sz="1750" dirty="0"/>
          </a:p>
        </p:txBody>
      </p:sp>
      <p:pic>
        <p:nvPicPr>
          <p:cNvPr id="9" name="Image 2" descr="preencoded.png"/>
          <p:cNvPicPr>
            <a:picLocks noChangeAspect="1"/>
          </p:cNvPicPr>
          <p:nvPr/>
        </p:nvPicPr>
        <p:blipFill>
          <a:blip r:embed="rId5"/>
          <a:stretch>
            <a:fillRect/>
          </a:stretch>
        </p:blipFill>
        <p:spPr>
          <a:xfrm>
            <a:off x="7456884" y="1920359"/>
            <a:ext cx="453628" cy="453628"/>
          </a:xfrm>
          <a:prstGeom prst="rect">
            <a:avLst/>
          </a:prstGeom>
        </p:spPr>
      </p:pic>
      <p:sp>
        <p:nvSpPr>
          <p:cNvPr id="10" name="Text 5"/>
          <p:cNvSpPr/>
          <p:nvPr/>
        </p:nvSpPr>
        <p:spPr>
          <a:xfrm>
            <a:off x="7456884" y="2600801"/>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Keep Learning</a:t>
            </a:r>
            <a:endParaRPr lang="en-US" sz="2200" dirty="0"/>
          </a:p>
        </p:txBody>
      </p:sp>
      <p:sp>
        <p:nvSpPr>
          <p:cNvPr id="11" name="Text 6"/>
          <p:cNvSpPr/>
          <p:nvPr/>
        </p:nvSpPr>
        <p:spPr>
          <a:xfrm>
            <a:off x="7456884" y="3091220"/>
            <a:ext cx="3048119" cy="2540318"/>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Scammers constantly evolve their tactics. Stay informed about new scam techniques by following LinkedIn's official safety blog and trusted career resources.</a:t>
            </a:r>
            <a:endParaRPr lang="en-US" sz="1750" dirty="0"/>
          </a:p>
        </p:txBody>
      </p:sp>
      <p:pic>
        <p:nvPicPr>
          <p:cNvPr id="12" name="Image 3" descr="preencoded.png"/>
          <p:cNvPicPr>
            <a:picLocks noChangeAspect="1"/>
          </p:cNvPicPr>
          <p:nvPr/>
        </p:nvPicPr>
        <p:blipFill>
          <a:blip r:embed="rId6"/>
          <a:stretch>
            <a:fillRect/>
          </a:stretch>
        </p:blipFill>
        <p:spPr>
          <a:xfrm>
            <a:off x="10788491" y="1920359"/>
            <a:ext cx="453628" cy="453628"/>
          </a:xfrm>
          <a:prstGeom prst="rect">
            <a:avLst/>
          </a:prstGeom>
        </p:spPr>
      </p:pic>
      <p:sp>
        <p:nvSpPr>
          <p:cNvPr id="13" name="Text 7"/>
          <p:cNvSpPr/>
          <p:nvPr/>
        </p:nvSpPr>
        <p:spPr>
          <a:xfrm>
            <a:off x="10788491" y="2600801"/>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Help Others</a:t>
            </a:r>
            <a:endParaRPr lang="en-US" sz="2200" dirty="0"/>
          </a:p>
        </p:txBody>
      </p:sp>
      <p:sp>
        <p:nvSpPr>
          <p:cNvPr id="14" name="Text 8"/>
          <p:cNvSpPr/>
          <p:nvPr/>
        </p:nvSpPr>
        <p:spPr>
          <a:xfrm>
            <a:off x="10788491" y="3091220"/>
            <a:ext cx="3048119" cy="2177415"/>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Share what you've learned about job scams with your network. Your awareness could prevent someone else from becoming a victim.</a:t>
            </a:r>
            <a:endParaRPr lang="en-US" sz="1750" dirty="0"/>
          </a:p>
        </p:txBody>
      </p:sp>
      <p:sp>
        <p:nvSpPr>
          <p:cNvPr id="15" name="Text 9"/>
          <p:cNvSpPr/>
          <p:nvPr/>
        </p:nvSpPr>
        <p:spPr>
          <a:xfrm>
            <a:off x="793790" y="6241018"/>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The job search process can be challenging enough without the added concern of scams. Remember that legitimate employers understand the importance of trust and transparency—they want to make you comfortable with their process, not rush you into decisions or demand sensitive information prematurely.</a:t>
            </a:r>
            <a:endParaRPr lang="en-US" sz="17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520666"/>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030303"/>
                </a:solidFill>
                <a:latin typeface="DM Sans Semi Bold" pitchFamily="34" charset="0"/>
                <a:ea typeface="DM Sans Semi Bold" pitchFamily="34" charset="-122"/>
                <a:cs typeface="DM Sans Semi Bold" pitchFamily="34" charset="-120"/>
              </a:rPr>
              <a:t>Final Thoughts</a:t>
            </a:r>
            <a:endParaRPr lang="en-US" sz="4450" dirty="0"/>
          </a:p>
        </p:txBody>
      </p:sp>
      <p:sp>
        <p:nvSpPr>
          <p:cNvPr id="4" name="Text 1"/>
          <p:cNvSpPr/>
          <p:nvPr/>
        </p:nvSpPr>
        <p:spPr>
          <a:xfrm>
            <a:off x="793790" y="2569607"/>
            <a:ext cx="7556421" cy="1451610"/>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By approaching opportunities with a balance of optimism and healthy skepticism, you can protect yourself while still discovering the genuine opportunities that LinkedIn has to offer. Your dream job is out there, and it won't ask you to compromise your security to find it.</a:t>
            </a:r>
            <a:endParaRPr lang="en-US" sz="1750" dirty="0"/>
          </a:p>
        </p:txBody>
      </p:sp>
      <p:sp>
        <p:nvSpPr>
          <p:cNvPr id="5" name="Text 2"/>
          <p:cNvSpPr/>
          <p:nvPr/>
        </p:nvSpPr>
        <p:spPr>
          <a:xfrm>
            <a:off x="793790" y="4276368"/>
            <a:ext cx="7556421" cy="1088708"/>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If you're actively job searching, stay hopeful—but also stay vigilant. Scammers are getting more sophisticated, but with a few careful steps, you can avoid becoming a victim.</a:t>
            </a:r>
            <a:endParaRPr lang="en-US" sz="1750" dirty="0"/>
          </a:p>
        </p:txBody>
      </p:sp>
      <p:sp>
        <p:nvSpPr>
          <p:cNvPr id="6" name="Text 3"/>
          <p:cNvSpPr/>
          <p:nvPr/>
        </p:nvSpPr>
        <p:spPr>
          <a:xfrm>
            <a:off x="793790" y="5620226"/>
            <a:ext cx="7556421" cy="1088708"/>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No matter how legitimate something seems, if it feels rushed, too easy, or suspicious—pause. Ask questions. Do your research. Your career is too important to fall for a shortcut that's actually a trap.</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986314"/>
            <a:ext cx="7556421" cy="1417558"/>
          </a:xfrm>
          <a:prstGeom prst="rect">
            <a:avLst/>
          </a:prstGeom>
          <a:noFill/>
          <a:ln/>
        </p:spPr>
        <p:txBody>
          <a:bodyPr wrap="square" lIns="0" tIns="0" rIns="0" bIns="0" rtlCol="0" anchor="t"/>
          <a:lstStyle/>
          <a:p>
            <a:pPr marL="0" indent="0" algn="l">
              <a:lnSpc>
                <a:spcPts val="5550"/>
              </a:lnSpc>
              <a:buNone/>
            </a:pPr>
            <a:r>
              <a:rPr lang="en-US" sz="4450" dirty="0">
                <a:solidFill>
                  <a:srgbClr val="030303"/>
                </a:solidFill>
                <a:latin typeface="DM Sans Semi Bold" pitchFamily="34" charset="0"/>
                <a:ea typeface="DM Sans Semi Bold" pitchFamily="34" charset="-122"/>
                <a:cs typeface="DM Sans Semi Bold" pitchFamily="34" charset="-120"/>
              </a:rPr>
              <a:t>The Rising Threat of LinkedIn Scams</a:t>
            </a:r>
            <a:endParaRPr lang="en-US" sz="4450" dirty="0"/>
          </a:p>
        </p:txBody>
      </p:sp>
      <p:sp>
        <p:nvSpPr>
          <p:cNvPr id="4" name="Text 1"/>
          <p:cNvSpPr/>
          <p:nvPr/>
        </p:nvSpPr>
        <p:spPr>
          <a:xfrm>
            <a:off x="6280190" y="2857381"/>
            <a:ext cx="2291953" cy="453628"/>
          </a:xfrm>
          <a:prstGeom prst="rect">
            <a:avLst/>
          </a:prstGeom>
          <a:noFill/>
          <a:ln/>
        </p:spPr>
        <p:txBody>
          <a:bodyPr wrap="none" lIns="0" tIns="0" rIns="0" bIns="0" rtlCol="0" anchor="t"/>
          <a:lstStyle/>
          <a:p>
            <a:pPr marL="0" indent="0" algn="ctr">
              <a:lnSpc>
                <a:spcPts val="3550"/>
              </a:lnSpc>
              <a:buNone/>
            </a:pPr>
            <a:r>
              <a:rPr lang="en-US" sz="3550" dirty="0">
                <a:solidFill>
                  <a:srgbClr val="464646"/>
                </a:solidFill>
                <a:latin typeface="DM Sans Semi Bold" pitchFamily="34" charset="0"/>
                <a:ea typeface="DM Sans Semi Bold" pitchFamily="34" charset="-122"/>
                <a:cs typeface="DM Sans Semi Bold" pitchFamily="34" charset="-120"/>
              </a:rPr>
              <a:t>850M+</a:t>
            </a:r>
            <a:endParaRPr lang="en-US" sz="3550" dirty="0"/>
          </a:p>
        </p:txBody>
      </p:sp>
      <p:sp>
        <p:nvSpPr>
          <p:cNvPr id="5" name="Text 2"/>
          <p:cNvSpPr/>
          <p:nvPr/>
        </p:nvSpPr>
        <p:spPr>
          <a:xfrm>
            <a:off x="6280190" y="3594378"/>
            <a:ext cx="2291953" cy="354330"/>
          </a:xfrm>
          <a:prstGeom prst="rect">
            <a:avLst/>
          </a:prstGeom>
          <a:noFill/>
          <a:ln/>
        </p:spPr>
        <p:txBody>
          <a:bodyPr wrap="none" lIns="0" tIns="0" rIns="0" bIns="0" rtlCol="0" anchor="t"/>
          <a:lstStyle/>
          <a:p>
            <a:pPr marL="0" indent="0" algn="ctr">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LinkedIn Users</a:t>
            </a:r>
            <a:endParaRPr lang="en-US" sz="2200" dirty="0"/>
          </a:p>
        </p:txBody>
      </p:sp>
      <p:sp>
        <p:nvSpPr>
          <p:cNvPr id="6" name="Text 3"/>
          <p:cNvSpPr/>
          <p:nvPr/>
        </p:nvSpPr>
        <p:spPr>
          <a:xfrm>
            <a:off x="6280190" y="4084796"/>
            <a:ext cx="2291953" cy="725805"/>
          </a:xfrm>
          <a:prstGeom prst="rect">
            <a:avLst/>
          </a:prstGeom>
          <a:noFill/>
          <a:ln/>
        </p:spPr>
        <p:txBody>
          <a:bodyPr wrap="square" lIns="0" tIns="0" rIns="0" bIns="0" rtlCol="0" anchor="t"/>
          <a:lstStyle/>
          <a:p>
            <a:pPr marL="0" indent="0" algn="ctr">
              <a:lnSpc>
                <a:spcPts val="2850"/>
              </a:lnSpc>
              <a:buNone/>
            </a:pPr>
            <a:r>
              <a:rPr lang="en-US" sz="1750" dirty="0">
                <a:solidFill>
                  <a:srgbClr val="464646"/>
                </a:solidFill>
                <a:latin typeface="Inter Medium" pitchFamily="34" charset="0"/>
                <a:ea typeface="Inter Medium" pitchFamily="34" charset="-122"/>
                <a:cs typeface="Inter Medium" pitchFamily="34" charset="-120"/>
              </a:rPr>
              <a:t>Making it a prime target for scammers</a:t>
            </a:r>
            <a:endParaRPr lang="en-US" sz="1750" dirty="0"/>
          </a:p>
        </p:txBody>
      </p:sp>
      <p:sp>
        <p:nvSpPr>
          <p:cNvPr id="7" name="Text 4"/>
          <p:cNvSpPr/>
          <p:nvPr/>
        </p:nvSpPr>
        <p:spPr>
          <a:xfrm>
            <a:off x="8912304" y="2857381"/>
            <a:ext cx="2292072" cy="453628"/>
          </a:xfrm>
          <a:prstGeom prst="rect">
            <a:avLst/>
          </a:prstGeom>
          <a:noFill/>
          <a:ln/>
        </p:spPr>
        <p:txBody>
          <a:bodyPr wrap="none" lIns="0" tIns="0" rIns="0" bIns="0" rtlCol="0" anchor="t"/>
          <a:lstStyle/>
          <a:p>
            <a:pPr marL="0" indent="0" algn="ctr">
              <a:lnSpc>
                <a:spcPts val="3550"/>
              </a:lnSpc>
              <a:buNone/>
            </a:pPr>
            <a:r>
              <a:rPr lang="en-US" sz="3550" dirty="0">
                <a:solidFill>
                  <a:srgbClr val="464646"/>
                </a:solidFill>
                <a:latin typeface="DM Sans Semi Bold" pitchFamily="34" charset="0"/>
                <a:ea typeface="DM Sans Semi Bold" pitchFamily="34" charset="-122"/>
                <a:cs typeface="DM Sans Semi Bold" pitchFamily="34" charset="-120"/>
              </a:rPr>
              <a:t>87%</a:t>
            </a:r>
            <a:endParaRPr lang="en-US" sz="3550" dirty="0"/>
          </a:p>
        </p:txBody>
      </p:sp>
      <p:sp>
        <p:nvSpPr>
          <p:cNvPr id="8" name="Text 5"/>
          <p:cNvSpPr/>
          <p:nvPr/>
        </p:nvSpPr>
        <p:spPr>
          <a:xfrm>
            <a:off x="8912304" y="3594378"/>
            <a:ext cx="2292072" cy="354330"/>
          </a:xfrm>
          <a:prstGeom prst="rect">
            <a:avLst/>
          </a:prstGeom>
          <a:noFill/>
          <a:ln/>
        </p:spPr>
        <p:txBody>
          <a:bodyPr wrap="none" lIns="0" tIns="0" rIns="0" bIns="0" rtlCol="0" anchor="t"/>
          <a:lstStyle/>
          <a:p>
            <a:pPr marL="0" indent="0" algn="ctr">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Job Seekers</a:t>
            </a:r>
            <a:endParaRPr lang="en-US" sz="2200" dirty="0"/>
          </a:p>
        </p:txBody>
      </p:sp>
      <p:sp>
        <p:nvSpPr>
          <p:cNvPr id="9" name="Text 6"/>
          <p:cNvSpPr/>
          <p:nvPr/>
        </p:nvSpPr>
        <p:spPr>
          <a:xfrm>
            <a:off x="8912304" y="4084796"/>
            <a:ext cx="2292072" cy="725805"/>
          </a:xfrm>
          <a:prstGeom prst="rect">
            <a:avLst/>
          </a:prstGeom>
          <a:noFill/>
          <a:ln/>
        </p:spPr>
        <p:txBody>
          <a:bodyPr wrap="square" lIns="0" tIns="0" rIns="0" bIns="0" rtlCol="0" anchor="t"/>
          <a:lstStyle/>
          <a:p>
            <a:pPr marL="0" indent="0" algn="ctr">
              <a:lnSpc>
                <a:spcPts val="2850"/>
              </a:lnSpc>
              <a:buNone/>
            </a:pPr>
            <a:r>
              <a:rPr lang="en-US" sz="1750" dirty="0">
                <a:solidFill>
                  <a:srgbClr val="464646"/>
                </a:solidFill>
                <a:latin typeface="Inter Medium" pitchFamily="34" charset="0"/>
                <a:ea typeface="Inter Medium" pitchFamily="34" charset="-122"/>
                <a:cs typeface="Inter Medium" pitchFamily="34" charset="-120"/>
              </a:rPr>
              <a:t>Who use LinkedIn during their search</a:t>
            </a:r>
            <a:endParaRPr lang="en-US" sz="1750" dirty="0"/>
          </a:p>
        </p:txBody>
      </p:sp>
      <p:sp>
        <p:nvSpPr>
          <p:cNvPr id="10" name="Text 7"/>
          <p:cNvSpPr/>
          <p:nvPr/>
        </p:nvSpPr>
        <p:spPr>
          <a:xfrm>
            <a:off x="11544538" y="2857381"/>
            <a:ext cx="2291953" cy="453628"/>
          </a:xfrm>
          <a:prstGeom prst="rect">
            <a:avLst/>
          </a:prstGeom>
          <a:noFill/>
          <a:ln/>
        </p:spPr>
        <p:txBody>
          <a:bodyPr wrap="none" lIns="0" tIns="0" rIns="0" bIns="0" rtlCol="0" anchor="t"/>
          <a:lstStyle/>
          <a:p>
            <a:pPr marL="0" indent="0" algn="ctr">
              <a:lnSpc>
                <a:spcPts val="3550"/>
              </a:lnSpc>
              <a:buNone/>
            </a:pPr>
            <a:r>
              <a:rPr lang="en-US" sz="3550" dirty="0">
                <a:solidFill>
                  <a:srgbClr val="464646"/>
                </a:solidFill>
                <a:latin typeface="DM Sans Semi Bold" pitchFamily="34" charset="0"/>
                <a:ea typeface="DM Sans Semi Bold" pitchFamily="34" charset="-122"/>
                <a:cs typeface="DM Sans Semi Bold" pitchFamily="34" charset="-120"/>
              </a:rPr>
              <a:t>31%</a:t>
            </a:r>
            <a:endParaRPr lang="en-US" sz="3550" dirty="0"/>
          </a:p>
        </p:txBody>
      </p:sp>
      <p:sp>
        <p:nvSpPr>
          <p:cNvPr id="11" name="Text 8"/>
          <p:cNvSpPr/>
          <p:nvPr/>
        </p:nvSpPr>
        <p:spPr>
          <a:xfrm>
            <a:off x="11544538" y="3594378"/>
            <a:ext cx="2291953" cy="354330"/>
          </a:xfrm>
          <a:prstGeom prst="rect">
            <a:avLst/>
          </a:prstGeom>
          <a:noFill/>
          <a:ln/>
        </p:spPr>
        <p:txBody>
          <a:bodyPr wrap="none" lIns="0" tIns="0" rIns="0" bIns="0" rtlCol="0" anchor="t"/>
          <a:lstStyle/>
          <a:p>
            <a:pPr marL="0" indent="0" algn="ctr">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Increase</a:t>
            </a:r>
            <a:endParaRPr lang="en-US" sz="2200" dirty="0"/>
          </a:p>
        </p:txBody>
      </p:sp>
      <p:sp>
        <p:nvSpPr>
          <p:cNvPr id="12" name="Text 9"/>
          <p:cNvSpPr/>
          <p:nvPr/>
        </p:nvSpPr>
        <p:spPr>
          <a:xfrm>
            <a:off x="11544538" y="4084796"/>
            <a:ext cx="2291953" cy="725805"/>
          </a:xfrm>
          <a:prstGeom prst="rect">
            <a:avLst/>
          </a:prstGeom>
          <a:noFill/>
          <a:ln/>
        </p:spPr>
        <p:txBody>
          <a:bodyPr wrap="square" lIns="0" tIns="0" rIns="0" bIns="0" rtlCol="0" anchor="t"/>
          <a:lstStyle/>
          <a:p>
            <a:pPr marL="0" indent="0" algn="ctr">
              <a:lnSpc>
                <a:spcPts val="2850"/>
              </a:lnSpc>
              <a:buNone/>
            </a:pPr>
            <a:r>
              <a:rPr lang="en-US" sz="1750" dirty="0">
                <a:solidFill>
                  <a:srgbClr val="464646"/>
                </a:solidFill>
                <a:latin typeface="Inter Medium" pitchFamily="34" charset="0"/>
                <a:ea typeface="Inter Medium" pitchFamily="34" charset="-122"/>
                <a:cs typeface="Inter Medium" pitchFamily="34" charset="-120"/>
              </a:rPr>
              <a:t>In reported job scams since 2020</a:t>
            </a:r>
            <a:endParaRPr lang="en-US" sz="1750" dirty="0"/>
          </a:p>
        </p:txBody>
      </p:sp>
      <p:sp>
        <p:nvSpPr>
          <p:cNvPr id="13" name="Text 10"/>
          <p:cNvSpPr/>
          <p:nvPr/>
        </p:nvSpPr>
        <p:spPr>
          <a:xfrm>
            <a:off x="6280190" y="5065752"/>
            <a:ext cx="7556421" cy="2177415"/>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As LinkedIn has grown into the world's largest professional network, it has inadvertently created a fertile hunting ground for scammers. Bad actors have developed sophisticated methods to impersonate recruiters, create fake job listings, and establish elaborate schemes—all designed to exploit job seekers' trust and urgency to find employment.</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1417558"/>
          </a:xfrm>
          <a:prstGeom prst="rect">
            <a:avLst/>
          </a:prstGeom>
        </p:spPr>
      </p:pic>
      <p:sp>
        <p:nvSpPr>
          <p:cNvPr id="3" name="Text 0"/>
          <p:cNvSpPr/>
          <p:nvPr/>
        </p:nvSpPr>
        <p:spPr>
          <a:xfrm>
            <a:off x="793790" y="2381845"/>
            <a:ext cx="5539621" cy="566976"/>
          </a:xfrm>
          <a:prstGeom prst="rect">
            <a:avLst/>
          </a:prstGeom>
          <a:noFill/>
          <a:ln/>
        </p:spPr>
        <p:txBody>
          <a:bodyPr wrap="none" lIns="0" tIns="0" rIns="0" bIns="0" rtlCol="0" anchor="t"/>
          <a:lstStyle/>
          <a:p>
            <a:pPr marL="0" indent="0" algn="l">
              <a:lnSpc>
                <a:spcPts val="4450"/>
              </a:lnSpc>
              <a:buNone/>
            </a:pPr>
            <a:r>
              <a:rPr lang="en-US" sz="3550" dirty="0">
                <a:solidFill>
                  <a:srgbClr val="030303"/>
                </a:solidFill>
                <a:latin typeface="DM Sans Semi Bold" pitchFamily="34" charset="0"/>
                <a:ea typeface="DM Sans Semi Bold" pitchFamily="34" charset="-122"/>
                <a:cs typeface="DM Sans Semi Bold" pitchFamily="34" charset="-120"/>
              </a:rPr>
              <a:t>Profile of a Fake Recruiter</a:t>
            </a:r>
            <a:endParaRPr lang="en-US" sz="3550" dirty="0"/>
          </a:p>
        </p:txBody>
      </p:sp>
      <p:pic>
        <p:nvPicPr>
          <p:cNvPr id="4" name="Image 1" descr="preencoded.png"/>
          <p:cNvPicPr>
            <a:picLocks noChangeAspect="1"/>
          </p:cNvPicPr>
          <p:nvPr/>
        </p:nvPicPr>
        <p:blipFill>
          <a:blip r:embed="rId4"/>
          <a:stretch>
            <a:fillRect/>
          </a:stretch>
        </p:blipFill>
        <p:spPr>
          <a:xfrm>
            <a:off x="793790" y="3243620"/>
            <a:ext cx="340162" cy="340162"/>
          </a:xfrm>
          <a:prstGeom prst="rect">
            <a:avLst/>
          </a:prstGeom>
        </p:spPr>
      </p:pic>
      <p:sp>
        <p:nvSpPr>
          <p:cNvPr id="5" name="Text 1"/>
          <p:cNvSpPr/>
          <p:nvPr/>
        </p:nvSpPr>
        <p:spPr>
          <a:xfrm>
            <a:off x="1360765" y="3253502"/>
            <a:ext cx="2481024" cy="354330"/>
          </a:xfrm>
          <a:prstGeom prst="rect">
            <a:avLst/>
          </a:prstGeom>
          <a:noFill/>
          <a:ln/>
        </p:spPr>
        <p:txBody>
          <a:bodyPr wrap="none" lIns="0" tIns="0" rIns="0" bIns="0" rtlCol="0" anchor="t"/>
          <a:lstStyle/>
          <a:p>
            <a:pPr marL="0" indent="0" algn="l">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Polished Profiles</a:t>
            </a:r>
            <a:endParaRPr lang="en-US" sz="2200" dirty="0"/>
          </a:p>
        </p:txBody>
      </p:sp>
      <p:sp>
        <p:nvSpPr>
          <p:cNvPr id="6" name="Text 2"/>
          <p:cNvSpPr/>
          <p:nvPr/>
        </p:nvSpPr>
        <p:spPr>
          <a:xfrm>
            <a:off x="1360765" y="3743920"/>
            <a:ext cx="2481024" cy="1814513"/>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Stolen photos and impressive job titles from recognizable companies like Google or Amazon</a:t>
            </a:r>
            <a:endParaRPr lang="en-US" sz="1750" dirty="0"/>
          </a:p>
        </p:txBody>
      </p:sp>
      <p:pic>
        <p:nvPicPr>
          <p:cNvPr id="7" name="Image 2" descr="preencoded.png"/>
          <p:cNvPicPr>
            <a:picLocks noChangeAspect="1"/>
          </p:cNvPicPr>
          <p:nvPr/>
        </p:nvPicPr>
        <p:blipFill>
          <a:blip r:embed="rId5"/>
          <a:stretch>
            <a:fillRect/>
          </a:stretch>
        </p:blipFill>
        <p:spPr>
          <a:xfrm>
            <a:off x="4125278" y="3243620"/>
            <a:ext cx="340162" cy="340162"/>
          </a:xfrm>
          <a:prstGeom prst="rect">
            <a:avLst/>
          </a:prstGeom>
        </p:spPr>
      </p:pic>
      <p:sp>
        <p:nvSpPr>
          <p:cNvPr id="8" name="Text 3"/>
          <p:cNvSpPr/>
          <p:nvPr/>
        </p:nvSpPr>
        <p:spPr>
          <a:xfrm>
            <a:off x="4692253" y="3253502"/>
            <a:ext cx="2481143" cy="708660"/>
          </a:xfrm>
          <a:prstGeom prst="rect">
            <a:avLst/>
          </a:prstGeom>
          <a:noFill/>
          <a:ln/>
        </p:spPr>
        <p:txBody>
          <a:bodyPr wrap="square" lIns="0" tIns="0" rIns="0" bIns="0" rtlCol="0" anchor="t"/>
          <a:lstStyle/>
          <a:p>
            <a:pPr marL="0" indent="0" algn="l">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Limited Connections</a:t>
            </a:r>
            <a:endParaRPr lang="en-US" sz="2200" dirty="0"/>
          </a:p>
        </p:txBody>
      </p:sp>
      <p:sp>
        <p:nvSpPr>
          <p:cNvPr id="9" name="Text 4"/>
          <p:cNvSpPr/>
          <p:nvPr/>
        </p:nvSpPr>
        <p:spPr>
          <a:xfrm>
            <a:off x="4692253" y="4098250"/>
            <a:ext cx="2481143" cy="1451610"/>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Few mutual connections with real employees at the claimed company</a:t>
            </a:r>
            <a:endParaRPr lang="en-US" sz="1750" dirty="0"/>
          </a:p>
        </p:txBody>
      </p:sp>
      <p:pic>
        <p:nvPicPr>
          <p:cNvPr id="10" name="Image 3" descr="preencoded.png"/>
          <p:cNvPicPr>
            <a:picLocks noChangeAspect="1"/>
          </p:cNvPicPr>
          <p:nvPr/>
        </p:nvPicPr>
        <p:blipFill>
          <a:blip r:embed="rId6"/>
          <a:stretch>
            <a:fillRect/>
          </a:stretch>
        </p:blipFill>
        <p:spPr>
          <a:xfrm>
            <a:off x="7456884" y="3243620"/>
            <a:ext cx="340162" cy="340162"/>
          </a:xfrm>
          <a:prstGeom prst="rect">
            <a:avLst/>
          </a:prstGeom>
        </p:spPr>
      </p:pic>
      <p:sp>
        <p:nvSpPr>
          <p:cNvPr id="11" name="Text 5"/>
          <p:cNvSpPr/>
          <p:nvPr/>
        </p:nvSpPr>
        <p:spPr>
          <a:xfrm>
            <a:off x="8023860" y="3253502"/>
            <a:ext cx="2481143" cy="354330"/>
          </a:xfrm>
          <a:prstGeom prst="rect">
            <a:avLst/>
          </a:prstGeom>
          <a:noFill/>
          <a:ln/>
        </p:spPr>
        <p:txBody>
          <a:bodyPr wrap="none" lIns="0" tIns="0" rIns="0" bIns="0" rtlCol="0" anchor="t"/>
          <a:lstStyle/>
          <a:p>
            <a:pPr marL="0" indent="0" algn="l">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New Accounts</a:t>
            </a:r>
            <a:endParaRPr lang="en-US" sz="2200" dirty="0"/>
          </a:p>
        </p:txBody>
      </p:sp>
      <p:sp>
        <p:nvSpPr>
          <p:cNvPr id="12" name="Text 6"/>
          <p:cNvSpPr/>
          <p:nvPr/>
        </p:nvSpPr>
        <p:spPr>
          <a:xfrm>
            <a:off x="8023860" y="3743920"/>
            <a:ext cx="2481143" cy="1088708"/>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Recently created profiles with minimal activity history</a:t>
            </a:r>
            <a:endParaRPr lang="en-US" sz="1750" dirty="0"/>
          </a:p>
        </p:txBody>
      </p:sp>
      <p:pic>
        <p:nvPicPr>
          <p:cNvPr id="13" name="Image 4" descr="preencoded.png"/>
          <p:cNvPicPr>
            <a:picLocks noChangeAspect="1"/>
          </p:cNvPicPr>
          <p:nvPr/>
        </p:nvPicPr>
        <p:blipFill>
          <a:blip r:embed="rId7"/>
          <a:stretch>
            <a:fillRect/>
          </a:stretch>
        </p:blipFill>
        <p:spPr>
          <a:xfrm>
            <a:off x="10788491" y="3243620"/>
            <a:ext cx="340162" cy="340162"/>
          </a:xfrm>
          <a:prstGeom prst="rect">
            <a:avLst/>
          </a:prstGeom>
        </p:spPr>
      </p:pic>
      <p:sp>
        <p:nvSpPr>
          <p:cNvPr id="14" name="Text 7"/>
          <p:cNvSpPr/>
          <p:nvPr/>
        </p:nvSpPr>
        <p:spPr>
          <a:xfrm>
            <a:off x="11355467" y="3253502"/>
            <a:ext cx="2481143" cy="354330"/>
          </a:xfrm>
          <a:prstGeom prst="rect">
            <a:avLst/>
          </a:prstGeom>
          <a:noFill/>
          <a:ln/>
        </p:spPr>
        <p:txBody>
          <a:bodyPr wrap="none" lIns="0" tIns="0" rIns="0" bIns="0" rtlCol="0" anchor="t"/>
          <a:lstStyle/>
          <a:p>
            <a:pPr marL="0" indent="0" algn="l">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Poor Grammar</a:t>
            </a:r>
            <a:endParaRPr lang="en-US" sz="2200" dirty="0"/>
          </a:p>
        </p:txBody>
      </p:sp>
      <p:sp>
        <p:nvSpPr>
          <p:cNvPr id="15" name="Text 8"/>
          <p:cNvSpPr/>
          <p:nvPr/>
        </p:nvSpPr>
        <p:spPr>
          <a:xfrm>
            <a:off x="11355467" y="3743920"/>
            <a:ext cx="2481143" cy="1088708"/>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Inconsistent language quality in messages and profile content</a:t>
            </a:r>
            <a:endParaRPr lang="en-US" sz="1750" dirty="0"/>
          </a:p>
        </p:txBody>
      </p:sp>
      <p:sp>
        <p:nvSpPr>
          <p:cNvPr id="16" name="Text 9"/>
          <p:cNvSpPr/>
          <p:nvPr/>
        </p:nvSpPr>
        <p:spPr>
          <a:xfrm>
            <a:off x="793790" y="5813584"/>
            <a:ext cx="13042821" cy="1451610"/>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Scammers carefully craft their LinkedIn personas to appear legitimate and trustworthy. They often claim prestigious titles at well-known companies and use stolen profile photos of real professionals. Their outreach typically includes vague but exciting job opportunities with above-market salaries and minimal requirements—designed to appeal to hopeful job seekers.</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1473637"/>
            <a:ext cx="10203180" cy="566976"/>
          </a:xfrm>
          <a:prstGeom prst="rect">
            <a:avLst/>
          </a:prstGeom>
          <a:noFill/>
          <a:ln/>
        </p:spPr>
        <p:txBody>
          <a:bodyPr wrap="none" lIns="0" tIns="0" rIns="0" bIns="0" rtlCol="0" anchor="t"/>
          <a:lstStyle/>
          <a:p>
            <a:pPr marL="0" indent="0" algn="l">
              <a:lnSpc>
                <a:spcPts val="4450"/>
              </a:lnSpc>
              <a:buNone/>
            </a:pPr>
            <a:r>
              <a:rPr lang="en-US" sz="3550" b="1" dirty="0">
                <a:solidFill>
                  <a:srgbClr val="000000"/>
                </a:solidFill>
                <a:latin typeface="DM Sans Semi Bold" pitchFamily="34" charset="0"/>
                <a:ea typeface="DM Sans Semi Bold" pitchFamily="34" charset="-122"/>
                <a:cs typeface="DM Sans Semi Bold" pitchFamily="34" charset="-120"/>
              </a:rPr>
              <a:t>🛑</a:t>
            </a:r>
            <a:r>
              <a:rPr lang="en-US" sz="3550" dirty="0">
                <a:solidFill>
                  <a:srgbClr val="030303"/>
                </a:solidFill>
                <a:latin typeface="DM Sans Semi Bold" pitchFamily="34" charset="0"/>
                <a:ea typeface="DM Sans Semi Bold" pitchFamily="34" charset="-122"/>
                <a:cs typeface="DM Sans Semi Bold" pitchFamily="34" charset="-120"/>
              </a:rPr>
              <a:t>Red Flags: Too-Good-To-Be-True Job Offers</a:t>
            </a:r>
            <a:endParaRPr lang="en-US" sz="3550" dirty="0"/>
          </a:p>
        </p:txBody>
      </p:sp>
      <p:pic>
        <p:nvPicPr>
          <p:cNvPr id="3" name="Image 0" descr="preencoded.png"/>
          <p:cNvPicPr>
            <a:picLocks noChangeAspect="1"/>
          </p:cNvPicPr>
          <p:nvPr/>
        </p:nvPicPr>
        <p:blipFill>
          <a:blip r:embed="rId3"/>
          <a:stretch>
            <a:fillRect/>
          </a:stretch>
        </p:blipFill>
        <p:spPr>
          <a:xfrm>
            <a:off x="793790" y="2494240"/>
            <a:ext cx="340162" cy="340162"/>
          </a:xfrm>
          <a:prstGeom prst="rect">
            <a:avLst/>
          </a:prstGeom>
        </p:spPr>
      </p:pic>
      <p:sp>
        <p:nvSpPr>
          <p:cNvPr id="4" name="Text 1"/>
          <p:cNvSpPr/>
          <p:nvPr/>
        </p:nvSpPr>
        <p:spPr>
          <a:xfrm>
            <a:off x="793790" y="3061216"/>
            <a:ext cx="3048000" cy="362903"/>
          </a:xfrm>
          <a:prstGeom prst="rect">
            <a:avLst/>
          </a:prstGeom>
          <a:noFill/>
          <a:ln/>
        </p:spPr>
        <p:txBody>
          <a:bodyPr wrap="none" lIns="0" tIns="0" rIns="0" bIns="0" rtlCol="0" anchor="t"/>
          <a:lstStyle/>
          <a:p>
            <a:pPr marL="0" indent="0" algn="l">
              <a:lnSpc>
                <a:spcPts val="2850"/>
              </a:lnSpc>
              <a:buNone/>
            </a:pPr>
            <a:r>
              <a:rPr lang="en-US" sz="1750" b="1" dirty="0">
                <a:solidFill>
                  <a:srgbClr val="464646"/>
                </a:solidFill>
                <a:latin typeface="Inter Medium" pitchFamily="34" charset="0"/>
                <a:ea typeface="Inter Medium" pitchFamily="34" charset="-122"/>
                <a:cs typeface="Inter Medium" pitchFamily="34" charset="-120"/>
              </a:rPr>
              <a:t>Exceptional Salary</a:t>
            </a:r>
            <a:endParaRPr lang="en-US" sz="1750" dirty="0"/>
          </a:p>
        </p:txBody>
      </p:sp>
      <p:sp>
        <p:nvSpPr>
          <p:cNvPr id="5" name="Text 2"/>
          <p:cNvSpPr/>
          <p:nvPr/>
        </p:nvSpPr>
        <p:spPr>
          <a:xfrm>
            <a:off x="793790" y="3560207"/>
            <a:ext cx="3048000" cy="580549"/>
          </a:xfrm>
          <a:prstGeom prst="rect">
            <a:avLst/>
          </a:prstGeom>
          <a:noFill/>
          <a:ln/>
        </p:spPr>
        <p:txBody>
          <a:bodyPr wrap="square" lIns="0" tIns="0" rIns="0" bIns="0" rtlCol="0" anchor="t"/>
          <a:lstStyle/>
          <a:p>
            <a:pPr marL="0" indent="0" algn="l">
              <a:lnSpc>
                <a:spcPts val="2250"/>
              </a:lnSpc>
              <a:buNone/>
            </a:pPr>
            <a:r>
              <a:rPr lang="en-US" sz="1400" dirty="0">
                <a:solidFill>
                  <a:srgbClr val="464646"/>
                </a:solidFill>
                <a:latin typeface="Inter Medium" pitchFamily="34" charset="0"/>
                <a:ea typeface="Inter Medium" pitchFamily="34" charset="-122"/>
                <a:cs typeface="Inter Medium" pitchFamily="34" charset="-120"/>
              </a:rPr>
              <a:t>Significantly above market rate with minimal experience required</a:t>
            </a:r>
            <a:endParaRPr lang="en-US" sz="1400" dirty="0"/>
          </a:p>
        </p:txBody>
      </p:sp>
      <p:pic>
        <p:nvPicPr>
          <p:cNvPr id="6" name="Image 1" descr="preencoded.png"/>
          <p:cNvPicPr>
            <a:picLocks noChangeAspect="1"/>
          </p:cNvPicPr>
          <p:nvPr/>
        </p:nvPicPr>
        <p:blipFill>
          <a:blip r:embed="rId4"/>
          <a:stretch>
            <a:fillRect/>
          </a:stretch>
        </p:blipFill>
        <p:spPr>
          <a:xfrm>
            <a:off x="4125278" y="2494240"/>
            <a:ext cx="340162" cy="340162"/>
          </a:xfrm>
          <a:prstGeom prst="rect">
            <a:avLst/>
          </a:prstGeom>
        </p:spPr>
      </p:pic>
      <p:sp>
        <p:nvSpPr>
          <p:cNvPr id="7" name="Text 3"/>
          <p:cNvSpPr/>
          <p:nvPr/>
        </p:nvSpPr>
        <p:spPr>
          <a:xfrm>
            <a:off x="4125278" y="3061216"/>
            <a:ext cx="3048119" cy="362903"/>
          </a:xfrm>
          <a:prstGeom prst="rect">
            <a:avLst/>
          </a:prstGeom>
          <a:noFill/>
          <a:ln/>
        </p:spPr>
        <p:txBody>
          <a:bodyPr wrap="non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I</a:t>
            </a:r>
            <a:r>
              <a:rPr lang="en-US" sz="1750" b="1" dirty="0">
                <a:solidFill>
                  <a:srgbClr val="464646"/>
                </a:solidFill>
                <a:latin typeface="Inter Medium" pitchFamily="34" charset="0"/>
                <a:ea typeface="Inter Medium" pitchFamily="34" charset="-122"/>
                <a:cs typeface="Inter Medium" pitchFamily="34" charset="-120"/>
              </a:rPr>
              <a:t>mmediate Remote Work</a:t>
            </a:r>
            <a:endParaRPr lang="en-US" sz="1750" dirty="0"/>
          </a:p>
        </p:txBody>
      </p:sp>
      <p:sp>
        <p:nvSpPr>
          <p:cNvPr id="8" name="Text 4"/>
          <p:cNvSpPr/>
          <p:nvPr/>
        </p:nvSpPr>
        <p:spPr>
          <a:xfrm>
            <a:off x="4125278" y="3560207"/>
            <a:ext cx="3048119" cy="580549"/>
          </a:xfrm>
          <a:prstGeom prst="rect">
            <a:avLst/>
          </a:prstGeom>
          <a:noFill/>
          <a:ln/>
        </p:spPr>
        <p:txBody>
          <a:bodyPr wrap="square" lIns="0" tIns="0" rIns="0" bIns="0" rtlCol="0" anchor="t"/>
          <a:lstStyle/>
          <a:p>
            <a:pPr marL="0" indent="0" algn="l">
              <a:lnSpc>
                <a:spcPts val="2250"/>
              </a:lnSpc>
              <a:buNone/>
            </a:pPr>
            <a:r>
              <a:rPr lang="en-US" sz="1400" dirty="0">
                <a:solidFill>
                  <a:srgbClr val="464646"/>
                </a:solidFill>
                <a:latin typeface="Inter Medium" pitchFamily="34" charset="0"/>
                <a:ea typeface="Inter Medium" pitchFamily="34" charset="-122"/>
                <a:cs typeface="Inter Medium" pitchFamily="34" charset="-120"/>
              </a:rPr>
              <a:t>Flexible hours with no video interviews or formal screening</a:t>
            </a:r>
            <a:endParaRPr lang="en-US" sz="1400" dirty="0"/>
          </a:p>
        </p:txBody>
      </p:sp>
      <p:pic>
        <p:nvPicPr>
          <p:cNvPr id="9" name="Image 2" descr="preencoded.png"/>
          <p:cNvPicPr>
            <a:picLocks noChangeAspect="1"/>
          </p:cNvPicPr>
          <p:nvPr/>
        </p:nvPicPr>
        <p:blipFill>
          <a:blip r:embed="rId5"/>
          <a:stretch>
            <a:fillRect/>
          </a:stretch>
        </p:blipFill>
        <p:spPr>
          <a:xfrm>
            <a:off x="7456884" y="2494240"/>
            <a:ext cx="340162" cy="340162"/>
          </a:xfrm>
          <a:prstGeom prst="rect">
            <a:avLst/>
          </a:prstGeom>
        </p:spPr>
      </p:pic>
      <p:sp>
        <p:nvSpPr>
          <p:cNvPr id="10" name="Text 5"/>
          <p:cNvSpPr/>
          <p:nvPr/>
        </p:nvSpPr>
        <p:spPr>
          <a:xfrm>
            <a:off x="7456884" y="3061216"/>
            <a:ext cx="3048119" cy="362903"/>
          </a:xfrm>
          <a:prstGeom prst="rect">
            <a:avLst/>
          </a:prstGeom>
          <a:noFill/>
          <a:ln/>
        </p:spPr>
        <p:txBody>
          <a:bodyPr wrap="none" lIns="0" tIns="0" rIns="0" bIns="0" rtlCol="0" anchor="t"/>
          <a:lstStyle/>
          <a:p>
            <a:pPr marL="0" indent="0" algn="l">
              <a:lnSpc>
                <a:spcPts val="2850"/>
              </a:lnSpc>
              <a:buNone/>
            </a:pPr>
            <a:r>
              <a:rPr lang="en-US" sz="1750" b="1" dirty="0">
                <a:solidFill>
                  <a:srgbClr val="464646"/>
                </a:solidFill>
                <a:latin typeface="Inter Medium" pitchFamily="34" charset="0"/>
                <a:ea typeface="Inter Medium" pitchFamily="34" charset="-122"/>
                <a:cs typeface="Inter Medium" pitchFamily="34" charset="-120"/>
              </a:rPr>
              <a:t>Urgent Hiring Timeline</a:t>
            </a:r>
            <a:endParaRPr lang="en-US" sz="1750" dirty="0"/>
          </a:p>
        </p:txBody>
      </p:sp>
      <p:sp>
        <p:nvSpPr>
          <p:cNvPr id="11" name="Text 6"/>
          <p:cNvSpPr/>
          <p:nvPr/>
        </p:nvSpPr>
        <p:spPr>
          <a:xfrm>
            <a:off x="7456884" y="3560207"/>
            <a:ext cx="3048119" cy="580549"/>
          </a:xfrm>
          <a:prstGeom prst="rect">
            <a:avLst/>
          </a:prstGeom>
          <a:noFill/>
          <a:ln/>
        </p:spPr>
        <p:txBody>
          <a:bodyPr wrap="square" lIns="0" tIns="0" rIns="0" bIns="0" rtlCol="0" anchor="t"/>
          <a:lstStyle/>
          <a:p>
            <a:pPr marL="0" indent="0" algn="l">
              <a:lnSpc>
                <a:spcPts val="2250"/>
              </a:lnSpc>
              <a:buNone/>
            </a:pPr>
            <a:r>
              <a:rPr lang="en-US" sz="1400" dirty="0">
                <a:solidFill>
                  <a:srgbClr val="464646"/>
                </a:solidFill>
                <a:latin typeface="Inter Medium" pitchFamily="34" charset="0"/>
                <a:ea typeface="Inter Medium" pitchFamily="34" charset="-122"/>
                <a:cs typeface="Inter Medium" pitchFamily="34" charset="-120"/>
              </a:rPr>
              <a:t>Pressure to accept offers quickly without proper vetting process</a:t>
            </a:r>
            <a:endParaRPr lang="en-US" sz="1400" dirty="0"/>
          </a:p>
        </p:txBody>
      </p:sp>
      <p:pic>
        <p:nvPicPr>
          <p:cNvPr id="12" name="Image 3" descr="preencoded.png"/>
          <p:cNvPicPr>
            <a:picLocks noChangeAspect="1"/>
          </p:cNvPicPr>
          <p:nvPr/>
        </p:nvPicPr>
        <p:blipFill>
          <a:blip r:embed="rId6"/>
          <a:stretch>
            <a:fillRect/>
          </a:stretch>
        </p:blipFill>
        <p:spPr>
          <a:xfrm>
            <a:off x="10788491" y="2494240"/>
            <a:ext cx="340162" cy="340162"/>
          </a:xfrm>
          <a:prstGeom prst="rect">
            <a:avLst/>
          </a:prstGeom>
        </p:spPr>
      </p:pic>
      <p:sp>
        <p:nvSpPr>
          <p:cNvPr id="13" name="Text 7"/>
          <p:cNvSpPr/>
          <p:nvPr/>
        </p:nvSpPr>
        <p:spPr>
          <a:xfrm>
            <a:off x="10788491" y="3061216"/>
            <a:ext cx="3048119" cy="362903"/>
          </a:xfrm>
          <a:prstGeom prst="rect">
            <a:avLst/>
          </a:prstGeom>
          <a:noFill/>
          <a:ln/>
        </p:spPr>
        <p:txBody>
          <a:bodyPr wrap="none" lIns="0" tIns="0" rIns="0" bIns="0" rtlCol="0" anchor="t"/>
          <a:lstStyle/>
          <a:p>
            <a:pPr marL="0" indent="0" algn="l">
              <a:lnSpc>
                <a:spcPts val="2850"/>
              </a:lnSpc>
              <a:buNone/>
            </a:pPr>
            <a:r>
              <a:rPr lang="en-US" sz="1750" b="1" dirty="0">
                <a:solidFill>
                  <a:srgbClr val="464646"/>
                </a:solidFill>
                <a:latin typeface="Inter Medium" pitchFamily="34" charset="0"/>
                <a:ea typeface="Inter Medium" pitchFamily="34" charset="-122"/>
                <a:cs typeface="Inter Medium" pitchFamily="34" charset="-120"/>
              </a:rPr>
              <a:t>Vague Job Descriptions</a:t>
            </a:r>
            <a:endParaRPr lang="en-US" sz="1750" dirty="0"/>
          </a:p>
        </p:txBody>
      </p:sp>
      <p:sp>
        <p:nvSpPr>
          <p:cNvPr id="14" name="Text 8"/>
          <p:cNvSpPr/>
          <p:nvPr/>
        </p:nvSpPr>
        <p:spPr>
          <a:xfrm>
            <a:off x="10788491" y="3560207"/>
            <a:ext cx="3048119" cy="870823"/>
          </a:xfrm>
          <a:prstGeom prst="rect">
            <a:avLst/>
          </a:prstGeom>
          <a:noFill/>
          <a:ln/>
        </p:spPr>
        <p:txBody>
          <a:bodyPr wrap="square" lIns="0" tIns="0" rIns="0" bIns="0" rtlCol="0" anchor="t"/>
          <a:lstStyle/>
          <a:p>
            <a:pPr marL="0" indent="0" algn="l">
              <a:lnSpc>
                <a:spcPts val="2250"/>
              </a:lnSpc>
              <a:buNone/>
            </a:pPr>
            <a:r>
              <a:rPr lang="en-US" sz="1400" dirty="0">
                <a:solidFill>
                  <a:srgbClr val="464646"/>
                </a:solidFill>
                <a:latin typeface="Inter Medium" pitchFamily="34" charset="0"/>
                <a:ea typeface="Inter Medium" pitchFamily="34" charset="-122"/>
                <a:cs typeface="Inter Medium" pitchFamily="34" charset="-120"/>
              </a:rPr>
              <a:t>Unclear responsibilities and qualifications that almost anyone could meet</a:t>
            </a:r>
            <a:endParaRPr lang="en-US" sz="1400" dirty="0"/>
          </a:p>
        </p:txBody>
      </p:sp>
      <p:sp>
        <p:nvSpPr>
          <p:cNvPr id="15" name="Text 9"/>
          <p:cNvSpPr/>
          <p:nvPr/>
        </p:nvSpPr>
        <p:spPr>
          <a:xfrm>
            <a:off x="793790" y="4686181"/>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Legitimate hiring processes typically involve multiple interviews, detailed job descriptions, and reasonable timelines. Scammers, however, bypass these standards by creating urgency and offering seemingly perfect opportunities that don't require extensive verification or credentials.</a:t>
            </a:r>
            <a:endParaRPr lang="en-US" sz="1750" dirty="0"/>
          </a:p>
        </p:txBody>
      </p:sp>
      <p:sp>
        <p:nvSpPr>
          <p:cNvPr id="16" name="Text 10"/>
          <p:cNvSpPr/>
          <p:nvPr/>
        </p:nvSpPr>
        <p:spPr>
          <a:xfrm>
            <a:off x="793790" y="6030039"/>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When encountering a job that seems suspiciously ideal, take time to research thoroughly rather than rushing due to fear of missing out. Legitimate opportunities will withstand scrutiny.</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1146453"/>
            <a:ext cx="12889825" cy="566976"/>
          </a:xfrm>
          <a:prstGeom prst="rect">
            <a:avLst/>
          </a:prstGeom>
          <a:noFill/>
          <a:ln/>
        </p:spPr>
        <p:txBody>
          <a:bodyPr wrap="none" lIns="0" tIns="0" rIns="0" bIns="0" rtlCol="0" anchor="t"/>
          <a:lstStyle/>
          <a:p>
            <a:pPr marL="0" indent="0" algn="l">
              <a:lnSpc>
                <a:spcPts val="4450"/>
              </a:lnSpc>
              <a:buNone/>
            </a:pPr>
            <a:r>
              <a:rPr lang="en-US" sz="3550" b="1" dirty="0">
                <a:solidFill>
                  <a:srgbClr val="000000"/>
                </a:solidFill>
                <a:latin typeface="DM Sans Semi Bold" pitchFamily="34" charset="0"/>
                <a:ea typeface="DM Sans Semi Bold" pitchFamily="34" charset="-122"/>
                <a:cs typeface="DM Sans Semi Bold" pitchFamily="34" charset="-120"/>
              </a:rPr>
              <a:t>🛑</a:t>
            </a:r>
            <a:r>
              <a:rPr lang="en-US" sz="3550" dirty="0">
                <a:solidFill>
                  <a:srgbClr val="030303"/>
                </a:solidFill>
                <a:latin typeface="DM Sans Semi Bold" pitchFamily="34" charset="0"/>
                <a:ea typeface="DM Sans Semi Bold" pitchFamily="34" charset="-122"/>
                <a:cs typeface="DM Sans Semi Bold" pitchFamily="34" charset="-120"/>
              </a:rPr>
              <a:t> Bonus Red Flag: “Please Update Your Resume This Way”</a:t>
            </a:r>
            <a:endParaRPr lang="en-US" sz="3550" dirty="0"/>
          </a:p>
        </p:txBody>
      </p:sp>
      <p:sp>
        <p:nvSpPr>
          <p:cNvPr id="3" name="Text 1"/>
          <p:cNvSpPr/>
          <p:nvPr/>
        </p:nvSpPr>
        <p:spPr>
          <a:xfrm>
            <a:off x="793790" y="2167057"/>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Another manipulative tactic scammers use is asking you to </a:t>
            </a:r>
            <a:r>
              <a:rPr lang="en-US" sz="1750" b="1" dirty="0">
                <a:solidFill>
                  <a:srgbClr val="464646"/>
                </a:solidFill>
                <a:latin typeface="Inter Medium" pitchFamily="34" charset="0"/>
                <a:ea typeface="Inter Medium" pitchFamily="34" charset="-122"/>
                <a:cs typeface="Inter Medium" pitchFamily="34" charset="-120"/>
              </a:rPr>
              <a:t>revise or reformat your resume</a:t>
            </a:r>
            <a:r>
              <a:rPr lang="en-US" sz="1750" dirty="0">
                <a:solidFill>
                  <a:srgbClr val="464646"/>
                </a:solidFill>
                <a:latin typeface="Inter Medium" pitchFamily="34" charset="0"/>
                <a:ea typeface="Inter Medium" pitchFamily="34" charset="-122"/>
                <a:cs typeface="Inter Medium" pitchFamily="34" charset="-120"/>
              </a:rPr>
              <a:t> using a suspicious template or service—often under the pretense of “helping you get hired.”  They may say things like:</a:t>
            </a:r>
            <a:endParaRPr lang="en-US" sz="1750" dirty="0"/>
          </a:p>
        </p:txBody>
      </p:sp>
      <p:sp>
        <p:nvSpPr>
          <p:cNvPr id="4" name="Text 2"/>
          <p:cNvSpPr/>
          <p:nvPr/>
        </p:nvSpPr>
        <p:spPr>
          <a:xfrm>
            <a:off x="793790" y="3148013"/>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64646"/>
                </a:solidFill>
                <a:latin typeface="Inter Medium" pitchFamily="34" charset="0"/>
                <a:ea typeface="Inter Medium" pitchFamily="34" charset="-122"/>
                <a:cs typeface="Inter Medium" pitchFamily="34" charset="-120"/>
              </a:rPr>
              <a:t>“Your resume needs to be in our company format.”</a:t>
            </a:r>
            <a:endParaRPr lang="en-US" sz="1750" dirty="0"/>
          </a:p>
        </p:txBody>
      </p:sp>
      <p:sp>
        <p:nvSpPr>
          <p:cNvPr id="5" name="Text 3"/>
          <p:cNvSpPr/>
          <p:nvPr/>
        </p:nvSpPr>
        <p:spPr>
          <a:xfrm>
            <a:off x="793790" y="3590211"/>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64646"/>
                </a:solidFill>
                <a:latin typeface="Inter Medium" pitchFamily="34" charset="0"/>
                <a:ea typeface="Inter Medium" pitchFamily="34" charset="-122"/>
                <a:cs typeface="Inter Medium" pitchFamily="34" charset="-120"/>
              </a:rPr>
              <a:t>“Please use this link to re-upload your resume with updated keywords.”</a:t>
            </a:r>
            <a:endParaRPr lang="en-US" sz="1750" dirty="0"/>
          </a:p>
        </p:txBody>
      </p:sp>
      <p:sp>
        <p:nvSpPr>
          <p:cNvPr id="6" name="Text 4"/>
          <p:cNvSpPr/>
          <p:nvPr/>
        </p:nvSpPr>
        <p:spPr>
          <a:xfrm>
            <a:off x="793790" y="4032409"/>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64646"/>
                </a:solidFill>
                <a:latin typeface="Inter Medium" pitchFamily="34" charset="0"/>
                <a:ea typeface="Inter Medium" pitchFamily="34" charset="-122"/>
                <a:cs typeface="Inter Medium" pitchFamily="34" charset="-120"/>
              </a:rPr>
              <a:t>“Our system only accepts resumes through this third-party portal.”</a:t>
            </a:r>
            <a:endParaRPr lang="en-US" sz="1750" dirty="0"/>
          </a:p>
        </p:txBody>
      </p:sp>
      <p:sp>
        <p:nvSpPr>
          <p:cNvPr id="7" name="Text 5"/>
          <p:cNvSpPr/>
          <p:nvPr/>
        </p:nvSpPr>
        <p:spPr>
          <a:xfrm>
            <a:off x="793790" y="4650462"/>
            <a:ext cx="13042821" cy="1088708"/>
          </a:xfrm>
          <a:prstGeom prst="rect">
            <a:avLst/>
          </a:prstGeom>
          <a:noFill/>
          <a:ln/>
        </p:spPr>
        <p:txBody>
          <a:bodyPr wrap="square" lIns="0" tIns="0" rIns="0" bIns="0" rtlCol="0" anchor="t"/>
          <a:lstStyle/>
          <a:p>
            <a:pPr marL="0" indent="0" algn="l">
              <a:lnSpc>
                <a:spcPts val="2850"/>
              </a:lnSpc>
              <a:buNone/>
            </a:pPr>
            <a:r>
              <a:rPr lang="en-US" sz="1750" b="1" dirty="0">
                <a:solidFill>
                  <a:srgbClr val="464646"/>
                </a:solidFill>
                <a:latin typeface="Inter Medium" pitchFamily="34" charset="0"/>
                <a:ea typeface="Inter Medium" pitchFamily="34" charset="-122"/>
                <a:cs typeface="Inter Medium" pitchFamily="34" charset="-120"/>
              </a:rPr>
              <a:t>Why it's suspicious:</a:t>
            </a:r>
            <a:r>
              <a:rPr lang="en-US" sz="1750" dirty="0">
                <a:solidFill>
                  <a:srgbClr val="464646"/>
                </a:solidFill>
                <a:latin typeface="Inter Medium" pitchFamily="34" charset="0"/>
                <a:ea typeface="Inter Medium" pitchFamily="34" charset="-122"/>
                <a:cs typeface="Inter Medium" pitchFamily="34" charset="-120"/>
              </a:rPr>
              <a:t>
Your resume is likely already strong and optimized. This request is often a trick to harvest personal details or to lure you into uploading your resume to a fraudulent website that will use your information for identity theft or phishing attacks.</a:t>
            </a:r>
            <a:endParaRPr lang="en-US" sz="1750" dirty="0"/>
          </a:p>
        </p:txBody>
      </p:sp>
      <p:sp>
        <p:nvSpPr>
          <p:cNvPr id="8" name="Text 6"/>
          <p:cNvSpPr/>
          <p:nvPr/>
        </p:nvSpPr>
        <p:spPr>
          <a:xfrm>
            <a:off x="793790" y="5994321"/>
            <a:ext cx="13042821" cy="1088708"/>
          </a:xfrm>
          <a:prstGeom prst="rect">
            <a:avLst/>
          </a:prstGeom>
          <a:noFill/>
          <a:ln/>
        </p:spPr>
        <p:txBody>
          <a:bodyPr wrap="square" lIns="0" tIns="0" rIns="0" bIns="0" rtlCol="0" anchor="t"/>
          <a:lstStyle/>
          <a:p>
            <a:pPr marL="0" indent="0" algn="l">
              <a:lnSpc>
                <a:spcPts val="2850"/>
              </a:lnSpc>
              <a:buNone/>
            </a:pPr>
            <a:r>
              <a:rPr lang="en-US" sz="1750" b="1" dirty="0">
                <a:solidFill>
                  <a:srgbClr val="464646"/>
                </a:solidFill>
                <a:latin typeface="Inter Medium" pitchFamily="34" charset="0"/>
                <a:ea typeface="Inter Medium" pitchFamily="34" charset="-122"/>
                <a:cs typeface="Inter Medium" pitchFamily="34" charset="-120"/>
              </a:rPr>
              <a:t>Tip:</a:t>
            </a:r>
            <a:r>
              <a:rPr lang="en-US" sz="1750" dirty="0">
                <a:solidFill>
                  <a:srgbClr val="464646"/>
                </a:solidFill>
                <a:latin typeface="Inter Medium" pitchFamily="34" charset="0"/>
                <a:ea typeface="Inter Medium" pitchFamily="34" charset="-122"/>
                <a:cs typeface="Inter Medium" pitchFamily="34" charset="-120"/>
              </a:rPr>
              <a:t>
Never upload your resume to unverified portals or use templates sent by someone you haven’t confirmed is a legitimate recruiter. If in doubt, ask to apply through the official company careers page.</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1001792"/>
            <a:ext cx="10805755" cy="566976"/>
          </a:xfrm>
          <a:prstGeom prst="rect">
            <a:avLst/>
          </a:prstGeom>
          <a:noFill/>
          <a:ln/>
        </p:spPr>
        <p:txBody>
          <a:bodyPr wrap="none" lIns="0" tIns="0" rIns="0" bIns="0" rtlCol="0" anchor="t"/>
          <a:lstStyle/>
          <a:p>
            <a:pPr marL="0" indent="0" algn="l">
              <a:lnSpc>
                <a:spcPts val="4450"/>
              </a:lnSpc>
              <a:buNone/>
            </a:pPr>
            <a:r>
              <a:rPr lang="en-US" sz="3550" dirty="0">
                <a:solidFill>
                  <a:srgbClr val="030303"/>
                </a:solidFill>
                <a:latin typeface="DM Sans Semi Bold" pitchFamily="34" charset="0"/>
                <a:ea typeface="DM Sans Semi Bold" pitchFamily="34" charset="-122"/>
                <a:cs typeface="DM Sans Semi Bold" pitchFamily="34" charset="-120"/>
              </a:rPr>
              <a:t>Phishing Tactics: How They Steal Your Information</a:t>
            </a:r>
            <a:endParaRPr lang="en-US" sz="3550" dirty="0"/>
          </a:p>
        </p:txBody>
      </p:sp>
      <p:pic>
        <p:nvPicPr>
          <p:cNvPr id="3" name="Image 0" descr="preencoded.png"/>
          <p:cNvPicPr>
            <a:picLocks noChangeAspect="1"/>
          </p:cNvPicPr>
          <p:nvPr/>
        </p:nvPicPr>
        <p:blipFill>
          <a:blip r:embed="rId3"/>
          <a:stretch>
            <a:fillRect/>
          </a:stretch>
        </p:blipFill>
        <p:spPr>
          <a:xfrm>
            <a:off x="793790" y="2022396"/>
            <a:ext cx="340162" cy="340162"/>
          </a:xfrm>
          <a:prstGeom prst="rect">
            <a:avLst/>
          </a:prstGeom>
        </p:spPr>
      </p:pic>
      <p:sp>
        <p:nvSpPr>
          <p:cNvPr id="4" name="Text 1"/>
          <p:cNvSpPr/>
          <p:nvPr/>
        </p:nvSpPr>
        <p:spPr>
          <a:xfrm>
            <a:off x="793790" y="2589371"/>
            <a:ext cx="3048000" cy="362903"/>
          </a:xfrm>
          <a:prstGeom prst="rect">
            <a:avLst/>
          </a:prstGeom>
          <a:noFill/>
          <a:ln/>
        </p:spPr>
        <p:txBody>
          <a:bodyPr wrap="none" lIns="0" tIns="0" rIns="0" bIns="0" rtlCol="0" anchor="t"/>
          <a:lstStyle/>
          <a:p>
            <a:pPr marL="0" indent="0" algn="l">
              <a:lnSpc>
                <a:spcPts val="2850"/>
              </a:lnSpc>
              <a:buNone/>
            </a:pPr>
            <a:r>
              <a:rPr lang="en-US" sz="1750" b="1" dirty="0">
                <a:solidFill>
                  <a:srgbClr val="464646"/>
                </a:solidFill>
                <a:latin typeface="Inter Medium" pitchFamily="34" charset="0"/>
                <a:ea typeface="Inter Medium" pitchFamily="34" charset="-122"/>
                <a:cs typeface="Inter Medium" pitchFamily="34" charset="-120"/>
              </a:rPr>
              <a:t>Fake Application Portal</a:t>
            </a:r>
            <a:endParaRPr lang="en-US" sz="1750" dirty="0"/>
          </a:p>
        </p:txBody>
      </p:sp>
      <p:sp>
        <p:nvSpPr>
          <p:cNvPr id="5" name="Text 2"/>
          <p:cNvSpPr/>
          <p:nvPr/>
        </p:nvSpPr>
        <p:spPr>
          <a:xfrm>
            <a:off x="793790" y="3088362"/>
            <a:ext cx="3048000" cy="1088708"/>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Scammers create websites mimicking legitimate company career pages</a:t>
            </a:r>
            <a:endParaRPr lang="en-US" sz="1750" dirty="0"/>
          </a:p>
        </p:txBody>
      </p:sp>
      <p:pic>
        <p:nvPicPr>
          <p:cNvPr id="6" name="Image 1" descr="preencoded.png"/>
          <p:cNvPicPr>
            <a:picLocks noChangeAspect="1"/>
          </p:cNvPicPr>
          <p:nvPr/>
        </p:nvPicPr>
        <p:blipFill>
          <a:blip r:embed="rId4"/>
          <a:stretch>
            <a:fillRect/>
          </a:stretch>
        </p:blipFill>
        <p:spPr>
          <a:xfrm>
            <a:off x="4125278" y="2022396"/>
            <a:ext cx="340162" cy="340162"/>
          </a:xfrm>
          <a:prstGeom prst="rect">
            <a:avLst/>
          </a:prstGeom>
        </p:spPr>
      </p:pic>
      <p:sp>
        <p:nvSpPr>
          <p:cNvPr id="7" name="Text 3"/>
          <p:cNvSpPr/>
          <p:nvPr/>
        </p:nvSpPr>
        <p:spPr>
          <a:xfrm>
            <a:off x="4125278" y="2589371"/>
            <a:ext cx="3048119" cy="725805"/>
          </a:xfrm>
          <a:prstGeom prst="rect">
            <a:avLst/>
          </a:prstGeom>
          <a:noFill/>
          <a:ln/>
        </p:spPr>
        <p:txBody>
          <a:bodyPr wrap="square" lIns="0" tIns="0" rIns="0" bIns="0" rtlCol="0" anchor="t"/>
          <a:lstStyle/>
          <a:p>
            <a:pPr marL="0" indent="0" algn="l">
              <a:lnSpc>
                <a:spcPts val="2850"/>
              </a:lnSpc>
              <a:buNone/>
            </a:pPr>
            <a:r>
              <a:rPr lang="en-US" sz="1750" b="1" dirty="0">
                <a:solidFill>
                  <a:srgbClr val="464646"/>
                </a:solidFill>
                <a:latin typeface="Inter Medium" pitchFamily="34" charset="0"/>
                <a:ea typeface="Inter Medium" pitchFamily="34" charset="-122"/>
                <a:cs typeface="Inter Medium" pitchFamily="34" charset="-120"/>
              </a:rPr>
              <a:t>Excessive Information Requests</a:t>
            </a:r>
            <a:endParaRPr lang="en-US" sz="1750" dirty="0"/>
          </a:p>
        </p:txBody>
      </p:sp>
      <p:sp>
        <p:nvSpPr>
          <p:cNvPr id="8" name="Text 4"/>
          <p:cNvSpPr/>
          <p:nvPr/>
        </p:nvSpPr>
        <p:spPr>
          <a:xfrm>
            <a:off x="4125278" y="3451265"/>
            <a:ext cx="3048119" cy="1088708"/>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Forms asking for SSN, bank details, and other sensitive data early in the process</a:t>
            </a:r>
            <a:endParaRPr lang="en-US" sz="1750" dirty="0"/>
          </a:p>
        </p:txBody>
      </p:sp>
      <p:pic>
        <p:nvPicPr>
          <p:cNvPr id="9" name="Image 2" descr="preencoded.png"/>
          <p:cNvPicPr>
            <a:picLocks noChangeAspect="1"/>
          </p:cNvPicPr>
          <p:nvPr/>
        </p:nvPicPr>
        <p:blipFill>
          <a:blip r:embed="rId5"/>
          <a:stretch>
            <a:fillRect/>
          </a:stretch>
        </p:blipFill>
        <p:spPr>
          <a:xfrm>
            <a:off x="7456884" y="2022396"/>
            <a:ext cx="340162" cy="340162"/>
          </a:xfrm>
          <a:prstGeom prst="rect">
            <a:avLst/>
          </a:prstGeom>
        </p:spPr>
      </p:pic>
      <p:sp>
        <p:nvSpPr>
          <p:cNvPr id="10" name="Text 5"/>
          <p:cNvSpPr/>
          <p:nvPr/>
        </p:nvSpPr>
        <p:spPr>
          <a:xfrm>
            <a:off x="7456884" y="2589371"/>
            <a:ext cx="3048119" cy="362903"/>
          </a:xfrm>
          <a:prstGeom prst="rect">
            <a:avLst/>
          </a:prstGeom>
          <a:noFill/>
          <a:ln/>
        </p:spPr>
        <p:txBody>
          <a:bodyPr wrap="none" lIns="0" tIns="0" rIns="0" bIns="0" rtlCol="0" anchor="t"/>
          <a:lstStyle/>
          <a:p>
            <a:pPr marL="0" indent="0" algn="l">
              <a:lnSpc>
                <a:spcPts val="2850"/>
              </a:lnSpc>
              <a:buNone/>
            </a:pPr>
            <a:r>
              <a:rPr lang="en-US" sz="1750" b="1" dirty="0">
                <a:solidFill>
                  <a:srgbClr val="464646"/>
                </a:solidFill>
                <a:latin typeface="Inter Medium" pitchFamily="34" charset="0"/>
                <a:ea typeface="Inter Medium" pitchFamily="34" charset="-122"/>
                <a:cs typeface="Inter Medium" pitchFamily="34" charset="-120"/>
              </a:rPr>
              <a:t>Malicious Attachments</a:t>
            </a:r>
            <a:endParaRPr lang="en-US" sz="1750" dirty="0"/>
          </a:p>
        </p:txBody>
      </p:sp>
      <p:sp>
        <p:nvSpPr>
          <p:cNvPr id="11" name="Text 6"/>
          <p:cNvSpPr/>
          <p:nvPr/>
        </p:nvSpPr>
        <p:spPr>
          <a:xfrm>
            <a:off x="7456884" y="3088362"/>
            <a:ext cx="3048119" cy="1451610"/>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Documents containing malware disguised as application materials or job descriptions</a:t>
            </a:r>
            <a:endParaRPr lang="en-US" sz="1750" dirty="0"/>
          </a:p>
        </p:txBody>
      </p:sp>
      <p:pic>
        <p:nvPicPr>
          <p:cNvPr id="12" name="Image 3" descr="preencoded.png"/>
          <p:cNvPicPr>
            <a:picLocks noChangeAspect="1"/>
          </p:cNvPicPr>
          <p:nvPr/>
        </p:nvPicPr>
        <p:blipFill>
          <a:blip r:embed="rId6"/>
          <a:stretch>
            <a:fillRect/>
          </a:stretch>
        </p:blipFill>
        <p:spPr>
          <a:xfrm>
            <a:off x="10788491" y="2022396"/>
            <a:ext cx="340162" cy="340162"/>
          </a:xfrm>
          <a:prstGeom prst="rect">
            <a:avLst/>
          </a:prstGeom>
        </p:spPr>
      </p:pic>
      <p:sp>
        <p:nvSpPr>
          <p:cNvPr id="13" name="Text 7"/>
          <p:cNvSpPr/>
          <p:nvPr/>
        </p:nvSpPr>
        <p:spPr>
          <a:xfrm>
            <a:off x="10788491" y="2589371"/>
            <a:ext cx="3048119" cy="362903"/>
          </a:xfrm>
          <a:prstGeom prst="rect">
            <a:avLst/>
          </a:prstGeom>
          <a:noFill/>
          <a:ln/>
        </p:spPr>
        <p:txBody>
          <a:bodyPr wrap="none" lIns="0" tIns="0" rIns="0" bIns="0" rtlCol="0" anchor="t"/>
          <a:lstStyle/>
          <a:p>
            <a:pPr marL="0" indent="0" algn="l">
              <a:lnSpc>
                <a:spcPts val="2850"/>
              </a:lnSpc>
              <a:buNone/>
            </a:pPr>
            <a:r>
              <a:rPr lang="en-US" sz="1750" b="1" dirty="0">
                <a:solidFill>
                  <a:srgbClr val="464646"/>
                </a:solidFill>
                <a:latin typeface="Inter Medium" pitchFamily="34" charset="0"/>
                <a:ea typeface="Inter Medium" pitchFamily="34" charset="-122"/>
                <a:cs typeface="Inter Medium" pitchFamily="34" charset="-120"/>
              </a:rPr>
              <a:t>Identity Theft</a:t>
            </a:r>
            <a:endParaRPr lang="en-US" sz="1750" dirty="0"/>
          </a:p>
        </p:txBody>
      </p:sp>
      <p:sp>
        <p:nvSpPr>
          <p:cNvPr id="14" name="Text 8"/>
          <p:cNvSpPr/>
          <p:nvPr/>
        </p:nvSpPr>
        <p:spPr>
          <a:xfrm>
            <a:off x="10788491" y="3088362"/>
            <a:ext cx="3048119" cy="1451610"/>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Your stolen information is used for financial fraud or sold on dark web marketplaces</a:t>
            </a:r>
            <a:endParaRPr lang="en-US" sz="1750" dirty="0"/>
          </a:p>
        </p:txBody>
      </p:sp>
      <p:sp>
        <p:nvSpPr>
          <p:cNvPr id="15" name="Text 9"/>
          <p:cNvSpPr/>
          <p:nvPr/>
        </p:nvSpPr>
        <p:spPr>
          <a:xfrm>
            <a:off x="793790" y="4795123"/>
            <a:ext cx="13042821" cy="1451610"/>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Phishing attacks on LinkedIn have become increasingly sophisticated. Scammers create convincing replicas of company websites with URLs that closely resemble legitimate domains (like "linkedln.com" or "amazon-careers.net"). These fake sites are designed to harvest your personal and financial information under the guise of an application process.</a:t>
            </a:r>
            <a:endParaRPr lang="en-US" sz="1750" dirty="0"/>
          </a:p>
        </p:txBody>
      </p:sp>
      <p:sp>
        <p:nvSpPr>
          <p:cNvPr id="16" name="Text 10"/>
          <p:cNvSpPr/>
          <p:nvPr/>
        </p:nvSpPr>
        <p:spPr>
          <a:xfrm>
            <a:off x="793790" y="6501884"/>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Always check the URL carefully and never provide sensitive information like your Social Security Number or banking details during early application stages.</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34020" y="576739"/>
            <a:ext cx="8523089" cy="524232"/>
          </a:xfrm>
          <a:prstGeom prst="rect">
            <a:avLst/>
          </a:prstGeom>
          <a:noFill/>
          <a:ln/>
        </p:spPr>
        <p:txBody>
          <a:bodyPr wrap="none" lIns="0" tIns="0" rIns="0" bIns="0" rtlCol="0" anchor="t"/>
          <a:lstStyle/>
          <a:p>
            <a:pPr marL="0" indent="0" algn="l">
              <a:lnSpc>
                <a:spcPts val="4100"/>
              </a:lnSpc>
              <a:buNone/>
            </a:pPr>
            <a:r>
              <a:rPr lang="en-US" sz="3300" dirty="0">
                <a:solidFill>
                  <a:srgbClr val="030303"/>
                </a:solidFill>
                <a:latin typeface="DM Sans Semi Bold" pitchFamily="34" charset="0"/>
                <a:ea typeface="DM Sans Semi Bold" pitchFamily="34" charset="-122"/>
                <a:cs typeface="DM Sans Semi Bold" pitchFamily="34" charset="-120"/>
              </a:rPr>
              <a:t>Financial Scams: Following the Money Trail</a:t>
            </a:r>
            <a:endParaRPr lang="en-US" sz="3300" dirty="0"/>
          </a:p>
        </p:txBody>
      </p:sp>
      <p:sp>
        <p:nvSpPr>
          <p:cNvPr id="3" name="Text 1"/>
          <p:cNvSpPr/>
          <p:nvPr/>
        </p:nvSpPr>
        <p:spPr>
          <a:xfrm>
            <a:off x="2075617" y="2031087"/>
            <a:ext cx="2621637" cy="327660"/>
          </a:xfrm>
          <a:prstGeom prst="rect">
            <a:avLst/>
          </a:prstGeom>
          <a:noFill/>
          <a:ln/>
        </p:spPr>
        <p:txBody>
          <a:bodyPr wrap="none" lIns="0" tIns="0" rIns="0" bIns="0" rtlCol="0" anchor="t"/>
          <a:lstStyle/>
          <a:p>
            <a:pPr marL="0" indent="0" algn="r">
              <a:lnSpc>
                <a:spcPts val="2550"/>
              </a:lnSpc>
              <a:buNone/>
            </a:pPr>
            <a:r>
              <a:rPr lang="en-US" sz="2050" dirty="0">
                <a:solidFill>
                  <a:srgbClr val="464646"/>
                </a:solidFill>
                <a:latin typeface="DM Sans Semi Bold" pitchFamily="34" charset="0"/>
                <a:ea typeface="DM Sans Semi Bold" pitchFamily="34" charset="-122"/>
                <a:cs typeface="DM Sans Semi Bold" pitchFamily="34" charset="-120"/>
              </a:rPr>
              <a:t>Job Offer</a:t>
            </a:r>
            <a:endParaRPr lang="en-US" sz="2050" dirty="0"/>
          </a:p>
        </p:txBody>
      </p:sp>
      <p:sp>
        <p:nvSpPr>
          <p:cNvPr id="4" name="Text 2"/>
          <p:cNvSpPr/>
          <p:nvPr/>
        </p:nvSpPr>
        <p:spPr>
          <a:xfrm>
            <a:off x="734020" y="2484477"/>
            <a:ext cx="3963233" cy="671274"/>
          </a:xfrm>
          <a:prstGeom prst="rect">
            <a:avLst/>
          </a:prstGeom>
          <a:noFill/>
          <a:ln/>
        </p:spPr>
        <p:txBody>
          <a:bodyPr wrap="square" lIns="0" tIns="0" rIns="0" bIns="0" rtlCol="0" anchor="t"/>
          <a:lstStyle/>
          <a:p>
            <a:pPr marL="0" indent="0" algn="r">
              <a:lnSpc>
                <a:spcPts val="2600"/>
              </a:lnSpc>
              <a:buNone/>
            </a:pPr>
            <a:r>
              <a:rPr lang="en-US" sz="1650" dirty="0">
                <a:solidFill>
                  <a:srgbClr val="464646"/>
                </a:solidFill>
                <a:latin typeface="Inter Medium" pitchFamily="34" charset="0"/>
                <a:ea typeface="Inter Medium" pitchFamily="34" charset="-122"/>
                <a:cs typeface="Inter Medium" pitchFamily="34" charset="-120"/>
              </a:rPr>
              <a:t>Quick offer with minimal screening and high pay</a:t>
            </a:r>
            <a:endParaRPr lang="en-US" sz="1650" dirty="0"/>
          </a:p>
        </p:txBody>
      </p:sp>
      <p:pic>
        <p:nvPicPr>
          <p:cNvPr id="5" name="Image 0" descr="preencoded.png"/>
          <p:cNvPicPr>
            <a:picLocks noChangeAspect="1"/>
          </p:cNvPicPr>
          <p:nvPr/>
        </p:nvPicPr>
        <p:blipFill>
          <a:blip r:embed="rId3"/>
          <a:stretch>
            <a:fillRect/>
          </a:stretch>
        </p:blipFill>
        <p:spPr>
          <a:xfrm>
            <a:off x="5011817" y="1520428"/>
            <a:ext cx="4606766" cy="4606766"/>
          </a:xfrm>
          <a:prstGeom prst="rect">
            <a:avLst/>
          </a:prstGeom>
        </p:spPr>
      </p:pic>
      <p:pic>
        <p:nvPicPr>
          <p:cNvPr id="6" name="Image 1" descr="preencoded.png"/>
          <p:cNvPicPr>
            <a:picLocks noChangeAspect="1"/>
          </p:cNvPicPr>
          <p:nvPr/>
        </p:nvPicPr>
        <p:blipFill>
          <a:blip r:embed="rId4"/>
          <a:stretch>
            <a:fillRect/>
          </a:stretch>
        </p:blipFill>
        <p:spPr>
          <a:xfrm>
            <a:off x="6231195" y="2308443"/>
            <a:ext cx="313730" cy="392192"/>
          </a:xfrm>
          <a:prstGeom prst="rect">
            <a:avLst/>
          </a:prstGeom>
        </p:spPr>
      </p:pic>
      <p:sp>
        <p:nvSpPr>
          <p:cNvPr id="7" name="Text 3"/>
          <p:cNvSpPr/>
          <p:nvPr/>
        </p:nvSpPr>
        <p:spPr>
          <a:xfrm>
            <a:off x="9933146" y="2031087"/>
            <a:ext cx="2621637" cy="327660"/>
          </a:xfrm>
          <a:prstGeom prst="rect">
            <a:avLst/>
          </a:prstGeom>
          <a:noFill/>
          <a:ln/>
        </p:spPr>
        <p:txBody>
          <a:bodyPr wrap="none" lIns="0" tIns="0" rIns="0" bIns="0" rtlCol="0" anchor="t"/>
          <a:lstStyle/>
          <a:p>
            <a:pPr marL="0" indent="0" algn="l">
              <a:lnSpc>
                <a:spcPts val="2550"/>
              </a:lnSpc>
              <a:buNone/>
            </a:pPr>
            <a:r>
              <a:rPr lang="en-US" sz="2050" dirty="0">
                <a:solidFill>
                  <a:srgbClr val="464646"/>
                </a:solidFill>
                <a:latin typeface="DM Sans Semi Bold" pitchFamily="34" charset="0"/>
                <a:ea typeface="DM Sans Semi Bold" pitchFamily="34" charset="-122"/>
                <a:cs typeface="DM Sans Semi Bold" pitchFamily="34" charset="-120"/>
              </a:rPr>
              <a:t>Fake Check</a:t>
            </a:r>
            <a:endParaRPr lang="en-US" sz="2050" dirty="0"/>
          </a:p>
        </p:txBody>
      </p:sp>
      <p:sp>
        <p:nvSpPr>
          <p:cNvPr id="8" name="Text 4"/>
          <p:cNvSpPr/>
          <p:nvPr/>
        </p:nvSpPr>
        <p:spPr>
          <a:xfrm>
            <a:off x="9933146" y="2484477"/>
            <a:ext cx="3963233" cy="671274"/>
          </a:xfrm>
          <a:prstGeom prst="rect">
            <a:avLst/>
          </a:prstGeom>
          <a:noFill/>
          <a:ln/>
        </p:spPr>
        <p:txBody>
          <a:bodyPr wrap="square" lIns="0" tIns="0" rIns="0" bIns="0" rtlCol="0" anchor="t"/>
          <a:lstStyle/>
          <a:p>
            <a:pPr marL="0" indent="0" algn="l">
              <a:lnSpc>
                <a:spcPts val="2600"/>
              </a:lnSpc>
              <a:buNone/>
            </a:pPr>
            <a:r>
              <a:rPr lang="en-US" sz="1650" dirty="0">
                <a:solidFill>
                  <a:srgbClr val="464646"/>
                </a:solidFill>
                <a:latin typeface="Inter Medium" pitchFamily="34" charset="0"/>
                <a:ea typeface="Inter Medium" pitchFamily="34" charset="-122"/>
                <a:cs typeface="Inter Medium" pitchFamily="34" charset="-120"/>
              </a:rPr>
              <a:t>Sent for "equipment purchases" or "training"</a:t>
            </a:r>
            <a:endParaRPr lang="en-US" sz="1650" dirty="0"/>
          </a:p>
        </p:txBody>
      </p:sp>
      <p:pic>
        <p:nvPicPr>
          <p:cNvPr id="9" name="Image 2" descr="preencoded.png"/>
          <p:cNvPicPr>
            <a:picLocks noChangeAspect="1"/>
          </p:cNvPicPr>
          <p:nvPr/>
        </p:nvPicPr>
        <p:blipFill>
          <a:blip r:embed="rId5"/>
          <a:stretch>
            <a:fillRect/>
          </a:stretch>
        </p:blipFill>
        <p:spPr>
          <a:xfrm>
            <a:off x="5011817" y="1520428"/>
            <a:ext cx="4606766" cy="4606766"/>
          </a:xfrm>
          <a:prstGeom prst="rect">
            <a:avLst/>
          </a:prstGeom>
        </p:spPr>
      </p:pic>
      <p:pic>
        <p:nvPicPr>
          <p:cNvPr id="10" name="Image 3" descr="preencoded.png"/>
          <p:cNvPicPr>
            <a:picLocks noChangeAspect="1"/>
          </p:cNvPicPr>
          <p:nvPr/>
        </p:nvPicPr>
        <p:blipFill>
          <a:blip r:embed="rId6"/>
          <a:stretch>
            <a:fillRect/>
          </a:stretch>
        </p:blipFill>
        <p:spPr>
          <a:xfrm>
            <a:off x="8477429" y="2700516"/>
            <a:ext cx="313730" cy="392192"/>
          </a:xfrm>
          <a:prstGeom prst="rect">
            <a:avLst/>
          </a:prstGeom>
        </p:spPr>
      </p:pic>
      <p:sp>
        <p:nvSpPr>
          <p:cNvPr id="11" name="Text 5"/>
          <p:cNvSpPr/>
          <p:nvPr/>
        </p:nvSpPr>
        <p:spPr>
          <a:xfrm>
            <a:off x="9933146" y="4491752"/>
            <a:ext cx="2621637" cy="327660"/>
          </a:xfrm>
          <a:prstGeom prst="rect">
            <a:avLst/>
          </a:prstGeom>
          <a:noFill/>
          <a:ln/>
        </p:spPr>
        <p:txBody>
          <a:bodyPr wrap="none" lIns="0" tIns="0" rIns="0" bIns="0" rtlCol="0" anchor="t"/>
          <a:lstStyle/>
          <a:p>
            <a:pPr marL="0" indent="0" algn="l">
              <a:lnSpc>
                <a:spcPts val="2550"/>
              </a:lnSpc>
              <a:buNone/>
            </a:pPr>
            <a:r>
              <a:rPr lang="en-US" sz="2050" dirty="0">
                <a:solidFill>
                  <a:srgbClr val="464646"/>
                </a:solidFill>
                <a:latin typeface="DM Sans Semi Bold" pitchFamily="34" charset="0"/>
                <a:ea typeface="DM Sans Semi Bold" pitchFamily="34" charset="-122"/>
                <a:cs typeface="DM Sans Semi Bold" pitchFamily="34" charset="-120"/>
              </a:rPr>
              <a:t>Request to Purchase</a:t>
            </a:r>
            <a:endParaRPr lang="en-US" sz="2050" dirty="0"/>
          </a:p>
        </p:txBody>
      </p:sp>
      <p:sp>
        <p:nvSpPr>
          <p:cNvPr id="12" name="Text 6"/>
          <p:cNvSpPr/>
          <p:nvPr/>
        </p:nvSpPr>
        <p:spPr>
          <a:xfrm>
            <a:off x="9933146" y="4945142"/>
            <a:ext cx="3963233" cy="671274"/>
          </a:xfrm>
          <a:prstGeom prst="rect">
            <a:avLst/>
          </a:prstGeom>
          <a:noFill/>
          <a:ln/>
        </p:spPr>
        <p:txBody>
          <a:bodyPr wrap="square" lIns="0" tIns="0" rIns="0" bIns="0" rtlCol="0" anchor="t"/>
          <a:lstStyle/>
          <a:p>
            <a:pPr marL="0" indent="0" algn="l">
              <a:lnSpc>
                <a:spcPts val="2600"/>
              </a:lnSpc>
              <a:buNone/>
            </a:pPr>
            <a:r>
              <a:rPr lang="en-US" sz="1650" dirty="0">
                <a:solidFill>
                  <a:srgbClr val="464646"/>
                </a:solidFill>
                <a:latin typeface="Inter Medium" pitchFamily="34" charset="0"/>
                <a:ea typeface="Inter Medium" pitchFamily="34" charset="-122"/>
                <a:cs typeface="Inter Medium" pitchFamily="34" charset="-120"/>
              </a:rPr>
              <a:t>Asked to buy equipment from "approved vendor"</a:t>
            </a:r>
            <a:endParaRPr lang="en-US" sz="1650" dirty="0"/>
          </a:p>
        </p:txBody>
      </p:sp>
      <p:pic>
        <p:nvPicPr>
          <p:cNvPr id="13" name="Image 4" descr="preencoded.png"/>
          <p:cNvPicPr>
            <a:picLocks noChangeAspect="1"/>
          </p:cNvPicPr>
          <p:nvPr/>
        </p:nvPicPr>
        <p:blipFill>
          <a:blip r:embed="rId7"/>
          <a:stretch>
            <a:fillRect/>
          </a:stretch>
        </p:blipFill>
        <p:spPr>
          <a:xfrm>
            <a:off x="5011817" y="1520428"/>
            <a:ext cx="4606766" cy="4606766"/>
          </a:xfrm>
          <a:prstGeom prst="rect">
            <a:avLst/>
          </a:prstGeom>
        </p:spPr>
      </p:pic>
      <p:pic>
        <p:nvPicPr>
          <p:cNvPr id="14" name="Image 5" descr="preencoded.png"/>
          <p:cNvPicPr>
            <a:picLocks noChangeAspect="1"/>
          </p:cNvPicPr>
          <p:nvPr/>
        </p:nvPicPr>
        <p:blipFill>
          <a:blip r:embed="rId8"/>
          <a:stretch>
            <a:fillRect/>
          </a:stretch>
        </p:blipFill>
        <p:spPr>
          <a:xfrm>
            <a:off x="8085356" y="4946749"/>
            <a:ext cx="313730" cy="392192"/>
          </a:xfrm>
          <a:prstGeom prst="rect">
            <a:avLst/>
          </a:prstGeom>
        </p:spPr>
      </p:pic>
      <p:sp>
        <p:nvSpPr>
          <p:cNvPr id="15" name="Text 7"/>
          <p:cNvSpPr/>
          <p:nvPr/>
        </p:nvSpPr>
        <p:spPr>
          <a:xfrm>
            <a:off x="2075617" y="4659630"/>
            <a:ext cx="2621637" cy="327660"/>
          </a:xfrm>
          <a:prstGeom prst="rect">
            <a:avLst/>
          </a:prstGeom>
          <a:noFill/>
          <a:ln/>
        </p:spPr>
        <p:txBody>
          <a:bodyPr wrap="none" lIns="0" tIns="0" rIns="0" bIns="0" rtlCol="0" anchor="t"/>
          <a:lstStyle/>
          <a:p>
            <a:pPr marL="0" indent="0" algn="r">
              <a:lnSpc>
                <a:spcPts val="2550"/>
              </a:lnSpc>
              <a:buNone/>
            </a:pPr>
            <a:r>
              <a:rPr lang="en-US" sz="2050" dirty="0">
                <a:solidFill>
                  <a:srgbClr val="464646"/>
                </a:solidFill>
                <a:latin typeface="DM Sans Semi Bold" pitchFamily="34" charset="0"/>
                <a:ea typeface="DM Sans Semi Bold" pitchFamily="34" charset="-122"/>
                <a:cs typeface="DM Sans Semi Bold" pitchFamily="34" charset="-120"/>
              </a:rPr>
              <a:t>Return Funds</a:t>
            </a:r>
            <a:endParaRPr lang="en-US" sz="2050" dirty="0"/>
          </a:p>
        </p:txBody>
      </p:sp>
      <p:sp>
        <p:nvSpPr>
          <p:cNvPr id="16" name="Text 8"/>
          <p:cNvSpPr/>
          <p:nvPr/>
        </p:nvSpPr>
        <p:spPr>
          <a:xfrm>
            <a:off x="734020" y="5113020"/>
            <a:ext cx="3963233" cy="335637"/>
          </a:xfrm>
          <a:prstGeom prst="rect">
            <a:avLst/>
          </a:prstGeom>
          <a:noFill/>
          <a:ln/>
        </p:spPr>
        <p:txBody>
          <a:bodyPr wrap="none" lIns="0" tIns="0" rIns="0" bIns="0" rtlCol="0" anchor="t"/>
          <a:lstStyle/>
          <a:p>
            <a:pPr marL="0" indent="0" algn="r">
              <a:lnSpc>
                <a:spcPts val="2600"/>
              </a:lnSpc>
              <a:buNone/>
            </a:pPr>
            <a:r>
              <a:rPr lang="en-US" sz="1650" dirty="0">
                <a:solidFill>
                  <a:srgbClr val="464646"/>
                </a:solidFill>
                <a:latin typeface="Inter Medium" pitchFamily="34" charset="0"/>
                <a:ea typeface="Inter Medium" pitchFamily="34" charset="-122"/>
                <a:cs typeface="Inter Medium" pitchFamily="34" charset="-120"/>
              </a:rPr>
              <a:t>Asked to send back "excess payment"</a:t>
            </a:r>
            <a:endParaRPr lang="en-US" sz="1650" dirty="0"/>
          </a:p>
        </p:txBody>
      </p:sp>
      <p:pic>
        <p:nvPicPr>
          <p:cNvPr id="17" name="Image 6" descr="preencoded.png"/>
          <p:cNvPicPr>
            <a:picLocks noChangeAspect="1"/>
          </p:cNvPicPr>
          <p:nvPr/>
        </p:nvPicPr>
        <p:blipFill>
          <a:blip r:embed="rId9"/>
          <a:stretch>
            <a:fillRect/>
          </a:stretch>
        </p:blipFill>
        <p:spPr>
          <a:xfrm>
            <a:off x="5011817" y="1520428"/>
            <a:ext cx="4606766" cy="4606766"/>
          </a:xfrm>
          <a:prstGeom prst="rect">
            <a:avLst/>
          </a:prstGeom>
        </p:spPr>
      </p:pic>
      <p:pic>
        <p:nvPicPr>
          <p:cNvPr id="18" name="Image 7" descr="preencoded.png"/>
          <p:cNvPicPr>
            <a:picLocks noChangeAspect="1"/>
          </p:cNvPicPr>
          <p:nvPr/>
        </p:nvPicPr>
        <p:blipFill>
          <a:blip r:embed="rId10"/>
          <a:stretch>
            <a:fillRect/>
          </a:stretch>
        </p:blipFill>
        <p:spPr>
          <a:xfrm>
            <a:off x="5839123" y="4554676"/>
            <a:ext cx="313730" cy="392192"/>
          </a:xfrm>
          <a:prstGeom prst="rect">
            <a:avLst/>
          </a:prstGeom>
        </p:spPr>
      </p:pic>
      <p:sp>
        <p:nvSpPr>
          <p:cNvPr id="19" name="Text 9"/>
          <p:cNvSpPr/>
          <p:nvPr/>
        </p:nvSpPr>
        <p:spPr>
          <a:xfrm>
            <a:off x="734020" y="6363057"/>
            <a:ext cx="13162359" cy="1678186"/>
          </a:xfrm>
          <a:prstGeom prst="rect">
            <a:avLst/>
          </a:prstGeom>
          <a:noFill/>
          <a:ln/>
        </p:spPr>
        <p:txBody>
          <a:bodyPr wrap="square" lIns="0" tIns="0" rIns="0" bIns="0" rtlCol="0" anchor="t"/>
          <a:lstStyle/>
          <a:p>
            <a:pPr marL="0" indent="0" algn="l">
              <a:lnSpc>
                <a:spcPts val="2600"/>
              </a:lnSpc>
              <a:buNone/>
            </a:pPr>
            <a:r>
              <a:rPr lang="en-US" sz="1650" dirty="0">
                <a:solidFill>
                  <a:srgbClr val="464646"/>
                </a:solidFill>
                <a:latin typeface="Inter Medium" pitchFamily="34" charset="0"/>
                <a:ea typeface="Inter Medium" pitchFamily="34" charset="-122"/>
                <a:cs typeface="Inter Medium" pitchFamily="34" charset="-120"/>
              </a:rPr>
              <a:t>The check scam is particularly damaging to job seekers. Scammers send a fake check for supposed equipment purchases, then request that you return a portion of the funds. By the time the bank discovers the check is fraudulent (which can take weeks), you've already sent real money to the scammer and may be responsible for the full amount to your bank. No legitimate employer will send money and request a portion back, nor will they ask you to pay for your own background checks, certifications, or training materials.</a:t>
            </a:r>
            <a:endParaRPr lang="en-US" sz="16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1183243"/>
            <a:ext cx="7586424" cy="566976"/>
          </a:xfrm>
          <a:prstGeom prst="rect">
            <a:avLst/>
          </a:prstGeom>
          <a:noFill/>
          <a:ln/>
        </p:spPr>
        <p:txBody>
          <a:bodyPr wrap="none" lIns="0" tIns="0" rIns="0" bIns="0" rtlCol="0" anchor="t"/>
          <a:lstStyle/>
          <a:p>
            <a:pPr marL="0" indent="0" algn="l">
              <a:lnSpc>
                <a:spcPts val="4450"/>
              </a:lnSpc>
              <a:buNone/>
            </a:pPr>
            <a:r>
              <a:rPr lang="en-US" sz="3550" dirty="0">
                <a:solidFill>
                  <a:srgbClr val="030303"/>
                </a:solidFill>
                <a:latin typeface="DM Sans Semi Bold" pitchFamily="34" charset="0"/>
                <a:ea typeface="DM Sans Semi Bold" pitchFamily="34" charset="-122"/>
                <a:cs typeface="DM Sans Semi Bold" pitchFamily="34" charset="-120"/>
              </a:rPr>
              <a:t>Communication Channel Red Flags</a:t>
            </a:r>
            <a:endParaRPr lang="en-US" sz="3550" dirty="0"/>
          </a:p>
        </p:txBody>
      </p:sp>
      <p:pic>
        <p:nvPicPr>
          <p:cNvPr id="3" name="Image 0" descr="preencoded.png"/>
          <p:cNvPicPr>
            <a:picLocks noChangeAspect="1"/>
          </p:cNvPicPr>
          <p:nvPr/>
        </p:nvPicPr>
        <p:blipFill>
          <a:blip r:embed="rId3"/>
          <a:stretch>
            <a:fillRect/>
          </a:stretch>
        </p:blipFill>
        <p:spPr>
          <a:xfrm>
            <a:off x="793790" y="2203847"/>
            <a:ext cx="340162" cy="340162"/>
          </a:xfrm>
          <a:prstGeom prst="rect">
            <a:avLst/>
          </a:prstGeom>
        </p:spPr>
      </p:pic>
      <p:sp>
        <p:nvSpPr>
          <p:cNvPr id="4" name="Text 1"/>
          <p:cNvSpPr/>
          <p:nvPr/>
        </p:nvSpPr>
        <p:spPr>
          <a:xfrm>
            <a:off x="793790" y="2770823"/>
            <a:ext cx="3048000" cy="362903"/>
          </a:xfrm>
          <a:prstGeom prst="rect">
            <a:avLst/>
          </a:prstGeom>
          <a:noFill/>
          <a:ln/>
        </p:spPr>
        <p:txBody>
          <a:bodyPr wrap="none" lIns="0" tIns="0" rIns="0" bIns="0" rtlCol="0" anchor="t"/>
          <a:lstStyle/>
          <a:p>
            <a:pPr marL="0" indent="0" algn="l">
              <a:lnSpc>
                <a:spcPts val="2850"/>
              </a:lnSpc>
              <a:buNone/>
            </a:pPr>
            <a:r>
              <a:rPr lang="en-US" sz="1750" b="1" dirty="0">
                <a:solidFill>
                  <a:srgbClr val="464646"/>
                </a:solidFill>
                <a:latin typeface="Inter Medium" pitchFamily="34" charset="0"/>
                <a:ea typeface="Inter Medium" pitchFamily="34" charset="-122"/>
                <a:cs typeface="Inter Medium" pitchFamily="34" charset="-120"/>
              </a:rPr>
              <a:t>Telegram or WhatsApp</a:t>
            </a:r>
            <a:endParaRPr lang="en-US" sz="1750" dirty="0"/>
          </a:p>
        </p:txBody>
      </p:sp>
      <p:sp>
        <p:nvSpPr>
          <p:cNvPr id="5" name="Text 2"/>
          <p:cNvSpPr/>
          <p:nvPr/>
        </p:nvSpPr>
        <p:spPr>
          <a:xfrm>
            <a:off x="793790" y="3269813"/>
            <a:ext cx="3048000" cy="1814513"/>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Legitimate recruiters rarely move conversations to messaging apps. They typically stay on LinkedIn or use corporate email.</a:t>
            </a:r>
            <a:endParaRPr lang="en-US" sz="1750" dirty="0"/>
          </a:p>
        </p:txBody>
      </p:sp>
      <p:pic>
        <p:nvPicPr>
          <p:cNvPr id="6" name="Image 1" descr="preencoded.png"/>
          <p:cNvPicPr>
            <a:picLocks noChangeAspect="1"/>
          </p:cNvPicPr>
          <p:nvPr/>
        </p:nvPicPr>
        <p:blipFill>
          <a:blip r:embed="rId4"/>
          <a:stretch>
            <a:fillRect/>
          </a:stretch>
        </p:blipFill>
        <p:spPr>
          <a:xfrm>
            <a:off x="4125278" y="2203847"/>
            <a:ext cx="340162" cy="340162"/>
          </a:xfrm>
          <a:prstGeom prst="rect">
            <a:avLst/>
          </a:prstGeom>
        </p:spPr>
      </p:pic>
      <p:sp>
        <p:nvSpPr>
          <p:cNvPr id="7" name="Text 3"/>
          <p:cNvSpPr/>
          <p:nvPr/>
        </p:nvSpPr>
        <p:spPr>
          <a:xfrm>
            <a:off x="4125278" y="2770823"/>
            <a:ext cx="3048119" cy="362903"/>
          </a:xfrm>
          <a:prstGeom prst="rect">
            <a:avLst/>
          </a:prstGeom>
          <a:noFill/>
          <a:ln/>
        </p:spPr>
        <p:txBody>
          <a:bodyPr wrap="none" lIns="0" tIns="0" rIns="0" bIns="0" rtlCol="0" anchor="t"/>
          <a:lstStyle/>
          <a:p>
            <a:pPr marL="0" indent="0" algn="l">
              <a:lnSpc>
                <a:spcPts val="2850"/>
              </a:lnSpc>
              <a:buNone/>
            </a:pPr>
            <a:r>
              <a:rPr lang="en-US" sz="1750" b="1" dirty="0">
                <a:solidFill>
                  <a:srgbClr val="464646"/>
                </a:solidFill>
                <a:latin typeface="Inter Medium" pitchFamily="34" charset="0"/>
                <a:ea typeface="Inter Medium" pitchFamily="34" charset="-122"/>
                <a:cs typeface="Inter Medium" pitchFamily="34" charset="-120"/>
              </a:rPr>
              <a:t>Personal Email Domains</a:t>
            </a:r>
            <a:endParaRPr lang="en-US" sz="1750" dirty="0"/>
          </a:p>
        </p:txBody>
      </p:sp>
      <p:sp>
        <p:nvSpPr>
          <p:cNvPr id="8" name="Text 4"/>
          <p:cNvSpPr/>
          <p:nvPr/>
        </p:nvSpPr>
        <p:spPr>
          <a:xfrm>
            <a:off x="4125278" y="3269813"/>
            <a:ext cx="3048119" cy="1814513"/>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Watch for gmail.com or outlook.com addresses instead of company domains. Real recruiters use their corporate emails.</a:t>
            </a:r>
            <a:endParaRPr lang="en-US" sz="1750" dirty="0"/>
          </a:p>
        </p:txBody>
      </p:sp>
      <p:pic>
        <p:nvPicPr>
          <p:cNvPr id="9" name="Image 2" descr="preencoded.png"/>
          <p:cNvPicPr>
            <a:picLocks noChangeAspect="1"/>
          </p:cNvPicPr>
          <p:nvPr/>
        </p:nvPicPr>
        <p:blipFill>
          <a:blip r:embed="rId5"/>
          <a:stretch>
            <a:fillRect/>
          </a:stretch>
        </p:blipFill>
        <p:spPr>
          <a:xfrm>
            <a:off x="7456884" y="2203847"/>
            <a:ext cx="340162" cy="340162"/>
          </a:xfrm>
          <a:prstGeom prst="rect">
            <a:avLst/>
          </a:prstGeom>
        </p:spPr>
      </p:pic>
      <p:sp>
        <p:nvSpPr>
          <p:cNvPr id="10" name="Text 5"/>
          <p:cNvSpPr/>
          <p:nvPr/>
        </p:nvSpPr>
        <p:spPr>
          <a:xfrm>
            <a:off x="7456884" y="2770823"/>
            <a:ext cx="3048119" cy="362903"/>
          </a:xfrm>
          <a:prstGeom prst="rect">
            <a:avLst/>
          </a:prstGeom>
          <a:noFill/>
          <a:ln/>
        </p:spPr>
        <p:txBody>
          <a:bodyPr wrap="none" lIns="0" tIns="0" rIns="0" bIns="0" rtlCol="0" anchor="t"/>
          <a:lstStyle/>
          <a:p>
            <a:pPr marL="0" indent="0" algn="l">
              <a:lnSpc>
                <a:spcPts val="2850"/>
              </a:lnSpc>
              <a:buNone/>
            </a:pPr>
            <a:r>
              <a:rPr lang="en-US" sz="1750" b="1" dirty="0">
                <a:solidFill>
                  <a:srgbClr val="464646"/>
                </a:solidFill>
                <a:latin typeface="Inter Medium" pitchFamily="34" charset="0"/>
                <a:ea typeface="Inter Medium" pitchFamily="34" charset="-122"/>
                <a:cs typeface="Inter Medium" pitchFamily="34" charset="-120"/>
              </a:rPr>
              <a:t>Text-Only Interviews</a:t>
            </a:r>
            <a:endParaRPr lang="en-US" sz="1750" dirty="0"/>
          </a:p>
        </p:txBody>
      </p:sp>
      <p:sp>
        <p:nvSpPr>
          <p:cNvPr id="11" name="Text 6"/>
          <p:cNvSpPr/>
          <p:nvPr/>
        </p:nvSpPr>
        <p:spPr>
          <a:xfrm>
            <a:off x="7456884" y="3269813"/>
            <a:ext cx="3048119" cy="1814513"/>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Be wary of hiring processes conducted entirely through text with no video interviews or phone screenings.</a:t>
            </a:r>
            <a:endParaRPr lang="en-US" sz="1750" dirty="0"/>
          </a:p>
        </p:txBody>
      </p:sp>
      <p:pic>
        <p:nvPicPr>
          <p:cNvPr id="12" name="Image 3" descr="preencoded.png"/>
          <p:cNvPicPr>
            <a:picLocks noChangeAspect="1"/>
          </p:cNvPicPr>
          <p:nvPr/>
        </p:nvPicPr>
        <p:blipFill>
          <a:blip r:embed="rId6"/>
          <a:stretch>
            <a:fillRect/>
          </a:stretch>
        </p:blipFill>
        <p:spPr>
          <a:xfrm>
            <a:off x="10788491" y="2203847"/>
            <a:ext cx="340162" cy="340162"/>
          </a:xfrm>
          <a:prstGeom prst="rect">
            <a:avLst/>
          </a:prstGeom>
        </p:spPr>
      </p:pic>
      <p:sp>
        <p:nvSpPr>
          <p:cNvPr id="13" name="Text 7"/>
          <p:cNvSpPr/>
          <p:nvPr/>
        </p:nvSpPr>
        <p:spPr>
          <a:xfrm>
            <a:off x="10788491" y="2770823"/>
            <a:ext cx="3048119" cy="362903"/>
          </a:xfrm>
          <a:prstGeom prst="rect">
            <a:avLst/>
          </a:prstGeom>
          <a:noFill/>
          <a:ln/>
        </p:spPr>
        <p:txBody>
          <a:bodyPr wrap="none" lIns="0" tIns="0" rIns="0" bIns="0" rtlCol="0" anchor="t"/>
          <a:lstStyle/>
          <a:p>
            <a:pPr marL="0" indent="0" algn="l">
              <a:lnSpc>
                <a:spcPts val="2850"/>
              </a:lnSpc>
              <a:buNone/>
            </a:pPr>
            <a:r>
              <a:rPr lang="en-US" sz="1750" b="1" dirty="0">
                <a:solidFill>
                  <a:srgbClr val="464646"/>
                </a:solidFill>
                <a:latin typeface="Inter Medium" pitchFamily="34" charset="0"/>
                <a:ea typeface="Inter Medium" pitchFamily="34" charset="-122"/>
                <a:cs typeface="Inter Medium" pitchFamily="34" charset="-120"/>
              </a:rPr>
              <a:t>Unsolicited Job Offers</a:t>
            </a:r>
            <a:endParaRPr lang="en-US" sz="1750" dirty="0"/>
          </a:p>
        </p:txBody>
      </p:sp>
      <p:sp>
        <p:nvSpPr>
          <p:cNvPr id="14" name="Text 8"/>
          <p:cNvSpPr/>
          <p:nvPr/>
        </p:nvSpPr>
        <p:spPr>
          <a:xfrm>
            <a:off x="10788491" y="3269813"/>
            <a:ext cx="3048119" cy="1814513"/>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Be especially cautious of opportunities you didn't apply for, particularly those offering unusually high compensation.</a:t>
            </a:r>
            <a:endParaRPr lang="en-US" sz="1750" dirty="0"/>
          </a:p>
        </p:txBody>
      </p:sp>
      <p:sp>
        <p:nvSpPr>
          <p:cNvPr id="15" name="Text 9"/>
          <p:cNvSpPr/>
          <p:nvPr/>
        </p:nvSpPr>
        <p:spPr>
          <a:xfrm>
            <a:off x="793790" y="5339477"/>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Scammers prefer communication channels that are difficult to trace and outside LinkedIn's monitoring systems. Their goal is to quickly move conversations to platforms where they have more control and less oversight.</a:t>
            </a:r>
            <a:endParaRPr lang="en-US" sz="1750" dirty="0"/>
          </a:p>
        </p:txBody>
      </p:sp>
      <p:sp>
        <p:nvSpPr>
          <p:cNvPr id="16" name="Text 10"/>
          <p:cNvSpPr/>
          <p:nvPr/>
        </p:nvSpPr>
        <p:spPr>
          <a:xfrm>
            <a:off x="793790" y="6320433"/>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Professional recruiters typically follow a structured process using corporate communication tools. They understand the importance of maintaining professionalism and security throughout the hiring process.</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73073" y="785217"/>
            <a:ext cx="10238303" cy="552212"/>
          </a:xfrm>
          <a:prstGeom prst="rect">
            <a:avLst/>
          </a:prstGeom>
          <a:noFill/>
          <a:ln/>
        </p:spPr>
        <p:txBody>
          <a:bodyPr wrap="none" lIns="0" tIns="0" rIns="0" bIns="0" rtlCol="0" anchor="t"/>
          <a:lstStyle/>
          <a:p>
            <a:pPr marL="0" indent="0" algn="l">
              <a:lnSpc>
                <a:spcPts val="4300"/>
              </a:lnSpc>
              <a:buNone/>
            </a:pPr>
            <a:r>
              <a:rPr lang="en-US" sz="3450" dirty="0">
                <a:solidFill>
                  <a:srgbClr val="030303"/>
                </a:solidFill>
                <a:latin typeface="DM Sans Semi Bold" pitchFamily="34" charset="0"/>
                <a:ea typeface="DM Sans Semi Bold" pitchFamily="34" charset="-122"/>
                <a:cs typeface="DM Sans Semi Bold" pitchFamily="34" charset="-120"/>
              </a:rPr>
              <a:t>Verification Techniques: Do Your Detective Work</a:t>
            </a:r>
            <a:endParaRPr lang="en-US" sz="3450" dirty="0"/>
          </a:p>
        </p:txBody>
      </p:sp>
      <p:sp>
        <p:nvSpPr>
          <p:cNvPr id="3" name="Shape 1"/>
          <p:cNvSpPr/>
          <p:nvPr/>
        </p:nvSpPr>
        <p:spPr>
          <a:xfrm>
            <a:off x="773073" y="1779151"/>
            <a:ext cx="3105388" cy="3401258"/>
          </a:xfrm>
          <a:prstGeom prst="roundRect">
            <a:avLst>
              <a:gd name="adj" fmla="val 1067"/>
            </a:avLst>
          </a:prstGeom>
          <a:solidFill>
            <a:srgbClr val="F2EEEE"/>
          </a:solidFill>
          <a:ln/>
        </p:spPr>
        <p:txBody>
          <a:bodyPr/>
          <a:lstStyle/>
          <a:p>
            <a:endParaRPr lang="en-US"/>
          </a:p>
        </p:txBody>
      </p:sp>
      <p:sp>
        <p:nvSpPr>
          <p:cNvPr id="4" name="Text 2"/>
          <p:cNvSpPr/>
          <p:nvPr/>
        </p:nvSpPr>
        <p:spPr>
          <a:xfrm>
            <a:off x="993934" y="2000012"/>
            <a:ext cx="2663666" cy="353378"/>
          </a:xfrm>
          <a:prstGeom prst="rect">
            <a:avLst/>
          </a:prstGeom>
          <a:noFill/>
          <a:ln/>
        </p:spPr>
        <p:txBody>
          <a:bodyPr wrap="none" lIns="0" tIns="0" rIns="0" bIns="0" rtlCol="0" anchor="t"/>
          <a:lstStyle/>
          <a:p>
            <a:pPr marL="0" indent="0" algn="l">
              <a:lnSpc>
                <a:spcPts val="2750"/>
              </a:lnSpc>
              <a:buNone/>
            </a:pPr>
            <a:r>
              <a:rPr lang="en-US" sz="1700" b="1" dirty="0">
                <a:solidFill>
                  <a:srgbClr val="464646"/>
                </a:solidFill>
                <a:latin typeface="Inter Medium" pitchFamily="34" charset="0"/>
                <a:ea typeface="Inter Medium" pitchFamily="34" charset="-122"/>
                <a:cs typeface="Inter Medium" pitchFamily="34" charset="-120"/>
              </a:rPr>
              <a:t>Profile Investigation</a:t>
            </a:r>
            <a:endParaRPr lang="en-US" sz="1700" dirty="0"/>
          </a:p>
        </p:txBody>
      </p:sp>
      <p:sp>
        <p:nvSpPr>
          <p:cNvPr id="5" name="Text 3"/>
          <p:cNvSpPr/>
          <p:nvPr/>
        </p:nvSpPr>
        <p:spPr>
          <a:xfrm>
            <a:off x="993934" y="2485906"/>
            <a:ext cx="2663666" cy="2473643"/>
          </a:xfrm>
          <a:prstGeom prst="rect">
            <a:avLst/>
          </a:prstGeom>
          <a:noFill/>
          <a:ln/>
        </p:spPr>
        <p:txBody>
          <a:bodyPr wrap="square" lIns="0" tIns="0" rIns="0" bIns="0" rtlCol="0" anchor="t"/>
          <a:lstStyle/>
          <a:p>
            <a:pPr marL="0" indent="0" algn="l">
              <a:lnSpc>
                <a:spcPts val="2750"/>
              </a:lnSpc>
              <a:buNone/>
            </a:pPr>
            <a:r>
              <a:rPr lang="en-US" sz="1700" dirty="0">
                <a:solidFill>
                  <a:srgbClr val="464646"/>
                </a:solidFill>
                <a:latin typeface="Inter Medium" pitchFamily="34" charset="0"/>
                <a:ea typeface="Inter Medium" pitchFamily="34" charset="-122"/>
                <a:cs typeface="Inter Medium" pitchFamily="34" charset="-120"/>
              </a:rPr>
              <a:t>Check the recruiter's profile age, activity history, and endorsements. Look for connections to actual employees at the claimed company.</a:t>
            </a:r>
            <a:endParaRPr lang="en-US" sz="1700" dirty="0"/>
          </a:p>
        </p:txBody>
      </p:sp>
      <p:sp>
        <p:nvSpPr>
          <p:cNvPr id="6" name="Shape 4"/>
          <p:cNvSpPr/>
          <p:nvPr/>
        </p:nvSpPr>
        <p:spPr>
          <a:xfrm>
            <a:off x="4099322" y="1779151"/>
            <a:ext cx="3105388" cy="3401258"/>
          </a:xfrm>
          <a:prstGeom prst="roundRect">
            <a:avLst>
              <a:gd name="adj" fmla="val 1067"/>
            </a:avLst>
          </a:prstGeom>
          <a:solidFill>
            <a:srgbClr val="F2EEEE"/>
          </a:solidFill>
          <a:ln/>
        </p:spPr>
        <p:txBody>
          <a:bodyPr/>
          <a:lstStyle/>
          <a:p>
            <a:endParaRPr lang="en-US"/>
          </a:p>
        </p:txBody>
      </p:sp>
      <p:sp>
        <p:nvSpPr>
          <p:cNvPr id="7" name="Text 5"/>
          <p:cNvSpPr/>
          <p:nvPr/>
        </p:nvSpPr>
        <p:spPr>
          <a:xfrm>
            <a:off x="4320183" y="2000012"/>
            <a:ext cx="2663666" cy="353378"/>
          </a:xfrm>
          <a:prstGeom prst="rect">
            <a:avLst/>
          </a:prstGeom>
          <a:noFill/>
          <a:ln/>
        </p:spPr>
        <p:txBody>
          <a:bodyPr wrap="none" lIns="0" tIns="0" rIns="0" bIns="0" rtlCol="0" anchor="t"/>
          <a:lstStyle/>
          <a:p>
            <a:pPr marL="0" indent="0" algn="l">
              <a:lnSpc>
                <a:spcPts val="2750"/>
              </a:lnSpc>
              <a:buNone/>
            </a:pPr>
            <a:r>
              <a:rPr lang="en-US" sz="1700" b="1" dirty="0">
                <a:solidFill>
                  <a:srgbClr val="464646"/>
                </a:solidFill>
                <a:latin typeface="Inter Medium" pitchFamily="34" charset="0"/>
                <a:ea typeface="Inter Medium" pitchFamily="34" charset="-122"/>
                <a:cs typeface="Inter Medium" pitchFamily="34" charset="-120"/>
              </a:rPr>
              <a:t>Company Verification</a:t>
            </a:r>
            <a:endParaRPr lang="en-US" sz="1700" dirty="0"/>
          </a:p>
        </p:txBody>
      </p:sp>
      <p:sp>
        <p:nvSpPr>
          <p:cNvPr id="8" name="Text 6"/>
          <p:cNvSpPr/>
          <p:nvPr/>
        </p:nvSpPr>
        <p:spPr>
          <a:xfrm>
            <a:off x="4320183" y="2485906"/>
            <a:ext cx="2663666" cy="2473643"/>
          </a:xfrm>
          <a:prstGeom prst="rect">
            <a:avLst/>
          </a:prstGeom>
          <a:noFill/>
          <a:ln/>
        </p:spPr>
        <p:txBody>
          <a:bodyPr wrap="square" lIns="0" tIns="0" rIns="0" bIns="0" rtlCol="0" anchor="t"/>
          <a:lstStyle/>
          <a:p>
            <a:pPr marL="0" indent="0" algn="l">
              <a:lnSpc>
                <a:spcPts val="2750"/>
              </a:lnSpc>
              <a:buNone/>
            </a:pPr>
            <a:r>
              <a:rPr lang="en-US" sz="1700" dirty="0">
                <a:solidFill>
                  <a:srgbClr val="464646"/>
                </a:solidFill>
                <a:latin typeface="Inter Medium" pitchFamily="34" charset="0"/>
                <a:ea typeface="Inter Medium" pitchFamily="34" charset="-122"/>
                <a:cs typeface="Inter Medium" pitchFamily="34" charset="-120"/>
              </a:rPr>
              <a:t>Visit the official company website and look for the job listing on their careers page. Contact HR through official channels to confirm the position.</a:t>
            </a:r>
            <a:endParaRPr lang="en-US" sz="1700" dirty="0"/>
          </a:p>
        </p:txBody>
      </p:sp>
      <p:sp>
        <p:nvSpPr>
          <p:cNvPr id="9" name="Shape 7"/>
          <p:cNvSpPr/>
          <p:nvPr/>
        </p:nvSpPr>
        <p:spPr>
          <a:xfrm>
            <a:off x="7425571" y="1779151"/>
            <a:ext cx="3105388" cy="3401258"/>
          </a:xfrm>
          <a:prstGeom prst="roundRect">
            <a:avLst>
              <a:gd name="adj" fmla="val 1067"/>
            </a:avLst>
          </a:prstGeom>
          <a:solidFill>
            <a:srgbClr val="F2EEEE"/>
          </a:solidFill>
          <a:ln/>
        </p:spPr>
        <p:txBody>
          <a:bodyPr/>
          <a:lstStyle/>
          <a:p>
            <a:endParaRPr lang="en-US"/>
          </a:p>
        </p:txBody>
      </p:sp>
      <p:sp>
        <p:nvSpPr>
          <p:cNvPr id="10" name="Text 8"/>
          <p:cNvSpPr/>
          <p:nvPr/>
        </p:nvSpPr>
        <p:spPr>
          <a:xfrm>
            <a:off x="7646432" y="2000012"/>
            <a:ext cx="2663666" cy="353378"/>
          </a:xfrm>
          <a:prstGeom prst="rect">
            <a:avLst/>
          </a:prstGeom>
          <a:noFill/>
          <a:ln/>
        </p:spPr>
        <p:txBody>
          <a:bodyPr wrap="none" lIns="0" tIns="0" rIns="0" bIns="0" rtlCol="0" anchor="t"/>
          <a:lstStyle/>
          <a:p>
            <a:pPr marL="0" indent="0" algn="l">
              <a:lnSpc>
                <a:spcPts val="2750"/>
              </a:lnSpc>
              <a:buNone/>
            </a:pPr>
            <a:r>
              <a:rPr lang="en-US" sz="1700" b="1" dirty="0">
                <a:solidFill>
                  <a:srgbClr val="464646"/>
                </a:solidFill>
                <a:latin typeface="Inter Medium" pitchFamily="34" charset="0"/>
                <a:ea typeface="Inter Medium" pitchFamily="34" charset="-122"/>
                <a:cs typeface="Inter Medium" pitchFamily="34" charset="-120"/>
              </a:rPr>
              <a:t>URL Inspection</a:t>
            </a:r>
            <a:endParaRPr lang="en-US" sz="1700" dirty="0"/>
          </a:p>
        </p:txBody>
      </p:sp>
      <p:sp>
        <p:nvSpPr>
          <p:cNvPr id="11" name="Text 9"/>
          <p:cNvSpPr/>
          <p:nvPr/>
        </p:nvSpPr>
        <p:spPr>
          <a:xfrm>
            <a:off x="7646432" y="2485906"/>
            <a:ext cx="2663666" cy="2473643"/>
          </a:xfrm>
          <a:prstGeom prst="rect">
            <a:avLst/>
          </a:prstGeom>
          <a:noFill/>
          <a:ln/>
        </p:spPr>
        <p:txBody>
          <a:bodyPr wrap="square" lIns="0" tIns="0" rIns="0" bIns="0" rtlCol="0" anchor="t"/>
          <a:lstStyle/>
          <a:p>
            <a:pPr marL="0" indent="0" algn="l">
              <a:lnSpc>
                <a:spcPts val="2750"/>
              </a:lnSpc>
              <a:buNone/>
            </a:pPr>
            <a:r>
              <a:rPr lang="en-US" sz="1700" dirty="0">
                <a:solidFill>
                  <a:srgbClr val="464646"/>
                </a:solidFill>
                <a:latin typeface="Inter Medium" pitchFamily="34" charset="0"/>
                <a:ea typeface="Inter Medium" pitchFamily="34" charset="-122"/>
                <a:cs typeface="Inter Medium" pitchFamily="34" charset="-120"/>
              </a:rPr>
              <a:t>Carefully check application page URLs for misspellings or unusual domains. Legitimate companies use their own domains for recruitment.</a:t>
            </a:r>
            <a:endParaRPr lang="en-US" sz="1700" dirty="0"/>
          </a:p>
        </p:txBody>
      </p:sp>
      <p:sp>
        <p:nvSpPr>
          <p:cNvPr id="12" name="Shape 10"/>
          <p:cNvSpPr/>
          <p:nvPr/>
        </p:nvSpPr>
        <p:spPr>
          <a:xfrm>
            <a:off x="10751820" y="1779151"/>
            <a:ext cx="3105388" cy="3401258"/>
          </a:xfrm>
          <a:prstGeom prst="roundRect">
            <a:avLst>
              <a:gd name="adj" fmla="val 1067"/>
            </a:avLst>
          </a:prstGeom>
          <a:solidFill>
            <a:srgbClr val="F2EEEE"/>
          </a:solidFill>
          <a:ln/>
        </p:spPr>
        <p:txBody>
          <a:bodyPr/>
          <a:lstStyle/>
          <a:p>
            <a:endParaRPr lang="en-US"/>
          </a:p>
        </p:txBody>
      </p:sp>
      <p:sp>
        <p:nvSpPr>
          <p:cNvPr id="13" name="Text 11"/>
          <p:cNvSpPr/>
          <p:nvPr/>
        </p:nvSpPr>
        <p:spPr>
          <a:xfrm>
            <a:off x="10972681" y="2000012"/>
            <a:ext cx="2663666" cy="353378"/>
          </a:xfrm>
          <a:prstGeom prst="rect">
            <a:avLst/>
          </a:prstGeom>
          <a:noFill/>
          <a:ln/>
        </p:spPr>
        <p:txBody>
          <a:bodyPr wrap="none" lIns="0" tIns="0" rIns="0" bIns="0" rtlCol="0" anchor="t"/>
          <a:lstStyle/>
          <a:p>
            <a:pPr marL="0" indent="0" algn="l">
              <a:lnSpc>
                <a:spcPts val="2750"/>
              </a:lnSpc>
              <a:buNone/>
            </a:pPr>
            <a:r>
              <a:rPr lang="en-US" sz="1700" b="1" dirty="0">
                <a:solidFill>
                  <a:srgbClr val="464646"/>
                </a:solidFill>
                <a:latin typeface="Inter Medium" pitchFamily="34" charset="0"/>
                <a:ea typeface="Inter Medium" pitchFamily="34" charset="-122"/>
                <a:cs typeface="Inter Medium" pitchFamily="34" charset="-120"/>
              </a:rPr>
              <a:t>Network Consultation</a:t>
            </a:r>
            <a:endParaRPr lang="en-US" sz="1700" dirty="0"/>
          </a:p>
        </p:txBody>
      </p:sp>
      <p:sp>
        <p:nvSpPr>
          <p:cNvPr id="14" name="Text 12"/>
          <p:cNvSpPr/>
          <p:nvPr/>
        </p:nvSpPr>
        <p:spPr>
          <a:xfrm>
            <a:off x="10972681" y="2485906"/>
            <a:ext cx="2663666" cy="2120265"/>
          </a:xfrm>
          <a:prstGeom prst="rect">
            <a:avLst/>
          </a:prstGeom>
          <a:noFill/>
          <a:ln/>
        </p:spPr>
        <p:txBody>
          <a:bodyPr wrap="square" lIns="0" tIns="0" rIns="0" bIns="0" rtlCol="0" anchor="t"/>
          <a:lstStyle/>
          <a:p>
            <a:pPr marL="0" indent="0" algn="l">
              <a:lnSpc>
                <a:spcPts val="2750"/>
              </a:lnSpc>
              <a:buNone/>
            </a:pPr>
            <a:r>
              <a:rPr lang="en-US" sz="1700" dirty="0">
                <a:solidFill>
                  <a:srgbClr val="464646"/>
                </a:solidFill>
                <a:latin typeface="Inter Medium" pitchFamily="34" charset="0"/>
                <a:ea typeface="Inter Medium" pitchFamily="34" charset="-122"/>
                <a:cs typeface="Inter Medium" pitchFamily="34" charset="-120"/>
              </a:rPr>
              <a:t>Ask mutual connections about the recruiter or reach out to verified employees at the company through your network.</a:t>
            </a:r>
            <a:endParaRPr lang="en-US" sz="1700" dirty="0"/>
          </a:p>
        </p:txBody>
      </p:sp>
      <p:sp>
        <p:nvSpPr>
          <p:cNvPr id="15" name="Text 13"/>
          <p:cNvSpPr/>
          <p:nvPr/>
        </p:nvSpPr>
        <p:spPr>
          <a:xfrm>
            <a:off x="773073" y="5428893"/>
            <a:ext cx="13084254" cy="1060133"/>
          </a:xfrm>
          <a:prstGeom prst="rect">
            <a:avLst/>
          </a:prstGeom>
          <a:noFill/>
          <a:ln/>
        </p:spPr>
        <p:txBody>
          <a:bodyPr wrap="square" lIns="0" tIns="0" rIns="0" bIns="0" rtlCol="0" anchor="t"/>
          <a:lstStyle/>
          <a:p>
            <a:pPr marL="0" indent="0" algn="l">
              <a:lnSpc>
                <a:spcPts val="2750"/>
              </a:lnSpc>
              <a:buNone/>
            </a:pPr>
            <a:r>
              <a:rPr lang="en-US" sz="1700" dirty="0">
                <a:solidFill>
                  <a:srgbClr val="464646"/>
                </a:solidFill>
                <a:latin typeface="Inter Medium" pitchFamily="34" charset="0"/>
                <a:ea typeface="Inter Medium" pitchFamily="34" charset="-122"/>
                <a:cs typeface="Inter Medium" pitchFamily="34" charset="-120"/>
              </a:rPr>
              <a:t>Taking time to verify opportunities is your strongest defense against scams. Real recruiters expect candidates to perform due diligence and will respect your thoroughness. Most legitimate recruiters have established LinkedIn presences with activity history spanning months or years.</a:t>
            </a:r>
            <a:endParaRPr lang="en-US" sz="1700" dirty="0"/>
          </a:p>
        </p:txBody>
      </p:sp>
      <p:sp>
        <p:nvSpPr>
          <p:cNvPr id="16" name="Text 14"/>
          <p:cNvSpPr/>
          <p:nvPr/>
        </p:nvSpPr>
        <p:spPr>
          <a:xfrm>
            <a:off x="773073" y="6737509"/>
            <a:ext cx="13084254" cy="706755"/>
          </a:xfrm>
          <a:prstGeom prst="rect">
            <a:avLst/>
          </a:prstGeom>
          <a:noFill/>
          <a:ln/>
        </p:spPr>
        <p:txBody>
          <a:bodyPr wrap="square" lIns="0" tIns="0" rIns="0" bIns="0" rtlCol="0" anchor="t"/>
          <a:lstStyle/>
          <a:p>
            <a:pPr marL="0" indent="0" algn="l">
              <a:lnSpc>
                <a:spcPts val="2750"/>
              </a:lnSpc>
              <a:buNone/>
            </a:pPr>
            <a:r>
              <a:rPr lang="en-US" sz="1700" dirty="0">
                <a:solidFill>
                  <a:srgbClr val="464646"/>
                </a:solidFill>
                <a:latin typeface="Inter Medium" pitchFamily="34" charset="0"/>
                <a:ea typeface="Inter Medium" pitchFamily="34" charset="-122"/>
                <a:cs typeface="Inter Medium" pitchFamily="34" charset="-120"/>
              </a:rPr>
              <a:t>Cross-referencing job details across multiple official sources helps confirm legitimacy. When in doubt, contact the company directly through their official website rather than using contact information provided in the suspicious message.</a:t>
            </a:r>
            <a:endParaRPr lang="en-US" sz="17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TotalTime>
  <Words>2160</Words>
  <Application>Microsoft Office PowerPoint</Application>
  <PresentationFormat>Custom</PresentationFormat>
  <Paragraphs>152</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DM Sans Semi Bold</vt:lpstr>
      <vt:lpstr>Inter Bold</vt:lpstr>
      <vt:lpstr>Inter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2</cp:revision>
  <dcterms:created xsi:type="dcterms:W3CDTF">2025-05-15T18:56:20Z</dcterms:created>
  <dcterms:modified xsi:type="dcterms:W3CDTF">2025-05-15T19:16:33Z</dcterms:modified>
</cp:coreProperties>
</file>