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Alice" panose="020B0604020202020204" charset="0"/>
      <p:regular r:id="rId15"/>
    </p:embeddedFont>
    <p:embeddedFont>
      <p:font typeface="Lora" pitchFamily="2" charset="0"/>
      <p:regular r:id="rId16"/>
      <p:bold r:id="rId17"/>
    </p:embeddedFont>
    <p:embeddedFont>
      <p:font typeface="Lora Bold" pitchFamily="2" charset="0"/>
      <p:bold r:id="rId18"/>
    </p:embeddedFont>
    <p:embeddedFont>
      <p:font typeface="Lora Medium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0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Kanban vs. Scrum: Choosing the Right Agile Path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 today's fast-paced project environments, choosing the right Agile methodology is crucial for success. This presentation explores the key differences between Scrum and Kanban frameworks.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2493" y="5616654"/>
            <a:ext cx="16537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Lora Medium" pitchFamily="34" charset="0"/>
                <a:ea typeface="Lora Medium" pitchFamily="34" charset="-122"/>
                <a:cs typeface="Lora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467112"/>
            <a:ext cx="286547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2821"/>
                </a:solidFill>
                <a:latin typeface="Lora Bold" pitchFamily="34" charset="0"/>
                <a:ea typeface="Lora Bold" pitchFamily="34" charset="-122"/>
                <a:cs typeface="Lora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972145"/>
            <a:ext cx="532745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Implementation Roadmap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179427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25880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Assessment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451390" y="3078480"/>
            <a:ext cx="29394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Evaluate team and project characteristics against framework requirements.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4451390" y="4303276"/>
            <a:ext cx="29394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Analyze work patterns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4451390" y="4745474"/>
            <a:ext cx="29394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Assess team readiness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4451390" y="5187672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Review stakeholder needs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293" y="1794272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674293" y="25880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Preparation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674293" y="3078480"/>
            <a:ext cx="29394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Set up tools, train the team, and establish initial processes.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7674293" y="4303276"/>
            <a:ext cx="29394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Configure task boards</a:t>
            </a:r>
            <a:endParaRPr lang="en-US" sz="1750" dirty="0"/>
          </a:p>
        </p:txBody>
      </p:sp>
      <p:sp>
        <p:nvSpPr>
          <p:cNvPr id="14" name="Text 9"/>
          <p:cNvSpPr/>
          <p:nvPr/>
        </p:nvSpPr>
        <p:spPr>
          <a:xfrm>
            <a:off x="7674293" y="4745474"/>
            <a:ext cx="29394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Define workflow states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7674293" y="5187672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Establish metrics baselines</a:t>
            </a:r>
            <a:endParaRPr lang="en-US" sz="175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7195" y="1794272"/>
            <a:ext cx="566976" cy="56697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0897195" y="25880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Implementation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10897195" y="3078480"/>
            <a:ext cx="29394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Begin using the selected framework with close monitoring and support.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10897195" y="4303276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Start with basic practices</a:t>
            </a:r>
            <a:endParaRPr lang="en-US" sz="1750" dirty="0"/>
          </a:p>
        </p:txBody>
      </p:sp>
      <p:sp>
        <p:nvSpPr>
          <p:cNvPr id="20" name="Text 14"/>
          <p:cNvSpPr/>
          <p:nvPr/>
        </p:nvSpPr>
        <p:spPr>
          <a:xfrm>
            <a:off x="10897195" y="5108377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Review progress frequently</a:t>
            </a:r>
            <a:endParaRPr lang="en-US" sz="1750" dirty="0"/>
          </a:p>
        </p:txBody>
      </p:sp>
      <p:sp>
        <p:nvSpPr>
          <p:cNvPr id="21" name="Text 15"/>
          <p:cNvSpPr/>
          <p:nvPr/>
        </p:nvSpPr>
        <p:spPr>
          <a:xfrm>
            <a:off x="10897195" y="5913477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Adjust based on feedback</a:t>
            </a:r>
            <a:endParaRPr lang="en-US" sz="1750" dirty="0"/>
          </a:p>
        </p:txBody>
      </p:sp>
      <p:sp>
        <p:nvSpPr>
          <p:cNvPr id="22" name="Text 16"/>
          <p:cNvSpPr/>
          <p:nvPr/>
        </p:nvSpPr>
        <p:spPr>
          <a:xfrm>
            <a:off x="4451390" y="6894433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 thoughtful implementation plan increases the likelihood of a successful transition.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42698" y="798076"/>
            <a:ext cx="5608320" cy="700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Measuring Success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4442698" y="1947624"/>
            <a:ext cx="4533067" cy="74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00"/>
              </a:lnSpc>
              <a:buNone/>
            </a:pPr>
            <a:r>
              <a:rPr lang="en-US" sz="5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20%</a:t>
            </a:r>
            <a:endParaRPr lang="en-US" sz="5800" dirty="0"/>
          </a:p>
        </p:txBody>
      </p:sp>
      <p:sp>
        <p:nvSpPr>
          <p:cNvPr id="5" name="Text 2"/>
          <p:cNvSpPr/>
          <p:nvPr/>
        </p:nvSpPr>
        <p:spPr>
          <a:xfrm>
            <a:off x="5307092" y="2968228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Faster Delivery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442698" y="3453170"/>
            <a:ext cx="4533067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Average cycle time reduction after proper implementation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312235" y="1947624"/>
            <a:ext cx="4533067" cy="74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00"/>
              </a:lnSpc>
              <a:buNone/>
            </a:pPr>
            <a:r>
              <a:rPr lang="en-US" sz="5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35%</a:t>
            </a:r>
            <a:endParaRPr lang="en-US" sz="5800" dirty="0"/>
          </a:p>
        </p:txBody>
      </p:sp>
      <p:sp>
        <p:nvSpPr>
          <p:cNvPr id="8" name="Text 5"/>
          <p:cNvSpPr/>
          <p:nvPr/>
        </p:nvSpPr>
        <p:spPr>
          <a:xfrm>
            <a:off x="10176629" y="2968228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Quality Improvement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312235" y="3453170"/>
            <a:ext cx="4533067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Reduction in defects and rework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442698" y="4955977"/>
            <a:ext cx="4533067" cy="74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00"/>
              </a:lnSpc>
              <a:buNone/>
            </a:pPr>
            <a:r>
              <a:rPr lang="en-US" sz="5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40%</a:t>
            </a:r>
            <a:endParaRPr lang="en-US" sz="5800" dirty="0"/>
          </a:p>
        </p:txBody>
      </p:sp>
      <p:sp>
        <p:nvSpPr>
          <p:cNvPr id="11" name="Text 8"/>
          <p:cNvSpPr/>
          <p:nvPr/>
        </p:nvSpPr>
        <p:spPr>
          <a:xfrm>
            <a:off x="5307092" y="5976580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Team Satisfaction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442698" y="6461522"/>
            <a:ext cx="4533067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Increase in team engagement scores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9312235" y="4955977"/>
            <a:ext cx="4533067" cy="74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00"/>
              </a:lnSpc>
              <a:buNone/>
            </a:pPr>
            <a:r>
              <a:rPr lang="en-US" sz="5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25%</a:t>
            </a:r>
            <a:endParaRPr lang="en-US" sz="5800" dirty="0"/>
          </a:p>
        </p:txBody>
      </p:sp>
      <p:sp>
        <p:nvSpPr>
          <p:cNvPr id="14" name="Text 11"/>
          <p:cNvSpPr/>
          <p:nvPr/>
        </p:nvSpPr>
        <p:spPr>
          <a:xfrm>
            <a:off x="10176629" y="5976580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Stakeholder Value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9312235" y="6461522"/>
            <a:ext cx="4533067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Improvement in customer satisfaction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4442698" y="7072670"/>
            <a:ext cx="9402604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Track these metrics to ensure your chosen framework is delivering the expected benefits.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049" y="605790"/>
            <a:ext cx="5507474" cy="688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Key Takeaways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49" y="1624608"/>
            <a:ext cx="550664" cy="5506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1049" y="2395538"/>
            <a:ext cx="3384233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No Single "Best" Framework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71049" y="2871907"/>
            <a:ext cx="366331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Choose based on your specific needs, not popularity or trends.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636" y="1624608"/>
            <a:ext cx="550664" cy="55066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09636" y="2395538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Adapt and Evolve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4709636" y="2871907"/>
            <a:ext cx="3663315" cy="1057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Be prepared to modify your approach as team and project needs change.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49" y="4369713"/>
            <a:ext cx="550664" cy="5506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1049" y="5140643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Focus on Principles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71049" y="5617012"/>
            <a:ext cx="366331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Remember the Agile values that underpin both frameworks.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636" y="4369713"/>
            <a:ext cx="550664" cy="55066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09636" y="5140643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Measure Outcomes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4709636" y="5617012"/>
            <a:ext cx="366331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Track metrics that matter to ensure the framework is working.</a:t>
            </a:r>
            <a:endParaRPr lang="en-US" sz="1700" dirty="0"/>
          </a:p>
        </p:txBody>
      </p:sp>
      <p:sp>
        <p:nvSpPr>
          <p:cNvPr id="16" name="Text 9"/>
          <p:cNvSpPr/>
          <p:nvPr/>
        </p:nvSpPr>
        <p:spPr>
          <a:xfrm>
            <a:off x="771049" y="6569631"/>
            <a:ext cx="7601902" cy="1057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right Agile path depends on your unique context. Start with your project and team needs, then choose the framework that best supports them.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5216" y="610314"/>
            <a:ext cx="5537359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Agile Fundamentals</a:t>
            </a:r>
            <a:endParaRPr lang="en-US" sz="4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881" y="1745337"/>
            <a:ext cx="1618536" cy="127611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296" y="2346841"/>
            <a:ext cx="311468" cy="3893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75873" y="1966793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Value Delivery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5075873" y="2445663"/>
            <a:ext cx="37499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Prioritizing customer value above all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4909780" y="3033832"/>
            <a:ext cx="8890040" cy="15240"/>
          </a:xfrm>
          <a:prstGeom prst="roundRect">
            <a:avLst>
              <a:gd name="adj" fmla="val 21800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494" y="3076813"/>
            <a:ext cx="3237190" cy="127611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296" y="3520202"/>
            <a:ext cx="311468" cy="38933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85140" y="3298269"/>
            <a:ext cx="320813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Continuous Improvement</a:t>
            </a:r>
            <a:endParaRPr lang="en-US" sz="2150" dirty="0"/>
          </a:p>
        </p:txBody>
      </p:sp>
      <p:sp>
        <p:nvSpPr>
          <p:cNvPr id="11" name="Text 5"/>
          <p:cNvSpPr/>
          <p:nvPr/>
        </p:nvSpPr>
        <p:spPr>
          <a:xfrm>
            <a:off x="5885140" y="3777139"/>
            <a:ext cx="32331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Consistently refining processes</a:t>
            </a:r>
            <a:endParaRPr lang="en-US" sz="1700" dirty="0"/>
          </a:p>
        </p:txBody>
      </p:sp>
      <p:sp>
        <p:nvSpPr>
          <p:cNvPr id="12" name="Shape 6"/>
          <p:cNvSpPr/>
          <p:nvPr/>
        </p:nvSpPr>
        <p:spPr>
          <a:xfrm>
            <a:off x="5719048" y="4365308"/>
            <a:ext cx="8080772" cy="15240"/>
          </a:xfrm>
          <a:prstGeom prst="roundRect">
            <a:avLst>
              <a:gd name="adj" fmla="val 21800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226" y="4408289"/>
            <a:ext cx="4855845" cy="127611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9296" y="4851678"/>
            <a:ext cx="311468" cy="38933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94527" y="4629745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Team Collaboration</a:t>
            </a:r>
            <a:endParaRPr lang="en-US" sz="2150" dirty="0"/>
          </a:p>
        </p:txBody>
      </p:sp>
      <p:sp>
        <p:nvSpPr>
          <p:cNvPr id="16" name="Text 8"/>
          <p:cNvSpPr/>
          <p:nvPr/>
        </p:nvSpPr>
        <p:spPr>
          <a:xfrm>
            <a:off x="6694527" y="5108615"/>
            <a:ext cx="42538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Cross-functional teams working together</a:t>
            </a:r>
            <a:endParaRPr lang="en-US" sz="1700" dirty="0"/>
          </a:p>
        </p:txBody>
      </p:sp>
      <p:sp>
        <p:nvSpPr>
          <p:cNvPr id="17" name="Shape 9"/>
          <p:cNvSpPr/>
          <p:nvPr/>
        </p:nvSpPr>
        <p:spPr>
          <a:xfrm>
            <a:off x="6528435" y="5696783"/>
            <a:ext cx="7271385" cy="15240"/>
          </a:xfrm>
          <a:prstGeom prst="roundRect">
            <a:avLst>
              <a:gd name="adj" fmla="val 218008"/>
            </a:avLst>
          </a:prstGeom>
          <a:solidFill>
            <a:srgbClr val="D6D3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839" y="5739765"/>
            <a:ext cx="6474500" cy="1276112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9296" y="6183154"/>
            <a:ext cx="311468" cy="389334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3795" y="5961221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Transparency</a:t>
            </a:r>
            <a:endParaRPr lang="en-US" sz="2150" dirty="0"/>
          </a:p>
        </p:txBody>
      </p:sp>
      <p:sp>
        <p:nvSpPr>
          <p:cNvPr id="21" name="Text 11"/>
          <p:cNvSpPr/>
          <p:nvPr/>
        </p:nvSpPr>
        <p:spPr>
          <a:xfrm>
            <a:off x="7503795" y="6440091"/>
            <a:ext cx="33030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Visibility into all work processes</a:t>
            </a:r>
            <a:endParaRPr lang="en-US" sz="1700" dirty="0"/>
          </a:p>
        </p:txBody>
      </p:sp>
      <p:sp>
        <p:nvSpPr>
          <p:cNvPr id="22" name="Text 12"/>
          <p:cNvSpPr/>
          <p:nvPr/>
        </p:nvSpPr>
        <p:spPr>
          <a:xfrm>
            <a:off x="775216" y="7264956"/>
            <a:ext cx="130799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Both Scrum and Kanban share these core Agile principles. They differ in how they implement these fundamentals.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16593"/>
            <a:ext cx="72482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Scrum Framework Overview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65534"/>
            <a:ext cx="4579263" cy="2032754"/>
          </a:xfrm>
          <a:prstGeom prst="roundRect">
            <a:avLst>
              <a:gd name="adj" fmla="val 1674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2592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Defined Roles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082766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Scrum Master, Product Owner, and Development Team work together with clear responsibilities.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599867" y="2365534"/>
            <a:ext cx="4579263" cy="2032754"/>
          </a:xfrm>
          <a:prstGeom prst="roundRect">
            <a:avLst>
              <a:gd name="adj" fmla="val 1674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26681" y="2592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Time-Boxed Iterations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26681" y="3082766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Work organized into sprints, typically 2-4 weeks long with fixed commitments.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625102"/>
            <a:ext cx="9385221" cy="1669852"/>
          </a:xfrm>
          <a:prstGeom prst="roundRect">
            <a:avLst>
              <a:gd name="adj" fmla="val 2038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4851916"/>
            <a:ext cx="29553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Structured Ceremonies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342334"/>
            <a:ext cx="89315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Sprint Planning, Daily Stand-ups, Sprint Reviews, and Retrospectives provide rhythm.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6550104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Scrum provides a structured framework with clear boundaries and expectations.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39126" y="614482"/>
            <a:ext cx="7416998" cy="697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Kanban Framework Overview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126" y="1647230"/>
            <a:ext cx="1116449" cy="133981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890498" y="1870472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Visualize Work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5890498" y="2353270"/>
            <a:ext cx="79583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Make all work visible on a Kanban board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126" y="2987040"/>
            <a:ext cx="1116449" cy="133981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890498" y="3210282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Limit WIP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5890498" y="3693081"/>
            <a:ext cx="79583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Restrict work in progress to improve flow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126" y="4326850"/>
            <a:ext cx="1116449" cy="133981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890498" y="4550093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Manage Flow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5890498" y="5032891"/>
            <a:ext cx="79583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Optimize for smooth delivery of items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126" y="5666661"/>
            <a:ext cx="1116449" cy="133981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890498" y="5889903"/>
            <a:ext cx="2800588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Improve Continuously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5890498" y="6372701"/>
            <a:ext cx="79583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Use metrics to guide incremental changes</a:t>
            </a:r>
            <a:endParaRPr lang="en-US" sz="1750" dirty="0"/>
          </a:p>
        </p:txBody>
      </p:sp>
      <p:sp>
        <p:nvSpPr>
          <p:cNvPr id="16" name="Text 9"/>
          <p:cNvSpPr/>
          <p:nvPr/>
        </p:nvSpPr>
        <p:spPr>
          <a:xfrm>
            <a:off x="4439126" y="7257693"/>
            <a:ext cx="940974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Kanban emphasizes visualizing workflow and optimizing the flow of work items.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959763"/>
            <a:ext cx="67556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Head-to-Head Comparison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008703"/>
            <a:ext cx="9385221" cy="4280059"/>
          </a:xfrm>
          <a:prstGeom prst="roundRect">
            <a:avLst>
              <a:gd name="adj" fmla="val 79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459010" y="2016323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686062" y="2160032"/>
            <a:ext cx="16956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Feature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842998" y="2160032"/>
            <a:ext cx="26804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Scrum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984700" y="2160032"/>
            <a:ext cx="3617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Kanban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459010" y="2666643"/>
            <a:ext cx="93699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686062" y="2810351"/>
            <a:ext cx="16956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Iterations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6842998" y="2810351"/>
            <a:ext cx="26804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Fixed sprints (2-4 weeks)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9984700" y="2810351"/>
            <a:ext cx="3617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Continuous flow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459010" y="3316962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686062" y="3460671"/>
            <a:ext cx="16956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Roles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842998" y="3460671"/>
            <a:ext cx="26804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 defined roles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9984700" y="3460671"/>
            <a:ext cx="3617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No mandatory roles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4459010" y="3967282"/>
            <a:ext cx="93699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686062" y="4110990"/>
            <a:ext cx="16956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Commitments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6842998" y="4110990"/>
            <a:ext cx="26804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Sprint backlog is fixed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9984700" y="4110990"/>
            <a:ext cx="3617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Can change priorities anytime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4459010" y="4617601"/>
            <a:ext cx="93699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4686062" y="4761309"/>
            <a:ext cx="16956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Metrics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6842998" y="4761309"/>
            <a:ext cx="26804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Velocity, burndown charts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9984700" y="4761309"/>
            <a:ext cx="3617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Lead time, cycle time, throughput</a:t>
            </a:r>
            <a:endParaRPr lang="en-US" sz="1750" dirty="0"/>
          </a:p>
        </p:txBody>
      </p:sp>
      <p:sp>
        <p:nvSpPr>
          <p:cNvPr id="25" name="Shape 22"/>
          <p:cNvSpPr/>
          <p:nvPr/>
        </p:nvSpPr>
        <p:spPr>
          <a:xfrm>
            <a:off x="4459010" y="5630823"/>
            <a:ext cx="93699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4686062" y="5774531"/>
            <a:ext cx="16956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Changes</a:t>
            </a:r>
            <a:endParaRPr lang="en-US" sz="1750" dirty="0"/>
          </a:p>
        </p:txBody>
      </p:sp>
      <p:sp>
        <p:nvSpPr>
          <p:cNvPr id="27" name="Text 24"/>
          <p:cNvSpPr/>
          <p:nvPr/>
        </p:nvSpPr>
        <p:spPr>
          <a:xfrm>
            <a:off x="6842998" y="5774531"/>
            <a:ext cx="26804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Not during sprint</a:t>
            </a:r>
            <a:endParaRPr lang="en-US" sz="1750" dirty="0"/>
          </a:p>
        </p:txBody>
      </p:sp>
      <p:sp>
        <p:nvSpPr>
          <p:cNvPr id="28" name="Text 25"/>
          <p:cNvSpPr/>
          <p:nvPr/>
        </p:nvSpPr>
        <p:spPr>
          <a:xfrm>
            <a:off x="9984700" y="5774531"/>
            <a:ext cx="3617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Anytime</a:t>
            </a:r>
            <a:endParaRPr lang="en-US" sz="1750" dirty="0"/>
          </a:p>
        </p:txBody>
      </p:sp>
      <p:sp>
        <p:nvSpPr>
          <p:cNvPr id="29" name="Text 26"/>
          <p:cNvSpPr/>
          <p:nvPr/>
        </p:nvSpPr>
        <p:spPr>
          <a:xfrm>
            <a:off x="4451390" y="6543913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These differences highlight how each framework handles work management, roles, and flexibility.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0812" y="615315"/>
            <a:ext cx="5802273" cy="697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When to Choose Scrum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80812" y="1647111"/>
            <a:ext cx="501968" cy="501968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13" y="1688961"/>
            <a:ext cx="334566" cy="41826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05783" y="1723787"/>
            <a:ext cx="3337203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New Product Development</a:t>
            </a:r>
            <a:endParaRPr lang="en-US" sz="2150" dirty="0"/>
          </a:p>
        </p:txBody>
      </p:sp>
      <p:sp>
        <p:nvSpPr>
          <p:cNvPr id="7" name="Text 3"/>
          <p:cNvSpPr/>
          <p:nvPr/>
        </p:nvSpPr>
        <p:spPr>
          <a:xfrm>
            <a:off x="1505783" y="2206109"/>
            <a:ext cx="8686205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When building products with defined releases and features.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80812" y="3009186"/>
            <a:ext cx="501968" cy="501968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13" y="3051036"/>
            <a:ext cx="334566" cy="41826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05783" y="3085862"/>
            <a:ext cx="315491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Teams Needing Structure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1505783" y="3568184"/>
            <a:ext cx="8686205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For teams that benefit from clear roles and responsibilities.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80812" y="4371261"/>
            <a:ext cx="501968" cy="501968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513" y="4413111"/>
            <a:ext cx="334566" cy="41826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05783" y="4447937"/>
            <a:ext cx="338828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Predictable Delivery Cycles</a:t>
            </a:r>
            <a:endParaRPr lang="en-US" sz="2150" dirty="0"/>
          </a:p>
        </p:txBody>
      </p:sp>
      <p:sp>
        <p:nvSpPr>
          <p:cNvPr id="15" name="Text 9"/>
          <p:cNvSpPr/>
          <p:nvPr/>
        </p:nvSpPr>
        <p:spPr>
          <a:xfrm>
            <a:off x="1505783" y="4930259"/>
            <a:ext cx="8686205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When stakeholders need regular, predictable delivery windows.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80812" y="5733336"/>
            <a:ext cx="501968" cy="501968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513" y="5775186"/>
            <a:ext cx="334566" cy="418267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05783" y="5810012"/>
            <a:ext cx="2995255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Cross-Functional Teams</a:t>
            </a:r>
            <a:endParaRPr lang="en-US" sz="2150" dirty="0"/>
          </a:p>
        </p:txBody>
      </p:sp>
      <p:sp>
        <p:nvSpPr>
          <p:cNvPr id="19" name="Text 12"/>
          <p:cNvSpPr/>
          <p:nvPr/>
        </p:nvSpPr>
        <p:spPr>
          <a:xfrm>
            <a:off x="1505783" y="6292334"/>
            <a:ext cx="8686205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When a team has all skills needed to deliver end-to-end.</a:t>
            </a:r>
            <a:endParaRPr lang="en-US" sz="1750" dirty="0"/>
          </a:p>
        </p:txBody>
      </p:sp>
      <p:sp>
        <p:nvSpPr>
          <p:cNvPr id="20" name="Text 13"/>
          <p:cNvSpPr/>
          <p:nvPr/>
        </p:nvSpPr>
        <p:spPr>
          <a:xfrm>
            <a:off x="780812" y="6900267"/>
            <a:ext cx="9411176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Scrum provides the framework needed for complex product development with many unknowns.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38426"/>
            <a:ext cx="61845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When to Choose Kanban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178736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1829872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18652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Support &amp; Operations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355652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For teams handling incoming requests with varying priorities.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17218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214688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2500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Unpredictable Work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3740468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When work items and priorities change frequently.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455699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459950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4634865"/>
            <a:ext cx="35673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Process Improvement Focus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125283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For teams focused on optimizing workflow and reducing bottlenecks.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594181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5984319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0196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Specialized Teams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6510099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When work requires handoffs between specialized teams.</a:t>
            </a:r>
            <a:endParaRPr lang="en-US" sz="1750" dirty="0"/>
          </a:p>
        </p:txBody>
      </p:sp>
      <p:sp>
        <p:nvSpPr>
          <p:cNvPr id="20" name="Text 13"/>
          <p:cNvSpPr/>
          <p:nvPr/>
        </p:nvSpPr>
        <p:spPr>
          <a:xfrm>
            <a:off x="793790" y="7128153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Kanban excels in environments where flow is more important than iteration boundaries.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83255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Scrumban: The Hybrid Approach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7339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Time-Boxed Planning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24332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Retain sprint-like planning cadence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86750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Visualized Workflow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042880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Use Kanban-style board with columns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256002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1864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WIP Limits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676900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Apply work-in-progress constraints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481876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005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Team Roles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495449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Maintain some Scrum roles as needed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093375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Scrumban combines the structure of Scrum with the flow optimization of Kanban.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0164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Decision Factors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774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Team Factors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558546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Team size and composition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00074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Experience with Agile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44294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Need for defined roles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88514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Collaboration maturity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332928" y="39774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Project Factors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332928" y="4558546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Scope stability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332928" y="500074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Timeline constraints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5332928" y="544294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Delivery expectations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5332928" y="588514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Stakeholder involvement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9872067" y="39774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Work Factors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9872067" y="4558546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Work predictability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9872067" y="500074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Task interdependencies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9872067" y="544294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Required planning horizon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9872067" y="588514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Change frequency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793790" y="658248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Consider these factors when determining which framework will work best.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715</Words>
  <Application>Microsoft Office PowerPoint</Application>
  <PresentationFormat>Custom</PresentationFormat>
  <Paragraphs>152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Lora</vt:lpstr>
      <vt:lpstr>Lora Medium</vt:lpstr>
      <vt:lpstr>Lora Bold</vt:lpstr>
      <vt:lpstr>Arial</vt:lpstr>
      <vt:lpstr>Alice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2025-05-09T13:16:08Z</dcterms:created>
  <dcterms:modified xsi:type="dcterms:W3CDTF">2025-05-09T13:26:08Z</dcterms:modified>
</cp:coreProperties>
</file>