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4630400" cy="8229600"/>
  <p:notesSz cx="8229600" cy="1463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7367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720814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Getting Started in AI: Beginner-Friendly Certifications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18731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Artificial Intelligence is transforming industries across the board. The path to learning AI doesn't have to be overwhelming.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4168268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Let's explore top beginner-friendly AI certifications that require little to no prior experience.</a:t>
            </a:r>
            <a:endParaRPr lang="en-US" sz="17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6D589636-35B8-EAF6-6DC8-13BBAF36EF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5149224"/>
            <a:ext cx="4338518" cy="7990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230E4B-F4DF-26C3-A3CA-65BD2D8FF43E}"/>
              </a:ext>
            </a:extLst>
          </p:cNvPr>
          <p:cNvSpPr txBox="1"/>
          <p:nvPr/>
        </p:nvSpPr>
        <p:spPr>
          <a:xfrm>
            <a:off x="6280190" y="6079071"/>
            <a:ext cx="8350210" cy="1211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#ArtificialIntelligence #AIForBusiness #AILeadership #DigitalTransformation #FutureOfWork #CareerGrowth #Upskilling #AIcertification #MachineLearningBasics #CloudComputing #TechLeadership #Innovation #ProjectManagement #AgileLeadership #ManagingProjectsTheAgileWay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83523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486983"/>
            <a:ext cx="866513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Why Consider AI Certifications?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453592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4578429"/>
            <a:ext cx="340162" cy="42529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530906" y="4613791"/>
            <a:ext cx="292869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Career Advancement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1530906" y="5104209"/>
            <a:ext cx="564261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Open doors to roles in data, cloud, and automation.</a:t>
            </a:r>
            <a:endParaRPr lang="en-US" sz="1750" dirty="0"/>
          </a:p>
        </p:txBody>
      </p:sp>
      <p:sp>
        <p:nvSpPr>
          <p:cNvPr id="8" name="Shape 4"/>
          <p:cNvSpPr/>
          <p:nvPr/>
        </p:nvSpPr>
        <p:spPr>
          <a:xfrm>
            <a:off x="7457003" y="453592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2074" y="4578429"/>
            <a:ext cx="340162" cy="42529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94119" y="4613791"/>
            <a:ext cx="363652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Demystify Complex Topics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8194119" y="5104209"/>
            <a:ext cx="56426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Break down AI concepts into understandable components.</a:t>
            </a:r>
            <a:endParaRPr lang="en-US" sz="1750" dirty="0"/>
          </a:p>
        </p:txBody>
      </p:sp>
      <p:sp>
        <p:nvSpPr>
          <p:cNvPr id="12" name="Shape 7"/>
          <p:cNvSpPr/>
          <p:nvPr/>
        </p:nvSpPr>
        <p:spPr>
          <a:xfrm>
            <a:off x="793790" y="628364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6326148"/>
            <a:ext cx="340162" cy="4252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530906" y="6361509"/>
            <a:ext cx="285523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Industry Recognition</a:t>
            </a:r>
            <a:endParaRPr lang="en-US" sz="2200" dirty="0"/>
          </a:p>
        </p:txBody>
      </p:sp>
      <p:sp>
        <p:nvSpPr>
          <p:cNvPr id="15" name="Text 9"/>
          <p:cNvSpPr/>
          <p:nvPr/>
        </p:nvSpPr>
        <p:spPr>
          <a:xfrm>
            <a:off x="1530906" y="6851928"/>
            <a:ext cx="564261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Gain credentials valued by employers worldwide.</a:t>
            </a:r>
            <a:endParaRPr lang="en-US" sz="1750" dirty="0"/>
          </a:p>
        </p:txBody>
      </p:sp>
      <p:sp>
        <p:nvSpPr>
          <p:cNvPr id="16" name="Shape 10"/>
          <p:cNvSpPr/>
          <p:nvPr/>
        </p:nvSpPr>
        <p:spPr>
          <a:xfrm>
            <a:off x="7457003" y="628364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2074" y="6326148"/>
            <a:ext cx="340162" cy="425291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8194119" y="6361509"/>
            <a:ext cx="481500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No Technical Background Required</a:t>
            </a:r>
            <a:endParaRPr lang="en-US" sz="2200" dirty="0"/>
          </a:p>
        </p:txBody>
      </p:sp>
      <p:sp>
        <p:nvSpPr>
          <p:cNvPr id="19" name="Text 12"/>
          <p:cNvSpPr/>
          <p:nvPr/>
        </p:nvSpPr>
        <p:spPr>
          <a:xfrm>
            <a:off x="8194119" y="6851928"/>
            <a:ext cx="564261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Many certifications are designed for complete beginners.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3744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Microsoft Azure AI Fundamentals (AI-900)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195161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514624" y="34295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Target Audience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14624" y="3920014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Beginners, business stakeholders, and aspiring AI professionals.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195161"/>
            <a:ext cx="3664863" cy="2047994"/>
          </a:xfrm>
          <a:prstGeom prst="roundRect">
            <a:avLst>
              <a:gd name="adj" fmla="val 4652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406301" y="34295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Key Topics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406301" y="3920014"/>
            <a:ext cx="31959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AI workloads, machine learning basics, Azure AI tools.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469969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14624" y="570440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Benefits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14624" y="6194822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Globally recognized certification that introduces core AI concepts.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6797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Google Cloud Digital Leader Certification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3625691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4419481"/>
            <a:ext cx="23298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Cloud Integration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5264229"/>
            <a:ext cx="23298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Learn how AI and ML work within Google Cloud Platform.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3493" y="3625691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893493" y="4419481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Enterprise Focus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893493" y="4909899"/>
            <a:ext cx="232981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Understand AI applications in business environments.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6795" y="3625691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06795" y="4419481"/>
            <a:ext cx="232981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No Prerequisites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1506795" y="4909899"/>
            <a:ext cx="23298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 technical background required to start.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35981"/>
            <a:ext cx="887551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IBM AI Foundations for Everyone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34117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Platform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99288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Hosted on Coursera and developed by IBM.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5825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Audience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5163741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Non-technical users, team leaders, and business professionals.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341173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Learning Outcomes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399288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Core AI concepts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443507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Ethical implications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599521" y="487727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Real-world use cases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650081"/>
            <a:ext cx="815423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AI For Everyone by Andrew Ng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2456" y="6217087"/>
            <a:ext cx="382667" cy="478393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0631" y="4628912"/>
            <a:ext cx="382667" cy="478393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46745" y="4628912"/>
            <a:ext cx="382667" cy="478393"/>
          </a:xfrm>
          <a:prstGeom prst="rect">
            <a:avLst/>
          </a:prstGeom>
        </p:spPr>
      </p:pic>
      <p:pic>
        <p:nvPicPr>
          <p:cNvPr id="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2330" y="3666649"/>
            <a:ext cx="7825621" cy="7825621"/>
          </a:xfrm>
          <a:prstGeom prst="rect">
            <a:avLst/>
          </a:prstGeom>
        </p:spPr>
      </p:pic>
      <p:pic>
        <p:nvPicPr>
          <p:cNvPr id="1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34920" y="6217087"/>
            <a:ext cx="382667" cy="478393"/>
          </a:xfrm>
          <a:prstGeom prst="rect">
            <a:avLst/>
          </a:prstGeom>
        </p:spPr>
      </p:pic>
      <p:sp>
        <p:nvSpPr>
          <p:cNvPr id="11" name="Text 1"/>
          <p:cNvSpPr/>
          <p:nvPr/>
        </p:nvSpPr>
        <p:spPr>
          <a:xfrm>
            <a:off x="878919" y="34460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AI Concepts</a:t>
            </a:r>
            <a:endParaRPr lang="en-US" sz="2200" dirty="0"/>
          </a:p>
        </p:txBody>
      </p:sp>
      <p:sp>
        <p:nvSpPr>
          <p:cNvPr id="12" name="Text 2"/>
          <p:cNvSpPr/>
          <p:nvPr/>
        </p:nvSpPr>
        <p:spPr>
          <a:xfrm>
            <a:off x="793790" y="3936444"/>
            <a:ext cx="30054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Clear explanations of fundamental AI principles.</a:t>
            </a:r>
            <a:endParaRPr lang="en-US" sz="1750" dirty="0"/>
          </a:p>
        </p:txBody>
      </p:sp>
      <p:sp>
        <p:nvSpPr>
          <p:cNvPr id="13" name="Text 3"/>
          <p:cNvSpPr/>
          <p:nvPr/>
        </p:nvSpPr>
        <p:spPr>
          <a:xfrm>
            <a:off x="4224576" y="18124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Business Strategy</a:t>
            </a:r>
            <a:endParaRPr lang="en-US" sz="2200" dirty="0"/>
          </a:p>
        </p:txBody>
      </p:sp>
      <p:sp>
        <p:nvSpPr>
          <p:cNvPr id="14" name="Text 4"/>
          <p:cNvSpPr/>
          <p:nvPr/>
        </p:nvSpPr>
        <p:spPr>
          <a:xfrm>
            <a:off x="4139446" y="2302907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Strategic insights for implementing AI in organizations.</a:t>
            </a:r>
            <a:endParaRPr lang="en-US" sz="1750" dirty="0"/>
          </a:p>
        </p:txBody>
      </p:sp>
      <p:sp>
        <p:nvSpPr>
          <p:cNvPr id="15" name="Text 5"/>
          <p:cNvSpPr/>
          <p:nvPr/>
        </p:nvSpPr>
        <p:spPr>
          <a:xfrm>
            <a:off x="7570351" y="18124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Target Audience</a:t>
            </a:r>
            <a:endParaRPr lang="en-US" sz="2200" dirty="0"/>
          </a:p>
        </p:txBody>
      </p:sp>
      <p:sp>
        <p:nvSpPr>
          <p:cNvPr id="16" name="Text 6"/>
          <p:cNvSpPr/>
          <p:nvPr/>
        </p:nvSpPr>
        <p:spPr>
          <a:xfrm>
            <a:off x="7485221" y="2302907"/>
            <a:ext cx="300561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Executives, managers, marketers, and curious minds.</a:t>
            </a:r>
            <a:endParaRPr lang="en-US" sz="1750" dirty="0"/>
          </a:p>
        </p:txBody>
      </p:sp>
      <p:sp>
        <p:nvSpPr>
          <p:cNvPr id="17" name="Text 7"/>
          <p:cNvSpPr/>
          <p:nvPr/>
        </p:nvSpPr>
        <p:spPr>
          <a:xfrm>
            <a:off x="10916126" y="38089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Accessibility</a:t>
            </a:r>
            <a:endParaRPr lang="en-US" sz="2200" dirty="0"/>
          </a:p>
        </p:txBody>
      </p:sp>
      <p:sp>
        <p:nvSpPr>
          <p:cNvPr id="18" name="Text 8"/>
          <p:cNvSpPr/>
          <p:nvPr/>
        </p:nvSpPr>
        <p:spPr>
          <a:xfrm>
            <a:off x="10902553" y="4299347"/>
            <a:ext cx="286250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 math or coding required.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693063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Introduction to Artificial Intelligence (edX – IBM)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1048941" y="2450783"/>
            <a:ext cx="30480" cy="5085636"/>
          </a:xfrm>
          <a:prstGeom prst="roundRect">
            <a:avLst>
              <a:gd name="adj" fmla="val 312558"/>
            </a:avLst>
          </a:prstGeom>
          <a:solidFill>
            <a:srgbClr val="C8CA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1273612" y="2690693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8CA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793790" y="245078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860" y="2493288"/>
            <a:ext cx="340162" cy="42529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183011" y="25286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AI Fundamentals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2183011" y="3019068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Learn basic AI terminology and concepts.</a:t>
            </a:r>
            <a:endParaRPr lang="en-US" sz="1750" dirty="0"/>
          </a:p>
        </p:txBody>
      </p:sp>
      <p:sp>
        <p:nvSpPr>
          <p:cNvPr id="10" name="Shape 6"/>
          <p:cNvSpPr/>
          <p:nvPr/>
        </p:nvSpPr>
        <p:spPr>
          <a:xfrm>
            <a:off x="1273612" y="4075509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8CA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793790" y="3835598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860" y="3878104"/>
            <a:ext cx="340162" cy="425291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183011" y="3913465"/>
            <a:ext cx="366010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AI vs. ML vs. Deep Learning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2183011" y="4403884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Understand the differences between related technologies.</a:t>
            </a:r>
            <a:endParaRPr lang="en-US" sz="1750" dirty="0"/>
          </a:p>
        </p:txBody>
      </p:sp>
      <p:sp>
        <p:nvSpPr>
          <p:cNvPr id="15" name="Shape 10"/>
          <p:cNvSpPr/>
          <p:nvPr/>
        </p:nvSpPr>
        <p:spPr>
          <a:xfrm>
            <a:off x="1273612" y="5460325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8CA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1"/>
          <p:cNvSpPr/>
          <p:nvPr/>
        </p:nvSpPr>
        <p:spPr>
          <a:xfrm>
            <a:off x="793790" y="5220414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860" y="5262920"/>
            <a:ext cx="340162" cy="42529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2183011" y="5298281"/>
            <a:ext cx="299787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Applications &amp; Trends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2183011" y="5788700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Explore how AI is used across industries.</a:t>
            </a:r>
            <a:endParaRPr lang="en-US" sz="1750" dirty="0"/>
          </a:p>
        </p:txBody>
      </p:sp>
      <p:sp>
        <p:nvSpPr>
          <p:cNvPr id="20" name="Shape 14"/>
          <p:cNvSpPr/>
          <p:nvPr/>
        </p:nvSpPr>
        <p:spPr>
          <a:xfrm>
            <a:off x="1273612" y="6845141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C8CA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793790" y="660523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860" y="6647736"/>
            <a:ext cx="340162" cy="425291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2183011" y="6683097"/>
            <a:ext cx="288476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Ethics &amp; Implications</a:t>
            </a:r>
            <a:endParaRPr lang="en-US" sz="2200" dirty="0"/>
          </a:p>
        </p:txBody>
      </p:sp>
      <p:sp>
        <p:nvSpPr>
          <p:cNvPr id="24" name="Text 17"/>
          <p:cNvSpPr/>
          <p:nvPr/>
        </p:nvSpPr>
        <p:spPr>
          <a:xfrm>
            <a:off x="2183011" y="7173516"/>
            <a:ext cx="616719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Consider the societal impact of AI technologies.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462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Elements of AI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430" y="1997035"/>
            <a:ext cx="1614011" cy="130694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892" y="2613065"/>
            <a:ext cx="318968" cy="39862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88255" y="222384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Global Reach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088255" y="2714268"/>
            <a:ext cx="312884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Available in multiple languages</a:t>
            </a:r>
            <a:endParaRPr lang="en-US" sz="1750" dirty="0"/>
          </a:p>
        </p:txBody>
      </p:sp>
      <p:sp>
        <p:nvSpPr>
          <p:cNvPr id="7" name="Shape 3"/>
          <p:cNvSpPr/>
          <p:nvPr/>
        </p:nvSpPr>
        <p:spPr>
          <a:xfrm>
            <a:off x="4918115" y="3317081"/>
            <a:ext cx="8861822" cy="15240"/>
          </a:xfrm>
          <a:prstGeom prst="roundRect">
            <a:avLst>
              <a:gd name="adj" fmla="val 625116"/>
            </a:avLst>
          </a:prstGeom>
          <a:solidFill>
            <a:srgbClr val="C8CAC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424" y="3360658"/>
            <a:ext cx="3228022" cy="1306949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4892" y="3814762"/>
            <a:ext cx="318968" cy="398621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95261" y="35874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Massive Adoption</a:t>
            </a:r>
            <a:endParaRPr lang="en-US" sz="2200" dirty="0"/>
          </a:p>
        </p:txBody>
      </p:sp>
      <p:sp>
        <p:nvSpPr>
          <p:cNvPr id="11" name="Text 5"/>
          <p:cNvSpPr/>
          <p:nvPr/>
        </p:nvSpPr>
        <p:spPr>
          <a:xfrm>
            <a:off x="5895261" y="4077891"/>
            <a:ext cx="311479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Used by over 1 million learners</a:t>
            </a:r>
            <a:endParaRPr lang="en-US" sz="1750" dirty="0"/>
          </a:p>
        </p:txBody>
      </p:sp>
      <p:sp>
        <p:nvSpPr>
          <p:cNvPr id="12" name="Shape 6"/>
          <p:cNvSpPr/>
          <p:nvPr/>
        </p:nvSpPr>
        <p:spPr>
          <a:xfrm>
            <a:off x="5725120" y="4680704"/>
            <a:ext cx="8054816" cy="15240"/>
          </a:xfrm>
          <a:prstGeom prst="roundRect">
            <a:avLst>
              <a:gd name="adj" fmla="val 625116"/>
            </a:avLst>
          </a:prstGeom>
          <a:solidFill>
            <a:srgbClr val="C8CAC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3418" y="4724281"/>
            <a:ext cx="4842034" cy="1306949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4892" y="5178385"/>
            <a:ext cx="318968" cy="398621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6702266" y="495109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Academic Quality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6702266" y="5441513"/>
            <a:ext cx="328112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Created by University of Helsinki</a:t>
            </a:r>
            <a:endParaRPr lang="en-US" sz="1750" dirty="0"/>
          </a:p>
        </p:txBody>
      </p:sp>
      <p:sp>
        <p:nvSpPr>
          <p:cNvPr id="17" name="Shape 9"/>
          <p:cNvSpPr/>
          <p:nvPr/>
        </p:nvSpPr>
        <p:spPr>
          <a:xfrm>
            <a:off x="6532126" y="6044327"/>
            <a:ext cx="7247811" cy="15240"/>
          </a:xfrm>
          <a:prstGeom prst="roundRect">
            <a:avLst>
              <a:gd name="adj" fmla="val 625116"/>
            </a:avLst>
          </a:prstGeom>
          <a:solidFill>
            <a:srgbClr val="C8CAC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6294" y="6087904"/>
            <a:ext cx="6456164" cy="1306949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94773" y="6542008"/>
            <a:ext cx="318968" cy="398621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7509272" y="6314718"/>
            <a:ext cx="218991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Free Access</a:t>
            </a:r>
            <a:endParaRPr lang="en-US" sz="2200" dirty="0"/>
          </a:p>
        </p:txBody>
      </p:sp>
      <p:sp>
        <p:nvSpPr>
          <p:cNvPr id="21" name="Text 11"/>
          <p:cNvSpPr/>
          <p:nvPr/>
        </p:nvSpPr>
        <p:spPr>
          <a:xfrm>
            <a:off x="7509272" y="6805136"/>
            <a:ext cx="218991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No cost to participate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05810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Choosing the Right Certification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2815828"/>
            <a:ext cx="7556421" cy="4355544"/>
          </a:xfrm>
          <a:prstGeom prst="roundRect">
            <a:avLst>
              <a:gd name="adj" fmla="val 2187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6287810" y="2823448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514624" y="2967157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If you're a...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89024" y="2967157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Consider starting with...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6287810" y="3473767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514624" y="3617476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Business professional or manager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10289024" y="3617476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AI-900 or AI For Everyone</a:t>
            </a:r>
            <a:endParaRPr lang="en-US" sz="1750" dirty="0"/>
          </a:p>
        </p:txBody>
      </p:sp>
      <p:sp>
        <p:nvSpPr>
          <p:cNvPr id="11" name="Shape 8"/>
          <p:cNvSpPr/>
          <p:nvPr/>
        </p:nvSpPr>
        <p:spPr>
          <a:xfrm>
            <a:off x="6287810" y="4486989"/>
            <a:ext cx="7541181" cy="101322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514624" y="4630698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Student or career switcher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0289024" y="4630698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Elements of AI or IBM AI Foundations</a:t>
            </a:r>
            <a:endParaRPr lang="en-US" sz="1750" dirty="0"/>
          </a:p>
        </p:txBody>
      </p:sp>
      <p:sp>
        <p:nvSpPr>
          <p:cNvPr id="14" name="Shape 11"/>
          <p:cNvSpPr/>
          <p:nvPr/>
        </p:nvSpPr>
        <p:spPr>
          <a:xfrm>
            <a:off x="6287810" y="5500211"/>
            <a:ext cx="7541181" cy="101322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514624" y="5643920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Focused on cloud platforms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0289024" y="5643920"/>
            <a:ext cx="331315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AI-900 (Azure) or Google Cloud Digital Leader</a:t>
            </a:r>
            <a:endParaRPr lang="en-US" sz="1750" dirty="0"/>
          </a:p>
        </p:txBody>
      </p:sp>
      <p:sp>
        <p:nvSpPr>
          <p:cNvPr id="17" name="Shape 14"/>
          <p:cNvSpPr/>
          <p:nvPr/>
        </p:nvSpPr>
        <p:spPr>
          <a:xfrm>
            <a:off x="6287810" y="6513433"/>
            <a:ext cx="7541181" cy="650319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514624" y="6657142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Interested in free options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10289024" y="6657142"/>
            <a:ext cx="331315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Elements of AI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49617"/>
            <a:ext cx="716601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Benefits of AI Certification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1912025"/>
            <a:ext cx="1630323" cy="1306949"/>
          </a:xfrm>
          <a:prstGeom prst="roundRect">
            <a:avLst>
              <a:gd name="adj" fmla="val 728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9467" y="2366129"/>
            <a:ext cx="318968" cy="39862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50927" y="213883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Entry Point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2650927" y="2629257"/>
            <a:ext cx="430732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Get your foot in the door of a growing field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2537460" y="3203734"/>
            <a:ext cx="11185803" cy="15240"/>
          </a:xfrm>
          <a:prstGeom prst="roundRect">
            <a:avLst>
              <a:gd name="adj" fmla="val 625116"/>
            </a:avLst>
          </a:prstGeom>
          <a:solidFill>
            <a:srgbClr val="C8CA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93790" y="3332321"/>
            <a:ext cx="3260646" cy="1306949"/>
          </a:xfrm>
          <a:prstGeom prst="roundRect">
            <a:avLst>
              <a:gd name="adj" fmla="val 728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569" y="3786426"/>
            <a:ext cx="318968" cy="3986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281249" y="355913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Common Language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4281249" y="4049554"/>
            <a:ext cx="371177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Speak confidently about AI concepts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4167783" y="4624030"/>
            <a:ext cx="9555480" cy="15240"/>
          </a:xfrm>
          <a:prstGeom prst="roundRect">
            <a:avLst>
              <a:gd name="adj" fmla="val 625116"/>
            </a:avLst>
          </a:prstGeom>
          <a:solidFill>
            <a:srgbClr val="C8CA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93790" y="4752618"/>
            <a:ext cx="4890968" cy="1306949"/>
          </a:xfrm>
          <a:prstGeom prst="roundRect">
            <a:avLst>
              <a:gd name="adj" fmla="val 728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790" y="5206722"/>
            <a:ext cx="318968" cy="398621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911572" y="497943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Career Network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5911572" y="5469850"/>
            <a:ext cx="3621167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Connect with other AI professionals</a:t>
            </a:r>
            <a:endParaRPr lang="en-US" sz="1750" dirty="0"/>
          </a:p>
        </p:txBody>
      </p:sp>
      <p:sp>
        <p:nvSpPr>
          <p:cNvPr id="17" name="Shape 12"/>
          <p:cNvSpPr/>
          <p:nvPr/>
        </p:nvSpPr>
        <p:spPr>
          <a:xfrm>
            <a:off x="5798106" y="6044327"/>
            <a:ext cx="7925157" cy="15240"/>
          </a:xfrm>
          <a:prstGeom prst="roundRect">
            <a:avLst>
              <a:gd name="adj" fmla="val 625116"/>
            </a:avLst>
          </a:prstGeom>
          <a:solidFill>
            <a:srgbClr val="C8CAC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793790" y="6172914"/>
            <a:ext cx="6521410" cy="1306949"/>
          </a:xfrm>
          <a:prstGeom prst="roundRect">
            <a:avLst>
              <a:gd name="adj" fmla="val 7289"/>
            </a:avLst>
          </a:prstGeom>
          <a:solidFill>
            <a:srgbClr val="E2E4E9"/>
          </a:solidFill>
          <a:ln w="7620">
            <a:solidFill>
              <a:srgbClr val="C8CAC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5011" y="6627019"/>
            <a:ext cx="318968" cy="39862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542014" y="639972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Career Growth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42014" y="6890147"/>
            <a:ext cx="394906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Build foundation for advanced learning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59473" y="608409"/>
            <a:ext cx="7597854" cy="1380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0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No Technical Background Required</a:t>
            </a:r>
            <a:endParaRPr lang="en-US" sz="4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473" y="2320052"/>
            <a:ext cx="1104424" cy="132528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695128" y="2540913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Complete Beginner</a:t>
            </a:r>
            <a:endParaRPr lang="en-US" sz="2150" dirty="0"/>
          </a:p>
        </p:txBody>
      </p:sp>
      <p:sp>
        <p:nvSpPr>
          <p:cNvPr id="6" name="Text 2"/>
          <p:cNvSpPr/>
          <p:nvPr/>
        </p:nvSpPr>
        <p:spPr>
          <a:xfrm>
            <a:off x="7695128" y="3018473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Start with zero technical knowledge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473" y="3645337"/>
            <a:ext cx="1104424" cy="132528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695128" y="3866198"/>
            <a:ext cx="2763560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Learn Fundamentals</a:t>
            </a:r>
            <a:endParaRPr lang="en-US" sz="2150" dirty="0"/>
          </a:p>
        </p:txBody>
      </p:sp>
      <p:sp>
        <p:nvSpPr>
          <p:cNvPr id="9" name="Text 4"/>
          <p:cNvSpPr/>
          <p:nvPr/>
        </p:nvSpPr>
        <p:spPr>
          <a:xfrm>
            <a:off x="7695128" y="4343757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Understand key AI concepts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473" y="4970621"/>
            <a:ext cx="1104424" cy="132528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695128" y="5191482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Apply Knowledge</a:t>
            </a:r>
            <a:endParaRPr lang="en-US" sz="2150" dirty="0"/>
          </a:p>
        </p:txBody>
      </p:sp>
      <p:sp>
        <p:nvSpPr>
          <p:cNvPr id="12" name="Text 6"/>
          <p:cNvSpPr/>
          <p:nvPr/>
        </p:nvSpPr>
        <p:spPr>
          <a:xfrm>
            <a:off x="7695128" y="5669042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See how AI fits in your field</a:t>
            </a:r>
            <a:endParaRPr lang="en-US" sz="17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473" y="6295906"/>
            <a:ext cx="1104424" cy="1325285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7695128" y="6516767"/>
            <a:ext cx="2761178" cy="345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Earn Certification</a:t>
            </a:r>
            <a:endParaRPr lang="en-US" sz="2150" dirty="0"/>
          </a:p>
        </p:txBody>
      </p:sp>
      <p:sp>
        <p:nvSpPr>
          <p:cNvPr id="15" name="Text 8"/>
          <p:cNvSpPr/>
          <p:nvPr/>
        </p:nvSpPr>
        <p:spPr>
          <a:xfrm>
            <a:off x="7695128" y="6994327"/>
            <a:ext cx="6162199" cy="35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Validate your new skills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7001"/>
            <a:ext cx="848201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Learning Platform Comparison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929408"/>
            <a:ext cx="2495074" cy="15419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572351" y="192940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Coursera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3572351" y="2419826"/>
            <a:ext cx="102642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Hosts IBM AI Foundations and Andrew Ng's AI For Everyone. Structured courses with certificates.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3925014"/>
            <a:ext cx="2495074" cy="154197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572351" y="392501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edX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3572351" y="4415433"/>
            <a:ext cx="102642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Features IBM's Introduction to AI. Academic-style content with completion certificates.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5920621"/>
            <a:ext cx="2495074" cy="154197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572351" y="59206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Microsoft Learn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3572351" y="6411039"/>
            <a:ext cx="1026425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Home to AI-900 certification. Interactive modules with hands-on labs.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0"/>
            <a:ext cx="36576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51585"/>
            <a:ext cx="826829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AI Certification Growth Trends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413873"/>
            <a:ext cx="452247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1M+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1446967" y="3445669"/>
            <a:ext cx="321599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Elements of AI Learners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3936087"/>
            <a:ext cx="452247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Global participants in this free course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656421" y="2413873"/>
            <a:ext cx="45225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63%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6453307" y="3445669"/>
            <a:ext cx="292869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Career Advancement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656421" y="3936087"/>
            <a:ext cx="45225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Professionals reporting career benefits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3225046" y="5092779"/>
            <a:ext cx="45225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37%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4068723" y="61245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52586B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Salary Increase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3225046" y="6614993"/>
            <a:ext cx="45225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Average boost after AI certification</a:t>
            </a:r>
            <a:endParaRPr lang="en-US" sz="1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57908"/>
            <a:ext cx="1006721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373B48"/>
                </a:solidFill>
                <a:latin typeface="Mona Sans Semi Bold" pitchFamily="34" charset="0"/>
                <a:ea typeface="Mona Sans Semi Bold" pitchFamily="34" charset="-122"/>
                <a:cs typeface="Mona Sans Semi Bold" pitchFamily="34" charset="-120"/>
              </a:rPr>
              <a:t>Start Your AI Learning Journey Today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410" y="2666286"/>
            <a:ext cx="2460308" cy="2460308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3168" y="2666286"/>
            <a:ext cx="2460308" cy="2460308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927" y="2666286"/>
            <a:ext cx="2460427" cy="2460427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6805" y="2666286"/>
            <a:ext cx="2460308" cy="2460308"/>
          </a:xfrm>
          <a:prstGeom prst="rect">
            <a:avLst/>
          </a:prstGeom>
        </p:spPr>
      </p:pic>
      <p:pic>
        <p:nvPicPr>
          <p:cNvPr id="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68564" y="2666286"/>
            <a:ext cx="2460427" cy="2460427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793790" y="5527834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You don't need a PhD or programming background to get started with AI. These beginner-level certifications will demystify complex topics and boost your confidence.</a:t>
            </a:r>
            <a:endParaRPr lang="en-US" sz="1750" dirty="0"/>
          </a:p>
        </p:txBody>
      </p:sp>
      <p:sp>
        <p:nvSpPr>
          <p:cNvPr id="9" name="Text 2"/>
          <p:cNvSpPr/>
          <p:nvPr/>
        </p:nvSpPr>
        <p:spPr>
          <a:xfrm>
            <a:off x="793790" y="6508790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52586B"/>
                </a:solidFill>
                <a:latin typeface="Funnel Sans" pitchFamily="34" charset="0"/>
                <a:ea typeface="Funnel Sans" pitchFamily="34" charset="-122"/>
                <a:cs typeface="Funnel Sans" pitchFamily="34" charset="-120"/>
              </a:rPr>
              <a:t>Choose the path that fits your goals and take the first step into the future of technology.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628</Words>
  <Application>Microsoft Office PowerPoint</Application>
  <PresentationFormat>Custom</PresentationFormat>
  <Paragraphs>126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Funnel Sans</vt:lpstr>
      <vt:lpstr>Mona Sans Semi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Kimberly Wiethoff</cp:lastModifiedBy>
  <cp:revision>2</cp:revision>
  <dcterms:created xsi:type="dcterms:W3CDTF">2025-06-03T18:49:58Z</dcterms:created>
  <dcterms:modified xsi:type="dcterms:W3CDTF">2026-04-19T18:51:20Z</dcterms:modified>
</cp:coreProperties>
</file>