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Inter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94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43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0053"/>
            <a:ext cx="93852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Elevate Your PMO Career with the PMI-PMOCP™ Certification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4158734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 your PMO leadership capabilities with the industry-recognized credential that validates your strategic expertise. Designed for professionals ready to drive organizational value through effective project governance.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51949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7BCC95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92731" y="5652135"/>
            <a:ext cx="164902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4D4D51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kW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5502593"/>
            <a:ext cx="290381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by Kimberly Wiethoff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967740"/>
            <a:ext cx="4993481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 Evolution of PMOs</a:t>
            </a:r>
            <a:endParaRPr lang="en-US" sz="3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90" y="1818323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925622" y="2045137"/>
            <a:ext cx="323433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Administrative Support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925622" y="2553295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Traditional PMOs focused on documentation and basic reporting.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390" y="3179207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925622" y="340602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Performance Center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5925622" y="3914180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Evolved to track metrics and standardize methodologies.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390" y="4540091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25622" y="476690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Strategic Partner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5925622" y="5275064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Today's PMOs drive innovation and organizational transformation.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1390" y="5900976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925622" y="612779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Value Catalyst</a:t>
            </a:r>
            <a:endParaRPr lang="en-US" sz="2300" dirty="0"/>
          </a:p>
        </p:txBody>
      </p:sp>
      <p:sp>
        <p:nvSpPr>
          <p:cNvPr id="15" name="Text 8"/>
          <p:cNvSpPr/>
          <p:nvPr/>
        </p:nvSpPr>
        <p:spPr>
          <a:xfrm>
            <a:off x="5925622" y="6635948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Modern PMOs directly influence business outcomes and strategy.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994291"/>
            <a:ext cx="7391995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What is the PMI-PMOCP™?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4451390" y="207871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947" y="2110621"/>
            <a:ext cx="357188" cy="4464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188506" y="2156579"/>
            <a:ext cx="306347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Specialized Credential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5188506" y="2664738"/>
            <a:ext cx="86481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Certification specifically designed for PMO leadership professionals.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451390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947" y="3513177"/>
            <a:ext cx="357188" cy="4464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188506" y="3559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Industry Recognition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5188506" y="4067294"/>
            <a:ext cx="86481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Backed by PMI, the global authority in project management standards.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4451390" y="488382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7947" y="4915733"/>
            <a:ext cx="357188" cy="4464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88506" y="496169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Career Accelerator</a:t>
            </a:r>
            <a:endParaRPr lang="en-US" sz="2300" dirty="0"/>
          </a:p>
        </p:txBody>
      </p:sp>
      <p:sp>
        <p:nvSpPr>
          <p:cNvPr id="15" name="Text 9"/>
          <p:cNvSpPr/>
          <p:nvPr/>
        </p:nvSpPr>
        <p:spPr>
          <a:xfrm>
            <a:off x="5188506" y="5469850"/>
            <a:ext cx="86481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Validates your ability to create and lead high-performing PMOs.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4451390" y="628638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7947" y="6318290"/>
            <a:ext cx="357188" cy="44648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188506" y="636424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Community Access</a:t>
            </a:r>
            <a:endParaRPr lang="en-US" sz="2300" dirty="0"/>
          </a:p>
        </p:txBody>
      </p:sp>
      <p:sp>
        <p:nvSpPr>
          <p:cNvPr id="19" name="Text 12"/>
          <p:cNvSpPr/>
          <p:nvPr/>
        </p:nvSpPr>
        <p:spPr>
          <a:xfrm>
            <a:off x="5188506" y="6872407"/>
            <a:ext cx="86481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 a network of elite PMO professionals worldwide.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4175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81989"/>
            <a:ext cx="7571899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Is This Certification Right for You?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793790" y="3432572"/>
            <a:ext cx="6408063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366700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Current PMO Leaders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8224" y="4175165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Directors and managers seeking to validate strategic expertise and enhance their PMO's value proposition.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428667" y="3432572"/>
            <a:ext cx="6408063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663101" y="3667006"/>
            <a:ext cx="390786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Portfolio/Program Managers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663101" y="4175165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Professionals managing multiple projects who want to advance into PMO leadership roles.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362218"/>
            <a:ext cx="6408063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28224" y="5596652"/>
            <a:ext cx="347769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PMP® Certificate Holders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28224" y="6104811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managers ready to scale their impact from individual projects to organizational governance.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428667" y="5362218"/>
            <a:ext cx="6408063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63101" y="559665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PMO Strategists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663101" y="6104811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Analysts and consultants who establish or transform PMOs across different business contexts.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Core Exam Domains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124188" y="2643068"/>
            <a:ext cx="390846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Organizational Development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151227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integration (16%)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845" y="3496389"/>
            <a:ext cx="318968" cy="3986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264306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Strategic Elements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597628" y="3151227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Vision and KPIs (18%)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3230" y="3496389"/>
            <a:ext cx="318968" cy="3986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2781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PMO Design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0051256" y="4786313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Models and frameworks (18%)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041" y="4514374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597628" y="5913239"/>
            <a:ext cx="350234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Operation &amp; Performance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9597628" y="6421398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 and processes (15%)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3230" y="5532358"/>
            <a:ext cx="318968" cy="39862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055614" y="591323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Enhancement</a:t>
            </a:r>
            <a:endParaRPr lang="en-US" sz="2300" dirty="0"/>
          </a:p>
        </p:txBody>
      </p:sp>
      <p:sp>
        <p:nvSpPr>
          <p:cNvPr id="20" name="Text 10"/>
          <p:cNvSpPr/>
          <p:nvPr/>
        </p:nvSpPr>
        <p:spPr>
          <a:xfrm>
            <a:off x="793790" y="6421398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improvement (18%)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67845" y="5532358"/>
            <a:ext cx="318968" cy="398621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601986" y="42781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People</a:t>
            </a:r>
            <a:endParaRPr lang="en-US" sz="2300" dirty="0"/>
          </a:p>
        </p:txBody>
      </p:sp>
      <p:sp>
        <p:nvSpPr>
          <p:cNvPr id="24" name="Text 12"/>
          <p:cNvSpPr/>
          <p:nvPr/>
        </p:nvSpPr>
        <p:spPr>
          <a:xfrm>
            <a:off x="793790" y="4786313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Leadership and culture (15%)</a:t>
            </a:r>
            <a:endParaRPr lang="en-US" sz="1750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0033" y="4514374"/>
            <a:ext cx="318968" cy="3986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53202"/>
            <a:ext cx="695741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Exam Format &amp; Structure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2050971"/>
            <a:ext cx="45224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120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566505" y="308276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Questions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93790" y="3590925"/>
            <a:ext cx="45224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Multiple-choice format testing application of knowledge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656421" y="2050971"/>
            <a:ext cx="45225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165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6429137" y="308276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Minutes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656421" y="3590925"/>
            <a:ext cx="45225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allotted to complete the examination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5110520"/>
            <a:ext cx="45224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1566505" y="614231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Domains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793790" y="6650474"/>
            <a:ext cx="45224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knowledge areas covering the PMO lifecycle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5656421" y="5110520"/>
            <a:ext cx="45225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700</a:t>
            </a:r>
            <a:endParaRPr lang="en-US" sz="5850" dirty="0"/>
          </a:p>
        </p:txBody>
      </p:sp>
      <p:sp>
        <p:nvSpPr>
          <p:cNvPr id="14" name="Text 11"/>
          <p:cNvSpPr/>
          <p:nvPr/>
        </p:nvSpPr>
        <p:spPr>
          <a:xfrm>
            <a:off x="6429137" y="614231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Passing Score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5656421" y="6650474"/>
            <a:ext cx="45225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Minimum score required on a scale of 100-1000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1670"/>
            <a:ext cx="670857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Eligibility Requirements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179558"/>
            <a:ext cx="2152055" cy="13246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80725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0637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Education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357217" y="2914531"/>
            <a:ext cx="43162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degree (or global equivalent)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17344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560921"/>
            <a:ext cx="4304109" cy="132468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023955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877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Experience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6433304" y="4295894"/>
            <a:ext cx="56320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3+ years project-related or active PMP® certification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9870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4942284"/>
            <a:ext cx="6456164" cy="132468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405318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690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Training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7509272" y="5677257"/>
            <a:ext cx="385262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hours of PMO-specific education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52212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requirements must be met before sitting for the exam. The 10-hour education requirement can be fulfilled through PMI's official exam prep course.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87604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Investment Details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309884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Certification Fees</a:t>
            </a:r>
            <a:endParaRPr lang="en-US" sz="2300" dirty="0"/>
          </a:p>
        </p:txBody>
      </p:sp>
      <p:sp>
        <p:nvSpPr>
          <p:cNvPr id="5" name="Shape 2"/>
          <p:cNvSpPr/>
          <p:nvPr/>
        </p:nvSpPr>
        <p:spPr>
          <a:xfrm>
            <a:off x="793790" y="3726061"/>
            <a:ext cx="4415909" cy="1315879"/>
          </a:xfrm>
          <a:prstGeom prst="roundRect">
            <a:avLst>
              <a:gd name="adj" fmla="val 724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01410" y="3733681"/>
            <a:ext cx="4400669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28343" y="3877389"/>
            <a:ext cx="17428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PMI Members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3232428" y="3877389"/>
            <a:ext cx="17428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$520 USD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4384000"/>
            <a:ext cx="4400669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28343" y="4527709"/>
            <a:ext cx="17428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Non-Members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232428" y="4527709"/>
            <a:ext cx="17428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$670 USD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93790" y="5297091"/>
            <a:ext cx="44159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One-time examination fee with free retest within one year if needed.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5770721" y="3098840"/>
            <a:ext cx="36258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Additional Considerations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5770721" y="3697724"/>
            <a:ext cx="44159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PMI Membership: $129/year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5770721" y="4139922"/>
            <a:ext cx="44159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Prep Course: $445 for members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5770721" y="4945023"/>
            <a:ext cx="44159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Practice Guide: $49 for members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5770721" y="5511998"/>
            <a:ext cx="44159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Membership provides significant savings on certification and resources.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0811"/>
            <a:ext cx="4763333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Preparation Pathway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93790" y="1819870"/>
            <a:ext cx="1630323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282904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046684"/>
            <a:ext cx="332029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Study the Fundamentals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2650927" y="2554843"/>
            <a:ext cx="623732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the PMO Practice Guide and Exam Content Outline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129320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257907"/>
            <a:ext cx="3260646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20941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484721"/>
            <a:ext cx="389120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Complete Required Training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4281249" y="3992880"/>
            <a:ext cx="54028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 the 10-hour PMI-PMOCP™ Exam Prep Course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567357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4695944"/>
            <a:ext cx="4890968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158978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2275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Join Study Groups</a:t>
            </a:r>
            <a:endParaRPr lang="en-US" sz="2300" dirty="0"/>
          </a:p>
        </p:txBody>
      </p:sp>
      <p:sp>
        <p:nvSpPr>
          <p:cNvPr id="16" name="Text 11"/>
          <p:cNvSpPr/>
          <p:nvPr/>
        </p:nvSpPr>
        <p:spPr>
          <a:xfrm>
            <a:off x="5911572" y="5430917"/>
            <a:ext cx="53749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with PMI chapters and PMO communities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05393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3790" y="6133981"/>
            <a:ext cx="6521410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597015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360795"/>
            <a:ext cx="358473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Practice with Mock Exams</a:t>
            </a:r>
            <a:endParaRPr lang="en-US" sz="2300" dirty="0"/>
          </a:p>
        </p:txBody>
      </p:sp>
      <p:sp>
        <p:nvSpPr>
          <p:cNvPr id="21" name="Text 15"/>
          <p:cNvSpPr/>
          <p:nvPr/>
        </p:nvSpPr>
        <p:spPr>
          <a:xfrm>
            <a:off x="7542014" y="6868954"/>
            <a:ext cx="46878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your knowledge with sample questions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318022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Key Study Resources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90" y="240244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1390" y="31962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PMO Practice Guide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4451390" y="3704392"/>
            <a:ext cx="45508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 reference covering strategic and practical PMO topics.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684" y="240244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285684" y="3196233"/>
            <a:ext cx="302990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Exam Content Outline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9285684" y="3704392"/>
            <a:ext cx="45509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Detailed breakdown of test domains and knowledge requirements.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390" y="4883825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451390" y="567761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Online Prep Course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4451390" y="6185773"/>
            <a:ext cx="45508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Interactive modules fulfilling the 10-hour education requirement.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5684" y="4883825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285684" y="567761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Practice Questions</a:t>
            </a:r>
            <a:endParaRPr lang="en-US" sz="2300" dirty="0"/>
          </a:p>
        </p:txBody>
      </p:sp>
      <p:sp>
        <p:nvSpPr>
          <p:cNvPr id="15" name="Text 8"/>
          <p:cNvSpPr/>
          <p:nvPr/>
        </p:nvSpPr>
        <p:spPr>
          <a:xfrm>
            <a:off x="9285684" y="6185773"/>
            <a:ext cx="45509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Sample questions reflecting the exam's format and difficulty.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846891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Maintaining Your Certification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715453" y="305181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3-Year Cycle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559969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Certification renewal period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92" y="335411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64306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30 PDUs Required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937790" y="3151227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development units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3010" y="3089434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27815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Ways of Working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0051256" y="4786313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project skills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9423" y="477619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790" y="591323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Business Acumen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9937790" y="642139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understanding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0564" y="608326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715453" y="55043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Power Skills</a:t>
            </a:r>
            <a:endParaRPr lang="en-US" sz="2300" dirty="0"/>
          </a:p>
        </p:txBody>
      </p:sp>
      <p:sp>
        <p:nvSpPr>
          <p:cNvPr id="20" name="Text 10"/>
          <p:cNvSpPr/>
          <p:nvPr/>
        </p:nvSpPr>
        <p:spPr>
          <a:xfrm>
            <a:off x="793790" y="6012537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Leadership and influence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0595" y="520446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7118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Career Impact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55006"/>
            <a:ext cx="13042583" cy="45365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74667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PMI-PMOCP™ certification significantly enhances your professional profile. It positions you for strategic leadership roles with greater organizational impact.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8974"/>
            <a:ext cx="703599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PMO Excellence in Action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662833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2662833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662833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662833"/>
            <a:ext cx="3120866" cy="31208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618482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PMO Certified Professionals lead high-performing teams. They transform project governance into measurable business outcomes across industries.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51034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Your Next Steps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1735455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303973" y="1735455"/>
            <a:ext cx="333482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Evaluate Your Readiness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303973" y="2243614"/>
            <a:ext cx="88750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experience against eligibility requirements. Identify any gaps in your PMO knowledge or experience.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3196233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644134" y="31962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Register with PMI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644134" y="3704392"/>
            <a:ext cx="8534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 account on PMI.org. Consider membership for discounted rates on certification and resources.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4657011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984415" y="4657011"/>
            <a:ext cx="389120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Complete Required Training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984415" y="5165169"/>
            <a:ext cx="81945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Enroll in the 10-hour prep course. Study the PMO Practice Guide and create a personal study plan.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814513" y="6117788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324695" y="611778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Apply and Schedule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2324695" y="6625947"/>
            <a:ext cx="78543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Submit your application. Once approved, schedule your exam within the one-year eligibility period.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74796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Final Thoughts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90" y="3259217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PMI-PMOCP™ certification fills a much-needed gap for professionals leading project governance and portfolio alignment. It elevates the role of the PMO from tactical support to </a:t>
            </a: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catalyst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965978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you're ready to take your PMO career to the next level—one that influences business outcomes, earns executive trust, and adapts to change—then the PMI-PMOCP™ is your next career-defining move.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752</Words>
  <Application>Microsoft Office PowerPoint</Application>
  <PresentationFormat>Custom</PresentationFormat>
  <Paragraphs>137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Petrona Bold</vt:lpstr>
      <vt:lpstr>Inter Bold</vt:lpstr>
      <vt:lpstr>Arial</vt:lpstr>
      <vt:lpstr>Inter</vt:lpstr>
      <vt:lpstr>Inter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 Wiethoff</cp:lastModifiedBy>
  <cp:revision>2</cp:revision>
  <dcterms:created xsi:type="dcterms:W3CDTF">2025-05-23T17:33:34Z</dcterms:created>
  <dcterms:modified xsi:type="dcterms:W3CDTF">2025-05-23T21:01:06Z</dcterms:modified>
</cp:coreProperties>
</file>