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4630400" cy="8229600"/>
  <p:notesSz cx="8229600" cy="14630400"/>
  <p:embeddedFontLst>
    <p:embeddedFont>
      <p:font typeface="Inter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2443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330053"/>
            <a:ext cx="9385221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Elevate Your PMO Career with the PMI-PMOCP™ Certification</a:t>
            </a:r>
            <a:endParaRPr lang="en-US" sz="4650" dirty="0"/>
          </a:p>
        </p:txBody>
      </p:sp>
      <p:sp>
        <p:nvSpPr>
          <p:cNvPr id="4" name="Text 1"/>
          <p:cNvSpPr/>
          <p:nvPr/>
        </p:nvSpPr>
        <p:spPr>
          <a:xfrm>
            <a:off x="793790" y="4158734"/>
            <a:ext cx="93852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Transform your PMO leadership capabilities with the industry-recognized credential that validates your strategic expertise. Designed for professionals ready to drive organizational value through effective project governance.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519499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892731" y="5652135"/>
            <a:ext cx="164902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4D4D51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kW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1270040" y="5502593"/>
            <a:ext cx="2903815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1318022"/>
            <a:ext cx="595419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Key Study Resources</a:t>
            </a:r>
            <a:endParaRPr lang="en-US" sz="46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1390" y="2402443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51390" y="3196233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PMO Practice Guide</a:t>
            </a:r>
            <a:endParaRPr lang="en-US" sz="2300" dirty="0"/>
          </a:p>
        </p:txBody>
      </p:sp>
      <p:sp>
        <p:nvSpPr>
          <p:cNvPr id="6" name="Text 2"/>
          <p:cNvSpPr/>
          <p:nvPr/>
        </p:nvSpPr>
        <p:spPr>
          <a:xfrm>
            <a:off x="4451390" y="3704392"/>
            <a:ext cx="455080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Essential reference covering strategic and practical PMO topics.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5684" y="2402443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9285684" y="3196233"/>
            <a:ext cx="3029903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Exam Content Outline</a:t>
            </a:r>
            <a:endParaRPr lang="en-US" sz="2300" dirty="0"/>
          </a:p>
        </p:txBody>
      </p:sp>
      <p:sp>
        <p:nvSpPr>
          <p:cNvPr id="9" name="Text 4"/>
          <p:cNvSpPr/>
          <p:nvPr/>
        </p:nvSpPr>
        <p:spPr>
          <a:xfrm>
            <a:off x="9285684" y="3704392"/>
            <a:ext cx="455092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Detailed breakdown of test domains and knowledge requirements.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1390" y="4883825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4451390" y="5677614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Online Prep Course</a:t>
            </a:r>
            <a:endParaRPr lang="en-US" sz="2300" dirty="0"/>
          </a:p>
        </p:txBody>
      </p:sp>
      <p:sp>
        <p:nvSpPr>
          <p:cNvPr id="12" name="Text 6"/>
          <p:cNvSpPr/>
          <p:nvPr/>
        </p:nvSpPr>
        <p:spPr>
          <a:xfrm>
            <a:off x="4451390" y="6185773"/>
            <a:ext cx="455080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Interactive modules fulfilling the 10-hour education requirement.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5684" y="4883825"/>
            <a:ext cx="566976" cy="56697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9285684" y="5677614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Practice Questions</a:t>
            </a:r>
            <a:endParaRPr lang="en-US" sz="2300" dirty="0"/>
          </a:p>
        </p:txBody>
      </p:sp>
      <p:sp>
        <p:nvSpPr>
          <p:cNvPr id="15" name="Text 8"/>
          <p:cNvSpPr/>
          <p:nvPr/>
        </p:nvSpPr>
        <p:spPr>
          <a:xfrm>
            <a:off x="9285684" y="6185773"/>
            <a:ext cx="455092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Sample questions reflecting the exam's format and difficulty.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33368"/>
            <a:ext cx="8468916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Maintaining Your Certification</a:t>
            </a:r>
            <a:endParaRPr lang="en-US" sz="4650" dirty="0"/>
          </a:p>
        </p:txBody>
      </p:sp>
      <p:sp>
        <p:nvSpPr>
          <p:cNvPr id="3" name="Text 1"/>
          <p:cNvSpPr/>
          <p:nvPr/>
        </p:nvSpPr>
        <p:spPr>
          <a:xfrm>
            <a:off x="1715453" y="3051810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3-Year Cycle</a:t>
            </a:r>
            <a:endParaRPr lang="en-US" sz="2300" dirty="0"/>
          </a:p>
        </p:txBody>
      </p:sp>
      <p:sp>
        <p:nvSpPr>
          <p:cNvPr id="4" name="Text 2"/>
          <p:cNvSpPr/>
          <p:nvPr/>
        </p:nvSpPr>
        <p:spPr>
          <a:xfrm>
            <a:off x="793790" y="3559969"/>
            <a:ext cx="38987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Certification renewal period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3125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492" y="3354110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643068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30 PDUs Required</a:t>
            </a:r>
            <a:endParaRPr lang="en-US" sz="2300" dirty="0"/>
          </a:p>
        </p:txBody>
      </p:sp>
      <p:sp>
        <p:nvSpPr>
          <p:cNvPr id="8" name="Text 4"/>
          <p:cNvSpPr/>
          <p:nvPr/>
        </p:nvSpPr>
        <p:spPr>
          <a:xfrm>
            <a:off x="9937790" y="3151227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Professional development units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3125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3010" y="3089434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0051256" y="4278154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Ways of Working</a:t>
            </a:r>
            <a:endParaRPr lang="en-US" sz="2300" dirty="0"/>
          </a:p>
        </p:txBody>
      </p:sp>
      <p:sp>
        <p:nvSpPr>
          <p:cNvPr id="12" name="Text 6"/>
          <p:cNvSpPr/>
          <p:nvPr/>
        </p:nvSpPr>
        <p:spPr>
          <a:xfrm>
            <a:off x="10051256" y="4786313"/>
            <a:ext cx="378535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Technical project skills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3125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9423" y="477619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9937790" y="5913239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Business Acumen</a:t>
            </a:r>
            <a:endParaRPr lang="en-US" sz="2300" dirty="0"/>
          </a:p>
        </p:txBody>
      </p:sp>
      <p:sp>
        <p:nvSpPr>
          <p:cNvPr id="16" name="Text 8"/>
          <p:cNvSpPr/>
          <p:nvPr/>
        </p:nvSpPr>
        <p:spPr>
          <a:xfrm>
            <a:off x="9937790" y="6421398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Strategic understanding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3125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70564" y="6083260"/>
            <a:ext cx="339328" cy="424220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>
            <a:off x="1715453" y="5504378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Power Skills</a:t>
            </a:r>
            <a:endParaRPr lang="en-US" sz="2300" dirty="0"/>
          </a:p>
        </p:txBody>
      </p:sp>
      <p:sp>
        <p:nvSpPr>
          <p:cNvPr id="20" name="Text 10"/>
          <p:cNvSpPr/>
          <p:nvPr/>
        </p:nvSpPr>
        <p:spPr>
          <a:xfrm>
            <a:off x="793790" y="6012537"/>
            <a:ext cx="38987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Leadership and influence</a:t>
            </a:r>
            <a:endParaRPr lang="en-US" sz="1750" dirty="0"/>
          </a:p>
        </p:txBody>
      </p:sp>
      <p:pic>
        <p:nvPicPr>
          <p:cNvPr id="21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32653" y="2431256"/>
            <a:ext cx="4564975" cy="4564975"/>
          </a:xfrm>
          <a:prstGeom prst="rect">
            <a:avLst/>
          </a:prstGeom>
        </p:spPr>
      </p:pic>
      <p:pic>
        <p:nvPicPr>
          <p:cNvPr id="22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10595" y="5204460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57118"/>
            <a:ext cx="595419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Career Impact</a:t>
            </a:r>
            <a:endParaRPr lang="en-US" sz="46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1955006"/>
            <a:ext cx="13042583" cy="453651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6746677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PMI-PMOCP™ certification significantly enhances your professional profile. It positions you for strategic leadership roles with greater organizational impact.</a:t>
            </a:r>
            <a:endParaRPr lang="en-US" sz="17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18974"/>
            <a:ext cx="7035998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PMO Excellence in Action</a:t>
            </a:r>
            <a:endParaRPr lang="en-US" sz="46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10" y="2662833"/>
            <a:ext cx="3120747" cy="3120747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608" y="2662833"/>
            <a:ext cx="3120866" cy="3120866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5926" y="2662833"/>
            <a:ext cx="3120747" cy="3120747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8124" y="2662833"/>
            <a:ext cx="3120866" cy="3120866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793790" y="6184821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PMO Certified Professionals lead high-performing teams. They transform project governance into measurable business outcomes across industries.</a:t>
            </a:r>
            <a:endParaRPr lang="en-US" sz="17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651034"/>
            <a:ext cx="595419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Your Next Steps</a:t>
            </a:r>
            <a:endParaRPr lang="en-US" sz="4650" dirty="0"/>
          </a:p>
        </p:txBody>
      </p:sp>
      <p:sp>
        <p:nvSpPr>
          <p:cNvPr id="4" name="Shape 1"/>
          <p:cNvSpPr/>
          <p:nvPr/>
        </p:nvSpPr>
        <p:spPr>
          <a:xfrm>
            <a:off x="793790" y="1735455"/>
            <a:ext cx="170021" cy="1233964"/>
          </a:xfrm>
          <a:prstGeom prst="roundRect">
            <a:avLst>
              <a:gd name="adj" fmla="val 56033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303973" y="1735455"/>
            <a:ext cx="3334822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Evaluate Your Readiness</a:t>
            </a:r>
            <a:endParaRPr lang="en-US" sz="2300" dirty="0"/>
          </a:p>
        </p:txBody>
      </p:sp>
      <p:sp>
        <p:nvSpPr>
          <p:cNvPr id="6" name="Text 3"/>
          <p:cNvSpPr/>
          <p:nvPr/>
        </p:nvSpPr>
        <p:spPr>
          <a:xfrm>
            <a:off x="1303973" y="2243614"/>
            <a:ext cx="887503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Review your experience against eligibility requirements. Identify any gaps in your PMO knowledge or experience.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133951" y="3196233"/>
            <a:ext cx="170021" cy="1233964"/>
          </a:xfrm>
          <a:prstGeom prst="roundRect">
            <a:avLst>
              <a:gd name="adj" fmla="val 56033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644134" y="3196233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Register with PMI</a:t>
            </a:r>
            <a:endParaRPr lang="en-US" sz="2300" dirty="0"/>
          </a:p>
        </p:txBody>
      </p:sp>
      <p:sp>
        <p:nvSpPr>
          <p:cNvPr id="9" name="Text 6"/>
          <p:cNvSpPr/>
          <p:nvPr/>
        </p:nvSpPr>
        <p:spPr>
          <a:xfrm>
            <a:off x="1644134" y="3704392"/>
            <a:ext cx="853487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Create an account on PMI.org. Consider membership for discounted rates on certification and resources.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474232" y="4657011"/>
            <a:ext cx="170021" cy="1233964"/>
          </a:xfrm>
          <a:prstGeom prst="roundRect">
            <a:avLst>
              <a:gd name="adj" fmla="val 56033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984415" y="4657011"/>
            <a:ext cx="3891201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Complete Required Training</a:t>
            </a:r>
            <a:endParaRPr lang="en-US" sz="2300" dirty="0"/>
          </a:p>
        </p:txBody>
      </p:sp>
      <p:sp>
        <p:nvSpPr>
          <p:cNvPr id="12" name="Text 9"/>
          <p:cNvSpPr/>
          <p:nvPr/>
        </p:nvSpPr>
        <p:spPr>
          <a:xfrm>
            <a:off x="1984415" y="5165169"/>
            <a:ext cx="819459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Enroll in the 10-hour prep course. Study the PMO Practice Guide and create a personal study plan.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1814513" y="6117788"/>
            <a:ext cx="170021" cy="1233964"/>
          </a:xfrm>
          <a:prstGeom prst="roundRect">
            <a:avLst>
              <a:gd name="adj" fmla="val 56033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2324695" y="6117788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Apply and Schedule</a:t>
            </a:r>
            <a:endParaRPr lang="en-US" sz="2300" dirty="0"/>
          </a:p>
        </p:txBody>
      </p:sp>
      <p:sp>
        <p:nvSpPr>
          <p:cNvPr id="15" name="Text 12"/>
          <p:cNvSpPr/>
          <p:nvPr/>
        </p:nvSpPr>
        <p:spPr>
          <a:xfrm>
            <a:off x="2324695" y="6625947"/>
            <a:ext cx="78543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Submit your application. Once approved, schedule your exam within the one-year eligibility period.</a:t>
            </a:r>
            <a:endParaRPr lang="en-US" sz="17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174796"/>
            <a:ext cx="595419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Final Thoughts</a:t>
            </a:r>
            <a:endParaRPr lang="en-US" sz="4650" dirty="0"/>
          </a:p>
        </p:txBody>
      </p:sp>
      <p:sp>
        <p:nvSpPr>
          <p:cNvPr id="4" name="Text 1"/>
          <p:cNvSpPr/>
          <p:nvPr/>
        </p:nvSpPr>
        <p:spPr>
          <a:xfrm>
            <a:off x="793790" y="3259217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PMI-PMOCP™ certification fills a much-needed gap for professionals leading project governance and portfolio alignment. It elevates the role of the PMO from tactical support to </a:t>
            </a: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strategic catalyst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4965978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If you're ready to take your PMO career to the next level—one that influences business outcomes, earns executive trust, and adapts to change—then the PMI-PMOCP™ is your next career-defining move.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967740"/>
            <a:ext cx="4993481" cy="5954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50"/>
              </a:lnSpc>
              <a:buNone/>
            </a:pPr>
            <a:r>
              <a:rPr lang="en-US" sz="37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The Evolution of PMOs</a:t>
            </a:r>
            <a:endParaRPr lang="en-US" sz="37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1390" y="1818323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925622" y="2045137"/>
            <a:ext cx="3234333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Administrative Support</a:t>
            </a:r>
            <a:endParaRPr lang="en-US" sz="2300" dirty="0"/>
          </a:p>
        </p:txBody>
      </p:sp>
      <p:sp>
        <p:nvSpPr>
          <p:cNvPr id="6" name="Text 2"/>
          <p:cNvSpPr/>
          <p:nvPr/>
        </p:nvSpPr>
        <p:spPr>
          <a:xfrm>
            <a:off x="5925622" y="2553295"/>
            <a:ext cx="79109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Traditional PMOs focused on documentation and basic reporting.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1390" y="3179207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925622" y="3406021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Performance Center</a:t>
            </a:r>
            <a:endParaRPr lang="en-US" sz="2300" dirty="0"/>
          </a:p>
        </p:txBody>
      </p:sp>
      <p:sp>
        <p:nvSpPr>
          <p:cNvPr id="9" name="Text 4"/>
          <p:cNvSpPr/>
          <p:nvPr/>
        </p:nvSpPr>
        <p:spPr>
          <a:xfrm>
            <a:off x="5925622" y="3914180"/>
            <a:ext cx="79109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Evolved to track metrics and standardize methodologies.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1390" y="4540091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5925622" y="4766905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Strategic Partner</a:t>
            </a:r>
            <a:endParaRPr lang="en-US" sz="2300" dirty="0"/>
          </a:p>
        </p:txBody>
      </p:sp>
      <p:sp>
        <p:nvSpPr>
          <p:cNvPr id="12" name="Text 6"/>
          <p:cNvSpPr/>
          <p:nvPr/>
        </p:nvSpPr>
        <p:spPr>
          <a:xfrm>
            <a:off x="5925622" y="5275064"/>
            <a:ext cx="79109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Today's PMOs drive innovation and organizational transformation.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1390" y="5900976"/>
            <a:ext cx="1134070" cy="1360884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5925622" y="6127790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Value Catalyst</a:t>
            </a:r>
            <a:endParaRPr lang="en-US" sz="2300" dirty="0"/>
          </a:p>
        </p:txBody>
      </p:sp>
      <p:sp>
        <p:nvSpPr>
          <p:cNvPr id="15" name="Text 8"/>
          <p:cNvSpPr/>
          <p:nvPr/>
        </p:nvSpPr>
        <p:spPr>
          <a:xfrm>
            <a:off x="5925622" y="6635948"/>
            <a:ext cx="79109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Modern PMOs directly influence business outcomes and strategy.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994291"/>
            <a:ext cx="7391995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What is the PMI-PMOCP™?</a:t>
            </a:r>
            <a:endParaRPr lang="en-US" sz="4650" dirty="0"/>
          </a:p>
        </p:txBody>
      </p:sp>
      <p:sp>
        <p:nvSpPr>
          <p:cNvPr id="4" name="Shape 1"/>
          <p:cNvSpPr/>
          <p:nvPr/>
        </p:nvSpPr>
        <p:spPr>
          <a:xfrm>
            <a:off x="4451390" y="207871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7947" y="2110621"/>
            <a:ext cx="357188" cy="44648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5188506" y="2156579"/>
            <a:ext cx="3063478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Specialized Credential</a:t>
            </a:r>
            <a:endParaRPr lang="en-US" sz="2300" dirty="0"/>
          </a:p>
        </p:txBody>
      </p:sp>
      <p:sp>
        <p:nvSpPr>
          <p:cNvPr id="7" name="Text 3"/>
          <p:cNvSpPr/>
          <p:nvPr/>
        </p:nvSpPr>
        <p:spPr>
          <a:xfrm>
            <a:off x="5188506" y="2664738"/>
            <a:ext cx="86481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Certification specifically designed for PMO leadership professionals.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4451390" y="348126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7947" y="3513177"/>
            <a:ext cx="357188" cy="44648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188506" y="3559135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Industry Recognition</a:t>
            </a:r>
            <a:endParaRPr lang="en-US" sz="2300" dirty="0"/>
          </a:p>
        </p:txBody>
      </p:sp>
      <p:sp>
        <p:nvSpPr>
          <p:cNvPr id="11" name="Text 6"/>
          <p:cNvSpPr/>
          <p:nvPr/>
        </p:nvSpPr>
        <p:spPr>
          <a:xfrm>
            <a:off x="5188506" y="4067294"/>
            <a:ext cx="86481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Backed by PMI, the global authority in project management standards.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4451390" y="488382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7947" y="4915733"/>
            <a:ext cx="357188" cy="446484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5188506" y="4961692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Career Accelerator</a:t>
            </a:r>
            <a:endParaRPr lang="en-US" sz="2300" dirty="0"/>
          </a:p>
        </p:txBody>
      </p:sp>
      <p:sp>
        <p:nvSpPr>
          <p:cNvPr id="15" name="Text 9"/>
          <p:cNvSpPr/>
          <p:nvPr/>
        </p:nvSpPr>
        <p:spPr>
          <a:xfrm>
            <a:off x="5188506" y="5469850"/>
            <a:ext cx="86481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Validates your ability to create and lead high-performing PMOs.</a:t>
            </a:r>
            <a:endParaRPr lang="en-US" sz="1750" dirty="0"/>
          </a:p>
        </p:txBody>
      </p:sp>
      <p:sp>
        <p:nvSpPr>
          <p:cNvPr id="16" name="Shape 10"/>
          <p:cNvSpPr/>
          <p:nvPr/>
        </p:nvSpPr>
        <p:spPr>
          <a:xfrm>
            <a:off x="4451390" y="628638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7947" y="6318290"/>
            <a:ext cx="357188" cy="446484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5188506" y="6364248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Community Access</a:t>
            </a:r>
            <a:endParaRPr lang="en-US" sz="2300" dirty="0"/>
          </a:p>
        </p:txBody>
      </p:sp>
      <p:sp>
        <p:nvSpPr>
          <p:cNvPr id="19" name="Text 12"/>
          <p:cNvSpPr/>
          <p:nvPr/>
        </p:nvSpPr>
        <p:spPr>
          <a:xfrm>
            <a:off x="5188506" y="6872407"/>
            <a:ext cx="86481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Join a network of elite PMO professionals worldwide.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41755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581989"/>
            <a:ext cx="7571899" cy="5954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50"/>
              </a:lnSpc>
              <a:buNone/>
            </a:pPr>
            <a:r>
              <a:rPr lang="en-US" sz="37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Is This Certification Right for You?</a:t>
            </a:r>
            <a:endParaRPr lang="en-US" sz="3750" dirty="0"/>
          </a:p>
        </p:txBody>
      </p:sp>
      <p:sp>
        <p:nvSpPr>
          <p:cNvPr id="4" name="Shape 1"/>
          <p:cNvSpPr/>
          <p:nvPr/>
        </p:nvSpPr>
        <p:spPr>
          <a:xfrm>
            <a:off x="793790" y="3432572"/>
            <a:ext cx="6408063" cy="1702832"/>
          </a:xfrm>
          <a:prstGeom prst="roundRect">
            <a:avLst>
              <a:gd name="adj" fmla="val 5595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28224" y="3667006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Current PMO Leaders</a:t>
            </a:r>
            <a:endParaRPr lang="en-US" sz="2300" dirty="0"/>
          </a:p>
        </p:txBody>
      </p:sp>
      <p:sp>
        <p:nvSpPr>
          <p:cNvPr id="6" name="Text 3"/>
          <p:cNvSpPr/>
          <p:nvPr/>
        </p:nvSpPr>
        <p:spPr>
          <a:xfrm>
            <a:off x="1028224" y="4175165"/>
            <a:ext cx="59391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Directors and managers seeking to validate strategic expertise and enhance their PMO's value proposition.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7428667" y="3432572"/>
            <a:ext cx="6408063" cy="1702832"/>
          </a:xfrm>
          <a:prstGeom prst="roundRect">
            <a:avLst>
              <a:gd name="adj" fmla="val 5595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7663101" y="3667006"/>
            <a:ext cx="390786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Portfolio/Program Managers</a:t>
            </a:r>
            <a:endParaRPr lang="en-US" sz="2300" dirty="0"/>
          </a:p>
        </p:txBody>
      </p:sp>
      <p:sp>
        <p:nvSpPr>
          <p:cNvPr id="9" name="Text 6"/>
          <p:cNvSpPr/>
          <p:nvPr/>
        </p:nvSpPr>
        <p:spPr>
          <a:xfrm>
            <a:off x="7663101" y="4175165"/>
            <a:ext cx="59391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Professionals managing multiple projects who want to advance into PMO leadership roles.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362218"/>
            <a:ext cx="6408063" cy="1702832"/>
          </a:xfrm>
          <a:prstGeom prst="roundRect">
            <a:avLst>
              <a:gd name="adj" fmla="val 5595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028224" y="5596652"/>
            <a:ext cx="3477697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PMP® Certificate Holders</a:t>
            </a:r>
            <a:endParaRPr lang="en-US" sz="2300" dirty="0"/>
          </a:p>
        </p:txBody>
      </p:sp>
      <p:sp>
        <p:nvSpPr>
          <p:cNvPr id="12" name="Text 9"/>
          <p:cNvSpPr/>
          <p:nvPr/>
        </p:nvSpPr>
        <p:spPr>
          <a:xfrm>
            <a:off x="1028224" y="6104811"/>
            <a:ext cx="59391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Project managers ready to scale their impact from individual projects to organizational governance.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7428667" y="5362218"/>
            <a:ext cx="6408063" cy="1702832"/>
          </a:xfrm>
          <a:prstGeom prst="roundRect">
            <a:avLst>
              <a:gd name="adj" fmla="val 5595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7663101" y="5596652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PMO Strategists</a:t>
            </a:r>
            <a:endParaRPr lang="en-US" sz="2300" dirty="0"/>
          </a:p>
        </p:txBody>
      </p:sp>
      <p:sp>
        <p:nvSpPr>
          <p:cNvPr id="15" name="Text 12"/>
          <p:cNvSpPr/>
          <p:nvPr/>
        </p:nvSpPr>
        <p:spPr>
          <a:xfrm>
            <a:off x="7663101" y="6104811"/>
            <a:ext cx="59391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Analysts and consultants who establish or transform PMOs across different business contexts.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33368"/>
            <a:ext cx="595419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Core Exam Domains</a:t>
            </a:r>
            <a:endParaRPr lang="en-US" sz="4650" dirty="0"/>
          </a:p>
        </p:txBody>
      </p:sp>
      <p:sp>
        <p:nvSpPr>
          <p:cNvPr id="3" name="Text 1"/>
          <p:cNvSpPr/>
          <p:nvPr/>
        </p:nvSpPr>
        <p:spPr>
          <a:xfrm>
            <a:off x="1124188" y="2643068"/>
            <a:ext cx="3908465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Organizational Development</a:t>
            </a:r>
            <a:endParaRPr lang="en-US" sz="2300" dirty="0"/>
          </a:p>
        </p:txBody>
      </p:sp>
      <p:sp>
        <p:nvSpPr>
          <p:cNvPr id="4" name="Text 2"/>
          <p:cNvSpPr/>
          <p:nvPr/>
        </p:nvSpPr>
        <p:spPr>
          <a:xfrm>
            <a:off x="793790" y="3151227"/>
            <a:ext cx="423886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Strategic integration (16%)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3125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7845" y="3496389"/>
            <a:ext cx="318968" cy="39862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597628" y="2643068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Strategic Elements</a:t>
            </a:r>
            <a:endParaRPr lang="en-US" sz="2300" dirty="0"/>
          </a:p>
        </p:txBody>
      </p:sp>
      <p:sp>
        <p:nvSpPr>
          <p:cNvPr id="8" name="Text 4"/>
          <p:cNvSpPr/>
          <p:nvPr/>
        </p:nvSpPr>
        <p:spPr>
          <a:xfrm>
            <a:off x="9597628" y="3151227"/>
            <a:ext cx="423898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Vision and KPIs (18%)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3125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3230" y="3496389"/>
            <a:ext cx="318968" cy="39862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0051256" y="4278154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PMO Design</a:t>
            </a:r>
            <a:endParaRPr lang="en-US" sz="2300" dirty="0"/>
          </a:p>
        </p:txBody>
      </p:sp>
      <p:sp>
        <p:nvSpPr>
          <p:cNvPr id="12" name="Text 6"/>
          <p:cNvSpPr/>
          <p:nvPr/>
        </p:nvSpPr>
        <p:spPr>
          <a:xfrm>
            <a:off x="10051256" y="4786313"/>
            <a:ext cx="378535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Models and frameworks (18%)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3125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31041" y="4514374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9597628" y="5913239"/>
            <a:ext cx="3502343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Operation &amp; Performance</a:t>
            </a:r>
            <a:endParaRPr lang="en-US" sz="2300" dirty="0"/>
          </a:p>
        </p:txBody>
      </p:sp>
      <p:sp>
        <p:nvSpPr>
          <p:cNvPr id="16" name="Text 8"/>
          <p:cNvSpPr/>
          <p:nvPr/>
        </p:nvSpPr>
        <p:spPr>
          <a:xfrm>
            <a:off x="9597628" y="6421398"/>
            <a:ext cx="423898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Tools and processes (15%)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3125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43230" y="5532358"/>
            <a:ext cx="318968" cy="398621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>
            <a:off x="2055614" y="5913239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Enhancement</a:t>
            </a:r>
            <a:endParaRPr lang="en-US" sz="2300" dirty="0"/>
          </a:p>
        </p:txBody>
      </p:sp>
      <p:sp>
        <p:nvSpPr>
          <p:cNvPr id="20" name="Text 10"/>
          <p:cNvSpPr/>
          <p:nvPr/>
        </p:nvSpPr>
        <p:spPr>
          <a:xfrm>
            <a:off x="793790" y="6421398"/>
            <a:ext cx="423886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Continuous improvement (18%)</a:t>
            </a:r>
            <a:endParaRPr lang="en-US" sz="1750" dirty="0"/>
          </a:p>
        </p:txBody>
      </p:sp>
      <p:pic>
        <p:nvPicPr>
          <p:cNvPr id="21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32653" y="2431256"/>
            <a:ext cx="4564975" cy="4564975"/>
          </a:xfrm>
          <a:prstGeom prst="rect">
            <a:avLst/>
          </a:prstGeom>
        </p:spPr>
      </p:pic>
      <p:pic>
        <p:nvPicPr>
          <p:cNvPr id="22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67845" y="5532358"/>
            <a:ext cx="318968" cy="398621"/>
          </a:xfrm>
          <a:prstGeom prst="rect">
            <a:avLst/>
          </a:prstGeom>
        </p:spPr>
      </p:pic>
      <p:sp>
        <p:nvSpPr>
          <p:cNvPr id="23" name="Text 11"/>
          <p:cNvSpPr/>
          <p:nvPr/>
        </p:nvSpPr>
        <p:spPr>
          <a:xfrm>
            <a:off x="1601986" y="4278154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People</a:t>
            </a:r>
            <a:endParaRPr lang="en-US" sz="2300" dirty="0"/>
          </a:p>
        </p:txBody>
      </p:sp>
      <p:sp>
        <p:nvSpPr>
          <p:cNvPr id="24" name="Text 12"/>
          <p:cNvSpPr/>
          <p:nvPr/>
        </p:nvSpPr>
        <p:spPr>
          <a:xfrm>
            <a:off x="793790" y="4786313"/>
            <a:ext cx="37852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Leadership and culture (15%)</a:t>
            </a:r>
            <a:endParaRPr lang="en-US" sz="1750" dirty="0"/>
          </a:p>
        </p:txBody>
      </p:sp>
      <p:pic>
        <p:nvPicPr>
          <p:cNvPr id="25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32653" y="2431256"/>
            <a:ext cx="4564975" cy="4564975"/>
          </a:xfrm>
          <a:prstGeom prst="rect">
            <a:avLst/>
          </a:prstGeom>
        </p:spPr>
      </p:pic>
      <p:pic>
        <p:nvPicPr>
          <p:cNvPr id="26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0033" y="4514374"/>
            <a:ext cx="318968" cy="39862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53202"/>
            <a:ext cx="695741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Exam Format &amp; Structure</a:t>
            </a:r>
            <a:endParaRPr lang="en-US" sz="4650" dirty="0"/>
          </a:p>
        </p:txBody>
      </p:sp>
      <p:sp>
        <p:nvSpPr>
          <p:cNvPr id="4" name="Text 1"/>
          <p:cNvSpPr/>
          <p:nvPr/>
        </p:nvSpPr>
        <p:spPr>
          <a:xfrm>
            <a:off x="793790" y="2050971"/>
            <a:ext cx="452247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120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1566505" y="3082766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Questions</a:t>
            </a:r>
            <a:endParaRPr lang="en-US" sz="2300" dirty="0"/>
          </a:p>
        </p:txBody>
      </p:sp>
      <p:sp>
        <p:nvSpPr>
          <p:cNvPr id="6" name="Text 3"/>
          <p:cNvSpPr/>
          <p:nvPr/>
        </p:nvSpPr>
        <p:spPr>
          <a:xfrm>
            <a:off x="793790" y="3590925"/>
            <a:ext cx="45224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Multiple-choice format testing application of knowledge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656421" y="2050971"/>
            <a:ext cx="45225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165</a:t>
            </a:r>
            <a:endParaRPr lang="en-US" sz="5850" dirty="0"/>
          </a:p>
        </p:txBody>
      </p:sp>
      <p:sp>
        <p:nvSpPr>
          <p:cNvPr id="8" name="Text 5"/>
          <p:cNvSpPr/>
          <p:nvPr/>
        </p:nvSpPr>
        <p:spPr>
          <a:xfrm>
            <a:off x="6429137" y="3082766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Minutes</a:t>
            </a:r>
            <a:endParaRPr lang="en-US" sz="2300" dirty="0"/>
          </a:p>
        </p:txBody>
      </p:sp>
      <p:sp>
        <p:nvSpPr>
          <p:cNvPr id="9" name="Text 6"/>
          <p:cNvSpPr/>
          <p:nvPr/>
        </p:nvSpPr>
        <p:spPr>
          <a:xfrm>
            <a:off x="5656421" y="3590925"/>
            <a:ext cx="45225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Time allotted to complete the examination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793790" y="5110520"/>
            <a:ext cx="452247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6</a:t>
            </a:r>
            <a:endParaRPr lang="en-US" sz="5850" dirty="0"/>
          </a:p>
        </p:txBody>
      </p:sp>
      <p:sp>
        <p:nvSpPr>
          <p:cNvPr id="11" name="Text 8"/>
          <p:cNvSpPr/>
          <p:nvPr/>
        </p:nvSpPr>
        <p:spPr>
          <a:xfrm>
            <a:off x="1566505" y="6142315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Domains</a:t>
            </a:r>
            <a:endParaRPr lang="en-US" sz="2300" dirty="0"/>
          </a:p>
        </p:txBody>
      </p:sp>
      <p:sp>
        <p:nvSpPr>
          <p:cNvPr id="12" name="Text 9"/>
          <p:cNvSpPr/>
          <p:nvPr/>
        </p:nvSpPr>
        <p:spPr>
          <a:xfrm>
            <a:off x="793790" y="6650474"/>
            <a:ext cx="45224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Core knowledge areas covering the PMO lifecycle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5656421" y="5110520"/>
            <a:ext cx="45225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700</a:t>
            </a:r>
            <a:endParaRPr lang="en-US" sz="5850" dirty="0"/>
          </a:p>
        </p:txBody>
      </p:sp>
      <p:sp>
        <p:nvSpPr>
          <p:cNvPr id="14" name="Text 11"/>
          <p:cNvSpPr/>
          <p:nvPr/>
        </p:nvSpPr>
        <p:spPr>
          <a:xfrm>
            <a:off x="6429137" y="6142315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Passing Score</a:t>
            </a:r>
            <a:endParaRPr lang="en-US" sz="2300" dirty="0"/>
          </a:p>
        </p:txBody>
      </p:sp>
      <p:sp>
        <p:nvSpPr>
          <p:cNvPr id="15" name="Text 12"/>
          <p:cNvSpPr/>
          <p:nvPr/>
        </p:nvSpPr>
        <p:spPr>
          <a:xfrm>
            <a:off x="5656421" y="6650474"/>
            <a:ext cx="45225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Minimum score required on a scale of 100-1000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81670"/>
            <a:ext cx="670857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Eligibility Requirements</a:t>
            </a:r>
            <a:endParaRPr lang="en-US" sz="46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179558"/>
            <a:ext cx="2152055" cy="132468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2807256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406372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Education</a:t>
            </a:r>
            <a:endParaRPr lang="en-US" sz="2300" dirty="0"/>
          </a:p>
        </p:txBody>
      </p:sp>
      <p:sp>
        <p:nvSpPr>
          <p:cNvPr id="6" name="Text 2"/>
          <p:cNvSpPr/>
          <p:nvPr/>
        </p:nvSpPr>
        <p:spPr>
          <a:xfrm>
            <a:off x="5357217" y="2914531"/>
            <a:ext cx="431625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Secondary degree (or global equivalent)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517344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3560921"/>
            <a:ext cx="4304109" cy="132468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4023955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3787735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Experience</a:t>
            </a:r>
            <a:endParaRPr lang="en-US" sz="2300" dirty="0"/>
          </a:p>
        </p:txBody>
      </p:sp>
      <p:sp>
        <p:nvSpPr>
          <p:cNvPr id="11" name="Text 5"/>
          <p:cNvSpPr/>
          <p:nvPr/>
        </p:nvSpPr>
        <p:spPr>
          <a:xfrm>
            <a:off x="6433304" y="4295894"/>
            <a:ext cx="563201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3+ years project-related or active PMP® certification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4898708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4942284"/>
            <a:ext cx="6456164" cy="132468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5405318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169098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Training</a:t>
            </a:r>
            <a:endParaRPr lang="en-US" sz="2300" dirty="0"/>
          </a:p>
        </p:txBody>
      </p:sp>
      <p:sp>
        <p:nvSpPr>
          <p:cNvPr id="16" name="Text 8"/>
          <p:cNvSpPr/>
          <p:nvPr/>
        </p:nvSpPr>
        <p:spPr>
          <a:xfrm>
            <a:off x="7509272" y="5677257"/>
            <a:ext cx="385262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10 hours of PMO-specific education</a:t>
            </a:r>
            <a:endParaRPr lang="en-US" sz="1750" dirty="0"/>
          </a:p>
        </p:txBody>
      </p:sp>
      <p:sp>
        <p:nvSpPr>
          <p:cNvPr id="17" name="Text 9"/>
          <p:cNvSpPr/>
          <p:nvPr/>
        </p:nvSpPr>
        <p:spPr>
          <a:xfrm>
            <a:off x="793790" y="6522125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All requirements must be met before sitting for the exam. The 10-hour education requirement can be fulfilled through PMI's official exam prep course.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787604"/>
            <a:ext cx="595419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Investment Details</a:t>
            </a:r>
            <a:endParaRPr lang="en-US" sz="4650" dirty="0"/>
          </a:p>
        </p:txBody>
      </p:sp>
      <p:sp>
        <p:nvSpPr>
          <p:cNvPr id="4" name="Text 1"/>
          <p:cNvSpPr/>
          <p:nvPr/>
        </p:nvSpPr>
        <p:spPr>
          <a:xfrm>
            <a:off x="793790" y="3098840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Certification Fees</a:t>
            </a:r>
            <a:endParaRPr lang="en-US" sz="2300" dirty="0"/>
          </a:p>
        </p:txBody>
      </p:sp>
      <p:sp>
        <p:nvSpPr>
          <p:cNvPr id="5" name="Shape 2"/>
          <p:cNvSpPr/>
          <p:nvPr/>
        </p:nvSpPr>
        <p:spPr>
          <a:xfrm>
            <a:off x="793790" y="3726061"/>
            <a:ext cx="4415909" cy="1315879"/>
          </a:xfrm>
          <a:prstGeom prst="roundRect">
            <a:avLst>
              <a:gd name="adj" fmla="val 7240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801410" y="3733681"/>
            <a:ext cx="4400669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1028343" y="3877389"/>
            <a:ext cx="174283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PMI Members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3232428" y="3877389"/>
            <a:ext cx="174283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$520 USD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801410" y="4384000"/>
            <a:ext cx="4400669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1028343" y="4527709"/>
            <a:ext cx="174283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Non-Members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3232428" y="4527709"/>
            <a:ext cx="174283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$670 USD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793790" y="5297091"/>
            <a:ext cx="44159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One-time examination fee with free retest within one year if needed.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5770721" y="3098840"/>
            <a:ext cx="3625810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Additional Considerations</a:t>
            </a:r>
            <a:endParaRPr lang="en-US" sz="2300" dirty="0"/>
          </a:p>
        </p:txBody>
      </p:sp>
      <p:sp>
        <p:nvSpPr>
          <p:cNvPr id="14" name="Text 11"/>
          <p:cNvSpPr/>
          <p:nvPr/>
        </p:nvSpPr>
        <p:spPr>
          <a:xfrm>
            <a:off x="5770721" y="3697724"/>
            <a:ext cx="44159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PMI Membership: $129/year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5770721" y="4139922"/>
            <a:ext cx="44159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Exam Prep Course: $445 for members</a:t>
            </a: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5770721" y="4945023"/>
            <a:ext cx="44159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Practice Guide: $49 for members</a:t>
            </a:r>
            <a:endParaRPr lang="en-US" sz="1750" dirty="0"/>
          </a:p>
        </p:txBody>
      </p:sp>
      <p:sp>
        <p:nvSpPr>
          <p:cNvPr id="17" name="Text 14"/>
          <p:cNvSpPr/>
          <p:nvPr/>
        </p:nvSpPr>
        <p:spPr>
          <a:xfrm>
            <a:off x="5770721" y="5511998"/>
            <a:ext cx="44159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Membership provides significant savings on certification and resources.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70811"/>
            <a:ext cx="4763333" cy="5954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50"/>
              </a:lnSpc>
              <a:buNone/>
            </a:pPr>
            <a:r>
              <a:rPr lang="en-US" sz="37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Preparation Pathway</a:t>
            </a:r>
            <a:endParaRPr lang="en-US" sz="3750" dirty="0"/>
          </a:p>
        </p:txBody>
      </p:sp>
      <p:sp>
        <p:nvSpPr>
          <p:cNvPr id="3" name="Shape 1"/>
          <p:cNvSpPr/>
          <p:nvPr/>
        </p:nvSpPr>
        <p:spPr>
          <a:xfrm>
            <a:off x="793790" y="1819870"/>
            <a:ext cx="1630323" cy="1324689"/>
          </a:xfrm>
          <a:prstGeom prst="roundRect">
            <a:avLst>
              <a:gd name="adj" fmla="val 7192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467" y="2282904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650927" y="2046684"/>
            <a:ext cx="332029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Study the Fundamentals</a:t>
            </a:r>
            <a:endParaRPr lang="en-US" sz="2300" dirty="0"/>
          </a:p>
        </p:txBody>
      </p:sp>
      <p:sp>
        <p:nvSpPr>
          <p:cNvPr id="6" name="Text 3"/>
          <p:cNvSpPr/>
          <p:nvPr/>
        </p:nvSpPr>
        <p:spPr>
          <a:xfrm>
            <a:off x="2650927" y="2554843"/>
            <a:ext cx="623732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Review the PMO Practice Guide and Exam Content Outline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2537460" y="3129320"/>
            <a:ext cx="11185803" cy="15240"/>
          </a:xfrm>
          <a:prstGeom prst="roundRect">
            <a:avLst>
              <a:gd name="adj" fmla="val 625116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93790" y="3257907"/>
            <a:ext cx="3260646" cy="1324689"/>
          </a:xfrm>
          <a:prstGeom prst="roundRect">
            <a:avLst>
              <a:gd name="adj" fmla="val 7192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4569" y="3720941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281249" y="3484721"/>
            <a:ext cx="3891201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Complete Required Training</a:t>
            </a:r>
            <a:endParaRPr lang="en-US" sz="2300" dirty="0"/>
          </a:p>
        </p:txBody>
      </p:sp>
      <p:sp>
        <p:nvSpPr>
          <p:cNvPr id="11" name="Text 7"/>
          <p:cNvSpPr/>
          <p:nvPr/>
        </p:nvSpPr>
        <p:spPr>
          <a:xfrm>
            <a:off x="4281249" y="3992880"/>
            <a:ext cx="540281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Take the 10-hour PMI-PMOCP™ Exam Prep Course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4167783" y="4567357"/>
            <a:ext cx="9555480" cy="15240"/>
          </a:xfrm>
          <a:prstGeom prst="roundRect">
            <a:avLst>
              <a:gd name="adj" fmla="val 625116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793790" y="4695944"/>
            <a:ext cx="4890968" cy="1324689"/>
          </a:xfrm>
          <a:prstGeom prst="roundRect">
            <a:avLst>
              <a:gd name="adj" fmla="val 7192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9790" y="5158978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911572" y="4922758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Join Study Groups</a:t>
            </a:r>
            <a:endParaRPr lang="en-US" sz="2300" dirty="0"/>
          </a:p>
        </p:txBody>
      </p:sp>
      <p:sp>
        <p:nvSpPr>
          <p:cNvPr id="16" name="Text 11"/>
          <p:cNvSpPr/>
          <p:nvPr/>
        </p:nvSpPr>
        <p:spPr>
          <a:xfrm>
            <a:off x="5911572" y="5430917"/>
            <a:ext cx="537495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Connect with PMI chapters and PMO communities</a:t>
            </a:r>
            <a:endParaRPr lang="en-US" sz="1750" dirty="0"/>
          </a:p>
        </p:txBody>
      </p:sp>
      <p:sp>
        <p:nvSpPr>
          <p:cNvPr id="17" name="Shape 12"/>
          <p:cNvSpPr/>
          <p:nvPr/>
        </p:nvSpPr>
        <p:spPr>
          <a:xfrm>
            <a:off x="5798106" y="6005393"/>
            <a:ext cx="7925157" cy="15240"/>
          </a:xfrm>
          <a:prstGeom prst="roundRect">
            <a:avLst>
              <a:gd name="adj" fmla="val 625116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3"/>
          <p:cNvSpPr/>
          <p:nvPr/>
        </p:nvSpPr>
        <p:spPr>
          <a:xfrm>
            <a:off x="793790" y="6133981"/>
            <a:ext cx="6521410" cy="1324689"/>
          </a:xfrm>
          <a:prstGeom prst="roundRect">
            <a:avLst>
              <a:gd name="adj" fmla="val 7192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5011" y="6597015"/>
            <a:ext cx="318968" cy="398621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7542014" y="6360795"/>
            <a:ext cx="3584734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Practice with Mock Exams</a:t>
            </a:r>
            <a:endParaRPr lang="en-US" sz="2300" dirty="0"/>
          </a:p>
        </p:txBody>
      </p:sp>
      <p:sp>
        <p:nvSpPr>
          <p:cNvPr id="21" name="Text 15"/>
          <p:cNvSpPr/>
          <p:nvPr/>
        </p:nvSpPr>
        <p:spPr>
          <a:xfrm>
            <a:off x="7542014" y="6868954"/>
            <a:ext cx="468784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Test your knowledge with sample questions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752</Words>
  <Application>Microsoft Office PowerPoint</Application>
  <PresentationFormat>Custom</PresentationFormat>
  <Paragraphs>137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Petrona Bold</vt:lpstr>
      <vt:lpstr>Inter Bold</vt:lpstr>
      <vt:lpstr>Arial</vt:lpstr>
      <vt:lpstr>Inter</vt:lpstr>
      <vt:lpstr>Inter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2025-05-23T17:33:34Z</dcterms:created>
  <dcterms:modified xsi:type="dcterms:W3CDTF">2025-05-23T21:01:06Z</dcterms:modified>
</cp:coreProperties>
</file>