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MuseoModerno Medium" panose="020B0604020202020204" charset="0"/>
      <p:regular r:id="rId17"/>
    </p:embeddedFont>
    <p:embeddedFont>
      <p:font typeface="Source Sans Pro" panose="020B0503030403020204" pitchFamily="34" charset="0"/>
      <p:regular r:id="rId18"/>
      <p:bold r:id="rId19"/>
    </p:embeddedFont>
    <p:embeddedFont>
      <p:font typeface="Source Sans Pro Bold" panose="020B0703030403020204" pitchFamily="34"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08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76313"/>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Top 10 Digital Transformation Pitfalls (and How to Avoid Them)</a:t>
            </a:r>
            <a:endParaRPr lang="en-US" sz="4450" dirty="0"/>
          </a:p>
        </p:txBody>
      </p:sp>
      <p:sp>
        <p:nvSpPr>
          <p:cNvPr id="4" name="Text 1"/>
          <p:cNvSpPr/>
          <p:nvPr/>
        </p:nvSpPr>
        <p:spPr>
          <a:xfrm>
            <a:off x="6280190" y="3442811"/>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Digital transformation can unlock tremendous value—improved customer experience, operational efficiency, and innovation. But for every success story, there are many more that fall short due to avoidable missteps.</a:t>
            </a:r>
            <a:endParaRPr lang="en-US" sz="1750" dirty="0"/>
          </a:p>
        </p:txBody>
      </p:sp>
      <p:sp>
        <p:nvSpPr>
          <p:cNvPr id="5" name="Text 2"/>
          <p:cNvSpPr/>
          <p:nvPr/>
        </p:nvSpPr>
        <p:spPr>
          <a:xfrm>
            <a:off x="6280190" y="478667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Having led enterprise transformation programs across industries like healthcare, finance, and manufacturing, I've seen the common traps companies fall into—and how to steer clear of them. This presentation explores the top 10 digital transformation pitfalls and provides practical strategies to avoid them in your own initiatives.</a:t>
            </a:r>
            <a:endParaRPr lang="en-US" sz="1750" dirty="0"/>
          </a:p>
        </p:txBody>
      </p:sp>
      <p:sp>
        <p:nvSpPr>
          <p:cNvPr id="6" name="Shape 3"/>
          <p:cNvSpPr/>
          <p:nvPr/>
        </p:nvSpPr>
        <p:spPr>
          <a:xfrm>
            <a:off x="6280190" y="687324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95561" y="7005876"/>
            <a:ext cx="132159"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Source Sans Pro Medium" pitchFamily="34" charset="0"/>
                <a:ea typeface="Source Sans Pro Medium" pitchFamily="34" charset="-122"/>
                <a:cs typeface="Source Sans Pro Medium" pitchFamily="34" charset="-120"/>
              </a:rPr>
              <a:t>kW</a:t>
            </a:r>
            <a:endParaRPr lang="en-US" sz="750" dirty="0"/>
          </a:p>
        </p:txBody>
      </p:sp>
      <p:sp>
        <p:nvSpPr>
          <p:cNvPr id="8" name="Text 5"/>
          <p:cNvSpPr/>
          <p:nvPr/>
        </p:nvSpPr>
        <p:spPr>
          <a:xfrm>
            <a:off x="6756440" y="6856333"/>
            <a:ext cx="2620089" cy="396835"/>
          </a:xfrm>
          <a:prstGeom prst="rect">
            <a:avLst/>
          </a:prstGeom>
          <a:noFill/>
          <a:ln/>
        </p:spPr>
        <p:txBody>
          <a:bodyPr wrap="none" lIns="0" tIns="0" rIns="0" bIns="0" rtlCol="0" anchor="t"/>
          <a:lstStyle/>
          <a:p>
            <a:pPr marL="0" indent="0" algn="l">
              <a:lnSpc>
                <a:spcPts val="3100"/>
              </a:lnSpc>
              <a:buNone/>
            </a:pPr>
            <a:r>
              <a:rPr lang="en-US" sz="2200" b="1" dirty="0">
                <a:solidFill>
                  <a:srgbClr val="2B4150"/>
                </a:solidFill>
                <a:latin typeface="Source Sans Pro Bold" pitchFamily="34" charset="0"/>
                <a:ea typeface="Source Sans Pro Bold" pitchFamily="34" charset="-122"/>
                <a:cs typeface="Source Sans Pr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1624"/>
          </a:xfrm>
          <a:prstGeom prst="rect">
            <a:avLst/>
          </a:prstGeom>
        </p:spPr>
      </p:pic>
      <p:sp>
        <p:nvSpPr>
          <p:cNvPr id="3" name="Text 0"/>
          <p:cNvSpPr/>
          <p:nvPr/>
        </p:nvSpPr>
        <p:spPr>
          <a:xfrm>
            <a:off x="4434126" y="610195"/>
            <a:ext cx="9115544" cy="554593"/>
          </a:xfrm>
          <a:prstGeom prst="rect">
            <a:avLst/>
          </a:prstGeom>
          <a:noFill/>
          <a:ln/>
        </p:spPr>
        <p:txBody>
          <a:bodyPr wrap="none" lIns="0" tIns="0" rIns="0" bIns="0" rtlCol="0" anchor="t"/>
          <a:lstStyle/>
          <a:p>
            <a:pPr marL="0" indent="0" algn="l">
              <a:lnSpc>
                <a:spcPts val="4350"/>
              </a:lnSpc>
              <a:buNone/>
            </a:pPr>
            <a:r>
              <a:rPr lang="en-US" sz="3450" dirty="0">
                <a:solidFill>
                  <a:srgbClr val="124E73"/>
                </a:solidFill>
                <a:latin typeface="MuseoModerno Medium" pitchFamily="34" charset="0"/>
                <a:ea typeface="MuseoModerno Medium" pitchFamily="34" charset="-122"/>
                <a:cs typeface="MuseoModerno Medium" pitchFamily="34" charset="-120"/>
              </a:rPr>
              <a:t>Pitfall #8: Failure to Scale Beyond the Pilot</a:t>
            </a:r>
            <a:endParaRPr lang="en-US" sz="3450" dirty="0"/>
          </a:p>
        </p:txBody>
      </p:sp>
      <p:pic>
        <p:nvPicPr>
          <p:cNvPr id="4" name="Image 1" descr="preencoded.png"/>
          <p:cNvPicPr>
            <a:picLocks noChangeAspect="1"/>
          </p:cNvPicPr>
          <p:nvPr/>
        </p:nvPicPr>
        <p:blipFill>
          <a:blip r:embed="rId4"/>
          <a:stretch>
            <a:fillRect/>
          </a:stretch>
        </p:blipFill>
        <p:spPr>
          <a:xfrm>
            <a:off x="4434126" y="1414343"/>
            <a:ext cx="332780" cy="332780"/>
          </a:xfrm>
          <a:prstGeom prst="rect">
            <a:avLst/>
          </a:prstGeom>
        </p:spPr>
      </p:pic>
      <p:sp>
        <p:nvSpPr>
          <p:cNvPr id="5" name="Text 1"/>
          <p:cNvSpPr/>
          <p:nvPr/>
        </p:nvSpPr>
        <p:spPr>
          <a:xfrm>
            <a:off x="4434126" y="1968937"/>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Pilot Design</a:t>
            </a:r>
            <a:endParaRPr lang="en-US" sz="2150" dirty="0"/>
          </a:p>
        </p:txBody>
      </p:sp>
      <p:sp>
        <p:nvSpPr>
          <p:cNvPr id="6" name="Text 2"/>
          <p:cNvSpPr/>
          <p:nvPr/>
        </p:nvSpPr>
        <p:spPr>
          <a:xfrm>
            <a:off x="4434126" y="2448758"/>
            <a:ext cx="4571167"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Create with scalability in mind</a:t>
            </a:r>
            <a:endParaRPr lang="en-US" sz="1700" dirty="0"/>
          </a:p>
        </p:txBody>
      </p:sp>
      <p:pic>
        <p:nvPicPr>
          <p:cNvPr id="7" name="Image 2" descr="preencoded.png"/>
          <p:cNvPicPr>
            <a:picLocks noChangeAspect="1"/>
          </p:cNvPicPr>
          <p:nvPr/>
        </p:nvPicPr>
        <p:blipFill>
          <a:blip r:embed="rId5"/>
          <a:stretch>
            <a:fillRect/>
          </a:stretch>
        </p:blipFill>
        <p:spPr>
          <a:xfrm>
            <a:off x="9282589" y="1414343"/>
            <a:ext cx="332780" cy="332780"/>
          </a:xfrm>
          <a:prstGeom prst="rect">
            <a:avLst/>
          </a:prstGeom>
        </p:spPr>
      </p:pic>
      <p:sp>
        <p:nvSpPr>
          <p:cNvPr id="8" name="Text 3"/>
          <p:cNvSpPr/>
          <p:nvPr/>
        </p:nvSpPr>
        <p:spPr>
          <a:xfrm>
            <a:off x="9282589" y="1968937"/>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Playbook Creation</a:t>
            </a:r>
            <a:endParaRPr lang="en-US" sz="2150" dirty="0"/>
          </a:p>
        </p:txBody>
      </p:sp>
      <p:sp>
        <p:nvSpPr>
          <p:cNvPr id="9" name="Text 4"/>
          <p:cNvSpPr/>
          <p:nvPr/>
        </p:nvSpPr>
        <p:spPr>
          <a:xfrm>
            <a:off x="9282589" y="2448758"/>
            <a:ext cx="4571286"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Document repeatable methodologies</a:t>
            </a:r>
            <a:endParaRPr lang="en-US" sz="1700" dirty="0"/>
          </a:p>
        </p:txBody>
      </p:sp>
      <p:pic>
        <p:nvPicPr>
          <p:cNvPr id="10" name="Image 3" descr="preencoded.png"/>
          <p:cNvPicPr>
            <a:picLocks noChangeAspect="1"/>
          </p:cNvPicPr>
          <p:nvPr/>
        </p:nvPicPr>
        <p:blipFill>
          <a:blip r:embed="rId6"/>
          <a:stretch>
            <a:fillRect/>
          </a:stretch>
        </p:blipFill>
        <p:spPr>
          <a:xfrm>
            <a:off x="4434126" y="3247549"/>
            <a:ext cx="332780" cy="332780"/>
          </a:xfrm>
          <a:prstGeom prst="rect">
            <a:avLst/>
          </a:prstGeom>
        </p:spPr>
      </p:pic>
      <p:sp>
        <p:nvSpPr>
          <p:cNvPr id="11" name="Text 5"/>
          <p:cNvSpPr/>
          <p:nvPr/>
        </p:nvSpPr>
        <p:spPr>
          <a:xfrm>
            <a:off x="4434126" y="3802142"/>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Capability Building</a:t>
            </a:r>
            <a:endParaRPr lang="en-US" sz="2150" dirty="0"/>
          </a:p>
        </p:txBody>
      </p:sp>
      <p:sp>
        <p:nvSpPr>
          <p:cNvPr id="12" name="Text 6"/>
          <p:cNvSpPr/>
          <p:nvPr/>
        </p:nvSpPr>
        <p:spPr>
          <a:xfrm>
            <a:off x="4434126" y="4281964"/>
            <a:ext cx="4571167"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Develop internal expertise</a:t>
            </a:r>
            <a:endParaRPr lang="en-US" sz="1700" dirty="0"/>
          </a:p>
        </p:txBody>
      </p:sp>
      <p:pic>
        <p:nvPicPr>
          <p:cNvPr id="13" name="Image 4" descr="preencoded.png"/>
          <p:cNvPicPr>
            <a:picLocks noChangeAspect="1"/>
          </p:cNvPicPr>
          <p:nvPr/>
        </p:nvPicPr>
        <p:blipFill>
          <a:blip r:embed="rId7"/>
          <a:stretch>
            <a:fillRect/>
          </a:stretch>
        </p:blipFill>
        <p:spPr>
          <a:xfrm>
            <a:off x="9282589" y="3247549"/>
            <a:ext cx="332780" cy="332780"/>
          </a:xfrm>
          <a:prstGeom prst="rect">
            <a:avLst/>
          </a:prstGeom>
        </p:spPr>
      </p:pic>
      <p:sp>
        <p:nvSpPr>
          <p:cNvPr id="14" name="Text 7"/>
          <p:cNvSpPr/>
          <p:nvPr/>
        </p:nvSpPr>
        <p:spPr>
          <a:xfrm>
            <a:off x="9282589" y="3802142"/>
            <a:ext cx="2773680" cy="346710"/>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Enterprise Rollout</a:t>
            </a:r>
            <a:endParaRPr lang="en-US" sz="2150" dirty="0"/>
          </a:p>
        </p:txBody>
      </p:sp>
      <p:sp>
        <p:nvSpPr>
          <p:cNvPr id="15" name="Text 8"/>
          <p:cNvSpPr/>
          <p:nvPr/>
        </p:nvSpPr>
        <p:spPr>
          <a:xfrm>
            <a:off x="9282589" y="4281964"/>
            <a:ext cx="4571286" cy="355044"/>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Implement at scale</a:t>
            </a:r>
            <a:endParaRPr lang="en-US" sz="1700" dirty="0"/>
          </a:p>
        </p:txBody>
      </p:sp>
      <p:sp>
        <p:nvSpPr>
          <p:cNvPr id="16" name="Text 9"/>
          <p:cNvSpPr/>
          <p:nvPr/>
        </p:nvSpPr>
        <p:spPr>
          <a:xfrm>
            <a:off x="4434126" y="4886563"/>
            <a:ext cx="9419749" cy="1065133"/>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Many transformation efforts stall after initial proof-of-concept wins. Organizations celebrate pilot successes but fail to establish the infrastructure, resources, and processes needed to scale solutions across the enterprise.</a:t>
            </a:r>
            <a:endParaRPr lang="en-US" sz="1700" dirty="0"/>
          </a:p>
        </p:txBody>
      </p:sp>
      <p:sp>
        <p:nvSpPr>
          <p:cNvPr id="17" name="Text 10"/>
          <p:cNvSpPr/>
          <p:nvPr/>
        </p:nvSpPr>
        <p:spPr>
          <a:xfrm>
            <a:off x="4434126" y="6201251"/>
            <a:ext cx="9419749" cy="1420178"/>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Plan for </a:t>
            </a:r>
            <a:r>
              <a:rPr lang="en-US" sz="1700" b="1" dirty="0">
                <a:solidFill>
                  <a:srgbClr val="2B4150"/>
                </a:solidFill>
                <a:latin typeface="Source Sans Pro" pitchFamily="34" charset="0"/>
                <a:ea typeface="Source Sans Pro" pitchFamily="34" charset="-122"/>
                <a:cs typeface="Source Sans Pro" pitchFamily="34" charset="-120"/>
              </a:rPr>
              <a:t>scalability from day one</a:t>
            </a:r>
            <a:r>
              <a:rPr lang="en-US" sz="1700" dirty="0">
                <a:solidFill>
                  <a:srgbClr val="2B4150"/>
                </a:solidFill>
                <a:latin typeface="Source Sans Pro" pitchFamily="34" charset="0"/>
                <a:ea typeface="Source Sans Pro" pitchFamily="34" charset="-122"/>
                <a:cs typeface="Source Sans Pro" pitchFamily="34" charset="-120"/>
              </a:rPr>
              <a:t> by designing pilots with enterprise-wide implementation in mind. Establish repeatable delivery models, create detailed playbooks that capture learnings and best practices, and ensure teams develop the capabilities required to drive adoption beyond initial success cases.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94654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Pitfall #9: Siloed Teams and Communication Gaps</a:t>
            </a:r>
            <a:endParaRPr lang="en-US" sz="4450" dirty="0"/>
          </a:p>
        </p:txBody>
      </p:sp>
      <p:sp>
        <p:nvSpPr>
          <p:cNvPr id="3" name="Shape 1"/>
          <p:cNvSpPr/>
          <p:nvPr/>
        </p:nvSpPr>
        <p:spPr>
          <a:xfrm>
            <a:off x="793790" y="2817733"/>
            <a:ext cx="4196358" cy="3484364"/>
          </a:xfrm>
          <a:prstGeom prst="roundRect">
            <a:avLst>
              <a:gd name="adj" fmla="val 976"/>
            </a:avLst>
          </a:prstGeom>
          <a:solidFill>
            <a:srgbClr val="F3EEE3"/>
          </a:solidFill>
          <a:ln/>
        </p:spPr>
        <p:txBody>
          <a:bodyPr/>
          <a:lstStyle/>
          <a:p>
            <a:endParaRPr lang="en-US"/>
          </a:p>
        </p:txBody>
      </p:sp>
      <p:sp>
        <p:nvSpPr>
          <p:cNvPr id="4" name="Text 2"/>
          <p:cNvSpPr/>
          <p:nvPr/>
        </p:nvSpPr>
        <p:spPr>
          <a:xfrm>
            <a:off x="1020604" y="3044547"/>
            <a:ext cx="286976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Agile Methodologies</a:t>
            </a:r>
            <a:endParaRPr lang="en-US" sz="2200" dirty="0"/>
          </a:p>
        </p:txBody>
      </p:sp>
      <p:sp>
        <p:nvSpPr>
          <p:cNvPr id="5" name="Text 3"/>
          <p:cNvSpPr/>
          <p:nvPr/>
        </p:nvSpPr>
        <p:spPr>
          <a:xfrm>
            <a:off x="1020604" y="3534966"/>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Implement cross-functional teams working in sprints with daily standups and regular retrospectives to foster continuous collaboration and improvement. Break down work into manageable iterations with frequent deliverables.</a:t>
            </a:r>
            <a:endParaRPr lang="en-US" sz="1750" dirty="0"/>
          </a:p>
        </p:txBody>
      </p:sp>
      <p:sp>
        <p:nvSpPr>
          <p:cNvPr id="6" name="Shape 4"/>
          <p:cNvSpPr/>
          <p:nvPr/>
        </p:nvSpPr>
        <p:spPr>
          <a:xfrm>
            <a:off x="5216962" y="2817733"/>
            <a:ext cx="4196358" cy="3484364"/>
          </a:xfrm>
          <a:prstGeom prst="roundRect">
            <a:avLst>
              <a:gd name="adj" fmla="val 976"/>
            </a:avLst>
          </a:prstGeom>
          <a:solidFill>
            <a:srgbClr val="F3EEE3"/>
          </a:solidFill>
          <a:ln/>
        </p:spPr>
        <p:txBody>
          <a:bodyPr/>
          <a:lstStyle/>
          <a:p>
            <a:endParaRPr lang="en-US"/>
          </a:p>
        </p:txBody>
      </p:sp>
      <p:sp>
        <p:nvSpPr>
          <p:cNvPr id="7" name="Text 5"/>
          <p:cNvSpPr/>
          <p:nvPr/>
        </p:nvSpPr>
        <p:spPr>
          <a:xfrm>
            <a:off x="5443776" y="30445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Shared Platforms</a:t>
            </a:r>
            <a:endParaRPr lang="en-US" sz="2200" dirty="0"/>
          </a:p>
        </p:txBody>
      </p:sp>
      <p:sp>
        <p:nvSpPr>
          <p:cNvPr id="8" name="Text 6"/>
          <p:cNvSpPr/>
          <p:nvPr/>
        </p:nvSpPr>
        <p:spPr>
          <a:xfrm>
            <a:off x="5443776" y="3534966"/>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Utilize common tools like Confluence, Jira, and Microsoft Teams to create transparent workspaces where information is accessible to all stakeholders. Establish single sources of truth for documentation, roadmaps, and progress tracking.</a:t>
            </a:r>
            <a:endParaRPr lang="en-US" sz="1750" dirty="0"/>
          </a:p>
        </p:txBody>
      </p:sp>
      <p:sp>
        <p:nvSpPr>
          <p:cNvPr id="9" name="Shape 7"/>
          <p:cNvSpPr/>
          <p:nvPr/>
        </p:nvSpPr>
        <p:spPr>
          <a:xfrm>
            <a:off x="9640133" y="2817733"/>
            <a:ext cx="4196358" cy="3484364"/>
          </a:xfrm>
          <a:prstGeom prst="roundRect">
            <a:avLst>
              <a:gd name="adj" fmla="val 976"/>
            </a:avLst>
          </a:prstGeom>
          <a:solidFill>
            <a:srgbClr val="F3EEE3"/>
          </a:solidFill>
          <a:ln/>
        </p:spPr>
        <p:txBody>
          <a:bodyPr/>
          <a:lstStyle/>
          <a:p>
            <a:endParaRPr lang="en-US"/>
          </a:p>
        </p:txBody>
      </p:sp>
      <p:sp>
        <p:nvSpPr>
          <p:cNvPr id="10" name="Text 8"/>
          <p:cNvSpPr/>
          <p:nvPr/>
        </p:nvSpPr>
        <p:spPr>
          <a:xfrm>
            <a:off x="9866948" y="3044547"/>
            <a:ext cx="291619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Structured Alignment</a:t>
            </a:r>
            <a:endParaRPr lang="en-US" sz="2200" dirty="0"/>
          </a:p>
        </p:txBody>
      </p:sp>
      <p:sp>
        <p:nvSpPr>
          <p:cNvPr id="11" name="Text 9"/>
          <p:cNvSpPr/>
          <p:nvPr/>
        </p:nvSpPr>
        <p:spPr>
          <a:xfrm>
            <a:off x="9866948" y="3534966"/>
            <a:ext cx="3742730"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Schedule regular cross-functional alignment sessions to ensure all teams understand dependencies, share challenges, and coordinate efforts. Create formal governance structures that bring together representatives from business and technology teams.</a:t>
            </a:r>
            <a:endParaRPr lang="en-US" sz="1750" dirty="0"/>
          </a:p>
        </p:txBody>
      </p:sp>
      <p:sp>
        <p:nvSpPr>
          <p:cNvPr id="12" name="Text 10"/>
          <p:cNvSpPr/>
          <p:nvPr/>
        </p:nvSpPr>
        <p:spPr>
          <a:xfrm>
            <a:off x="793790" y="655724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Transformation efforts falter when teams don't collaborate or share knowledge. Siloed approaches create disconnected experiences, duplicate efforts, and missed opportunities for synergy across initiatives.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06279"/>
            <a:ext cx="12261652"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#10: Neglecting Security and Compliance Early On</a:t>
            </a:r>
            <a:endParaRPr lang="en-US" sz="3550" dirty="0"/>
          </a:p>
        </p:txBody>
      </p:sp>
      <p:sp>
        <p:nvSpPr>
          <p:cNvPr id="3" name="Shape 1"/>
          <p:cNvSpPr/>
          <p:nvPr/>
        </p:nvSpPr>
        <p:spPr>
          <a:xfrm>
            <a:off x="793790" y="1726883"/>
            <a:ext cx="510302" cy="510302"/>
          </a:xfrm>
          <a:prstGeom prst="roundRect">
            <a:avLst>
              <a:gd name="adj" fmla="val 6667"/>
            </a:avLst>
          </a:prstGeom>
          <a:solidFill>
            <a:srgbClr val="F3EEE3"/>
          </a:solidFill>
          <a:ln/>
        </p:spPr>
        <p:txBody>
          <a:bodyPr/>
          <a:lstStyle/>
          <a:p>
            <a:endParaRPr lang="en-US"/>
          </a:p>
        </p:txBody>
      </p:sp>
      <p:sp>
        <p:nvSpPr>
          <p:cNvPr id="4" name="Text 2"/>
          <p:cNvSpPr/>
          <p:nvPr/>
        </p:nvSpPr>
        <p:spPr>
          <a:xfrm>
            <a:off x="878860" y="176938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1</a:t>
            </a:r>
            <a:endParaRPr lang="en-US" sz="2650" dirty="0"/>
          </a:p>
        </p:txBody>
      </p:sp>
      <p:sp>
        <p:nvSpPr>
          <p:cNvPr id="5" name="Text 3"/>
          <p:cNvSpPr/>
          <p:nvPr/>
        </p:nvSpPr>
        <p:spPr>
          <a:xfrm>
            <a:off x="1530906" y="18047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Security By Design</a:t>
            </a:r>
            <a:endParaRPr lang="en-US" sz="2200" dirty="0"/>
          </a:p>
        </p:txBody>
      </p:sp>
      <p:sp>
        <p:nvSpPr>
          <p:cNvPr id="6" name="Text 4"/>
          <p:cNvSpPr/>
          <p:nvPr/>
        </p:nvSpPr>
        <p:spPr>
          <a:xfrm>
            <a:off x="1530906" y="2295168"/>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Incorporate security requirements during initial architecture rather than after development. Conduct threat modeling sessions to identify potential vulnerabilities and design controls appropriately from the start.</a:t>
            </a:r>
            <a:endParaRPr lang="en-US" sz="1750" dirty="0"/>
          </a:p>
        </p:txBody>
      </p:sp>
      <p:sp>
        <p:nvSpPr>
          <p:cNvPr id="7" name="Shape 5"/>
          <p:cNvSpPr/>
          <p:nvPr/>
        </p:nvSpPr>
        <p:spPr>
          <a:xfrm>
            <a:off x="5235893" y="1726883"/>
            <a:ext cx="510302" cy="510302"/>
          </a:xfrm>
          <a:prstGeom prst="roundRect">
            <a:avLst>
              <a:gd name="adj" fmla="val 6667"/>
            </a:avLst>
          </a:prstGeom>
          <a:solidFill>
            <a:srgbClr val="F3EEE3"/>
          </a:solidFill>
          <a:ln/>
        </p:spPr>
        <p:txBody>
          <a:bodyPr/>
          <a:lstStyle/>
          <a:p>
            <a:endParaRPr lang="en-US"/>
          </a:p>
        </p:txBody>
      </p:sp>
      <p:sp>
        <p:nvSpPr>
          <p:cNvPr id="8" name="Text 6"/>
          <p:cNvSpPr/>
          <p:nvPr/>
        </p:nvSpPr>
        <p:spPr>
          <a:xfrm>
            <a:off x="5320963" y="176938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2</a:t>
            </a:r>
            <a:endParaRPr lang="en-US" sz="2650" dirty="0"/>
          </a:p>
        </p:txBody>
      </p:sp>
      <p:sp>
        <p:nvSpPr>
          <p:cNvPr id="9" name="Text 7"/>
          <p:cNvSpPr/>
          <p:nvPr/>
        </p:nvSpPr>
        <p:spPr>
          <a:xfrm>
            <a:off x="5973008" y="1804749"/>
            <a:ext cx="319623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DevSecOps Integration</a:t>
            </a:r>
            <a:endParaRPr lang="en-US" sz="2200" dirty="0"/>
          </a:p>
        </p:txBody>
      </p:sp>
      <p:sp>
        <p:nvSpPr>
          <p:cNvPr id="10" name="Text 8"/>
          <p:cNvSpPr/>
          <p:nvPr/>
        </p:nvSpPr>
        <p:spPr>
          <a:xfrm>
            <a:off x="5973008" y="2295168"/>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Embed security testing and compliance validation into automated CI/CD pipelines. Implement tools that scan code, check dependencies, and validate configurations continuously during development.</a:t>
            </a:r>
            <a:endParaRPr lang="en-US" sz="1750" dirty="0"/>
          </a:p>
        </p:txBody>
      </p:sp>
      <p:sp>
        <p:nvSpPr>
          <p:cNvPr id="11" name="Shape 9"/>
          <p:cNvSpPr/>
          <p:nvPr/>
        </p:nvSpPr>
        <p:spPr>
          <a:xfrm>
            <a:off x="9677995" y="1726883"/>
            <a:ext cx="510302" cy="510302"/>
          </a:xfrm>
          <a:prstGeom prst="roundRect">
            <a:avLst>
              <a:gd name="adj" fmla="val 6667"/>
            </a:avLst>
          </a:prstGeom>
          <a:solidFill>
            <a:srgbClr val="F3EEE3"/>
          </a:solidFill>
          <a:ln/>
        </p:spPr>
        <p:txBody>
          <a:bodyPr/>
          <a:lstStyle/>
          <a:p>
            <a:endParaRPr lang="en-US"/>
          </a:p>
        </p:txBody>
      </p:sp>
      <p:sp>
        <p:nvSpPr>
          <p:cNvPr id="12" name="Text 10"/>
          <p:cNvSpPr/>
          <p:nvPr/>
        </p:nvSpPr>
        <p:spPr>
          <a:xfrm>
            <a:off x="9763065" y="176938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2B4150"/>
                </a:solidFill>
                <a:latin typeface="MuseoModerno Medium" pitchFamily="34" charset="0"/>
                <a:ea typeface="MuseoModerno Medium" pitchFamily="34" charset="-122"/>
                <a:cs typeface="MuseoModerno Medium" pitchFamily="34" charset="-120"/>
              </a:rPr>
              <a:t>3</a:t>
            </a:r>
            <a:endParaRPr lang="en-US" sz="2650" dirty="0"/>
          </a:p>
        </p:txBody>
      </p:sp>
      <p:sp>
        <p:nvSpPr>
          <p:cNvPr id="13" name="Text 11"/>
          <p:cNvSpPr/>
          <p:nvPr/>
        </p:nvSpPr>
        <p:spPr>
          <a:xfrm>
            <a:off x="10415111" y="1804749"/>
            <a:ext cx="3226237"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Compliance Framework</a:t>
            </a:r>
            <a:endParaRPr lang="en-US" sz="2200" dirty="0"/>
          </a:p>
        </p:txBody>
      </p:sp>
      <p:sp>
        <p:nvSpPr>
          <p:cNvPr id="14" name="Text 12"/>
          <p:cNvSpPr/>
          <p:nvPr/>
        </p:nvSpPr>
        <p:spPr>
          <a:xfrm>
            <a:off x="10415111" y="2295168"/>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Map regulatory requirements (HIPAA, GDPR, FDA, etc.) to specific system controls and documentation needs. Create traceability matrices that connect compliance obligations to implementation evidence.</a:t>
            </a:r>
            <a:endParaRPr lang="en-US" sz="1750" dirty="0"/>
          </a:p>
        </p:txBody>
      </p:sp>
      <p:sp>
        <p:nvSpPr>
          <p:cNvPr id="15" name="Text 13"/>
          <p:cNvSpPr/>
          <p:nvPr/>
        </p:nvSpPr>
        <p:spPr>
          <a:xfrm>
            <a:off x="793790" y="509063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Security is often added too late in transformation initiatives, leading to delays, expensive rework, or regulatory risks. Retrofitting security and compliance into solutions after they're built is significantly more costly and time-consuming than addressing these requirements upfront.</a:t>
            </a:r>
            <a:endParaRPr lang="en-US" sz="1750" dirty="0"/>
          </a:p>
        </p:txBody>
      </p:sp>
      <p:sp>
        <p:nvSpPr>
          <p:cNvPr id="16" name="Text 14"/>
          <p:cNvSpPr/>
          <p:nvPr/>
        </p:nvSpPr>
        <p:spPr>
          <a:xfrm>
            <a:off x="793790" y="643449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Embed </a:t>
            </a:r>
            <a:r>
              <a:rPr lang="en-US" sz="1750" b="1" dirty="0">
                <a:solidFill>
                  <a:srgbClr val="2B4150"/>
                </a:solidFill>
                <a:latin typeface="Source Sans Pro" pitchFamily="34" charset="0"/>
                <a:ea typeface="Source Sans Pro" pitchFamily="34" charset="-122"/>
                <a:cs typeface="Source Sans Pro" pitchFamily="34" charset="-120"/>
              </a:rPr>
              <a:t>DevSecOps</a:t>
            </a:r>
            <a:r>
              <a:rPr lang="en-US" sz="1750" dirty="0">
                <a:solidFill>
                  <a:srgbClr val="2B4150"/>
                </a:solidFill>
                <a:latin typeface="Source Sans Pro" pitchFamily="34" charset="0"/>
                <a:ea typeface="Source Sans Pro" pitchFamily="34" charset="-122"/>
                <a:cs typeface="Source Sans Pro" pitchFamily="34" charset="-120"/>
              </a:rPr>
              <a:t> practices into your development pipelines and ensure compliance considerations are built into the design from the beginning. Include security and compliance experts in planning sessions and architecture reviews to identify potential issues before significant investment occurs.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10208" y="716399"/>
            <a:ext cx="10223302" cy="507325"/>
          </a:xfrm>
          <a:prstGeom prst="rect">
            <a:avLst/>
          </a:prstGeom>
          <a:noFill/>
          <a:ln/>
        </p:spPr>
        <p:txBody>
          <a:bodyPr wrap="none" lIns="0" tIns="0" rIns="0" bIns="0" rtlCol="0" anchor="t"/>
          <a:lstStyle/>
          <a:p>
            <a:pPr marL="0" indent="0" algn="l">
              <a:lnSpc>
                <a:spcPts val="3950"/>
              </a:lnSpc>
              <a:buNone/>
            </a:pPr>
            <a:r>
              <a:rPr lang="en-US" sz="3150" dirty="0">
                <a:solidFill>
                  <a:srgbClr val="124E73"/>
                </a:solidFill>
                <a:latin typeface="MuseoModerno Medium" pitchFamily="34" charset="0"/>
                <a:ea typeface="MuseoModerno Medium" pitchFamily="34" charset="-122"/>
                <a:cs typeface="MuseoModerno Medium" pitchFamily="34" charset="-120"/>
              </a:rPr>
              <a:t>Creating a Foundation for Successful Transformation</a:t>
            </a:r>
            <a:endParaRPr lang="en-US" sz="3150" dirty="0"/>
          </a:p>
        </p:txBody>
      </p:sp>
      <p:sp>
        <p:nvSpPr>
          <p:cNvPr id="3" name="Shape 1"/>
          <p:cNvSpPr/>
          <p:nvPr/>
        </p:nvSpPr>
        <p:spPr>
          <a:xfrm>
            <a:off x="710208" y="1629608"/>
            <a:ext cx="13209984" cy="4680823"/>
          </a:xfrm>
          <a:prstGeom prst="roundRect">
            <a:avLst>
              <a:gd name="adj" fmla="val 650"/>
            </a:avLst>
          </a:prstGeom>
          <a:noFill/>
          <a:ln w="7620">
            <a:solidFill>
              <a:srgbClr val="000000">
                <a:alpha val="8000"/>
              </a:srgbClr>
            </a:solidFill>
            <a:prstDash val="solid"/>
          </a:ln>
        </p:spPr>
        <p:txBody>
          <a:bodyPr/>
          <a:lstStyle/>
          <a:p>
            <a:endParaRPr lang="en-US"/>
          </a:p>
        </p:txBody>
      </p:sp>
      <p:sp>
        <p:nvSpPr>
          <p:cNvPr id="4" name="Shape 2"/>
          <p:cNvSpPr/>
          <p:nvPr/>
        </p:nvSpPr>
        <p:spPr>
          <a:xfrm>
            <a:off x="717828" y="1637228"/>
            <a:ext cx="13194744" cy="518398"/>
          </a:xfrm>
          <a:prstGeom prst="rect">
            <a:avLst/>
          </a:prstGeom>
          <a:solidFill>
            <a:srgbClr val="FFFFFF">
              <a:alpha val="4000"/>
            </a:srgbClr>
          </a:solidFill>
          <a:ln/>
        </p:spPr>
        <p:txBody>
          <a:bodyPr/>
          <a:lstStyle/>
          <a:p>
            <a:endParaRPr lang="en-US"/>
          </a:p>
        </p:txBody>
      </p:sp>
      <p:sp>
        <p:nvSpPr>
          <p:cNvPr id="5" name="Text 3"/>
          <p:cNvSpPr/>
          <p:nvPr/>
        </p:nvSpPr>
        <p:spPr>
          <a:xfrm>
            <a:off x="920829" y="1766530"/>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Business-Driven Vision</a:t>
            </a:r>
            <a:endParaRPr lang="en-US" sz="1250" dirty="0"/>
          </a:p>
        </p:txBody>
      </p:sp>
      <p:sp>
        <p:nvSpPr>
          <p:cNvPr id="6" name="Text 4"/>
          <p:cNvSpPr/>
          <p:nvPr/>
        </p:nvSpPr>
        <p:spPr>
          <a:xfrm>
            <a:off x="4149328" y="1766530"/>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Start with clear business outcomes rather than technology capabilities</a:t>
            </a:r>
            <a:endParaRPr lang="en-US" sz="1250" dirty="0"/>
          </a:p>
        </p:txBody>
      </p:sp>
      <p:sp>
        <p:nvSpPr>
          <p:cNvPr id="7" name="Shape 5"/>
          <p:cNvSpPr/>
          <p:nvPr/>
        </p:nvSpPr>
        <p:spPr>
          <a:xfrm>
            <a:off x="717828" y="2155627"/>
            <a:ext cx="13194744" cy="518398"/>
          </a:xfrm>
          <a:prstGeom prst="rect">
            <a:avLst/>
          </a:prstGeom>
          <a:solidFill>
            <a:srgbClr val="000000">
              <a:alpha val="4000"/>
            </a:srgbClr>
          </a:solidFill>
          <a:ln/>
        </p:spPr>
        <p:txBody>
          <a:bodyPr/>
          <a:lstStyle/>
          <a:p>
            <a:endParaRPr lang="en-US"/>
          </a:p>
        </p:txBody>
      </p:sp>
      <p:sp>
        <p:nvSpPr>
          <p:cNvPr id="8" name="Text 6"/>
          <p:cNvSpPr/>
          <p:nvPr/>
        </p:nvSpPr>
        <p:spPr>
          <a:xfrm>
            <a:off x="920829" y="2284928"/>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Enterprise-Wide Ownership</a:t>
            </a:r>
            <a:endParaRPr lang="en-US" sz="1250" dirty="0"/>
          </a:p>
        </p:txBody>
      </p:sp>
      <p:sp>
        <p:nvSpPr>
          <p:cNvPr id="9" name="Text 7"/>
          <p:cNvSpPr/>
          <p:nvPr/>
        </p:nvSpPr>
        <p:spPr>
          <a:xfrm>
            <a:off x="4149328" y="2284928"/>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Establish cross-functional leadership with shared accountability</a:t>
            </a:r>
            <a:endParaRPr lang="en-US" sz="1250" dirty="0"/>
          </a:p>
        </p:txBody>
      </p:sp>
      <p:sp>
        <p:nvSpPr>
          <p:cNvPr id="10" name="Shape 8"/>
          <p:cNvSpPr/>
          <p:nvPr/>
        </p:nvSpPr>
        <p:spPr>
          <a:xfrm>
            <a:off x="717828" y="2674025"/>
            <a:ext cx="13194744" cy="518398"/>
          </a:xfrm>
          <a:prstGeom prst="rect">
            <a:avLst/>
          </a:prstGeom>
          <a:solidFill>
            <a:srgbClr val="FFFFFF">
              <a:alpha val="4000"/>
            </a:srgbClr>
          </a:solidFill>
          <a:ln/>
        </p:spPr>
        <p:txBody>
          <a:bodyPr/>
          <a:lstStyle/>
          <a:p>
            <a:endParaRPr lang="en-US"/>
          </a:p>
        </p:txBody>
      </p:sp>
      <p:sp>
        <p:nvSpPr>
          <p:cNvPr id="11" name="Text 9"/>
          <p:cNvSpPr/>
          <p:nvPr/>
        </p:nvSpPr>
        <p:spPr>
          <a:xfrm>
            <a:off x="920829" y="2803327"/>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Human-Centered Approach</a:t>
            </a:r>
            <a:endParaRPr lang="en-US" sz="1250" dirty="0"/>
          </a:p>
        </p:txBody>
      </p:sp>
      <p:sp>
        <p:nvSpPr>
          <p:cNvPr id="12" name="Text 10"/>
          <p:cNvSpPr/>
          <p:nvPr/>
        </p:nvSpPr>
        <p:spPr>
          <a:xfrm>
            <a:off x="4149328" y="2803327"/>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Prioritize change management and user experience in all initiatives</a:t>
            </a:r>
            <a:endParaRPr lang="en-US" sz="1250" dirty="0"/>
          </a:p>
        </p:txBody>
      </p:sp>
      <p:sp>
        <p:nvSpPr>
          <p:cNvPr id="13" name="Shape 11"/>
          <p:cNvSpPr/>
          <p:nvPr/>
        </p:nvSpPr>
        <p:spPr>
          <a:xfrm>
            <a:off x="717828" y="3192423"/>
            <a:ext cx="13194744" cy="518398"/>
          </a:xfrm>
          <a:prstGeom prst="rect">
            <a:avLst/>
          </a:prstGeom>
          <a:solidFill>
            <a:srgbClr val="000000">
              <a:alpha val="4000"/>
            </a:srgbClr>
          </a:solidFill>
          <a:ln/>
        </p:spPr>
        <p:txBody>
          <a:bodyPr/>
          <a:lstStyle/>
          <a:p>
            <a:endParaRPr lang="en-US"/>
          </a:p>
        </p:txBody>
      </p:sp>
      <p:sp>
        <p:nvSpPr>
          <p:cNvPr id="14" name="Text 12"/>
          <p:cNvSpPr/>
          <p:nvPr/>
        </p:nvSpPr>
        <p:spPr>
          <a:xfrm>
            <a:off x="920829" y="3321725"/>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Process Optimization</a:t>
            </a:r>
            <a:endParaRPr lang="en-US" sz="1250" dirty="0"/>
          </a:p>
        </p:txBody>
      </p:sp>
      <p:sp>
        <p:nvSpPr>
          <p:cNvPr id="15" name="Text 13"/>
          <p:cNvSpPr/>
          <p:nvPr/>
        </p:nvSpPr>
        <p:spPr>
          <a:xfrm>
            <a:off x="4149328" y="3321725"/>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Redesign workflows before implementing digital solutions</a:t>
            </a:r>
            <a:endParaRPr lang="en-US" sz="1250" dirty="0"/>
          </a:p>
        </p:txBody>
      </p:sp>
      <p:sp>
        <p:nvSpPr>
          <p:cNvPr id="16" name="Shape 14"/>
          <p:cNvSpPr/>
          <p:nvPr/>
        </p:nvSpPr>
        <p:spPr>
          <a:xfrm>
            <a:off x="717828" y="3710821"/>
            <a:ext cx="13194744" cy="518398"/>
          </a:xfrm>
          <a:prstGeom prst="rect">
            <a:avLst/>
          </a:prstGeom>
          <a:solidFill>
            <a:srgbClr val="FFFFFF">
              <a:alpha val="4000"/>
            </a:srgbClr>
          </a:solidFill>
          <a:ln/>
        </p:spPr>
        <p:txBody>
          <a:bodyPr/>
          <a:lstStyle/>
          <a:p>
            <a:endParaRPr lang="en-US"/>
          </a:p>
        </p:txBody>
      </p:sp>
      <p:sp>
        <p:nvSpPr>
          <p:cNvPr id="17" name="Text 15"/>
          <p:cNvSpPr/>
          <p:nvPr/>
        </p:nvSpPr>
        <p:spPr>
          <a:xfrm>
            <a:off x="920829" y="3840123"/>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Data Strategy</a:t>
            </a:r>
            <a:endParaRPr lang="en-US" sz="1250" dirty="0"/>
          </a:p>
        </p:txBody>
      </p:sp>
      <p:sp>
        <p:nvSpPr>
          <p:cNvPr id="18" name="Text 16"/>
          <p:cNvSpPr/>
          <p:nvPr/>
        </p:nvSpPr>
        <p:spPr>
          <a:xfrm>
            <a:off x="4149328" y="3840123"/>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Build a foundation of integrated, high-quality information</a:t>
            </a:r>
            <a:endParaRPr lang="en-US" sz="1250" dirty="0"/>
          </a:p>
        </p:txBody>
      </p:sp>
      <p:sp>
        <p:nvSpPr>
          <p:cNvPr id="19" name="Shape 17"/>
          <p:cNvSpPr/>
          <p:nvPr/>
        </p:nvSpPr>
        <p:spPr>
          <a:xfrm>
            <a:off x="717828" y="4229219"/>
            <a:ext cx="13194744" cy="518398"/>
          </a:xfrm>
          <a:prstGeom prst="rect">
            <a:avLst/>
          </a:prstGeom>
          <a:solidFill>
            <a:srgbClr val="000000">
              <a:alpha val="4000"/>
            </a:srgbClr>
          </a:solidFill>
          <a:ln/>
        </p:spPr>
        <p:txBody>
          <a:bodyPr/>
          <a:lstStyle/>
          <a:p>
            <a:endParaRPr lang="en-US"/>
          </a:p>
        </p:txBody>
      </p:sp>
      <p:sp>
        <p:nvSpPr>
          <p:cNvPr id="20" name="Text 18"/>
          <p:cNvSpPr/>
          <p:nvPr/>
        </p:nvSpPr>
        <p:spPr>
          <a:xfrm>
            <a:off x="920829" y="4358521"/>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Measurable Outcomes</a:t>
            </a:r>
            <a:endParaRPr lang="en-US" sz="1250" dirty="0"/>
          </a:p>
        </p:txBody>
      </p:sp>
      <p:sp>
        <p:nvSpPr>
          <p:cNvPr id="21" name="Text 19"/>
          <p:cNvSpPr/>
          <p:nvPr/>
        </p:nvSpPr>
        <p:spPr>
          <a:xfrm>
            <a:off x="4149328" y="4358521"/>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Define and track clear KPIs tied to business value</a:t>
            </a:r>
            <a:endParaRPr lang="en-US" sz="1250" dirty="0"/>
          </a:p>
        </p:txBody>
      </p:sp>
      <p:sp>
        <p:nvSpPr>
          <p:cNvPr id="22" name="Shape 20"/>
          <p:cNvSpPr/>
          <p:nvPr/>
        </p:nvSpPr>
        <p:spPr>
          <a:xfrm>
            <a:off x="717828" y="4747617"/>
            <a:ext cx="13194744" cy="518398"/>
          </a:xfrm>
          <a:prstGeom prst="rect">
            <a:avLst/>
          </a:prstGeom>
          <a:solidFill>
            <a:srgbClr val="FFFFFF">
              <a:alpha val="4000"/>
            </a:srgbClr>
          </a:solidFill>
          <a:ln/>
        </p:spPr>
        <p:txBody>
          <a:bodyPr/>
          <a:lstStyle/>
          <a:p>
            <a:endParaRPr lang="en-US"/>
          </a:p>
        </p:txBody>
      </p:sp>
      <p:sp>
        <p:nvSpPr>
          <p:cNvPr id="23" name="Text 21"/>
          <p:cNvSpPr/>
          <p:nvPr/>
        </p:nvSpPr>
        <p:spPr>
          <a:xfrm>
            <a:off x="920829" y="4876919"/>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Scalable Architecture</a:t>
            </a:r>
            <a:endParaRPr lang="en-US" sz="1250" dirty="0"/>
          </a:p>
        </p:txBody>
      </p:sp>
      <p:sp>
        <p:nvSpPr>
          <p:cNvPr id="24" name="Text 22"/>
          <p:cNvSpPr/>
          <p:nvPr/>
        </p:nvSpPr>
        <p:spPr>
          <a:xfrm>
            <a:off x="4149328" y="4876919"/>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Design solutions with enterprise adoption in mind from the start</a:t>
            </a:r>
            <a:endParaRPr lang="en-US" sz="1250" dirty="0"/>
          </a:p>
        </p:txBody>
      </p:sp>
      <p:sp>
        <p:nvSpPr>
          <p:cNvPr id="25" name="Shape 23"/>
          <p:cNvSpPr/>
          <p:nvPr/>
        </p:nvSpPr>
        <p:spPr>
          <a:xfrm>
            <a:off x="717828" y="5266015"/>
            <a:ext cx="13194744" cy="518398"/>
          </a:xfrm>
          <a:prstGeom prst="rect">
            <a:avLst/>
          </a:prstGeom>
          <a:solidFill>
            <a:srgbClr val="000000">
              <a:alpha val="4000"/>
            </a:srgbClr>
          </a:solidFill>
          <a:ln/>
        </p:spPr>
        <p:txBody>
          <a:bodyPr/>
          <a:lstStyle/>
          <a:p>
            <a:endParaRPr lang="en-US"/>
          </a:p>
        </p:txBody>
      </p:sp>
      <p:sp>
        <p:nvSpPr>
          <p:cNvPr id="26" name="Text 24"/>
          <p:cNvSpPr/>
          <p:nvPr/>
        </p:nvSpPr>
        <p:spPr>
          <a:xfrm>
            <a:off x="920829" y="5395317"/>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Collaborative Culture</a:t>
            </a:r>
            <a:endParaRPr lang="en-US" sz="1250" dirty="0"/>
          </a:p>
        </p:txBody>
      </p:sp>
      <p:sp>
        <p:nvSpPr>
          <p:cNvPr id="27" name="Text 25"/>
          <p:cNvSpPr/>
          <p:nvPr/>
        </p:nvSpPr>
        <p:spPr>
          <a:xfrm>
            <a:off x="4149328" y="5395317"/>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Foster cross-team communication and knowledge sharing</a:t>
            </a:r>
            <a:endParaRPr lang="en-US" sz="1250" dirty="0"/>
          </a:p>
        </p:txBody>
      </p:sp>
      <p:sp>
        <p:nvSpPr>
          <p:cNvPr id="28" name="Shape 26"/>
          <p:cNvSpPr/>
          <p:nvPr/>
        </p:nvSpPr>
        <p:spPr>
          <a:xfrm>
            <a:off x="717828" y="5784413"/>
            <a:ext cx="13194744" cy="518398"/>
          </a:xfrm>
          <a:prstGeom prst="rect">
            <a:avLst/>
          </a:prstGeom>
          <a:solidFill>
            <a:srgbClr val="FFFFFF">
              <a:alpha val="4000"/>
            </a:srgbClr>
          </a:solidFill>
          <a:ln/>
        </p:spPr>
        <p:txBody>
          <a:bodyPr/>
          <a:lstStyle/>
          <a:p>
            <a:endParaRPr lang="en-US"/>
          </a:p>
        </p:txBody>
      </p:sp>
      <p:sp>
        <p:nvSpPr>
          <p:cNvPr id="29" name="Text 27"/>
          <p:cNvSpPr/>
          <p:nvPr/>
        </p:nvSpPr>
        <p:spPr>
          <a:xfrm>
            <a:off x="920829" y="5913715"/>
            <a:ext cx="2815114"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Security Integration</a:t>
            </a:r>
            <a:endParaRPr lang="en-US" sz="1250" dirty="0"/>
          </a:p>
        </p:txBody>
      </p:sp>
      <p:sp>
        <p:nvSpPr>
          <p:cNvPr id="30" name="Text 28"/>
          <p:cNvSpPr/>
          <p:nvPr/>
        </p:nvSpPr>
        <p:spPr>
          <a:xfrm>
            <a:off x="4149328" y="5913715"/>
            <a:ext cx="9560362" cy="259794"/>
          </a:xfrm>
          <a:prstGeom prst="rect">
            <a:avLst/>
          </a:prstGeom>
          <a:noFill/>
          <a:ln/>
        </p:spPr>
        <p:txBody>
          <a:bodyPr wrap="none" lIns="0" tIns="0" rIns="0" bIns="0" rtlCol="0" anchor="t"/>
          <a:lstStyle/>
          <a:p>
            <a:pPr marL="0" indent="0" algn="l">
              <a:lnSpc>
                <a:spcPts val="2000"/>
              </a:lnSpc>
              <a:buNone/>
            </a:pPr>
            <a:r>
              <a:rPr lang="en-US" sz="1250" dirty="0">
                <a:solidFill>
                  <a:srgbClr val="2B4150"/>
                </a:solidFill>
                <a:latin typeface="Source Sans Pro" pitchFamily="34" charset="0"/>
                <a:ea typeface="Source Sans Pro" pitchFamily="34" charset="-122"/>
                <a:cs typeface="Source Sans Pro" pitchFamily="34" charset="-120"/>
              </a:rPr>
              <a:t>Address compliance and security requirements early in design</a:t>
            </a:r>
            <a:endParaRPr lang="en-US" sz="1250" dirty="0"/>
          </a:p>
        </p:txBody>
      </p:sp>
      <p:sp>
        <p:nvSpPr>
          <p:cNvPr id="31" name="Text 29"/>
          <p:cNvSpPr/>
          <p:nvPr/>
        </p:nvSpPr>
        <p:spPr>
          <a:xfrm>
            <a:off x="710208" y="6538674"/>
            <a:ext cx="13209984" cy="974408"/>
          </a:xfrm>
          <a:prstGeom prst="rect">
            <a:avLst/>
          </a:prstGeom>
          <a:noFill/>
          <a:ln/>
        </p:spPr>
        <p:txBody>
          <a:bodyPr wrap="square" lIns="0" tIns="0" rIns="0" bIns="0" rtlCol="0" anchor="t"/>
          <a:lstStyle/>
          <a:p>
            <a:pPr marL="0" indent="0" algn="l">
              <a:lnSpc>
                <a:spcPts val="2550"/>
              </a:lnSpc>
              <a:buNone/>
            </a:pPr>
            <a:r>
              <a:rPr lang="en-US" sz="1550" dirty="0">
                <a:solidFill>
                  <a:srgbClr val="2B4150"/>
                </a:solidFill>
                <a:latin typeface="Source Sans Pro" pitchFamily="34" charset="0"/>
                <a:ea typeface="Source Sans Pro" pitchFamily="34" charset="-122"/>
                <a:cs typeface="Source Sans Pro" pitchFamily="34" charset="-120"/>
              </a:rPr>
              <a:t>By addressing these critical success factors early in your transformation journey, you can create a solid foundation for sustainable change. Each element reinforces the others, creating a holistic approach that balances technology, process, and people considerations.  Remember that digital transformation is not just about implementing new systems—it's about fundamentally changing how your organization creates and delivers value in the digital age.</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67306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Key Takeaways</a:t>
            </a:r>
            <a:endParaRPr lang="en-US" sz="4450" dirty="0"/>
          </a:p>
        </p:txBody>
      </p:sp>
      <p:sp>
        <p:nvSpPr>
          <p:cNvPr id="3" name="Shape 1"/>
          <p:cNvSpPr/>
          <p:nvPr/>
        </p:nvSpPr>
        <p:spPr>
          <a:xfrm>
            <a:off x="793790" y="1835468"/>
            <a:ext cx="510302" cy="510302"/>
          </a:xfrm>
          <a:prstGeom prst="roundRect">
            <a:avLst>
              <a:gd name="adj" fmla="val 6667"/>
            </a:avLst>
          </a:prstGeom>
          <a:solidFill>
            <a:srgbClr val="F3EE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1877973"/>
            <a:ext cx="340162" cy="425291"/>
          </a:xfrm>
          <a:prstGeom prst="rect">
            <a:avLst/>
          </a:prstGeom>
        </p:spPr>
      </p:pic>
      <p:sp>
        <p:nvSpPr>
          <p:cNvPr id="5" name="Text 2"/>
          <p:cNvSpPr/>
          <p:nvPr/>
        </p:nvSpPr>
        <p:spPr>
          <a:xfrm>
            <a:off x="1530906" y="19133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Start With Why</a:t>
            </a:r>
            <a:endParaRPr lang="en-US" sz="2200" dirty="0"/>
          </a:p>
        </p:txBody>
      </p:sp>
      <p:sp>
        <p:nvSpPr>
          <p:cNvPr id="6" name="Text 3"/>
          <p:cNvSpPr/>
          <p:nvPr/>
        </p:nvSpPr>
        <p:spPr>
          <a:xfrm>
            <a:off x="1530906" y="2403753"/>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Define a clear business-driven vision before selecting technologies</a:t>
            </a:r>
            <a:endParaRPr lang="en-US" sz="1750" dirty="0"/>
          </a:p>
        </p:txBody>
      </p:sp>
      <p:sp>
        <p:nvSpPr>
          <p:cNvPr id="7" name="Shape 4"/>
          <p:cNvSpPr/>
          <p:nvPr/>
        </p:nvSpPr>
        <p:spPr>
          <a:xfrm>
            <a:off x="7457003" y="1835468"/>
            <a:ext cx="510302" cy="510302"/>
          </a:xfrm>
          <a:prstGeom prst="roundRect">
            <a:avLst>
              <a:gd name="adj" fmla="val 6667"/>
            </a:avLst>
          </a:prstGeom>
          <a:solidFill>
            <a:srgbClr val="F3EEE3"/>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42074" y="1877973"/>
            <a:ext cx="340162" cy="425291"/>
          </a:xfrm>
          <a:prstGeom prst="rect">
            <a:avLst/>
          </a:prstGeom>
        </p:spPr>
      </p:pic>
      <p:sp>
        <p:nvSpPr>
          <p:cNvPr id="9" name="Text 5"/>
          <p:cNvSpPr/>
          <p:nvPr/>
        </p:nvSpPr>
        <p:spPr>
          <a:xfrm>
            <a:off x="8194119" y="1913334"/>
            <a:ext cx="4095274"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Embrace Collective Ownership</a:t>
            </a:r>
            <a:endParaRPr lang="en-US" sz="2200" dirty="0"/>
          </a:p>
        </p:txBody>
      </p:sp>
      <p:sp>
        <p:nvSpPr>
          <p:cNvPr id="10" name="Text 6"/>
          <p:cNvSpPr/>
          <p:nvPr/>
        </p:nvSpPr>
        <p:spPr>
          <a:xfrm>
            <a:off x="8194119" y="2403753"/>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Make transformation an enterprise-wide effort, not just an IT project</a:t>
            </a:r>
            <a:endParaRPr lang="en-US" sz="1750" dirty="0"/>
          </a:p>
        </p:txBody>
      </p:sp>
      <p:sp>
        <p:nvSpPr>
          <p:cNvPr id="11" name="Shape 7"/>
          <p:cNvSpPr/>
          <p:nvPr/>
        </p:nvSpPr>
        <p:spPr>
          <a:xfrm>
            <a:off x="793790" y="3583186"/>
            <a:ext cx="510302" cy="510302"/>
          </a:xfrm>
          <a:prstGeom prst="roundRect">
            <a:avLst>
              <a:gd name="adj" fmla="val 6667"/>
            </a:avLst>
          </a:prstGeom>
          <a:solidFill>
            <a:srgbClr val="F3EEE3"/>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78860" y="3625691"/>
            <a:ext cx="340162" cy="425291"/>
          </a:xfrm>
          <a:prstGeom prst="rect">
            <a:avLst/>
          </a:prstGeom>
        </p:spPr>
      </p:pic>
      <p:sp>
        <p:nvSpPr>
          <p:cNvPr id="13" name="Text 8"/>
          <p:cNvSpPr/>
          <p:nvPr/>
        </p:nvSpPr>
        <p:spPr>
          <a:xfrm>
            <a:off x="1530906" y="3661053"/>
            <a:ext cx="5642610" cy="708660"/>
          </a:xfrm>
          <a:prstGeom prst="rect">
            <a:avLst/>
          </a:prstGeom>
          <a:noFill/>
          <a:ln/>
        </p:spPr>
        <p:txBody>
          <a:bodyPr wrap="squar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Transform Process &amp; Technology Together</a:t>
            </a:r>
            <a:endParaRPr lang="en-US" sz="2200" dirty="0"/>
          </a:p>
        </p:txBody>
      </p:sp>
      <p:sp>
        <p:nvSpPr>
          <p:cNvPr id="14" name="Text 9"/>
          <p:cNvSpPr/>
          <p:nvPr/>
        </p:nvSpPr>
        <p:spPr>
          <a:xfrm>
            <a:off x="1530906" y="4505801"/>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Redesign workflows alongside system implementations</a:t>
            </a:r>
            <a:endParaRPr lang="en-US" sz="1750" dirty="0"/>
          </a:p>
        </p:txBody>
      </p:sp>
      <p:sp>
        <p:nvSpPr>
          <p:cNvPr id="15" name="Shape 10"/>
          <p:cNvSpPr/>
          <p:nvPr/>
        </p:nvSpPr>
        <p:spPr>
          <a:xfrm>
            <a:off x="7457003" y="3583186"/>
            <a:ext cx="510302" cy="510302"/>
          </a:xfrm>
          <a:prstGeom prst="roundRect">
            <a:avLst>
              <a:gd name="adj" fmla="val 6667"/>
            </a:avLst>
          </a:prstGeom>
          <a:solidFill>
            <a:srgbClr val="F3EEE3"/>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42074" y="3625691"/>
            <a:ext cx="340162" cy="425291"/>
          </a:xfrm>
          <a:prstGeom prst="rect">
            <a:avLst/>
          </a:prstGeom>
        </p:spPr>
      </p:pic>
      <p:sp>
        <p:nvSpPr>
          <p:cNvPr id="17" name="Text 11"/>
          <p:cNvSpPr/>
          <p:nvPr/>
        </p:nvSpPr>
        <p:spPr>
          <a:xfrm>
            <a:off x="8194119" y="3661053"/>
            <a:ext cx="330041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Measure What Matters</a:t>
            </a:r>
            <a:endParaRPr lang="en-US" sz="2200" dirty="0"/>
          </a:p>
        </p:txBody>
      </p:sp>
      <p:sp>
        <p:nvSpPr>
          <p:cNvPr id="18" name="Text 12"/>
          <p:cNvSpPr/>
          <p:nvPr/>
        </p:nvSpPr>
        <p:spPr>
          <a:xfrm>
            <a:off x="8194119" y="4151471"/>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Track KPIs that connect to business outcomes</a:t>
            </a:r>
            <a:endParaRPr lang="en-US" sz="1750" dirty="0"/>
          </a:p>
        </p:txBody>
      </p:sp>
      <p:sp>
        <p:nvSpPr>
          <p:cNvPr id="19" name="Text 13"/>
          <p:cNvSpPr/>
          <p:nvPr/>
        </p:nvSpPr>
        <p:spPr>
          <a:xfrm>
            <a:off x="793790" y="512385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Digital transformation isn't easy—but most failures aren't caused by technology. They're caused by blind spots in planning, leadership, and execution. By avoiding these 10 common pitfalls, your organization can stay focused, aligned, and agile throughout its transformation journey.</a:t>
            </a:r>
            <a:endParaRPr lang="en-US" sz="1750" dirty="0"/>
          </a:p>
        </p:txBody>
      </p:sp>
      <p:sp>
        <p:nvSpPr>
          <p:cNvPr id="20" name="Text 14"/>
          <p:cNvSpPr/>
          <p:nvPr/>
        </p:nvSpPr>
        <p:spPr>
          <a:xfrm>
            <a:off x="793790" y="646771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Remember: it's not about doing more—it's about doing the </a:t>
            </a:r>
            <a:r>
              <a:rPr lang="en-US" sz="1750" b="1" dirty="0">
                <a:solidFill>
                  <a:srgbClr val="2B4150"/>
                </a:solidFill>
                <a:latin typeface="Source Sans Pro" pitchFamily="34" charset="0"/>
                <a:ea typeface="Source Sans Pro" pitchFamily="34" charset="-122"/>
                <a:cs typeface="Source Sans Pro" pitchFamily="34" charset="-120"/>
              </a:rPr>
              <a:t>right things, the right way, at the right time.</a:t>
            </a:r>
            <a:r>
              <a:rPr lang="en-US" sz="1750" dirty="0">
                <a:solidFill>
                  <a:srgbClr val="2B4150"/>
                </a:solidFill>
                <a:latin typeface="Source Sans Pro" pitchFamily="34" charset="0"/>
                <a:ea typeface="Source Sans Pro" pitchFamily="34" charset="-122"/>
                <a:cs typeface="Source Sans Pro" pitchFamily="34" charset="-120"/>
              </a:rPr>
              <a:t> With proper planning and execution, your digital transformation can deliver substantial business value and position your organization for long-term success in an increasingly digital world.</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34020"/>
            <a:ext cx="11576804"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Understanding the Digital Transformation Landscape</a:t>
            </a:r>
            <a:endParaRPr lang="en-US" sz="3550" dirty="0"/>
          </a:p>
        </p:txBody>
      </p:sp>
      <p:pic>
        <p:nvPicPr>
          <p:cNvPr id="3" name="Image 0" descr="preencoded.png"/>
          <p:cNvPicPr>
            <a:picLocks noChangeAspect="1"/>
          </p:cNvPicPr>
          <p:nvPr/>
        </p:nvPicPr>
        <p:blipFill>
          <a:blip r:embed="rId3"/>
          <a:stretch>
            <a:fillRect/>
          </a:stretch>
        </p:blipFill>
        <p:spPr>
          <a:xfrm>
            <a:off x="2978348" y="1754624"/>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2370653"/>
            <a:ext cx="318968" cy="398621"/>
          </a:xfrm>
          <a:prstGeom prst="rect">
            <a:avLst/>
          </a:prstGeom>
        </p:spPr>
      </p:pic>
      <p:sp>
        <p:nvSpPr>
          <p:cNvPr id="5" name="Text 1"/>
          <p:cNvSpPr/>
          <p:nvPr/>
        </p:nvSpPr>
        <p:spPr>
          <a:xfrm>
            <a:off x="5357217" y="19814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Innovation</a:t>
            </a:r>
            <a:endParaRPr lang="en-US" sz="2200" dirty="0"/>
          </a:p>
        </p:txBody>
      </p:sp>
      <p:sp>
        <p:nvSpPr>
          <p:cNvPr id="6" name="Text 2"/>
          <p:cNvSpPr/>
          <p:nvPr/>
        </p:nvSpPr>
        <p:spPr>
          <a:xfrm>
            <a:off x="5357217" y="2471857"/>
            <a:ext cx="3114913"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New products &amp; business models</a:t>
            </a:r>
            <a:endParaRPr lang="en-US" sz="1750" dirty="0"/>
          </a:p>
        </p:txBody>
      </p:sp>
      <p:sp>
        <p:nvSpPr>
          <p:cNvPr id="7" name="Shape 3"/>
          <p:cNvSpPr/>
          <p:nvPr/>
        </p:nvSpPr>
        <p:spPr>
          <a:xfrm>
            <a:off x="5187077" y="3074670"/>
            <a:ext cx="8592860" cy="15240"/>
          </a:xfrm>
          <a:prstGeom prst="roundRect">
            <a:avLst>
              <a:gd name="adj" fmla="val 223256"/>
            </a:avLst>
          </a:prstGeom>
          <a:solidFill>
            <a:srgbClr val="D9D4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3118247"/>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3572351"/>
            <a:ext cx="318968" cy="398621"/>
          </a:xfrm>
          <a:prstGeom prst="rect">
            <a:avLst/>
          </a:prstGeom>
        </p:spPr>
      </p:pic>
      <p:sp>
        <p:nvSpPr>
          <p:cNvPr id="10" name="Text 4"/>
          <p:cNvSpPr/>
          <p:nvPr/>
        </p:nvSpPr>
        <p:spPr>
          <a:xfrm>
            <a:off x="6433304" y="3345061"/>
            <a:ext cx="2987873"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Operational Efficiency</a:t>
            </a:r>
            <a:endParaRPr lang="en-US" sz="2200" dirty="0"/>
          </a:p>
        </p:txBody>
      </p:sp>
      <p:sp>
        <p:nvSpPr>
          <p:cNvPr id="11" name="Text 5"/>
          <p:cNvSpPr/>
          <p:nvPr/>
        </p:nvSpPr>
        <p:spPr>
          <a:xfrm>
            <a:off x="6433304" y="3835479"/>
            <a:ext cx="3521512"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Streamlined workflows &amp; automation</a:t>
            </a:r>
            <a:endParaRPr lang="en-US" sz="1750" dirty="0"/>
          </a:p>
        </p:txBody>
      </p:sp>
      <p:sp>
        <p:nvSpPr>
          <p:cNvPr id="12" name="Shape 6"/>
          <p:cNvSpPr/>
          <p:nvPr/>
        </p:nvSpPr>
        <p:spPr>
          <a:xfrm>
            <a:off x="6263164" y="4438293"/>
            <a:ext cx="7516773" cy="15240"/>
          </a:xfrm>
          <a:prstGeom prst="roundRect">
            <a:avLst>
              <a:gd name="adj" fmla="val 223256"/>
            </a:avLst>
          </a:prstGeom>
          <a:solidFill>
            <a:srgbClr val="D9D4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4481870"/>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4935974"/>
            <a:ext cx="318968" cy="398621"/>
          </a:xfrm>
          <a:prstGeom prst="rect">
            <a:avLst/>
          </a:prstGeom>
        </p:spPr>
      </p:pic>
      <p:sp>
        <p:nvSpPr>
          <p:cNvPr id="15" name="Text 7"/>
          <p:cNvSpPr/>
          <p:nvPr/>
        </p:nvSpPr>
        <p:spPr>
          <a:xfrm>
            <a:off x="7509272" y="47086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Customer Experience</a:t>
            </a:r>
            <a:endParaRPr lang="en-US" sz="2200" dirty="0"/>
          </a:p>
        </p:txBody>
      </p:sp>
      <p:sp>
        <p:nvSpPr>
          <p:cNvPr id="16" name="Text 8"/>
          <p:cNvSpPr/>
          <p:nvPr/>
        </p:nvSpPr>
        <p:spPr>
          <a:xfrm>
            <a:off x="7509272" y="5199102"/>
            <a:ext cx="3491627"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Enhanced engagement &amp; satisfaction</a:t>
            </a:r>
            <a:endParaRPr lang="en-US" sz="1750" dirty="0"/>
          </a:p>
        </p:txBody>
      </p:sp>
      <p:sp>
        <p:nvSpPr>
          <p:cNvPr id="17" name="Text 9"/>
          <p:cNvSpPr/>
          <p:nvPr/>
        </p:nvSpPr>
        <p:spPr>
          <a:xfrm>
            <a:off x="793790" y="6043970"/>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Digital transformation represents a fundamental shift in how organizations operate and deliver value. When executed properly, it creates a foundation for innovation, improves operational efficiency through streamlined processes, and enhances customer experiences through personalized interactions. However, the journey is complex and filled with challenges. Understanding these challenges is the first step toward successful implementation. Let's explore the most common pitfalls that derail transformation efforts.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25466"/>
            <a:ext cx="6757749"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#1: Lack of a Clear Vision</a:t>
            </a:r>
            <a:endParaRPr lang="en-US" sz="3550" dirty="0"/>
          </a:p>
        </p:txBody>
      </p:sp>
      <p:sp>
        <p:nvSpPr>
          <p:cNvPr id="3" name="Text 1"/>
          <p:cNvSpPr/>
          <p:nvPr/>
        </p:nvSpPr>
        <p:spPr>
          <a:xfrm>
            <a:off x="793790" y="28744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The Pitfall</a:t>
            </a:r>
            <a:endParaRPr lang="en-US" sz="2200" dirty="0"/>
          </a:p>
        </p:txBody>
      </p:sp>
      <p:sp>
        <p:nvSpPr>
          <p:cNvPr id="4" name="Text 2"/>
          <p:cNvSpPr/>
          <p:nvPr/>
        </p:nvSpPr>
        <p:spPr>
          <a:xfrm>
            <a:off x="793790" y="345555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Jumping into technology implementations without a strategic roadmap leads to fragmented efforts and wasted investment. Teams work in different directions without alignment to overarching goals.</a:t>
            </a:r>
            <a:endParaRPr lang="en-US" sz="1750" dirty="0"/>
          </a:p>
        </p:txBody>
      </p:sp>
      <p:sp>
        <p:nvSpPr>
          <p:cNvPr id="5" name="Text 3"/>
          <p:cNvSpPr/>
          <p:nvPr/>
        </p:nvSpPr>
        <p:spPr>
          <a:xfrm>
            <a:off x="793790" y="5111234"/>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This creates confusion about priorities and results in tactical improvements rather than transformative change. Resources get spread too thin across disconnected initiatives.</a:t>
            </a:r>
            <a:endParaRPr lang="en-US" sz="1750" dirty="0"/>
          </a:p>
        </p:txBody>
      </p:sp>
      <p:sp>
        <p:nvSpPr>
          <p:cNvPr id="6" name="Text 4"/>
          <p:cNvSpPr/>
          <p:nvPr/>
        </p:nvSpPr>
        <p:spPr>
          <a:xfrm>
            <a:off x="7599521" y="28744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How to Avoid It</a:t>
            </a:r>
            <a:endParaRPr lang="en-US" sz="2200" dirty="0"/>
          </a:p>
        </p:txBody>
      </p:sp>
      <p:sp>
        <p:nvSpPr>
          <p:cNvPr id="7" name="Text 5"/>
          <p:cNvSpPr/>
          <p:nvPr/>
        </p:nvSpPr>
        <p:spPr>
          <a:xfrm>
            <a:off x="7599521" y="3455551"/>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Start with a </a:t>
            </a:r>
            <a:r>
              <a:rPr lang="en-US" sz="1750" b="1" dirty="0">
                <a:solidFill>
                  <a:srgbClr val="2B4150"/>
                </a:solidFill>
                <a:latin typeface="Source Sans Pro" pitchFamily="34" charset="0"/>
                <a:ea typeface="Source Sans Pro" pitchFamily="34" charset="-122"/>
                <a:cs typeface="Source Sans Pro" pitchFamily="34" charset="-120"/>
              </a:rPr>
              <a:t>business-driven vision</a:t>
            </a:r>
            <a:r>
              <a:rPr lang="en-US" sz="1750" dirty="0">
                <a:solidFill>
                  <a:srgbClr val="2B4150"/>
                </a:solidFill>
                <a:latin typeface="Source Sans Pro" pitchFamily="34" charset="0"/>
                <a:ea typeface="Source Sans Pro" pitchFamily="34" charset="-122"/>
                <a:cs typeface="Source Sans Pro" pitchFamily="34" charset="-120"/>
              </a:rPr>
              <a:t> that articulates what transformation means for your organization specifically. Define clear success metrics that align with organizational goals.</a:t>
            </a:r>
            <a:endParaRPr lang="en-US" sz="1750" dirty="0"/>
          </a:p>
        </p:txBody>
      </p:sp>
      <p:sp>
        <p:nvSpPr>
          <p:cNvPr id="8" name="Text 6"/>
          <p:cNvSpPr/>
          <p:nvPr/>
        </p:nvSpPr>
        <p:spPr>
          <a:xfrm>
            <a:off x="7599521" y="4748332"/>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Develop a comprehensive roadmap that sequences initiatives for maximum impact. Ensure the vision is communicated effectively across all levels of the organization to create shared understanding and purpose.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67859"/>
            <a:ext cx="10880646"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#2: Treating Transformation as an IT Project</a:t>
            </a:r>
            <a:endParaRPr lang="en-US" sz="3550" dirty="0"/>
          </a:p>
        </p:txBody>
      </p:sp>
      <p:sp>
        <p:nvSpPr>
          <p:cNvPr id="3" name="Shape 1"/>
          <p:cNvSpPr/>
          <p:nvPr/>
        </p:nvSpPr>
        <p:spPr>
          <a:xfrm>
            <a:off x="793790" y="1988463"/>
            <a:ext cx="4196358" cy="1669852"/>
          </a:xfrm>
          <a:prstGeom prst="roundRect">
            <a:avLst>
              <a:gd name="adj" fmla="val 2038"/>
            </a:avLst>
          </a:prstGeom>
          <a:solidFill>
            <a:srgbClr val="F3EEE3"/>
          </a:solidFill>
          <a:ln/>
        </p:spPr>
        <p:txBody>
          <a:bodyPr/>
          <a:lstStyle/>
          <a:p>
            <a:endParaRPr lang="en-US"/>
          </a:p>
        </p:txBody>
      </p:sp>
      <p:sp>
        <p:nvSpPr>
          <p:cNvPr id="4" name="Text 2"/>
          <p:cNvSpPr/>
          <p:nvPr/>
        </p:nvSpPr>
        <p:spPr>
          <a:xfrm>
            <a:off x="1020604" y="2215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Operations</a:t>
            </a:r>
            <a:endParaRPr lang="en-US" sz="2200" dirty="0"/>
          </a:p>
        </p:txBody>
      </p:sp>
      <p:sp>
        <p:nvSpPr>
          <p:cNvPr id="5" name="Text 3"/>
          <p:cNvSpPr/>
          <p:nvPr/>
        </p:nvSpPr>
        <p:spPr>
          <a:xfrm>
            <a:off x="1020604" y="2705695"/>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Process expertise and day-to-day knowledge</a:t>
            </a:r>
            <a:endParaRPr lang="en-US" sz="1750" dirty="0"/>
          </a:p>
        </p:txBody>
      </p:sp>
      <p:sp>
        <p:nvSpPr>
          <p:cNvPr id="6" name="Shape 4"/>
          <p:cNvSpPr/>
          <p:nvPr/>
        </p:nvSpPr>
        <p:spPr>
          <a:xfrm>
            <a:off x="5216962" y="1988463"/>
            <a:ext cx="4196358" cy="1669852"/>
          </a:xfrm>
          <a:prstGeom prst="roundRect">
            <a:avLst>
              <a:gd name="adj" fmla="val 2038"/>
            </a:avLst>
          </a:prstGeom>
          <a:solidFill>
            <a:srgbClr val="F3EEE3"/>
          </a:solidFill>
          <a:ln/>
        </p:spPr>
        <p:txBody>
          <a:bodyPr/>
          <a:lstStyle/>
          <a:p>
            <a:endParaRPr lang="en-US"/>
          </a:p>
        </p:txBody>
      </p:sp>
      <p:sp>
        <p:nvSpPr>
          <p:cNvPr id="7" name="Text 5"/>
          <p:cNvSpPr/>
          <p:nvPr/>
        </p:nvSpPr>
        <p:spPr>
          <a:xfrm>
            <a:off x="5443776" y="2215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Finance</a:t>
            </a:r>
            <a:endParaRPr lang="en-US" sz="2200" dirty="0"/>
          </a:p>
        </p:txBody>
      </p:sp>
      <p:sp>
        <p:nvSpPr>
          <p:cNvPr id="8" name="Text 6"/>
          <p:cNvSpPr/>
          <p:nvPr/>
        </p:nvSpPr>
        <p:spPr>
          <a:xfrm>
            <a:off x="5443776" y="2705695"/>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Investment priorities and ROI tracking</a:t>
            </a:r>
            <a:endParaRPr lang="en-US" sz="1750" dirty="0"/>
          </a:p>
        </p:txBody>
      </p:sp>
      <p:sp>
        <p:nvSpPr>
          <p:cNvPr id="9" name="Shape 7"/>
          <p:cNvSpPr/>
          <p:nvPr/>
        </p:nvSpPr>
        <p:spPr>
          <a:xfrm>
            <a:off x="9640133" y="1988463"/>
            <a:ext cx="4196358" cy="1669852"/>
          </a:xfrm>
          <a:prstGeom prst="roundRect">
            <a:avLst>
              <a:gd name="adj" fmla="val 2038"/>
            </a:avLst>
          </a:prstGeom>
          <a:solidFill>
            <a:srgbClr val="F3EEE3"/>
          </a:solidFill>
          <a:ln/>
        </p:spPr>
        <p:txBody>
          <a:bodyPr/>
          <a:lstStyle/>
          <a:p>
            <a:endParaRPr lang="en-US"/>
          </a:p>
        </p:txBody>
      </p:sp>
      <p:sp>
        <p:nvSpPr>
          <p:cNvPr id="10" name="Text 8"/>
          <p:cNvSpPr/>
          <p:nvPr/>
        </p:nvSpPr>
        <p:spPr>
          <a:xfrm>
            <a:off x="9866948" y="221527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Marketing</a:t>
            </a:r>
            <a:endParaRPr lang="en-US" sz="2200" dirty="0"/>
          </a:p>
        </p:txBody>
      </p:sp>
      <p:sp>
        <p:nvSpPr>
          <p:cNvPr id="11" name="Text 9"/>
          <p:cNvSpPr/>
          <p:nvPr/>
        </p:nvSpPr>
        <p:spPr>
          <a:xfrm>
            <a:off x="9866948" y="2705695"/>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Customer insights and experience design</a:t>
            </a:r>
            <a:endParaRPr lang="en-US" sz="1750" dirty="0"/>
          </a:p>
        </p:txBody>
      </p:sp>
      <p:sp>
        <p:nvSpPr>
          <p:cNvPr id="12" name="Shape 10"/>
          <p:cNvSpPr/>
          <p:nvPr/>
        </p:nvSpPr>
        <p:spPr>
          <a:xfrm>
            <a:off x="793790" y="3885128"/>
            <a:ext cx="6408063" cy="1306949"/>
          </a:xfrm>
          <a:prstGeom prst="roundRect">
            <a:avLst>
              <a:gd name="adj" fmla="val 2603"/>
            </a:avLst>
          </a:prstGeom>
          <a:solidFill>
            <a:srgbClr val="F3EEE3"/>
          </a:solidFill>
          <a:ln/>
        </p:spPr>
        <p:txBody>
          <a:bodyPr/>
          <a:lstStyle/>
          <a:p>
            <a:endParaRPr lang="en-US"/>
          </a:p>
        </p:txBody>
      </p:sp>
      <p:sp>
        <p:nvSpPr>
          <p:cNvPr id="13" name="Text 11"/>
          <p:cNvSpPr/>
          <p:nvPr/>
        </p:nvSpPr>
        <p:spPr>
          <a:xfrm>
            <a:off x="1020604" y="41119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IT</a:t>
            </a:r>
            <a:endParaRPr lang="en-US" sz="2200" dirty="0"/>
          </a:p>
        </p:txBody>
      </p:sp>
      <p:sp>
        <p:nvSpPr>
          <p:cNvPr id="14" name="Text 12"/>
          <p:cNvSpPr/>
          <p:nvPr/>
        </p:nvSpPr>
        <p:spPr>
          <a:xfrm>
            <a:off x="1020604" y="4602361"/>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Technical implementation and architecture</a:t>
            </a:r>
            <a:endParaRPr lang="en-US" sz="1750" dirty="0"/>
          </a:p>
        </p:txBody>
      </p:sp>
      <p:sp>
        <p:nvSpPr>
          <p:cNvPr id="15" name="Shape 13"/>
          <p:cNvSpPr/>
          <p:nvPr/>
        </p:nvSpPr>
        <p:spPr>
          <a:xfrm>
            <a:off x="7428667" y="3885128"/>
            <a:ext cx="6408063" cy="1306949"/>
          </a:xfrm>
          <a:prstGeom prst="roundRect">
            <a:avLst>
              <a:gd name="adj" fmla="val 2603"/>
            </a:avLst>
          </a:prstGeom>
          <a:solidFill>
            <a:srgbClr val="F3EEE3"/>
          </a:solidFill>
          <a:ln/>
        </p:spPr>
        <p:txBody>
          <a:bodyPr/>
          <a:lstStyle/>
          <a:p>
            <a:endParaRPr lang="en-US"/>
          </a:p>
        </p:txBody>
      </p:sp>
      <p:sp>
        <p:nvSpPr>
          <p:cNvPr id="16" name="Text 14"/>
          <p:cNvSpPr/>
          <p:nvPr/>
        </p:nvSpPr>
        <p:spPr>
          <a:xfrm>
            <a:off x="7655481" y="41119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HR</a:t>
            </a:r>
            <a:endParaRPr lang="en-US" sz="2200" dirty="0"/>
          </a:p>
        </p:txBody>
      </p:sp>
      <p:sp>
        <p:nvSpPr>
          <p:cNvPr id="17" name="Text 15"/>
          <p:cNvSpPr/>
          <p:nvPr/>
        </p:nvSpPr>
        <p:spPr>
          <a:xfrm>
            <a:off x="7655481" y="4602361"/>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Talent development and change support</a:t>
            </a:r>
            <a:endParaRPr lang="en-US" sz="1750" dirty="0"/>
          </a:p>
        </p:txBody>
      </p:sp>
      <p:sp>
        <p:nvSpPr>
          <p:cNvPr id="18" name="Text 16"/>
          <p:cNvSpPr/>
          <p:nvPr/>
        </p:nvSpPr>
        <p:spPr>
          <a:xfrm>
            <a:off x="793790" y="5447228"/>
            <a:ext cx="13042821" cy="1814513"/>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When digital transformation is seen as "just an IT initiative," business buy-in and ownership quickly evaporate. This creates a disconnect between technical implementation and business objectives, leading to solutions that don't address real needs. To avoid this pitfall, make transformation an </a:t>
            </a:r>
            <a:r>
              <a:rPr lang="en-US" sz="1750" b="1" dirty="0">
                <a:solidFill>
                  <a:srgbClr val="2B4150"/>
                </a:solidFill>
                <a:latin typeface="Source Sans Pro" pitchFamily="34" charset="0"/>
                <a:ea typeface="Source Sans Pro" pitchFamily="34" charset="-122"/>
                <a:cs typeface="Source Sans Pro" pitchFamily="34" charset="-120"/>
              </a:rPr>
              <a:t>enterprise-wide program</a:t>
            </a:r>
            <a:r>
              <a:rPr lang="en-US" sz="1750" dirty="0">
                <a:solidFill>
                  <a:srgbClr val="2B4150"/>
                </a:solidFill>
                <a:latin typeface="Source Sans Pro" pitchFamily="34" charset="0"/>
                <a:ea typeface="Source Sans Pro" pitchFamily="34" charset="-122"/>
                <a:cs typeface="Source Sans Pro" pitchFamily="34" charset="-120"/>
              </a:rPr>
              <a:t> with clear roles for all departments. Create cross-functional leadership coalitions that bring together diverse perspectives and expertise. Ensure technology decisions are driven by business outcomes rather than technical specifications alone.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772835"/>
            <a:ext cx="10864810"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#3: Underestimating Change Management</a:t>
            </a:r>
            <a:endParaRPr lang="en-US" sz="3550" dirty="0"/>
          </a:p>
        </p:txBody>
      </p:sp>
      <p:sp>
        <p:nvSpPr>
          <p:cNvPr id="3" name="Shape 1"/>
          <p:cNvSpPr/>
          <p:nvPr/>
        </p:nvSpPr>
        <p:spPr>
          <a:xfrm>
            <a:off x="793790" y="3771662"/>
            <a:ext cx="13042821" cy="30480"/>
          </a:xfrm>
          <a:prstGeom prst="roundRect">
            <a:avLst>
              <a:gd name="adj" fmla="val 111628"/>
            </a:avLst>
          </a:prstGeom>
          <a:solidFill>
            <a:srgbClr val="D9D4C9"/>
          </a:solidFill>
          <a:ln/>
        </p:spPr>
        <p:txBody>
          <a:bodyPr/>
          <a:lstStyle/>
          <a:p>
            <a:endParaRPr lang="en-US"/>
          </a:p>
        </p:txBody>
      </p:sp>
      <p:sp>
        <p:nvSpPr>
          <p:cNvPr id="4" name="Shape 2"/>
          <p:cNvSpPr/>
          <p:nvPr/>
        </p:nvSpPr>
        <p:spPr>
          <a:xfrm>
            <a:off x="3301960" y="3091220"/>
            <a:ext cx="30480" cy="680442"/>
          </a:xfrm>
          <a:prstGeom prst="roundRect">
            <a:avLst>
              <a:gd name="adj" fmla="val 111628"/>
            </a:avLst>
          </a:prstGeom>
          <a:solidFill>
            <a:srgbClr val="D9D4C9"/>
          </a:solidFill>
          <a:ln/>
        </p:spPr>
        <p:txBody>
          <a:bodyPr/>
          <a:lstStyle/>
          <a:p>
            <a:endParaRPr lang="en-US"/>
          </a:p>
        </p:txBody>
      </p:sp>
      <p:sp>
        <p:nvSpPr>
          <p:cNvPr id="5" name="Shape 3"/>
          <p:cNvSpPr/>
          <p:nvPr/>
        </p:nvSpPr>
        <p:spPr>
          <a:xfrm>
            <a:off x="3062049" y="3516511"/>
            <a:ext cx="510302" cy="510302"/>
          </a:xfrm>
          <a:prstGeom prst="roundRect">
            <a:avLst>
              <a:gd name="adj" fmla="val 6667"/>
            </a:avLst>
          </a:prstGeom>
          <a:solidFill>
            <a:srgbClr val="F3EEE3"/>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3147120" y="3559016"/>
            <a:ext cx="340162" cy="425291"/>
          </a:xfrm>
          <a:prstGeom prst="rect">
            <a:avLst/>
          </a:prstGeom>
        </p:spPr>
      </p:pic>
      <p:sp>
        <p:nvSpPr>
          <p:cNvPr id="7" name="Text 4"/>
          <p:cNvSpPr/>
          <p:nvPr/>
        </p:nvSpPr>
        <p:spPr>
          <a:xfrm>
            <a:off x="1611154" y="1793438"/>
            <a:ext cx="3412093"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Communicate the "Why"</a:t>
            </a:r>
            <a:endParaRPr lang="en-US" sz="2200" dirty="0"/>
          </a:p>
        </p:txBody>
      </p:sp>
      <p:sp>
        <p:nvSpPr>
          <p:cNvPr id="8" name="Text 5"/>
          <p:cNvSpPr/>
          <p:nvPr/>
        </p:nvSpPr>
        <p:spPr>
          <a:xfrm>
            <a:off x="1020604" y="2283857"/>
            <a:ext cx="4593312"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Create a compelling narrative around the transformation's purpose and benefits to different stakeholder groups</a:t>
            </a:r>
            <a:endParaRPr lang="en-US" sz="1400" dirty="0"/>
          </a:p>
        </p:txBody>
      </p:sp>
      <p:sp>
        <p:nvSpPr>
          <p:cNvPr id="9" name="Shape 6"/>
          <p:cNvSpPr/>
          <p:nvPr/>
        </p:nvSpPr>
        <p:spPr>
          <a:xfrm>
            <a:off x="5967293" y="3771662"/>
            <a:ext cx="30480" cy="680442"/>
          </a:xfrm>
          <a:prstGeom prst="roundRect">
            <a:avLst>
              <a:gd name="adj" fmla="val 111628"/>
            </a:avLst>
          </a:prstGeom>
          <a:solidFill>
            <a:srgbClr val="D9D4C9"/>
          </a:solidFill>
          <a:ln/>
        </p:spPr>
        <p:txBody>
          <a:bodyPr/>
          <a:lstStyle/>
          <a:p>
            <a:endParaRPr lang="en-US"/>
          </a:p>
        </p:txBody>
      </p:sp>
      <p:sp>
        <p:nvSpPr>
          <p:cNvPr id="10" name="Shape 7"/>
          <p:cNvSpPr/>
          <p:nvPr/>
        </p:nvSpPr>
        <p:spPr>
          <a:xfrm>
            <a:off x="5727382" y="3516511"/>
            <a:ext cx="510302" cy="510302"/>
          </a:xfrm>
          <a:prstGeom prst="roundRect">
            <a:avLst>
              <a:gd name="adj" fmla="val 6667"/>
            </a:avLst>
          </a:prstGeom>
          <a:solidFill>
            <a:srgbClr val="F3EEE3"/>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5812453" y="3559016"/>
            <a:ext cx="340162" cy="425291"/>
          </a:xfrm>
          <a:prstGeom prst="rect">
            <a:avLst/>
          </a:prstGeom>
        </p:spPr>
      </p:pic>
      <p:sp>
        <p:nvSpPr>
          <p:cNvPr id="12" name="Text 8"/>
          <p:cNvSpPr/>
          <p:nvPr/>
        </p:nvSpPr>
        <p:spPr>
          <a:xfrm>
            <a:off x="4564856" y="46789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Engage Champions</a:t>
            </a:r>
            <a:endParaRPr lang="en-US" sz="2200" dirty="0"/>
          </a:p>
        </p:txBody>
      </p:sp>
      <p:sp>
        <p:nvSpPr>
          <p:cNvPr id="13" name="Text 9"/>
          <p:cNvSpPr/>
          <p:nvPr/>
        </p:nvSpPr>
        <p:spPr>
          <a:xfrm>
            <a:off x="3685818" y="5169337"/>
            <a:ext cx="4593431"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Identify and empower advocates at all levels to model adoption and address peer concerns</a:t>
            </a:r>
            <a:endParaRPr lang="en-US" sz="1400" dirty="0"/>
          </a:p>
        </p:txBody>
      </p:sp>
      <p:sp>
        <p:nvSpPr>
          <p:cNvPr id="14" name="Shape 10"/>
          <p:cNvSpPr/>
          <p:nvPr/>
        </p:nvSpPr>
        <p:spPr>
          <a:xfrm>
            <a:off x="8632508" y="3091220"/>
            <a:ext cx="30480" cy="680442"/>
          </a:xfrm>
          <a:prstGeom prst="roundRect">
            <a:avLst>
              <a:gd name="adj" fmla="val 111628"/>
            </a:avLst>
          </a:prstGeom>
          <a:solidFill>
            <a:srgbClr val="D9D4C9"/>
          </a:solidFill>
          <a:ln/>
        </p:spPr>
        <p:txBody>
          <a:bodyPr/>
          <a:lstStyle/>
          <a:p>
            <a:endParaRPr lang="en-US"/>
          </a:p>
        </p:txBody>
      </p:sp>
      <p:sp>
        <p:nvSpPr>
          <p:cNvPr id="15" name="Shape 11"/>
          <p:cNvSpPr/>
          <p:nvPr/>
        </p:nvSpPr>
        <p:spPr>
          <a:xfrm>
            <a:off x="8392597" y="3516511"/>
            <a:ext cx="510302" cy="510302"/>
          </a:xfrm>
          <a:prstGeom prst="roundRect">
            <a:avLst>
              <a:gd name="adj" fmla="val 6667"/>
            </a:avLst>
          </a:prstGeom>
          <a:solidFill>
            <a:srgbClr val="F3EEE3"/>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8477667" y="3559016"/>
            <a:ext cx="340162" cy="425291"/>
          </a:xfrm>
          <a:prstGeom prst="rect">
            <a:avLst/>
          </a:prstGeom>
        </p:spPr>
      </p:pic>
      <p:sp>
        <p:nvSpPr>
          <p:cNvPr id="17" name="Text 12"/>
          <p:cNvSpPr/>
          <p:nvPr/>
        </p:nvSpPr>
        <p:spPr>
          <a:xfrm>
            <a:off x="7230070" y="179343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Develop Skills</a:t>
            </a:r>
            <a:endParaRPr lang="en-US" sz="2200" dirty="0"/>
          </a:p>
        </p:txBody>
      </p:sp>
      <p:sp>
        <p:nvSpPr>
          <p:cNvPr id="18" name="Text 13"/>
          <p:cNvSpPr/>
          <p:nvPr/>
        </p:nvSpPr>
        <p:spPr>
          <a:xfrm>
            <a:off x="6351032" y="2283857"/>
            <a:ext cx="4593431"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Provide comprehensive training programs tailored to different roles and learning styles</a:t>
            </a:r>
            <a:endParaRPr lang="en-US" sz="1400" dirty="0"/>
          </a:p>
        </p:txBody>
      </p:sp>
      <p:sp>
        <p:nvSpPr>
          <p:cNvPr id="19" name="Shape 14"/>
          <p:cNvSpPr/>
          <p:nvPr/>
        </p:nvSpPr>
        <p:spPr>
          <a:xfrm>
            <a:off x="11297841" y="3771662"/>
            <a:ext cx="30480" cy="680442"/>
          </a:xfrm>
          <a:prstGeom prst="roundRect">
            <a:avLst>
              <a:gd name="adj" fmla="val 111628"/>
            </a:avLst>
          </a:prstGeom>
          <a:solidFill>
            <a:srgbClr val="D9D4C9"/>
          </a:solidFill>
          <a:ln/>
        </p:spPr>
        <p:txBody>
          <a:bodyPr/>
          <a:lstStyle/>
          <a:p>
            <a:endParaRPr lang="en-US"/>
          </a:p>
        </p:txBody>
      </p:sp>
      <p:sp>
        <p:nvSpPr>
          <p:cNvPr id="20" name="Shape 15"/>
          <p:cNvSpPr/>
          <p:nvPr/>
        </p:nvSpPr>
        <p:spPr>
          <a:xfrm>
            <a:off x="11057930" y="3516511"/>
            <a:ext cx="510302" cy="510302"/>
          </a:xfrm>
          <a:prstGeom prst="roundRect">
            <a:avLst>
              <a:gd name="adj" fmla="val 6667"/>
            </a:avLst>
          </a:prstGeom>
          <a:solidFill>
            <a:srgbClr val="F3EEE3"/>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11143000" y="3559016"/>
            <a:ext cx="340162" cy="425291"/>
          </a:xfrm>
          <a:prstGeom prst="rect">
            <a:avLst/>
          </a:prstGeom>
        </p:spPr>
      </p:pic>
      <p:sp>
        <p:nvSpPr>
          <p:cNvPr id="22" name="Text 16"/>
          <p:cNvSpPr/>
          <p:nvPr/>
        </p:nvSpPr>
        <p:spPr>
          <a:xfrm>
            <a:off x="9750266" y="4678918"/>
            <a:ext cx="3125629"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Create Feedback Loops</a:t>
            </a:r>
            <a:endParaRPr lang="en-US" sz="2200" dirty="0"/>
          </a:p>
        </p:txBody>
      </p:sp>
      <p:sp>
        <p:nvSpPr>
          <p:cNvPr id="23" name="Text 17"/>
          <p:cNvSpPr/>
          <p:nvPr/>
        </p:nvSpPr>
        <p:spPr>
          <a:xfrm>
            <a:off x="9016365" y="5169337"/>
            <a:ext cx="4593431" cy="580549"/>
          </a:xfrm>
          <a:prstGeom prst="rect">
            <a:avLst/>
          </a:prstGeom>
          <a:noFill/>
          <a:ln/>
        </p:spPr>
        <p:txBody>
          <a:bodyPr wrap="square" lIns="0" tIns="0" rIns="0" bIns="0" rtlCol="0" anchor="t"/>
          <a:lstStyle/>
          <a:p>
            <a:pPr marL="0" indent="0" algn="ctr">
              <a:lnSpc>
                <a:spcPts val="2250"/>
              </a:lnSpc>
              <a:buNone/>
            </a:pPr>
            <a:r>
              <a:rPr lang="en-US" sz="1400" dirty="0">
                <a:solidFill>
                  <a:srgbClr val="2B4150"/>
                </a:solidFill>
                <a:latin typeface="Source Sans Pro" pitchFamily="34" charset="0"/>
                <a:ea typeface="Source Sans Pro" pitchFamily="34" charset="-122"/>
                <a:cs typeface="Source Sans Pro" pitchFamily="34" charset="-120"/>
              </a:rPr>
              <a:t>Establish channels for continuous input and address concerns throughout implementation</a:t>
            </a:r>
            <a:endParaRPr lang="en-US" sz="1400" dirty="0"/>
          </a:p>
        </p:txBody>
      </p:sp>
      <p:sp>
        <p:nvSpPr>
          <p:cNvPr id="24" name="Text 18"/>
          <p:cNvSpPr/>
          <p:nvPr/>
        </p:nvSpPr>
        <p:spPr>
          <a:xfrm>
            <a:off x="793790" y="6005036"/>
            <a:ext cx="13042821"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Even the best technology fails without people embracing it. Resistance, confusion, and lack of support can quickly derail progress, turning potentially valuable tools into expensive shelf-ware. The human element often receives the least attention yet causes the most challenges. Investing in a </a:t>
            </a:r>
            <a:r>
              <a:rPr lang="en-US" sz="1750" b="1" dirty="0">
                <a:solidFill>
                  <a:srgbClr val="2B4150"/>
                </a:solidFill>
                <a:latin typeface="Source Sans Pro" pitchFamily="34" charset="0"/>
                <a:ea typeface="Source Sans Pro" pitchFamily="34" charset="-122"/>
                <a:cs typeface="Source Sans Pro" pitchFamily="34" charset="-120"/>
              </a:rPr>
              <a:t>structured change management plan</a:t>
            </a:r>
            <a:r>
              <a:rPr lang="en-US" sz="1750" dirty="0">
                <a:solidFill>
                  <a:srgbClr val="2B4150"/>
                </a:solidFill>
                <a:latin typeface="Source Sans Pro" pitchFamily="34" charset="0"/>
                <a:ea typeface="Source Sans Pro" pitchFamily="34" charset="-122"/>
                <a:cs typeface="Source Sans Pro" pitchFamily="34" charset="-120"/>
              </a:rPr>
              <a:t> is critical for transformation success. This should include stakeholder analysis, communications planning, training strategies, and mechanisms to measure and address adoption challenges as they arise.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38188"/>
            <a:ext cx="13042821" cy="1133951"/>
          </a:xfrm>
          <a:prstGeom prst="rect">
            <a:avLst/>
          </a:prstGeom>
          <a:noFill/>
          <a:ln/>
        </p:spPr>
        <p:txBody>
          <a:bodyPr wrap="squar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#4: Choosing Technology Before Understanding the Problem</a:t>
            </a:r>
            <a:endParaRPr lang="en-US" sz="3550" dirty="0"/>
          </a:p>
        </p:txBody>
      </p:sp>
      <p:sp>
        <p:nvSpPr>
          <p:cNvPr id="3" name="Shape 1"/>
          <p:cNvSpPr/>
          <p:nvPr/>
        </p:nvSpPr>
        <p:spPr>
          <a:xfrm>
            <a:off x="793790" y="2325767"/>
            <a:ext cx="6408063" cy="1306949"/>
          </a:xfrm>
          <a:prstGeom prst="roundRect">
            <a:avLst>
              <a:gd name="adj" fmla="val 2603"/>
            </a:avLst>
          </a:prstGeom>
          <a:solidFill>
            <a:srgbClr val="F3EEE3"/>
          </a:solidFill>
          <a:ln/>
        </p:spPr>
        <p:txBody>
          <a:bodyPr/>
          <a:lstStyle/>
          <a:p>
            <a:endParaRPr lang="en-US"/>
          </a:p>
        </p:txBody>
      </p:sp>
      <p:sp>
        <p:nvSpPr>
          <p:cNvPr id="4" name="Text 2"/>
          <p:cNvSpPr/>
          <p:nvPr/>
        </p:nvSpPr>
        <p:spPr>
          <a:xfrm>
            <a:off x="1020604" y="2552581"/>
            <a:ext cx="399383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Identify Business Challenges</a:t>
            </a:r>
            <a:endParaRPr lang="en-US" sz="2200" dirty="0"/>
          </a:p>
        </p:txBody>
      </p:sp>
      <p:sp>
        <p:nvSpPr>
          <p:cNvPr id="5" name="Text 3"/>
          <p:cNvSpPr/>
          <p:nvPr/>
        </p:nvSpPr>
        <p:spPr>
          <a:xfrm>
            <a:off x="1020604" y="3042999"/>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Document specific pain points and opportunities</a:t>
            </a:r>
            <a:endParaRPr lang="en-US" sz="1750" dirty="0"/>
          </a:p>
        </p:txBody>
      </p:sp>
      <p:sp>
        <p:nvSpPr>
          <p:cNvPr id="6" name="Shape 4"/>
          <p:cNvSpPr/>
          <p:nvPr/>
        </p:nvSpPr>
        <p:spPr>
          <a:xfrm>
            <a:off x="7428667" y="2325767"/>
            <a:ext cx="6408063" cy="1306949"/>
          </a:xfrm>
          <a:prstGeom prst="roundRect">
            <a:avLst>
              <a:gd name="adj" fmla="val 2603"/>
            </a:avLst>
          </a:prstGeom>
          <a:solidFill>
            <a:srgbClr val="F3EEE3"/>
          </a:solidFill>
          <a:ln/>
        </p:spPr>
        <p:txBody>
          <a:bodyPr/>
          <a:lstStyle/>
          <a:p>
            <a:endParaRPr lang="en-US"/>
          </a:p>
        </p:txBody>
      </p:sp>
      <p:sp>
        <p:nvSpPr>
          <p:cNvPr id="7" name="Text 5"/>
          <p:cNvSpPr/>
          <p:nvPr/>
        </p:nvSpPr>
        <p:spPr>
          <a:xfrm>
            <a:off x="7655481" y="25525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Map User Journeys</a:t>
            </a:r>
            <a:endParaRPr lang="en-US" sz="2200" dirty="0"/>
          </a:p>
        </p:txBody>
      </p:sp>
      <p:sp>
        <p:nvSpPr>
          <p:cNvPr id="8" name="Text 6"/>
          <p:cNvSpPr/>
          <p:nvPr/>
        </p:nvSpPr>
        <p:spPr>
          <a:xfrm>
            <a:off x="7655481" y="3042999"/>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Understand experiences across touchpoints</a:t>
            </a:r>
            <a:endParaRPr lang="en-US" sz="1750" dirty="0"/>
          </a:p>
        </p:txBody>
      </p:sp>
      <p:sp>
        <p:nvSpPr>
          <p:cNvPr id="9" name="Shape 7"/>
          <p:cNvSpPr/>
          <p:nvPr/>
        </p:nvSpPr>
        <p:spPr>
          <a:xfrm>
            <a:off x="793790" y="3859530"/>
            <a:ext cx="6408063" cy="1306949"/>
          </a:xfrm>
          <a:prstGeom prst="roundRect">
            <a:avLst>
              <a:gd name="adj" fmla="val 2603"/>
            </a:avLst>
          </a:prstGeom>
          <a:solidFill>
            <a:srgbClr val="F3EEE3"/>
          </a:solidFill>
          <a:ln/>
        </p:spPr>
        <p:txBody>
          <a:bodyPr/>
          <a:lstStyle/>
          <a:p>
            <a:endParaRPr lang="en-US"/>
          </a:p>
        </p:txBody>
      </p:sp>
      <p:sp>
        <p:nvSpPr>
          <p:cNvPr id="10" name="Text 8"/>
          <p:cNvSpPr/>
          <p:nvPr/>
        </p:nvSpPr>
        <p:spPr>
          <a:xfrm>
            <a:off x="1020604" y="4086344"/>
            <a:ext cx="2860358"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Define Requirements</a:t>
            </a:r>
            <a:endParaRPr lang="en-US" sz="2200" dirty="0"/>
          </a:p>
        </p:txBody>
      </p:sp>
      <p:sp>
        <p:nvSpPr>
          <p:cNvPr id="11" name="Text 9"/>
          <p:cNvSpPr/>
          <p:nvPr/>
        </p:nvSpPr>
        <p:spPr>
          <a:xfrm>
            <a:off x="1020604" y="4576762"/>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Translate needs into solution criteria</a:t>
            </a:r>
            <a:endParaRPr lang="en-US" sz="1750" dirty="0"/>
          </a:p>
        </p:txBody>
      </p:sp>
      <p:sp>
        <p:nvSpPr>
          <p:cNvPr id="12" name="Shape 10"/>
          <p:cNvSpPr/>
          <p:nvPr/>
        </p:nvSpPr>
        <p:spPr>
          <a:xfrm>
            <a:off x="7428667" y="3859530"/>
            <a:ext cx="6408063" cy="1306949"/>
          </a:xfrm>
          <a:prstGeom prst="roundRect">
            <a:avLst>
              <a:gd name="adj" fmla="val 2603"/>
            </a:avLst>
          </a:prstGeom>
          <a:solidFill>
            <a:srgbClr val="F3EEE3"/>
          </a:solidFill>
          <a:ln/>
        </p:spPr>
        <p:txBody>
          <a:bodyPr/>
          <a:lstStyle/>
          <a:p>
            <a:endParaRPr lang="en-US"/>
          </a:p>
        </p:txBody>
      </p:sp>
      <p:sp>
        <p:nvSpPr>
          <p:cNvPr id="13" name="Text 11"/>
          <p:cNvSpPr/>
          <p:nvPr/>
        </p:nvSpPr>
        <p:spPr>
          <a:xfrm>
            <a:off x="7655481" y="4086344"/>
            <a:ext cx="399133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Evaluate Technology Options</a:t>
            </a:r>
            <a:endParaRPr lang="en-US" sz="2200" dirty="0"/>
          </a:p>
        </p:txBody>
      </p:sp>
      <p:sp>
        <p:nvSpPr>
          <p:cNvPr id="14" name="Text 12"/>
          <p:cNvSpPr/>
          <p:nvPr/>
        </p:nvSpPr>
        <p:spPr>
          <a:xfrm>
            <a:off x="7655481" y="4576762"/>
            <a:ext cx="5954435"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Select tools that meet defined needs</a:t>
            </a:r>
            <a:endParaRPr lang="en-US" sz="1750" dirty="0"/>
          </a:p>
        </p:txBody>
      </p:sp>
      <p:sp>
        <p:nvSpPr>
          <p:cNvPr id="15" name="Text 13"/>
          <p:cNvSpPr/>
          <p:nvPr/>
        </p:nvSpPr>
        <p:spPr>
          <a:xfrm>
            <a:off x="793790" y="542163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Organizations often chase shiny tools without fully diagnosing the problem they're trying to solve. This technology-first approach leads to expensive solutions that don't address fundamental business needs or create meaningful value for customers and employees.</a:t>
            </a:r>
            <a:endParaRPr lang="en-US" sz="1750" dirty="0"/>
          </a:p>
        </p:txBody>
      </p:sp>
      <p:sp>
        <p:nvSpPr>
          <p:cNvPr id="16" name="Text 14"/>
          <p:cNvSpPr/>
          <p:nvPr/>
        </p:nvSpPr>
        <p:spPr>
          <a:xfrm>
            <a:off x="793790" y="640258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Focus on </a:t>
            </a:r>
            <a:r>
              <a:rPr lang="en-US" sz="1750" b="1" dirty="0">
                <a:solidFill>
                  <a:srgbClr val="2B4150"/>
                </a:solidFill>
                <a:latin typeface="Source Sans Pro" pitchFamily="34" charset="0"/>
                <a:ea typeface="Source Sans Pro" pitchFamily="34" charset="-122"/>
                <a:cs typeface="Source Sans Pro" pitchFamily="34" charset="-120"/>
              </a:rPr>
              <a:t>business needs and pain points</a:t>
            </a:r>
            <a:r>
              <a:rPr lang="en-US" sz="1750" dirty="0">
                <a:solidFill>
                  <a:srgbClr val="2B4150"/>
                </a:solidFill>
                <a:latin typeface="Source Sans Pro" pitchFamily="34" charset="0"/>
                <a:ea typeface="Source Sans Pro" pitchFamily="34" charset="-122"/>
                <a:cs typeface="Source Sans Pro" pitchFamily="34" charset="-120"/>
              </a:rPr>
              <a:t> first, then select tools that enable meaningful outcomes. Start with a thorough assessment of current state processes, customer journeys, and employee experiences to identify high-impact improvement opportunities before evaluating specific technologies.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027747"/>
            <a:ext cx="12552283"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#5: Not Modernizing Processes Alongside Systems</a:t>
            </a:r>
            <a:endParaRPr lang="en-US" sz="3550" dirty="0"/>
          </a:p>
        </p:txBody>
      </p:sp>
      <p:sp>
        <p:nvSpPr>
          <p:cNvPr id="3" name="Shape 1"/>
          <p:cNvSpPr/>
          <p:nvPr/>
        </p:nvSpPr>
        <p:spPr>
          <a:xfrm>
            <a:off x="793790" y="2048351"/>
            <a:ext cx="4196358" cy="2828687"/>
          </a:xfrm>
          <a:prstGeom prst="roundRect">
            <a:avLst>
              <a:gd name="adj" fmla="val 1203"/>
            </a:avLst>
          </a:prstGeom>
          <a:solidFill>
            <a:srgbClr val="F3EEE3"/>
          </a:solidFill>
          <a:ln/>
        </p:spPr>
        <p:txBody>
          <a:bodyPr/>
          <a:lstStyle/>
          <a:p>
            <a:endParaRPr lang="en-US"/>
          </a:p>
        </p:txBody>
      </p:sp>
      <p:sp>
        <p:nvSpPr>
          <p:cNvPr id="4" name="Text 2"/>
          <p:cNvSpPr/>
          <p:nvPr/>
        </p:nvSpPr>
        <p:spPr>
          <a:xfrm>
            <a:off x="1020604" y="22751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Map Current State</a:t>
            </a:r>
            <a:endParaRPr lang="en-US" sz="2200" dirty="0"/>
          </a:p>
        </p:txBody>
      </p:sp>
      <p:sp>
        <p:nvSpPr>
          <p:cNvPr id="5" name="Text 3"/>
          <p:cNvSpPr/>
          <p:nvPr/>
        </p:nvSpPr>
        <p:spPr>
          <a:xfrm>
            <a:off x="1020604" y="2765584"/>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Document existing processes with pain points, bottlenecks, and unnecessary steps clearly identified</a:t>
            </a:r>
            <a:endParaRPr lang="en-US" sz="1750" dirty="0"/>
          </a:p>
        </p:txBody>
      </p:sp>
      <p:sp>
        <p:nvSpPr>
          <p:cNvPr id="6" name="Text 4"/>
          <p:cNvSpPr/>
          <p:nvPr/>
        </p:nvSpPr>
        <p:spPr>
          <a:xfrm>
            <a:off x="1020604" y="399038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Include process owners and end users</a:t>
            </a:r>
            <a:endParaRPr lang="en-US" sz="1750" dirty="0"/>
          </a:p>
        </p:txBody>
      </p:sp>
      <p:sp>
        <p:nvSpPr>
          <p:cNvPr id="7" name="Text 5"/>
          <p:cNvSpPr/>
          <p:nvPr/>
        </p:nvSpPr>
        <p:spPr>
          <a:xfrm>
            <a:off x="1020604" y="4359950"/>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Quantify time, cost, and quality impacts</a:t>
            </a:r>
            <a:endParaRPr lang="en-US" sz="1750" dirty="0"/>
          </a:p>
        </p:txBody>
      </p:sp>
      <p:sp>
        <p:nvSpPr>
          <p:cNvPr id="8" name="Shape 6"/>
          <p:cNvSpPr/>
          <p:nvPr/>
        </p:nvSpPr>
        <p:spPr>
          <a:xfrm>
            <a:off x="5216962" y="2048351"/>
            <a:ext cx="4196358" cy="2828687"/>
          </a:xfrm>
          <a:prstGeom prst="roundRect">
            <a:avLst>
              <a:gd name="adj" fmla="val 1203"/>
            </a:avLst>
          </a:prstGeom>
          <a:solidFill>
            <a:srgbClr val="F3EEE3"/>
          </a:solidFill>
          <a:ln/>
        </p:spPr>
        <p:txBody>
          <a:bodyPr/>
          <a:lstStyle/>
          <a:p>
            <a:endParaRPr lang="en-US"/>
          </a:p>
        </p:txBody>
      </p:sp>
      <p:sp>
        <p:nvSpPr>
          <p:cNvPr id="9" name="Text 7"/>
          <p:cNvSpPr/>
          <p:nvPr/>
        </p:nvSpPr>
        <p:spPr>
          <a:xfrm>
            <a:off x="5443776" y="2275165"/>
            <a:ext cx="324207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Reimagine Future State</a:t>
            </a:r>
            <a:endParaRPr lang="en-US" sz="2200" dirty="0"/>
          </a:p>
        </p:txBody>
      </p:sp>
      <p:sp>
        <p:nvSpPr>
          <p:cNvPr id="10" name="Text 8"/>
          <p:cNvSpPr/>
          <p:nvPr/>
        </p:nvSpPr>
        <p:spPr>
          <a:xfrm>
            <a:off x="5443776" y="2765584"/>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Design optimal workflows without constraining to current limitations</a:t>
            </a:r>
            <a:endParaRPr lang="en-US" sz="1750" dirty="0"/>
          </a:p>
        </p:txBody>
      </p:sp>
      <p:sp>
        <p:nvSpPr>
          <p:cNvPr id="11" name="Text 9"/>
          <p:cNvSpPr/>
          <p:nvPr/>
        </p:nvSpPr>
        <p:spPr>
          <a:xfrm>
            <a:off x="5443776" y="3627477"/>
            <a:ext cx="3742730"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Challenge assumptions about "how things must be done"</a:t>
            </a:r>
            <a:endParaRPr lang="en-US" sz="1750" dirty="0"/>
          </a:p>
        </p:txBody>
      </p:sp>
      <p:sp>
        <p:nvSpPr>
          <p:cNvPr id="12" name="Text 10"/>
          <p:cNvSpPr/>
          <p:nvPr/>
        </p:nvSpPr>
        <p:spPr>
          <a:xfrm>
            <a:off x="5443776" y="4287322"/>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Apply customer-centric design principles</a:t>
            </a:r>
            <a:endParaRPr lang="en-US" sz="1750" dirty="0"/>
          </a:p>
        </p:txBody>
      </p:sp>
      <p:sp>
        <p:nvSpPr>
          <p:cNvPr id="13" name="Shape 11"/>
          <p:cNvSpPr/>
          <p:nvPr/>
        </p:nvSpPr>
        <p:spPr>
          <a:xfrm>
            <a:off x="9640133" y="2048351"/>
            <a:ext cx="4196358" cy="2828687"/>
          </a:xfrm>
          <a:prstGeom prst="roundRect">
            <a:avLst>
              <a:gd name="adj" fmla="val 1203"/>
            </a:avLst>
          </a:prstGeom>
          <a:solidFill>
            <a:srgbClr val="F3EEE3"/>
          </a:solidFill>
          <a:ln/>
        </p:spPr>
        <p:txBody>
          <a:bodyPr/>
          <a:lstStyle/>
          <a:p>
            <a:endParaRPr lang="en-US"/>
          </a:p>
        </p:txBody>
      </p:sp>
      <p:sp>
        <p:nvSpPr>
          <p:cNvPr id="14" name="Text 12"/>
          <p:cNvSpPr/>
          <p:nvPr/>
        </p:nvSpPr>
        <p:spPr>
          <a:xfrm>
            <a:off x="9866948" y="2275165"/>
            <a:ext cx="2893576"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Apply Lean Principles</a:t>
            </a:r>
            <a:endParaRPr lang="en-US" sz="2200" dirty="0"/>
          </a:p>
        </p:txBody>
      </p:sp>
      <p:sp>
        <p:nvSpPr>
          <p:cNvPr id="15" name="Text 13"/>
          <p:cNvSpPr/>
          <p:nvPr/>
        </p:nvSpPr>
        <p:spPr>
          <a:xfrm>
            <a:off x="9866948" y="2765584"/>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Eliminate waste and non-value-added activities before automating</a:t>
            </a:r>
            <a:endParaRPr lang="en-US" sz="1750" dirty="0"/>
          </a:p>
        </p:txBody>
      </p:sp>
      <p:sp>
        <p:nvSpPr>
          <p:cNvPr id="16" name="Text 14"/>
          <p:cNvSpPr/>
          <p:nvPr/>
        </p:nvSpPr>
        <p:spPr>
          <a:xfrm>
            <a:off x="9866948" y="3627477"/>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Remove redundancies and handoffs</a:t>
            </a:r>
            <a:endParaRPr lang="en-US" sz="1750" dirty="0"/>
          </a:p>
        </p:txBody>
      </p:sp>
      <p:sp>
        <p:nvSpPr>
          <p:cNvPr id="17" name="Text 15"/>
          <p:cNvSpPr/>
          <p:nvPr/>
        </p:nvSpPr>
        <p:spPr>
          <a:xfrm>
            <a:off x="9866948" y="3997047"/>
            <a:ext cx="3742730"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B4150"/>
                </a:solidFill>
                <a:latin typeface="Source Sans Pro" pitchFamily="34" charset="0"/>
                <a:ea typeface="Source Sans Pro" pitchFamily="34" charset="-122"/>
                <a:cs typeface="Source Sans Pro" pitchFamily="34" charset="-120"/>
              </a:rPr>
              <a:t>Standardize wherever possible</a:t>
            </a:r>
            <a:endParaRPr lang="en-US" sz="1750" dirty="0"/>
          </a:p>
        </p:txBody>
      </p:sp>
      <p:sp>
        <p:nvSpPr>
          <p:cNvPr id="18" name="Text 16"/>
          <p:cNvSpPr/>
          <p:nvPr/>
        </p:nvSpPr>
        <p:spPr>
          <a:xfrm>
            <a:off x="793790" y="5132189"/>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Digitizing a broken process only automates inefficiency. Many organizations make the mistake of recreating existing workflows in digital form without questioning whether those processes are optimal in the first place.</a:t>
            </a:r>
            <a:endParaRPr lang="en-US" sz="1750" dirty="0"/>
          </a:p>
        </p:txBody>
      </p:sp>
      <p:sp>
        <p:nvSpPr>
          <p:cNvPr id="19" name="Text 17"/>
          <p:cNvSpPr/>
          <p:nvPr/>
        </p:nvSpPr>
        <p:spPr>
          <a:xfrm>
            <a:off x="793790" y="611314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Use transformation as an opportunity to </a:t>
            </a:r>
            <a:r>
              <a:rPr lang="en-US" sz="1750" b="1" dirty="0">
                <a:solidFill>
                  <a:srgbClr val="2B4150"/>
                </a:solidFill>
                <a:latin typeface="Source Sans Pro" pitchFamily="34" charset="0"/>
                <a:ea typeface="Source Sans Pro" pitchFamily="34" charset="-122"/>
                <a:cs typeface="Source Sans Pro" pitchFamily="34" charset="-120"/>
              </a:rPr>
              <a:t>redesign workflows</a:t>
            </a:r>
            <a:r>
              <a:rPr lang="en-US" sz="1750" dirty="0">
                <a:solidFill>
                  <a:srgbClr val="2B4150"/>
                </a:solidFill>
                <a:latin typeface="Source Sans Pro" pitchFamily="34" charset="0"/>
                <a:ea typeface="Source Sans Pro" pitchFamily="34" charset="-122"/>
                <a:cs typeface="Source Sans Pro" pitchFamily="34" charset="-120"/>
              </a:rPr>
              <a:t> from the ground up. Challenge long-standing assumptions about how work should be done and reimagine end-to-end experiences that leverage technology's full potential rather than simply digitizing legacy processes.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9919"/>
            <a:ext cx="10759083"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#6: Ignoring Data Integration and Quality</a:t>
            </a:r>
            <a:endParaRPr lang="en-US" sz="3550" dirty="0"/>
          </a:p>
        </p:txBody>
      </p:sp>
      <p:pic>
        <p:nvPicPr>
          <p:cNvPr id="3" name="Image 0" descr="preencoded.png"/>
          <p:cNvPicPr>
            <a:picLocks noChangeAspect="1"/>
          </p:cNvPicPr>
          <p:nvPr/>
        </p:nvPicPr>
        <p:blipFill>
          <a:blip r:embed="rId3"/>
          <a:stretch>
            <a:fillRect/>
          </a:stretch>
        </p:blipFill>
        <p:spPr>
          <a:xfrm>
            <a:off x="793790" y="2280523"/>
            <a:ext cx="566976" cy="566976"/>
          </a:xfrm>
          <a:prstGeom prst="rect">
            <a:avLst/>
          </a:prstGeom>
        </p:spPr>
      </p:pic>
      <p:sp>
        <p:nvSpPr>
          <p:cNvPr id="4" name="Text 1"/>
          <p:cNvSpPr/>
          <p:nvPr/>
        </p:nvSpPr>
        <p:spPr>
          <a:xfrm>
            <a:off x="793790"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Data Governance</a:t>
            </a:r>
            <a:endParaRPr lang="en-US" sz="2200" dirty="0"/>
          </a:p>
        </p:txBody>
      </p:sp>
      <p:sp>
        <p:nvSpPr>
          <p:cNvPr id="5" name="Text 2"/>
          <p:cNvSpPr/>
          <p:nvPr/>
        </p:nvSpPr>
        <p:spPr>
          <a:xfrm>
            <a:off x="793790" y="3564731"/>
            <a:ext cx="304800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Establish ownership, policies, and standards</a:t>
            </a:r>
            <a:endParaRPr lang="en-US" sz="1750" dirty="0"/>
          </a:p>
        </p:txBody>
      </p:sp>
      <p:pic>
        <p:nvPicPr>
          <p:cNvPr id="6" name="Image 1" descr="preencoded.png"/>
          <p:cNvPicPr>
            <a:picLocks noChangeAspect="1"/>
          </p:cNvPicPr>
          <p:nvPr/>
        </p:nvPicPr>
        <p:blipFill>
          <a:blip r:embed="rId4"/>
          <a:stretch>
            <a:fillRect/>
          </a:stretch>
        </p:blipFill>
        <p:spPr>
          <a:xfrm>
            <a:off x="4125278" y="2280523"/>
            <a:ext cx="566976" cy="566976"/>
          </a:xfrm>
          <a:prstGeom prst="rect">
            <a:avLst/>
          </a:prstGeom>
        </p:spPr>
      </p:pic>
      <p:sp>
        <p:nvSpPr>
          <p:cNvPr id="7" name="Text 3"/>
          <p:cNvSpPr/>
          <p:nvPr/>
        </p:nvSpPr>
        <p:spPr>
          <a:xfrm>
            <a:off x="4125278"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Quality Controls</a:t>
            </a:r>
            <a:endParaRPr lang="en-US" sz="2200" dirty="0"/>
          </a:p>
        </p:txBody>
      </p:sp>
      <p:sp>
        <p:nvSpPr>
          <p:cNvPr id="8" name="Text 4"/>
          <p:cNvSpPr/>
          <p:nvPr/>
        </p:nvSpPr>
        <p:spPr>
          <a:xfrm>
            <a:off x="4125278" y="3564731"/>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Implement validation and cleansing processes</a:t>
            </a:r>
            <a:endParaRPr lang="en-US" sz="1750" dirty="0"/>
          </a:p>
        </p:txBody>
      </p:sp>
      <p:pic>
        <p:nvPicPr>
          <p:cNvPr id="9" name="Image 2" descr="preencoded.png"/>
          <p:cNvPicPr>
            <a:picLocks noChangeAspect="1"/>
          </p:cNvPicPr>
          <p:nvPr/>
        </p:nvPicPr>
        <p:blipFill>
          <a:blip r:embed="rId5"/>
          <a:stretch>
            <a:fillRect/>
          </a:stretch>
        </p:blipFill>
        <p:spPr>
          <a:xfrm>
            <a:off x="7456884" y="2280523"/>
            <a:ext cx="566976" cy="566976"/>
          </a:xfrm>
          <a:prstGeom prst="rect">
            <a:avLst/>
          </a:prstGeom>
        </p:spPr>
      </p:pic>
      <p:sp>
        <p:nvSpPr>
          <p:cNvPr id="10" name="Text 5"/>
          <p:cNvSpPr/>
          <p:nvPr/>
        </p:nvSpPr>
        <p:spPr>
          <a:xfrm>
            <a:off x="7456884" y="3074313"/>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Integration Architecture</a:t>
            </a:r>
            <a:endParaRPr lang="en-US" sz="2200" dirty="0"/>
          </a:p>
        </p:txBody>
      </p:sp>
      <p:sp>
        <p:nvSpPr>
          <p:cNvPr id="11" name="Text 6"/>
          <p:cNvSpPr/>
          <p:nvPr/>
        </p:nvSpPr>
        <p:spPr>
          <a:xfrm>
            <a:off x="7456884" y="3919061"/>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Design connected data ecosystem</a:t>
            </a:r>
            <a:endParaRPr lang="en-US" sz="1750" dirty="0"/>
          </a:p>
        </p:txBody>
      </p:sp>
      <p:pic>
        <p:nvPicPr>
          <p:cNvPr id="12" name="Image 3" descr="preencoded.png"/>
          <p:cNvPicPr>
            <a:picLocks noChangeAspect="1"/>
          </p:cNvPicPr>
          <p:nvPr/>
        </p:nvPicPr>
        <p:blipFill>
          <a:blip r:embed="rId6"/>
          <a:stretch>
            <a:fillRect/>
          </a:stretch>
        </p:blipFill>
        <p:spPr>
          <a:xfrm>
            <a:off x="10788491" y="2280523"/>
            <a:ext cx="566976" cy="566976"/>
          </a:xfrm>
          <a:prstGeom prst="rect">
            <a:avLst/>
          </a:prstGeom>
        </p:spPr>
      </p:pic>
      <p:sp>
        <p:nvSpPr>
          <p:cNvPr id="13" name="Text 7"/>
          <p:cNvSpPr/>
          <p:nvPr/>
        </p:nvSpPr>
        <p:spPr>
          <a:xfrm>
            <a:off x="10788491"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Security Framework</a:t>
            </a:r>
            <a:endParaRPr lang="en-US" sz="2200" dirty="0"/>
          </a:p>
        </p:txBody>
      </p:sp>
      <p:sp>
        <p:nvSpPr>
          <p:cNvPr id="14" name="Text 8"/>
          <p:cNvSpPr/>
          <p:nvPr/>
        </p:nvSpPr>
        <p:spPr>
          <a:xfrm>
            <a:off x="10788491" y="3564731"/>
            <a:ext cx="3048119"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Ensure appropriate protection and access</a:t>
            </a:r>
            <a:endParaRPr lang="en-US" sz="1750" dirty="0"/>
          </a:p>
        </p:txBody>
      </p:sp>
      <p:sp>
        <p:nvSpPr>
          <p:cNvPr id="15" name="Text 9"/>
          <p:cNvSpPr/>
          <p:nvPr/>
        </p:nvSpPr>
        <p:spPr>
          <a:xfrm>
            <a:off x="793790" y="490001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Data silos and poor-quality inputs lead to flawed insights and missed opportunities. When systems can't effectively share information, the promise of digital transformation—a unified view of operations and customers—remains unfulfilled.</a:t>
            </a:r>
            <a:endParaRPr lang="en-US" sz="1750" dirty="0"/>
          </a:p>
        </p:txBody>
      </p:sp>
      <p:sp>
        <p:nvSpPr>
          <p:cNvPr id="16" name="Text 10"/>
          <p:cNvSpPr/>
          <p:nvPr/>
        </p:nvSpPr>
        <p:spPr>
          <a:xfrm>
            <a:off x="793790" y="588097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Invest in </a:t>
            </a:r>
            <a:r>
              <a:rPr lang="en-US" sz="1750" b="1" dirty="0">
                <a:solidFill>
                  <a:srgbClr val="2B4150"/>
                </a:solidFill>
                <a:latin typeface="Source Sans Pro" pitchFamily="34" charset="0"/>
                <a:ea typeface="Source Sans Pro" pitchFamily="34" charset="-122"/>
                <a:cs typeface="Source Sans Pro" pitchFamily="34" charset="-120"/>
              </a:rPr>
              <a:t>data governance, integration platforms, and quality controls</a:t>
            </a:r>
            <a:r>
              <a:rPr lang="en-US" sz="1750" dirty="0">
                <a:solidFill>
                  <a:srgbClr val="2B4150"/>
                </a:solidFill>
                <a:latin typeface="Source Sans Pro" pitchFamily="34" charset="0"/>
                <a:ea typeface="Source Sans Pro" pitchFamily="34" charset="-122"/>
                <a:cs typeface="Source Sans Pro" pitchFamily="34" charset="-120"/>
              </a:rPr>
              <a:t> as foundational elements of your transformation. Make data a first-class citizen in your strategy, addressing issues of ownership, standards, and quality early rather than trying to fix data problems after new systems are implemented.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360646"/>
            <a:ext cx="8199001" cy="566976"/>
          </a:xfrm>
          <a:prstGeom prst="rect">
            <a:avLst/>
          </a:prstGeom>
          <a:noFill/>
          <a:ln/>
        </p:spPr>
        <p:txBody>
          <a:bodyPr wrap="none" lIns="0" tIns="0" rIns="0" bIns="0" rtlCol="0" anchor="t"/>
          <a:lstStyle/>
          <a:p>
            <a:pPr marL="0" indent="0" algn="l">
              <a:lnSpc>
                <a:spcPts val="4450"/>
              </a:lnSpc>
              <a:buNone/>
            </a:pPr>
            <a:r>
              <a:rPr lang="en-US" sz="3550" dirty="0">
                <a:solidFill>
                  <a:srgbClr val="124E73"/>
                </a:solidFill>
                <a:latin typeface="MuseoModerno Medium" pitchFamily="34" charset="0"/>
                <a:ea typeface="MuseoModerno Medium" pitchFamily="34" charset="-122"/>
                <a:cs typeface="MuseoModerno Medium" pitchFamily="34" charset="-120"/>
              </a:rPr>
              <a:t>Pitfall #7: No Defined Success Metrics</a:t>
            </a:r>
            <a:endParaRPr lang="en-US" sz="3550" dirty="0"/>
          </a:p>
        </p:txBody>
      </p:sp>
      <p:sp>
        <p:nvSpPr>
          <p:cNvPr id="3" name="Text 1"/>
          <p:cNvSpPr/>
          <p:nvPr/>
        </p:nvSpPr>
        <p:spPr>
          <a:xfrm>
            <a:off x="793790" y="2296120"/>
            <a:ext cx="3005495"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25%</a:t>
            </a:r>
            <a:endParaRPr lang="en-US" sz="5850" dirty="0"/>
          </a:p>
        </p:txBody>
      </p:sp>
      <p:sp>
        <p:nvSpPr>
          <p:cNvPr id="4" name="Text 2"/>
          <p:cNvSpPr/>
          <p:nvPr/>
        </p:nvSpPr>
        <p:spPr>
          <a:xfrm>
            <a:off x="878919"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Efficiency Gain</a:t>
            </a:r>
            <a:endParaRPr lang="en-US" sz="2200" dirty="0"/>
          </a:p>
        </p:txBody>
      </p:sp>
      <p:sp>
        <p:nvSpPr>
          <p:cNvPr id="5" name="Text 3"/>
          <p:cNvSpPr/>
          <p:nvPr/>
        </p:nvSpPr>
        <p:spPr>
          <a:xfrm>
            <a:off x="793790" y="3818334"/>
            <a:ext cx="3005495" cy="362903"/>
          </a:xfrm>
          <a:prstGeom prst="rect">
            <a:avLst/>
          </a:prstGeom>
          <a:noFill/>
          <a:ln/>
        </p:spPr>
        <p:txBody>
          <a:bodyPr wrap="non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Reduction in process cycle time</a:t>
            </a:r>
            <a:endParaRPr lang="en-US" sz="1750" dirty="0"/>
          </a:p>
        </p:txBody>
      </p:sp>
      <p:sp>
        <p:nvSpPr>
          <p:cNvPr id="6" name="Text 4"/>
          <p:cNvSpPr/>
          <p:nvPr/>
        </p:nvSpPr>
        <p:spPr>
          <a:xfrm>
            <a:off x="4139446" y="2296120"/>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15%</a:t>
            </a:r>
            <a:endParaRPr lang="en-US" sz="5850" dirty="0"/>
          </a:p>
        </p:txBody>
      </p:sp>
      <p:sp>
        <p:nvSpPr>
          <p:cNvPr id="7" name="Text 5"/>
          <p:cNvSpPr/>
          <p:nvPr/>
        </p:nvSpPr>
        <p:spPr>
          <a:xfrm>
            <a:off x="4224576"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Cost Reduction</a:t>
            </a:r>
            <a:endParaRPr lang="en-US" sz="2200" dirty="0"/>
          </a:p>
        </p:txBody>
      </p:sp>
      <p:sp>
        <p:nvSpPr>
          <p:cNvPr id="8" name="Text 6"/>
          <p:cNvSpPr/>
          <p:nvPr/>
        </p:nvSpPr>
        <p:spPr>
          <a:xfrm>
            <a:off x="4139446" y="3818334"/>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Decrease in operational expenses</a:t>
            </a:r>
            <a:endParaRPr lang="en-US" sz="1750" dirty="0"/>
          </a:p>
        </p:txBody>
      </p:sp>
      <p:sp>
        <p:nvSpPr>
          <p:cNvPr id="9" name="Text 7"/>
          <p:cNvSpPr/>
          <p:nvPr/>
        </p:nvSpPr>
        <p:spPr>
          <a:xfrm>
            <a:off x="7485221" y="2296120"/>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32</a:t>
            </a:r>
            <a:endParaRPr lang="en-US" sz="5850" dirty="0"/>
          </a:p>
        </p:txBody>
      </p:sp>
      <p:sp>
        <p:nvSpPr>
          <p:cNvPr id="10" name="Text 8"/>
          <p:cNvSpPr/>
          <p:nvPr/>
        </p:nvSpPr>
        <p:spPr>
          <a:xfrm>
            <a:off x="7570351"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NPS Improvement</a:t>
            </a:r>
            <a:endParaRPr lang="en-US" sz="2200" dirty="0"/>
          </a:p>
        </p:txBody>
      </p:sp>
      <p:sp>
        <p:nvSpPr>
          <p:cNvPr id="11" name="Text 9"/>
          <p:cNvSpPr/>
          <p:nvPr/>
        </p:nvSpPr>
        <p:spPr>
          <a:xfrm>
            <a:off x="7485221" y="3818334"/>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Increase in customer satisfaction</a:t>
            </a:r>
            <a:endParaRPr lang="en-US" sz="1750" dirty="0"/>
          </a:p>
        </p:txBody>
      </p:sp>
      <p:sp>
        <p:nvSpPr>
          <p:cNvPr id="12" name="Text 10"/>
          <p:cNvSpPr/>
          <p:nvPr/>
        </p:nvSpPr>
        <p:spPr>
          <a:xfrm>
            <a:off x="10830997" y="2296120"/>
            <a:ext cx="3005614" cy="748427"/>
          </a:xfrm>
          <a:prstGeom prst="rect">
            <a:avLst/>
          </a:prstGeom>
          <a:noFill/>
          <a:ln/>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85%</a:t>
            </a:r>
            <a:endParaRPr lang="en-US" sz="5850" dirty="0"/>
          </a:p>
        </p:txBody>
      </p:sp>
      <p:sp>
        <p:nvSpPr>
          <p:cNvPr id="13" name="Text 11"/>
          <p:cNvSpPr/>
          <p:nvPr/>
        </p:nvSpPr>
        <p:spPr>
          <a:xfrm>
            <a:off x="10916126" y="332791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Adoption Rate</a:t>
            </a:r>
            <a:endParaRPr lang="en-US" sz="2200" dirty="0"/>
          </a:p>
        </p:txBody>
      </p:sp>
      <p:sp>
        <p:nvSpPr>
          <p:cNvPr id="14" name="Text 12"/>
          <p:cNvSpPr/>
          <p:nvPr/>
        </p:nvSpPr>
        <p:spPr>
          <a:xfrm>
            <a:off x="10830997" y="3818334"/>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User engagement with new systems</a:t>
            </a:r>
            <a:endParaRPr lang="en-US" sz="1750" dirty="0"/>
          </a:p>
        </p:txBody>
      </p:sp>
      <p:sp>
        <p:nvSpPr>
          <p:cNvPr id="15" name="Text 13"/>
          <p:cNvSpPr/>
          <p:nvPr/>
        </p:nvSpPr>
        <p:spPr>
          <a:xfrm>
            <a:off x="793790" y="479929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Without clear KPIs, teams drift and progress becomes hard to justify to leadership. Transformation initiatives without measurable objectives often lose momentum and funding as their impact cannot be quantified or communicated effectively.</a:t>
            </a:r>
            <a:endParaRPr lang="en-US" sz="1750" dirty="0"/>
          </a:p>
        </p:txBody>
      </p:sp>
      <p:sp>
        <p:nvSpPr>
          <p:cNvPr id="16" name="Text 14"/>
          <p:cNvSpPr/>
          <p:nvPr/>
        </p:nvSpPr>
        <p:spPr>
          <a:xfrm>
            <a:off x="793790" y="578024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Define </a:t>
            </a:r>
            <a:r>
              <a:rPr lang="en-US" sz="1750" b="1" dirty="0">
                <a:solidFill>
                  <a:srgbClr val="2B4150"/>
                </a:solidFill>
                <a:latin typeface="Source Sans Pro" pitchFamily="34" charset="0"/>
                <a:ea typeface="Source Sans Pro" pitchFamily="34" charset="-122"/>
                <a:cs typeface="Source Sans Pro" pitchFamily="34" charset="-120"/>
              </a:rPr>
              <a:t>transformation KPIs</a:t>
            </a:r>
            <a:r>
              <a:rPr lang="en-US" sz="1750" dirty="0">
                <a:solidFill>
                  <a:srgbClr val="2B4150"/>
                </a:solidFill>
                <a:latin typeface="Source Sans Pro" pitchFamily="34" charset="0"/>
                <a:ea typeface="Source Sans Pro" pitchFamily="34" charset="-122"/>
                <a:cs typeface="Source Sans Pro" pitchFamily="34" charset="-120"/>
              </a:rPr>
              <a:t> up front that connect to business outcomes and track them continuously. These should include both leading indicators (early signs of success) and lagging indicators (final outcomes). Create dashboards to visualize progress and establish regular review cadences to assess performance against targets.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1882</Words>
  <Application>Microsoft Office PowerPoint</Application>
  <PresentationFormat>Custom</PresentationFormat>
  <Paragraphs>170</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MuseoModerno Medium</vt:lpstr>
      <vt:lpstr>Source Sans Pro Medium</vt:lpstr>
      <vt:lpstr>Arial</vt:lpstr>
      <vt:lpstr>Source Sans Pro</vt:lpstr>
      <vt:lpstr>Source Sans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2025-06-10T18:54:40Z</dcterms:created>
  <dcterms:modified xsi:type="dcterms:W3CDTF">2025-06-10T18:59:52Z</dcterms:modified>
</cp:coreProperties>
</file>