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Open Sans" panose="020B0606030504020204" pitchFamily="34" charset="0"/>
      <p:regular r:id="rId15"/>
      <p:bold r:id="rId16"/>
    </p:embeddedFont>
    <p:embeddedFont>
      <p:font typeface="Open Sans Bold" panose="020B0806030504020204" pitchFamily="3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26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6755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When Agile Goes Remote: Building Engaging, Distributed Scrum Ceremonies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93790" y="414928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was born in a world of co-located teams. Today, </a:t>
            </a: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distributed teams are the norm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Remote Agile isn't just possible—it can thrive through </a:t>
            </a: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intentional ceremony design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19279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9160" y="6325433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8383C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6175891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0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60783" y="552450"/>
            <a:ext cx="6263045" cy="502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Remote Facilitation Techniques</a:t>
            </a:r>
            <a:endParaRPr lang="en-US" sz="3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83" y="1280636"/>
            <a:ext cx="1004530" cy="15992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66172" y="1481495"/>
            <a:ext cx="3156109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Check For Understanding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5566172" y="1915835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quick polls or reactions to gauge comprehension.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5566172" y="2357676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Watch for non-verbal cues that signal confusion.</a:t>
            </a:r>
            <a:endParaRPr lang="en-US" sz="15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783" y="2879884"/>
            <a:ext cx="1004530" cy="15992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66172" y="3080742"/>
            <a:ext cx="3684389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Create Participation Protocols</a:t>
            </a:r>
            <a:endParaRPr lang="en-US" sz="1950" dirty="0"/>
          </a:p>
        </p:txBody>
      </p:sp>
      <p:sp>
        <p:nvSpPr>
          <p:cNvPr id="10" name="Text 5"/>
          <p:cNvSpPr/>
          <p:nvPr/>
        </p:nvSpPr>
        <p:spPr>
          <a:xfrm>
            <a:off x="5566172" y="3515082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clear ways to contribute (hand raising, chat).</a:t>
            </a:r>
            <a:endParaRPr lang="en-US" sz="1550" dirty="0"/>
          </a:p>
        </p:txBody>
      </p:sp>
      <p:sp>
        <p:nvSpPr>
          <p:cNvPr id="11" name="Text 6"/>
          <p:cNvSpPr/>
          <p:nvPr/>
        </p:nvSpPr>
        <p:spPr>
          <a:xfrm>
            <a:off x="5566172" y="3956923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everyone speaks at least once per ceremony.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783" y="4479131"/>
            <a:ext cx="1004530" cy="159924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566172" y="4679990"/>
            <a:ext cx="3384947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Manage Time Intentionally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5566172" y="5114330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timers visible to all participants.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5566172" y="5556171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and end on schedule to build trust.</a:t>
            </a:r>
            <a:endParaRPr lang="en-US" sz="15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783" y="6078379"/>
            <a:ext cx="1004530" cy="159924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5566172" y="6279237"/>
            <a:ext cx="340721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Capture Insights Real-Time</a:t>
            </a:r>
            <a:endParaRPr lang="en-US" sz="1950" dirty="0"/>
          </a:p>
        </p:txBody>
      </p:sp>
      <p:sp>
        <p:nvSpPr>
          <p:cNvPr id="18" name="Text 11"/>
          <p:cNvSpPr/>
          <p:nvPr/>
        </p:nvSpPr>
        <p:spPr>
          <a:xfrm>
            <a:off x="5566172" y="6713577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decisions and action items where everyone can see.</a:t>
            </a:r>
            <a:endParaRPr lang="en-US" sz="1550" dirty="0"/>
          </a:p>
        </p:txBody>
      </p:sp>
      <p:sp>
        <p:nvSpPr>
          <p:cNvPr id="19" name="Text 12"/>
          <p:cNvSpPr/>
          <p:nvPr/>
        </p:nvSpPr>
        <p:spPr>
          <a:xfrm>
            <a:off x="5566172" y="7155418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notes immediately after ceremonies.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240"/>
            <a:ext cx="9165908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Technology Stack for Remote Agile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16" y="1672947"/>
            <a:ext cx="1626394" cy="122396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90" y="2249924"/>
            <a:ext cx="298728" cy="3733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54918" y="1885355"/>
            <a:ext cx="291667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Video Communication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5054918" y="2344698"/>
            <a:ext cx="369724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Zoom, Microsoft Teams, Google Meet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4895612" y="2913936"/>
            <a:ext cx="8938141" cy="11430"/>
          </a:xfrm>
          <a:prstGeom prst="roundRect">
            <a:avLst>
              <a:gd name="adj" fmla="val 78071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800" y="2950012"/>
            <a:ext cx="3252907" cy="122396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890" y="3375303"/>
            <a:ext cx="298728" cy="3733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8114" y="3162419"/>
            <a:ext cx="270795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Collaboration &amp; Chat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5868114" y="3621762"/>
            <a:ext cx="3121581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Slack, Microsoft Teams, Discord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5708809" y="4191000"/>
            <a:ext cx="8124944" cy="11430"/>
          </a:xfrm>
          <a:prstGeom prst="roundRect">
            <a:avLst>
              <a:gd name="adj" fmla="val 78071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603" y="4227076"/>
            <a:ext cx="4879419" cy="122396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890" y="4652367"/>
            <a:ext cx="298728" cy="37338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1430" y="4439483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Agile Management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6681430" y="4898827"/>
            <a:ext cx="340887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Jira, Azure DevOps, Trello, Monday</a:t>
            </a:r>
            <a:endParaRPr lang="en-US" sz="1650" dirty="0"/>
          </a:p>
        </p:txBody>
      </p:sp>
      <p:sp>
        <p:nvSpPr>
          <p:cNvPr id="17" name="Shape 9"/>
          <p:cNvSpPr/>
          <p:nvPr/>
        </p:nvSpPr>
        <p:spPr>
          <a:xfrm>
            <a:off x="6522125" y="5468064"/>
            <a:ext cx="7311628" cy="11430"/>
          </a:xfrm>
          <a:prstGeom prst="roundRect">
            <a:avLst>
              <a:gd name="adj" fmla="val 78071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287" y="5504140"/>
            <a:ext cx="6505932" cy="122396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890" y="5929432"/>
            <a:ext cx="298728" cy="37338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4627" y="5716548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Visual Collaboration</a:t>
            </a:r>
            <a:endParaRPr lang="en-US" sz="2050" dirty="0"/>
          </a:p>
        </p:txBody>
      </p:sp>
      <p:sp>
        <p:nvSpPr>
          <p:cNvPr id="21" name="Text 11"/>
          <p:cNvSpPr/>
          <p:nvPr/>
        </p:nvSpPr>
        <p:spPr>
          <a:xfrm>
            <a:off x="7494627" y="6175891"/>
            <a:ext cx="3179207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Miro, MURAL, Figma, Lucidspark</a:t>
            </a:r>
            <a:endParaRPr lang="en-US" sz="1650" dirty="0"/>
          </a:p>
        </p:txBody>
      </p:sp>
      <p:sp>
        <p:nvSpPr>
          <p:cNvPr id="22" name="Text 12"/>
          <p:cNvSpPr/>
          <p:nvPr/>
        </p:nvSpPr>
        <p:spPr>
          <a:xfrm>
            <a:off x="743545" y="6967061"/>
            <a:ext cx="13143309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right tools make remote Agile possible. Choose integrated platforms that reduce context switching and create a seamless experience.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301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442" y="2964775"/>
            <a:ext cx="10044946" cy="607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Final Thought: Connection Creates Agility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972026" y="4082534"/>
            <a:ext cx="12977932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Distance doesn't diminish agility—disconnection does.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80442" y="3863816"/>
            <a:ext cx="22860" cy="748427"/>
          </a:xfrm>
          <a:prstGeom prst="rect">
            <a:avLst/>
          </a:prstGeom>
          <a:solidFill>
            <a:srgbClr val="FFAD9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80442" y="4928116"/>
            <a:ext cx="4261128" cy="641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86%</a:t>
            </a:r>
            <a:endParaRPr lang="en-US" sz="5050" dirty="0"/>
          </a:p>
        </p:txBody>
      </p:sp>
      <p:sp>
        <p:nvSpPr>
          <p:cNvPr id="7" name="Text 4"/>
          <p:cNvSpPr/>
          <p:nvPr/>
        </p:nvSpPr>
        <p:spPr>
          <a:xfrm>
            <a:off x="1595914" y="5812512"/>
            <a:ext cx="243018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Higher Engagement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680442" y="6232803"/>
            <a:ext cx="4261128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Well-designed remote ceremonies increase team engagement.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184577" y="4928116"/>
            <a:ext cx="4261128" cy="641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24/7</a:t>
            </a:r>
            <a:endParaRPr lang="en-US" sz="5050" dirty="0"/>
          </a:p>
        </p:txBody>
      </p:sp>
      <p:sp>
        <p:nvSpPr>
          <p:cNvPr id="10" name="Text 7"/>
          <p:cNvSpPr/>
          <p:nvPr/>
        </p:nvSpPr>
        <p:spPr>
          <a:xfrm>
            <a:off x="6100048" y="5812512"/>
            <a:ext cx="243018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Global Coverage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5184577" y="6232803"/>
            <a:ext cx="4261128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Distributed teams can provide around-the-clock productivity.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688711" y="4928116"/>
            <a:ext cx="4261247" cy="641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3x</a:t>
            </a:r>
            <a:endParaRPr lang="en-US" sz="5050" dirty="0"/>
          </a:p>
        </p:txBody>
      </p:sp>
      <p:sp>
        <p:nvSpPr>
          <p:cNvPr id="13" name="Text 10"/>
          <p:cNvSpPr/>
          <p:nvPr/>
        </p:nvSpPr>
        <p:spPr>
          <a:xfrm>
            <a:off x="10604183" y="5812512"/>
            <a:ext cx="243018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Talent Access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9688711" y="6232803"/>
            <a:ext cx="4261247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Remote teams can access talent from anywhere in the world.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680442" y="7073503"/>
            <a:ext cx="13269516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Great Agile ceremonies aren't tied to geography. They're anchored in engagement, transparency, and trust. With intentional design, remote Agile can thrive.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160859"/>
            <a:ext cx="628364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The Remote Agile Challenge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198298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02549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2060853"/>
            <a:ext cx="30735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Spanning Time Zones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188506" y="2551271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work across multiple continents and time zones.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3678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410307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Virtual Connection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188506" y="3936087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Face-to-face interactions are replaced by video calls.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47526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79512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4830485"/>
            <a:ext cx="32134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Missing Physical Tools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188506" y="5320903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shared whiteboards or physical sticky notes.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1374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179939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215301"/>
            <a:ext cx="35990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Maintaining Engagement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5188506" y="6705719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Keeping ceremonies collaborative and high-impact is harder.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65252"/>
            <a:ext cx="116847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Remote Standups That Actually Stand Out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410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Lightweight Tools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82215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Parabol, Range, or Standuply to guide structure and keep focus.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75202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tools can collect updates asynchronously before the meeting.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332928" y="42410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Rotate Facilitators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5332928" y="482215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Change who leads the standup each sprint or week.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332928" y="575202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keeps energy high and makes everyone feel included.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872067" y="42410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Sentiment Checks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9872067" y="482215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 quick 1-word check-ins, emojis, or traffic lights.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872067" y="575202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surface blockers that might not appear in the backlog.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824746"/>
            <a:ext cx="935295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Remote Planning That Feels Collaborative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1646873"/>
            <a:ext cx="226814" cy="1805940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905018" y="1873687"/>
            <a:ext cx="35288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Use Shared Visual Boards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905018" y="2364105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Utilize Miro, MURAL, or EasyRetro for real-time story mapping.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905018" y="2863096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replace physical whiteboards and enable collaborative planning.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791551" y="3622834"/>
            <a:ext cx="226814" cy="1805940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245179" y="3849648"/>
            <a:ext cx="33904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Break Into Small Groups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245179" y="4340066"/>
            <a:ext cx="85914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breakout rooms for estimation and detailed task planning.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245179" y="4839057"/>
            <a:ext cx="85914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creates space for deeper discussions in smaller settings.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131832" y="5598795"/>
            <a:ext cx="226814" cy="1805940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585460" y="5825609"/>
            <a:ext cx="42299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Screen-Share With Clear Roles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5585460" y="6316028"/>
            <a:ext cx="82511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Display the backlog while Scrum Master, PO, and Dev Leads facilitate.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585460" y="6815018"/>
            <a:ext cx="82511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Record sessions for team members in different time zones.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929175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Retros That Go Beyond "What Went Well"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6998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Rotate Formats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90280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Try Start/Stop/Continue, Lean Coffee, or Sailboat to keep retros fresh.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0562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81313"/>
            <a:ext cx="30800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Anonymous Feedback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7173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TeamRetro or FunRetro to surface difficult truths safely.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49412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33881"/>
            <a:ext cx="31465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Deep Dive Discussions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2429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Allocate time to discuss issues deeply, not just surface voting.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2000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Build Safety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2429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Psychological safety is the foundation of remote Agile culture.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3315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83362"/>
            <a:ext cx="93852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Make Sprint Reviews Showcases—Not Just Demos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72464"/>
            <a:ext cx="453628" cy="45362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Invite Stakeholders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799999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Include business stakeholders and customers via Zoom or Teams.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084" y="2572464"/>
            <a:ext cx="453628" cy="45362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28084" y="3309580"/>
            <a:ext cx="32960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Narrated Walkthroughs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628084" y="3799999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short, compelling demos tied back to user stories.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092779"/>
            <a:ext cx="453628" cy="45362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58298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Capture Feedback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320314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shared docs or polls like Google Forms or Slido.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084" y="5092779"/>
            <a:ext cx="453628" cy="45362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28084" y="58298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Celebrate Wins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628084" y="6320314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Visually celebrate progress to reinforce momentum.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24796"/>
            <a:ext cx="727614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Building Team Culture Remotely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046923"/>
            <a:ext cx="4579144" cy="2909888"/>
          </a:xfrm>
          <a:prstGeom prst="roundRect">
            <a:avLst>
              <a:gd name="adj" fmla="val 327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2813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Weekly Coffee Chats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771775"/>
            <a:ext cx="41102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the week with informal team gatherings. Share memes, weekend stories, or just chat.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3996571"/>
            <a:ext cx="41102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unstructured moments build relationships beyond work tasks.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599748" y="2046923"/>
            <a:ext cx="4579263" cy="2909888"/>
          </a:xfrm>
          <a:prstGeom prst="roundRect">
            <a:avLst>
              <a:gd name="adj" fmla="val 327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834182" y="2281357"/>
            <a:ext cx="34119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Shared Team Dashboard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834182" y="2771775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a virtual space for goals, fun facts, birthdays, and kudos.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834182" y="3633668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becomes your team's "water cooler" for asynchronous connection.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183624"/>
            <a:ext cx="9385221" cy="1821180"/>
          </a:xfrm>
          <a:prstGeom prst="roundRect">
            <a:avLst>
              <a:gd name="adj" fmla="val 523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28224" y="54180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Recognition Rituals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28224" y="5908477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End sprints with peer recognition. Celebrate both work and personal achievements.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028224" y="6407468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reinforces team bonds across physical distance.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103785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Asynchronous Communication Tools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asynchronous tools like Loom for video updates, Slack threads for discussions, and Confluence for documentation. These support communication outside meetings and across time zones.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0249"/>
            <a:ext cx="761333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Addressing Time Zone Challenges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06085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1495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287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Core Hours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778085"/>
            <a:ext cx="52549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2-4 overlap hours for all team members.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35256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48114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3935254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07963"/>
            <a:ext cx="34149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Rotating Meeting Times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198382"/>
            <a:ext cx="67560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the inconvenience of odd-hour meetings across the team.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77285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90144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35555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28260"/>
            <a:ext cx="28548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Record Key Sessions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18678"/>
            <a:ext cx="60589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Make recordings available for those who can't attend live.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46354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Time zones remain one of remote Agile's biggest challenges. Balance synchronous and asynchronous work to create an inclusive environment for all team members regardless of location.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799</Words>
  <Application>Microsoft Office PowerPoint</Application>
  <PresentationFormat>Custom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Merriweather Bold</vt:lpstr>
      <vt:lpstr>Open Sans Medium</vt:lpstr>
      <vt:lpstr>Open Sans</vt:lpstr>
      <vt:lpstr>Arial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2025-06-16T21:34:44Z</dcterms:created>
  <dcterms:modified xsi:type="dcterms:W3CDTF">2025-06-16T21:39:03Z</dcterms:modified>
</cp:coreProperties>
</file>