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4630400" cy="8229600"/>
  <p:notesSz cx="8229600" cy="14630400"/>
  <p:embeddedFontLst>
    <p:embeddedFont>
      <p:font typeface="Alexandria" panose="020B0604020202020204" charset="-78"/>
      <p:regular r:id="rId17"/>
    </p:embeddedFont>
    <p:embeddedFont>
      <p:font typeface="Nobile" panose="020B0604020202020204" charset="0"/>
      <p:regular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93" d="100"/>
          <a:sy n="93" d="100"/>
        </p:scale>
        <p:origin x="52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39138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5C73E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9FF"/>
          </a:solidFill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5C73E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9FF"/>
          </a:solidFill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5C73E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9FF"/>
          </a:solidFill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5C73E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9FF"/>
          </a:solidFill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5C73E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9FF"/>
          </a:solidFill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5C73E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9FF"/>
          </a:solidFill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5C73E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9FF"/>
          </a:solidFill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5C73E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9FF"/>
          </a:solidFill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5C73E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9FF"/>
          </a:solidFill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5C73E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9FF"/>
          </a:solidFill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5C73E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9FF"/>
          </a:solidFill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5C73E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9FF"/>
          </a:solidFill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5C73E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9FF"/>
          </a:solidFill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5C73E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9FF"/>
          </a:solidFill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582237"/>
            <a:ext cx="7556421" cy="21263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1B1B27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DMAIC: Breaking the Cycle of Recurring Project Problems</a:t>
            </a:r>
            <a:endParaRPr lang="en-US" sz="4450" dirty="0"/>
          </a:p>
        </p:txBody>
      </p:sp>
      <p:sp>
        <p:nvSpPr>
          <p:cNvPr id="4" name="Text 1"/>
          <p:cNvSpPr/>
          <p:nvPr/>
        </p:nvSpPr>
        <p:spPr>
          <a:xfrm>
            <a:off x="6280190" y="3048735"/>
            <a:ext cx="75564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A structured approach for Agile project managers to permanently solve delivery challenges</a:t>
            </a:r>
            <a:endParaRPr lang="en-US" sz="1750" dirty="0"/>
          </a:p>
        </p:txBody>
      </p:sp>
      <p:sp>
        <p:nvSpPr>
          <p:cNvPr id="5" name="Text 2"/>
          <p:cNvSpPr/>
          <p:nvPr/>
        </p:nvSpPr>
        <p:spPr>
          <a:xfrm>
            <a:off x="6280189" y="6913503"/>
            <a:ext cx="75564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i="1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#ManagingProjectsTheAgileWay #DMAIC #LeanSixSigma #ProjectManagement #ProcessImprovement #AgileDelivery</a:t>
            </a:r>
            <a:endParaRPr lang="en-US" sz="1750" dirty="0"/>
          </a:p>
        </p:txBody>
      </p:sp>
      <p:pic>
        <p:nvPicPr>
          <p:cNvPr id="9" name="Image 1" descr="preencoded.png">
            <a:extLst>
              <a:ext uri="{FF2B5EF4-FFF2-40B4-BE49-F238E27FC236}">
                <a16:creationId xmlns:a16="http://schemas.microsoft.com/office/drawing/2014/main" id="{35255778-9A6E-563B-5864-DA544E4A6D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0190" y="5480830"/>
            <a:ext cx="4374111" cy="80664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1900714"/>
            <a:ext cx="75564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1B1B27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The Problem: Project Groundhog Day</a:t>
            </a:r>
            <a:endParaRPr lang="en-US" sz="4450" dirty="0"/>
          </a:p>
        </p:txBody>
      </p:sp>
      <p:sp>
        <p:nvSpPr>
          <p:cNvPr id="4" name="Text 1"/>
          <p:cNvSpPr/>
          <p:nvPr/>
        </p:nvSpPr>
        <p:spPr>
          <a:xfrm>
            <a:off x="793790" y="3658433"/>
            <a:ext cx="75564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Every project manager has experienced it: the same issues surfacing sprint after sprint, despite your best efforts to address them.</a:t>
            </a:r>
            <a:endParaRPr lang="en-US" sz="1750" dirty="0"/>
          </a:p>
        </p:txBody>
      </p:sp>
      <p:sp>
        <p:nvSpPr>
          <p:cNvPr id="5" name="Text 2"/>
          <p:cNvSpPr/>
          <p:nvPr/>
        </p:nvSpPr>
        <p:spPr>
          <a:xfrm>
            <a:off x="793790" y="4639389"/>
            <a:ext cx="75564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Testing delays that push deadlines</a:t>
            </a:r>
            <a:endParaRPr lang="en-US" sz="1750" dirty="0"/>
          </a:p>
        </p:txBody>
      </p:sp>
      <p:sp>
        <p:nvSpPr>
          <p:cNvPr id="6" name="Text 3"/>
          <p:cNvSpPr/>
          <p:nvPr/>
        </p:nvSpPr>
        <p:spPr>
          <a:xfrm>
            <a:off x="793790" y="5081588"/>
            <a:ext cx="75564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Approval bottlenecks holding up progress</a:t>
            </a:r>
            <a:endParaRPr lang="en-US" sz="1750" dirty="0"/>
          </a:p>
        </p:txBody>
      </p:sp>
      <p:sp>
        <p:nvSpPr>
          <p:cNvPr id="7" name="Text 4"/>
          <p:cNvSpPr/>
          <p:nvPr/>
        </p:nvSpPr>
        <p:spPr>
          <a:xfrm>
            <a:off x="793790" y="5523786"/>
            <a:ext cx="75564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Stories consistently rolling over to next sprint</a:t>
            </a:r>
            <a:endParaRPr lang="en-US" sz="1750" dirty="0"/>
          </a:p>
        </p:txBody>
      </p:sp>
      <p:sp>
        <p:nvSpPr>
          <p:cNvPr id="8" name="Text 5"/>
          <p:cNvSpPr/>
          <p:nvPr/>
        </p:nvSpPr>
        <p:spPr>
          <a:xfrm>
            <a:off x="793790" y="5965984"/>
            <a:ext cx="75564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Scope creep that never truly gets contained</a:t>
            </a:r>
            <a:endParaRPr lang="en-US" sz="1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831532"/>
            <a:ext cx="11437977" cy="5669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450"/>
              </a:lnSpc>
              <a:buNone/>
            </a:pPr>
            <a:r>
              <a:rPr lang="en-US" sz="3550" dirty="0">
                <a:solidFill>
                  <a:srgbClr val="1B1B27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Introducing DMAIC: Beyond Agile Problem-Solving</a:t>
            </a:r>
            <a:endParaRPr lang="en-US" sz="3550" dirty="0"/>
          </a:p>
        </p:txBody>
      </p:sp>
      <p:sp>
        <p:nvSpPr>
          <p:cNvPr id="3" name="Text 1"/>
          <p:cNvSpPr/>
          <p:nvPr/>
        </p:nvSpPr>
        <p:spPr>
          <a:xfrm>
            <a:off x="793790" y="1852136"/>
            <a:ext cx="130428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While Agile gives us iterative improvement, it doesn't always provide the structure to solve persistent problems at their root.</a:t>
            </a:r>
            <a:endParaRPr lang="en-US" sz="1750" dirty="0"/>
          </a:p>
        </p:txBody>
      </p:sp>
      <p:sp>
        <p:nvSpPr>
          <p:cNvPr id="4" name="Text 2"/>
          <p:cNvSpPr/>
          <p:nvPr/>
        </p:nvSpPr>
        <p:spPr>
          <a:xfrm>
            <a:off x="1857256" y="3371850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750"/>
              </a:lnSpc>
              <a:buNone/>
            </a:pPr>
            <a:r>
              <a:rPr lang="en-US" sz="220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Define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793790" y="3862268"/>
            <a:ext cx="3898702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850"/>
              </a:lnSpc>
              <a:buNone/>
            </a:pP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Clearly state the problem and desired outcome</a:t>
            </a:r>
            <a:endParaRPr lang="en-US" sz="1750" dirty="0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2653" y="2833092"/>
            <a:ext cx="4564975" cy="4564975"/>
          </a:xfrm>
          <a:prstGeom prst="rect">
            <a:avLst/>
          </a:prstGeom>
        </p:spPr>
      </p:pic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52874" y="3964186"/>
            <a:ext cx="339328" cy="424220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9937790" y="2993350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Measure</a:t>
            </a:r>
            <a:endParaRPr lang="en-US" sz="2200" dirty="0"/>
          </a:p>
        </p:txBody>
      </p:sp>
      <p:sp>
        <p:nvSpPr>
          <p:cNvPr id="9" name="Text 5"/>
          <p:cNvSpPr/>
          <p:nvPr/>
        </p:nvSpPr>
        <p:spPr>
          <a:xfrm>
            <a:off x="9937790" y="3483769"/>
            <a:ext cx="38988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Gather data to understand the current state</a:t>
            </a:r>
            <a:endParaRPr lang="en-US" sz="175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32653" y="2833092"/>
            <a:ext cx="4564975" cy="4564975"/>
          </a:xfrm>
          <a:prstGeom prst="rect">
            <a:avLst/>
          </a:prstGeom>
        </p:spPr>
      </p:pic>
      <p:pic>
        <p:nvPicPr>
          <p:cNvPr id="11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39169" y="3383756"/>
            <a:ext cx="339328" cy="424220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10051256" y="4870252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Analyze</a:t>
            </a:r>
            <a:endParaRPr lang="en-US" sz="2200" dirty="0"/>
          </a:p>
        </p:txBody>
      </p:sp>
      <p:sp>
        <p:nvSpPr>
          <p:cNvPr id="13" name="Text 7"/>
          <p:cNvSpPr/>
          <p:nvPr/>
        </p:nvSpPr>
        <p:spPr>
          <a:xfrm>
            <a:off x="10051256" y="5360670"/>
            <a:ext cx="3785354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Identify root causes of the issue</a:t>
            </a:r>
            <a:endParaRPr lang="en-US" sz="1750" dirty="0"/>
          </a:p>
        </p:txBody>
      </p:sp>
      <p:pic>
        <p:nvPicPr>
          <p:cNvPr id="14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32653" y="2833092"/>
            <a:ext cx="4564975" cy="4564975"/>
          </a:xfrm>
          <a:prstGeom prst="rect">
            <a:avLst/>
          </a:prstGeom>
        </p:spPr>
      </p:pic>
      <p:pic>
        <p:nvPicPr>
          <p:cNvPr id="15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743117" y="4945737"/>
            <a:ext cx="339328" cy="339328"/>
          </a:xfrm>
          <a:prstGeom prst="rect">
            <a:avLst/>
          </a:prstGeom>
        </p:spPr>
      </p:pic>
      <p:sp>
        <p:nvSpPr>
          <p:cNvPr id="16" name="Text 8"/>
          <p:cNvSpPr/>
          <p:nvPr/>
        </p:nvSpPr>
        <p:spPr>
          <a:xfrm>
            <a:off x="9937790" y="6384369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Improve</a:t>
            </a:r>
            <a:endParaRPr lang="en-US" sz="2200" dirty="0"/>
          </a:p>
        </p:txBody>
      </p:sp>
      <p:sp>
        <p:nvSpPr>
          <p:cNvPr id="17" name="Text 9"/>
          <p:cNvSpPr/>
          <p:nvPr/>
        </p:nvSpPr>
        <p:spPr>
          <a:xfrm>
            <a:off x="9937790" y="6874788"/>
            <a:ext cx="3898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Design and implement solutions</a:t>
            </a:r>
            <a:endParaRPr lang="en-US" sz="1750" dirty="0"/>
          </a:p>
        </p:txBody>
      </p:sp>
      <p:pic>
        <p:nvPicPr>
          <p:cNvPr id="18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32653" y="2833092"/>
            <a:ext cx="4564975" cy="4564975"/>
          </a:xfrm>
          <a:prstGeom prst="rect">
            <a:avLst/>
          </a:prstGeom>
        </p:spPr>
      </p:pic>
      <p:pic>
        <p:nvPicPr>
          <p:cNvPr id="19" name="Image 7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639169" y="6465332"/>
            <a:ext cx="339328" cy="339328"/>
          </a:xfrm>
          <a:prstGeom prst="rect">
            <a:avLst/>
          </a:prstGeom>
        </p:spPr>
      </p:pic>
      <p:sp>
        <p:nvSpPr>
          <p:cNvPr id="20" name="Text 10"/>
          <p:cNvSpPr/>
          <p:nvPr/>
        </p:nvSpPr>
        <p:spPr>
          <a:xfrm>
            <a:off x="1857256" y="5824418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750"/>
              </a:lnSpc>
              <a:buNone/>
            </a:pPr>
            <a:r>
              <a:rPr lang="en-US" sz="220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Control</a:t>
            </a:r>
            <a:endParaRPr lang="en-US" sz="2200" dirty="0"/>
          </a:p>
        </p:txBody>
      </p:sp>
      <p:sp>
        <p:nvSpPr>
          <p:cNvPr id="21" name="Text 11"/>
          <p:cNvSpPr/>
          <p:nvPr/>
        </p:nvSpPr>
        <p:spPr>
          <a:xfrm>
            <a:off x="793790" y="6314837"/>
            <a:ext cx="3898702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850"/>
              </a:lnSpc>
              <a:buNone/>
            </a:pP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Sustain the gains and prevent regression</a:t>
            </a:r>
            <a:endParaRPr lang="en-US" sz="1750" dirty="0"/>
          </a:p>
        </p:txBody>
      </p:sp>
      <p:pic>
        <p:nvPicPr>
          <p:cNvPr id="22" name="Image 8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032653" y="2833092"/>
            <a:ext cx="4564975" cy="4564975"/>
          </a:xfrm>
          <a:prstGeom prst="rect">
            <a:avLst/>
          </a:prstGeom>
        </p:spPr>
      </p:pic>
      <p:pic>
        <p:nvPicPr>
          <p:cNvPr id="23" name="Image 9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852874" y="5842516"/>
            <a:ext cx="339328" cy="42422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152168"/>
            <a:ext cx="12093059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1B1B27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When to Use DMAIC in Agile Environments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793790" y="2405182"/>
            <a:ext cx="6244709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DMAIC is your go-to approach when you hear these recurring statements:</a:t>
            </a:r>
            <a:endParaRPr lang="en-US" sz="1750" dirty="0"/>
          </a:p>
        </p:txBody>
      </p:sp>
      <p:sp>
        <p:nvSpPr>
          <p:cNvPr id="4" name="Text 2"/>
          <p:cNvSpPr/>
          <p:nvPr/>
        </p:nvSpPr>
        <p:spPr>
          <a:xfrm>
            <a:off x="1133951" y="3386138"/>
            <a:ext cx="5904548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"We never finish all the stories we commit to."</a:t>
            </a:r>
            <a:endParaRPr lang="en-US" sz="1750" dirty="0"/>
          </a:p>
        </p:txBody>
      </p:sp>
      <p:sp>
        <p:nvSpPr>
          <p:cNvPr id="5" name="Text 3"/>
          <p:cNvSpPr/>
          <p:nvPr/>
        </p:nvSpPr>
        <p:spPr>
          <a:xfrm>
            <a:off x="1133951" y="3953113"/>
            <a:ext cx="5904548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"Testing is always the bottleneck."</a:t>
            </a:r>
            <a:endParaRPr lang="en-US" sz="1750" dirty="0"/>
          </a:p>
        </p:txBody>
      </p:sp>
      <p:sp>
        <p:nvSpPr>
          <p:cNvPr id="6" name="Text 4"/>
          <p:cNvSpPr/>
          <p:nvPr/>
        </p:nvSpPr>
        <p:spPr>
          <a:xfrm>
            <a:off x="1133951" y="4520089"/>
            <a:ext cx="5904548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"Stakeholder feedback comes too late."</a:t>
            </a:r>
            <a:endParaRPr lang="en-US" sz="1750" dirty="0"/>
          </a:p>
        </p:txBody>
      </p:sp>
      <p:sp>
        <p:nvSpPr>
          <p:cNvPr id="7" name="Text 5"/>
          <p:cNvSpPr/>
          <p:nvPr/>
        </p:nvSpPr>
        <p:spPr>
          <a:xfrm>
            <a:off x="1133951" y="5087064"/>
            <a:ext cx="5904548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"We're constantly reworking the same feature."</a:t>
            </a:r>
            <a:endParaRPr lang="en-US" sz="1750" dirty="0"/>
          </a:p>
        </p:txBody>
      </p:sp>
      <p:sp>
        <p:nvSpPr>
          <p:cNvPr id="8" name="Shape 6"/>
          <p:cNvSpPr/>
          <p:nvPr/>
        </p:nvSpPr>
        <p:spPr>
          <a:xfrm>
            <a:off x="793790" y="3386138"/>
            <a:ext cx="30480" cy="2063829"/>
          </a:xfrm>
          <a:prstGeom prst="rect">
            <a:avLst/>
          </a:prstGeom>
          <a:solidFill>
            <a:srgbClr val="1B54D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793790" y="5705118"/>
            <a:ext cx="6244709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These aren't one-off issues. They're </a:t>
            </a:r>
            <a:r>
              <a:rPr lang="en-US" sz="1750" b="1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patterns</a:t>
            </a: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 that need systematic resolution.</a:t>
            </a:r>
            <a:endParaRPr lang="en-US" sz="1750" dirty="0"/>
          </a:p>
        </p:txBody>
      </p:sp>
      <p:sp>
        <p:nvSpPr>
          <p:cNvPr id="10" name="Shape 8"/>
          <p:cNvSpPr/>
          <p:nvPr/>
        </p:nvSpPr>
        <p:spPr>
          <a:xfrm>
            <a:off x="7599521" y="2456259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D2DDF9"/>
          </a:solidFill>
          <a:ln w="7620">
            <a:solidFill>
              <a:srgbClr val="B8C3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8336637" y="2534126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Recurring blockers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7599521" y="3420189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D2DDF9"/>
          </a:solidFill>
          <a:ln w="7620">
            <a:solidFill>
              <a:srgbClr val="B8C3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8336637" y="3498056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Quality issues</a:t>
            </a:r>
            <a:endParaRPr lang="en-US" sz="2200" dirty="0"/>
          </a:p>
        </p:txBody>
      </p:sp>
      <p:sp>
        <p:nvSpPr>
          <p:cNvPr id="14" name="Shape 12"/>
          <p:cNvSpPr/>
          <p:nvPr/>
        </p:nvSpPr>
        <p:spPr>
          <a:xfrm>
            <a:off x="7599521" y="4384119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D2DDF9"/>
          </a:solidFill>
          <a:ln w="7620">
            <a:solidFill>
              <a:srgbClr val="B8C3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8336637" y="4461986"/>
            <a:ext cx="4110871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Communication breakdowns</a:t>
            </a:r>
            <a:endParaRPr lang="en-US" sz="2200" dirty="0"/>
          </a:p>
        </p:txBody>
      </p:sp>
      <p:sp>
        <p:nvSpPr>
          <p:cNvPr id="16" name="Shape 14"/>
          <p:cNvSpPr/>
          <p:nvPr/>
        </p:nvSpPr>
        <p:spPr>
          <a:xfrm>
            <a:off x="7599521" y="5348049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D2DDF9"/>
          </a:solidFill>
          <a:ln w="7620">
            <a:solidFill>
              <a:srgbClr val="B8C3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8336637" y="5425916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Hand-off failures</a:t>
            </a:r>
            <a:endParaRPr lang="en-US" sz="2200" dirty="0"/>
          </a:p>
        </p:txBody>
      </p:sp>
      <p:sp>
        <p:nvSpPr>
          <p:cNvPr id="18" name="Shape 16"/>
          <p:cNvSpPr/>
          <p:nvPr/>
        </p:nvSpPr>
        <p:spPr>
          <a:xfrm>
            <a:off x="7599521" y="6311979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D2DDF9"/>
          </a:solidFill>
          <a:ln w="7620">
            <a:solidFill>
              <a:srgbClr val="B8C3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8336637" y="6389846"/>
            <a:ext cx="2931557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Resource constraints</a:t>
            </a:r>
            <a:endParaRPr lang="en-US" sz="2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178243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1B1B27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Step 1: Define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793790" y="2453997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1B1B27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Key Activities: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793790" y="3035141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Clearly articulate the recurring issue</a:t>
            </a:r>
            <a:endParaRPr lang="en-US" sz="1750" dirty="0"/>
          </a:p>
        </p:txBody>
      </p:sp>
      <p:sp>
        <p:nvSpPr>
          <p:cNvPr id="5" name="Text 3"/>
          <p:cNvSpPr/>
          <p:nvPr/>
        </p:nvSpPr>
        <p:spPr>
          <a:xfrm>
            <a:off x="793790" y="3477339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Identify all relevant stakeholders</a:t>
            </a:r>
            <a:endParaRPr lang="en-US" sz="1750" dirty="0"/>
          </a:p>
        </p:txBody>
      </p:sp>
      <p:sp>
        <p:nvSpPr>
          <p:cNvPr id="6" name="Text 4"/>
          <p:cNvSpPr/>
          <p:nvPr/>
        </p:nvSpPr>
        <p:spPr>
          <a:xfrm>
            <a:off x="793790" y="3919538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Establish project boundaries</a:t>
            </a:r>
            <a:endParaRPr lang="en-US" sz="1750" dirty="0"/>
          </a:p>
        </p:txBody>
      </p:sp>
      <p:sp>
        <p:nvSpPr>
          <p:cNvPr id="7" name="Text 5"/>
          <p:cNvSpPr/>
          <p:nvPr/>
        </p:nvSpPr>
        <p:spPr>
          <a:xfrm>
            <a:off x="793790" y="4361736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Define what success looks like</a:t>
            </a:r>
            <a:endParaRPr lang="en-US" sz="1750" dirty="0"/>
          </a:p>
        </p:txBody>
      </p:sp>
      <p:sp>
        <p:nvSpPr>
          <p:cNvPr id="8" name="Text 6"/>
          <p:cNvSpPr/>
          <p:nvPr/>
        </p:nvSpPr>
        <p:spPr>
          <a:xfrm>
            <a:off x="793790" y="4928711"/>
            <a:ext cx="6244709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Example:</a:t>
            </a: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 "Our team consistently carries over 40% of stories into the next sprint, impacting delivery timelines and team morale."</a:t>
            </a:r>
            <a:endParaRPr lang="en-US" sz="1750" dirty="0"/>
          </a:p>
        </p:txBody>
      </p:sp>
      <p:pic>
        <p:nvPicPr>
          <p:cNvPr id="9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99521" y="2482334"/>
            <a:ext cx="6244709" cy="3746778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7599521" y="6484263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Clarity is key—vague problems yield vague solutions.</a:t>
            </a:r>
            <a:endParaRPr lang="en-US" sz="1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329452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1B1B27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Step 2: Measure</a:t>
            </a:r>
            <a:endParaRPr lang="en-US" sz="44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790" y="2378393"/>
            <a:ext cx="4347567" cy="907256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020604" y="3512463"/>
            <a:ext cx="353508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Gather Quantitative Data</a:t>
            </a:r>
            <a:endParaRPr lang="en-US" sz="2200" dirty="0"/>
          </a:p>
        </p:txBody>
      </p:sp>
      <p:sp>
        <p:nvSpPr>
          <p:cNvPr id="5" name="Text 2"/>
          <p:cNvSpPr/>
          <p:nvPr/>
        </p:nvSpPr>
        <p:spPr>
          <a:xfrm>
            <a:off x="1020604" y="4002881"/>
            <a:ext cx="389393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Sprint velocity trends</a:t>
            </a:r>
            <a:endParaRPr lang="en-US" sz="1750" dirty="0"/>
          </a:p>
        </p:txBody>
      </p:sp>
      <p:sp>
        <p:nvSpPr>
          <p:cNvPr id="6" name="Text 3"/>
          <p:cNvSpPr/>
          <p:nvPr/>
        </p:nvSpPr>
        <p:spPr>
          <a:xfrm>
            <a:off x="1020604" y="4445079"/>
            <a:ext cx="389393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Defect counts</a:t>
            </a:r>
            <a:endParaRPr lang="en-US" sz="1750" dirty="0"/>
          </a:p>
        </p:txBody>
      </p:sp>
      <p:sp>
        <p:nvSpPr>
          <p:cNvPr id="7" name="Text 4"/>
          <p:cNvSpPr/>
          <p:nvPr/>
        </p:nvSpPr>
        <p:spPr>
          <a:xfrm>
            <a:off x="1020604" y="4887278"/>
            <a:ext cx="389393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Cycle time metrics</a:t>
            </a:r>
            <a:endParaRPr lang="en-US" sz="1750" dirty="0"/>
          </a:p>
        </p:txBody>
      </p:sp>
      <p:sp>
        <p:nvSpPr>
          <p:cNvPr id="8" name="Text 5"/>
          <p:cNvSpPr/>
          <p:nvPr/>
        </p:nvSpPr>
        <p:spPr>
          <a:xfrm>
            <a:off x="1020604" y="5329476"/>
            <a:ext cx="389393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Story point completion rates</a:t>
            </a:r>
            <a:endParaRPr lang="en-US" sz="1750" dirty="0"/>
          </a:p>
        </p:txBody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41357" y="2378393"/>
            <a:ext cx="4347567" cy="907256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5368171" y="3512463"/>
            <a:ext cx="3333274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Collect Qualitative Data</a:t>
            </a:r>
            <a:endParaRPr lang="en-US" sz="2200" dirty="0"/>
          </a:p>
        </p:txBody>
      </p:sp>
      <p:sp>
        <p:nvSpPr>
          <p:cNvPr id="11" name="Text 7"/>
          <p:cNvSpPr/>
          <p:nvPr/>
        </p:nvSpPr>
        <p:spPr>
          <a:xfrm>
            <a:off x="5368171" y="4002881"/>
            <a:ext cx="389393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Team surveys</a:t>
            </a:r>
            <a:endParaRPr lang="en-US" sz="1750" dirty="0"/>
          </a:p>
        </p:txBody>
      </p:sp>
      <p:sp>
        <p:nvSpPr>
          <p:cNvPr id="12" name="Text 8"/>
          <p:cNvSpPr/>
          <p:nvPr/>
        </p:nvSpPr>
        <p:spPr>
          <a:xfrm>
            <a:off x="5368171" y="4445079"/>
            <a:ext cx="389393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Retrospective themes</a:t>
            </a:r>
            <a:endParaRPr lang="en-US" sz="1750" dirty="0"/>
          </a:p>
        </p:txBody>
      </p:sp>
      <p:sp>
        <p:nvSpPr>
          <p:cNvPr id="13" name="Text 9"/>
          <p:cNvSpPr/>
          <p:nvPr/>
        </p:nvSpPr>
        <p:spPr>
          <a:xfrm>
            <a:off x="5368171" y="4887278"/>
            <a:ext cx="389393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Stakeholder interviews</a:t>
            </a:r>
            <a:endParaRPr lang="en-US" sz="1750" dirty="0"/>
          </a:p>
        </p:txBody>
      </p:sp>
      <p:sp>
        <p:nvSpPr>
          <p:cNvPr id="14" name="Text 10"/>
          <p:cNvSpPr/>
          <p:nvPr/>
        </p:nvSpPr>
        <p:spPr>
          <a:xfrm>
            <a:off x="5368171" y="5329476"/>
            <a:ext cx="389393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Process observations</a:t>
            </a:r>
            <a:endParaRPr lang="en-US" sz="1750" dirty="0"/>
          </a:p>
        </p:txBody>
      </p:sp>
      <p:pic>
        <p:nvPicPr>
          <p:cNvPr id="15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88924" y="2378393"/>
            <a:ext cx="4347567" cy="907256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9715738" y="3512463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Establish Baseline</a:t>
            </a:r>
            <a:endParaRPr lang="en-US" sz="2200" dirty="0"/>
          </a:p>
        </p:txBody>
      </p:sp>
      <p:sp>
        <p:nvSpPr>
          <p:cNvPr id="17" name="Text 12"/>
          <p:cNvSpPr/>
          <p:nvPr/>
        </p:nvSpPr>
        <p:spPr>
          <a:xfrm>
            <a:off x="9715738" y="4002881"/>
            <a:ext cx="389393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Document current performance</a:t>
            </a:r>
            <a:endParaRPr lang="en-US" sz="1750" dirty="0"/>
          </a:p>
        </p:txBody>
      </p:sp>
      <p:sp>
        <p:nvSpPr>
          <p:cNvPr id="18" name="Text 13"/>
          <p:cNvSpPr/>
          <p:nvPr/>
        </p:nvSpPr>
        <p:spPr>
          <a:xfrm>
            <a:off x="9715738" y="4445079"/>
            <a:ext cx="389393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Identify patterns and trends</a:t>
            </a:r>
            <a:endParaRPr lang="en-US" sz="1750" dirty="0"/>
          </a:p>
        </p:txBody>
      </p:sp>
      <p:sp>
        <p:nvSpPr>
          <p:cNvPr id="19" name="Text 14"/>
          <p:cNvSpPr/>
          <p:nvPr/>
        </p:nvSpPr>
        <p:spPr>
          <a:xfrm>
            <a:off x="9715738" y="4887278"/>
            <a:ext cx="389393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Create visualization of data</a:t>
            </a:r>
            <a:endParaRPr lang="en-US" sz="1750" dirty="0"/>
          </a:p>
        </p:txBody>
      </p:sp>
      <p:sp>
        <p:nvSpPr>
          <p:cNvPr id="20" name="Text 15"/>
          <p:cNvSpPr/>
          <p:nvPr/>
        </p:nvSpPr>
        <p:spPr>
          <a:xfrm>
            <a:off x="9715738" y="5329476"/>
            <a:ext cx="3893939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Set measurable improvement targets</a:t>
            </a:r>
            <a:endParaRPr lang="en-US" sz="1750" dirty="0"/>
          </a:p>
        </p:txBody>
      </p:sp>
      <p:sp>
        <p:nvSpPr>
          <p:cNvPr id="21" name="Text 16"/>
          <p:cNvSpPr/>
          <p:nvPr/>
        </p:nvSpPr>
        <p:spPr>
          <a:xfrm>
            <a:off x="793790" y="6537246"/>
            <a:ext cx="13042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Data removes assumptions and shows whether the issue is systemic or situational.</a:t>
            </a:r>
            <a:endParaRPr lang="en-US" sz="1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815340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1B1B27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Step 3: Analyze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793790" y="2068354"/>
            <a:ext cx="6244709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Use proven analytical techniques to identify true root causes, not just symptoms:</a:t>
            </a:r>
            <a:endParaRPr lang="en-US" sz="1750" dirty="0"/>
          </a:p>
        </p:txBody>
      </p:sp>
      <p:sp>
        <p:nvSpPr>
          <p:cNvPr id="4" name="Text 2"/>
          <p:cNvSpPr/>
          <p:nvPr/>
        </p:nvSpPr>
        <p:spPr>
          <a:xfrm>
            <a:off x="793790" y="2998232"/>
            <a:ext cx="6244709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b="1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5 Whys</a:t>
            </a: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 - Ask "why" repeatedly to drill down to fundamental causes</a:t>
            </a:r>
            <a:endParaRPr lang="en-US" sz="1750" dirty="0"/>
          </a:p>
        </p:txBody>
      </p:sp>
      <p:sp>
        <p:nvSpPr>
          <p:cNvPr id="5" name="Text 3"/>
          <p:cNvSpPr/>
          <p:nvPr/>
        </p:nvSpPr>
        <p:spPr>
          <a:xfrm>
            <a:off x="793790" y="3803333"/>
            <a:ext cx="6244709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b="1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Fishbone (Ishikawa) diagrams</a:t>
            </a: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 - Map potential causes across categories</a:t>
            </a:r>
            <a:endParaRPr lang="en-US" sz="1750" dirty="0"/>
          </a:p>
        </p:txBody>
      </p:sp>
      <p:sp>
        <p:nvSpPr>
          <p:cNvPr id="6" name="Text 4"/>
          <p:cNvSpPr/>
          <p:nvPr/>
        </p:nvSpPr>
        <p:spPr>
          <a:xfrm>
            <a:off x="793790" y="4608433"/>
            <a:ext cx="6244709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b="1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Pareto charts</a:t>
            </a: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 - Identify the vital few causes creating the majority of issues</a:t>
            </a:r>
            <a:endParaRPr lang="en-US" sz="1750" dirty="0"/>
          </a:p>
        </p:txBody>
      </p:sp>
      <p:sp>
        <p:nvSpPr>
          <p:cNvPr id="7" name="Text 5"/>
          <p:cNvSpPr/>
          <p:nvPr/>
        </p:nvSpPr>
        <p:spPr>
          <a:xfrm>
            <a:off x="793790" y="5413534"/>
            <a:ext cx="6244709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b="1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Value Stream Mapping</a:t>
            </a: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 - Visualize waste in the process flow</a:t>
            </a:r>
            <a:endParaRPr lang="en-US" sz="1750" dirty="0"/>
          </a:p>
        </p:txBody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99521" y="2119432"/>
            <a:ext cx="6244709" cy="3746778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7599521" y="6121360"/>
            <a:ext cx="6244709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Example: "Why are stories rolling over?" → "They're too big." → "Why?" → "Unclear requirements." → "Why?" → "Insufficient backlog refinement."</a:t>
            </a:r>
            <a:endParaRPr lang="en-US" sz="1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30672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86276" y="539115"/>
            <a:ext cx="3921562" cy="4901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850"/>
              </a:lnSpc>
              <a:buNone/>
            </a:pPr>
            <a:r>
              <a:rPr lang="en-US" sz="3050" dirty="0">
                <a:solidFill>
                  <a:srgbClr val="1B1B27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Step 4: Improve</a:t>
            </a:r>
            <a:endParaRPr lang="en-US" sz="3050" dirty="0"/>
          </a:p>
        </p:txBody>
      </p:sp>
      <p:sp>
        <p:nvSpPr>
          <p:cNvPr id="4" name="Shape 1"/>
          <p:cNvSpPr/>
          <p:nvPr/>
        </p:nvSpPr>
        <p:spPr>
          <a:xfrm>
            <a:off x="686276" y="1249799"/>
            <a:ext cx="441127" cy="441127"/>
          </a:xfrm>
          <a:prstGeom prst="roundRect">
            <a:avLst>
              <a:gd name="adj" fmla="val 18669"/>
            </a:avLst>
          </a:prstGeom>
          <a:solidFill>
            <a:srgbClr val="D2DDF9"/>
          </a:solidFill>
          <a:ln w="7620">
            <a:solidFill>
              <a:srgbClr val="B8C3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2"/>
          <p:cNvSpPr/>
          <p:nvPr/>
        </p:nvSpPr>
        <p:spPr>
          <a:xfrm>
            <a:off x="759738" y="1286530"/>
            <a:ext cx="294084" cy="3675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00"/>
              </a:lnSpc>
              <a:buNone/>
            </a:pPr>
            <a:r>
              <a:rPr lang="en-US" sz="230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1</a:t>
            </a:r>
            <a:endParaRPr lang="en-US" sz="2300" dirty="0"/>
          </a:p>
        </p:txBody>
      </p:sp>
      <p:sp>
        <p:nvSpPr>
          <p:cNvPr id="6" name="Text 3"/>
          <p:cNvSpPr/>
          <p:nvPr/>
        </p:nvSpPr>
        <p:spPr>
          <a:xfrm>
            <a:off x="1323380" y="1317188"/>
            <a:ext cx="2562820" cy="3063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Brainstorm Solutions</a:t>
            </a:r>
            <a:endParaRPr lang="en-US" sz="1900" dirty="0"/>
          </a:p>
        </p:txBody>
      </p:sp>
      <p:sp>
        <p:nvSpPr>
          <p:cNvPr id="7" name="Text 4"/>
          <p:cNvSpPr/>
          <p:nvPr/>
        </p:nvSpPr>
        <p:spPr>
          <a:xfrm>
            <a:off x="1323380" y="1741170"/>
            <a:ext cx="7134344" cy="313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5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Generate multiple potential improvements based on root cause analysis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686276" y="2446973"/>
            <a:ext cx="441127" cy="441127"/>
          </a:xfrm>
          <a:prstGeom prst="roundRect">
            <a:avLst>
              <a:gd name="adj" fmla="val 18669"/>
            </a:avLst>
          </a:prstGeom>
          <a:solidFill>
            <a:srgbClr val="D2DDF9"/>
          </a:solidFill>
          <a:ln w="7620">
            <a:solidFill>
              <a:srgbClr val="B8C3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6"/>
          <p:cNvSpPr/>
          <p:nvPr/>
        </p:nvSpPr>
        <p:spPr>
          <a:xfrm>
            <a:off x="759738" y="2483703"/>
            <a:ext cx="294084" cy="3675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00"/>
              </a:lnSpc>
              <a:buNone/>
            </a:pPr>
            <a:r>
              <a:rPr lang="en-US" sz="230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2</a:t>
            </a:r>
            <a:endParaRPr lang="en-US" sz="2300" dirty="0"/>
          </a:p>
        </p:txBody>
      </p:sp>
      <p:sp>
        <p:nvSpPr>
          <p:cNvPr id="10" name="Text 7"/>
          <p:cNvSpPr/>
          <p:nvPr/>
        </p:nvSpPr>
        <p:spPr>
          <a:xfrm>
            <a:off x="1323380" y="2514362"/>
            <a:ext cx="2772132" cy="3063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Prioritize Interventions</a:t>
            </a:r>
            <a:endParaRPr lang="en-US" sz="1900" dirty="0"/>
          </a:p>
        </p:txBody>
      </p:sp>
      <p:sp>
        <p:nvSpPr>
          <p:cNvPr id="11" name="Text 8"/>
          <p:cNvSpPr/>
          <p:nvPr/>
        </p:nvSpPr>
        <p:spPr>
          <a:xfrm>
            <a:off x="1323380" y="2938343"/>
            <a:ext cx="7134344" cy="313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5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Select high-impact, low-effort solutions first</a:t>
            </a:r>
            <a:endParaRPr lang="en-US" sz="1500" dirty="0"/>
          </a:p>
        </p:txBody>
      </p:sp>
      <p:sp>
        <p:nvSpPr>
          <p:cNvPr id="12" name="Shape 9"/>
          <p:cNvSpPr/>
          <p:nvPr/>
        </p:nvSpPr>
        <p:spPr>
          <a:xfrm>
            <a:off x="686276" y="3644146"/>
            <a:ext cx="441127" cy="441127"/>
          </a:xfrm>
          <a:prstGeom prst="roundRect">
            <a:avLst>
              <a:gd name="adj" fmla="val 18669"/>
            </a:avLst>
          </a:prstGeom>
          <a:solidFill>
            <a:srgbClr val="D2DDF9"/>
          </a:solidFill>
          <a:ln w="7620">
            <a:solidFill>
              <a:srgbClr val="B8C3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0"/>
          <p:cNvSpPr/>
          <p:nvPr/>
        </p:nvSpPr>
        <p:spPr>
          <a:xfrm>
            <a:off x="759738" y="3680877"/>
            <a:ext cx="294084" cy="3675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00"/>
              </a:lnSpc>
              <a:buNone/>
            </a:pPr>
            <a:r>
              <a:rPr lang="en-US" sz="230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3</a:t>
            </a:r>
            <a:endParaRPr lang="en-US" sz="2300" dirty="0"/>
          </a:p>
        </p:txBody>
      </p:sp>
      <p:sp>
        <p:nvSpPr>
          <p:cNvPr id="14" name="Text 11"/>
          <p:cNvSpPr/>
          <p:nvPr/>
        </p:nvSpPr>
        <p:spPr>
          <a:xfrm>
            <a:off x="1323380" y="3711535"/>
            <a:ext cx="2450902" cy="3063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Pilot Changes</a:t>
            </a:r>
            <a:endParaRPr lang="en-US" sz="1900" dirty="0"/>
          </a:p>
        </p:txBody>
      </p:sp>
      <p:sp>
        <p:nvSpPr>
          <p:cNvPr id="15" name="Text 12"/>
          <p:cNvSpPr/>
          <p:nvPr/>
        </p:nvSpPr>
        <p:spPr>
          <a:xfrm>
            <a:off x="1323380" y="4135517"/>
            <a:ext cx="7134344" cy="313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5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Test improvements in a controlled environment</a:t>
            </a:r>
            <a:endParaRPr lang="en-US" sz="1500" dirty="0"/>
          </a:p>
        </p:txBody>
      </p:sp>
      <p:sp>
        <p:nvSpPr>
          <p:cNvPr id="16" name="Shape 13"/>
          <p:cNvSpPr/>
          <p:nvPr/>
        </p:nvSpPr>
        <p:spPr>
          <a:xfrm>
            <a:off x="686276" y="4841319"/>
            <a:ext cx="441127" cy="441127"/>
          </a:xfrm>
          <a:prstGeom prst="roundRect">
            <a:avLst>
              <a:gd name="adj" fmla="val 18669"/>
            </a:avLst>
          </a:prstGeom>
          <a:solidFill>
            <a:srgbClr val="D2DDF9"/>
          </a:solidFill>
          <a:ln w="7620">
            <a:solidFill>
              <a:srgbClr val="B8C3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4"/>
          <p:cNvSpPr/>
          <p:nvPr/>
        </p:nvSpPr>
        <p:spPr>
          <a:xfrm>
            <a:off x="759738" y="4878050"/>
            <a:ext cx="294084" cy="3675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00"/>
              </a:lnSpc>
              <a:buNone/>
            </a:pPr>
            <a:r>
              <a:rPr lang="en-US" sz="230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4</a:t>
            </a:r>
            <a:endParaRPr lang="en-US" sz="2300" dirty="0"/>
          </a:p>
        </p:txBody>
      </p:sp>
      <p:sp>
        <p:nvSpPr>
          <p:cNvPr id="18" name="Text 15"/>
          <p:cNvSpPr/>
          <p:nvPr/>
        </p:nvSpPr>
        <p:spPr>
          <a:xfrm>
            <a:off x="1323380" y="4908709"/>
            <a:ext cx="2450902" cy="3063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Evaluate Results</a:t>
            </a:r>
            <a:endParaRPr lang="en-US" sz="1900" dirty="0"/>
          </a:p>
        </p:txBody>
      </p:sp>
      <p:sp>
        <p:nvSpPr>
          <p:cNvPr id="19" name="Text 16"/>
          <p:cNvSpPr/>
          <p:nvPr/>
        </p:nvSpPr>
        <p:spPr>
          <a:xfrm>
            <a:off x="1323380" y="5332690"/>
            <a:ext cx="7134344" cy="313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5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Measure effectiveness against baseline data</a:t>
            </a:r>
            <a:endParaRPr lang="en-US" sz="1500" dirty="0"/>
          </a:p>
        </p:txBody>
      </p:sp>
      <p:sp>
        <p:nvSpPr>
          <p:cNvPr id="20" name="Shape 17"/>
          <p:cNvSpPr/>
          <p:nvPr/>
        </p:nvSpPr>
        <p:spPr>
          <a:xfrm>
            <a:off x="686276" y="6038493"/>
            <a:ext cx="441127" cy="441127"/>
          </a:xfrm>
          <a:prstGeom prst="roundRect">
            <a:avLst>
              <a:gd name="adj" fmla="val 18669"/>
            </a:avLst>
          </a:prstGeom>
          <a:solidFill>
            <a:srgbClr val="D2DDF9"/>
          </a:solidFill>
          <a:ln w="7620">
            <a:solidFill>
              <a:srgbClr val="B8C3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18"/>
          <p:cNvSpPr/>
          <p:nvPr/>
        </p:nvSpPr>
        <p:spPr>
          <a:xfrm>
            <a:off x="759738" y="6075224"/>
            <a:ext cx="294084" cy="3675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00"/>
              </a:lnSpc>
              <a:buNone/>
            </a:pPr>
            <a:r>
              <a:rPr lang="en-US" sz="230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5</a:t>
            </a:r>
            <a:endParaRPr lang="en-US" sz="2300" dirty="0"/>
          </a:p>
        </p:txBody>
      </p:sp>
      <p:sp>
        <p:nvSpPr>
          <p:cNvPr id="22" name="Text 19"/>
          <p:cNvSpPr/>
          <p:nvPr/>
        </p:nvSpPr>
        <p:spPr>
          <a:xfrm>
            <a:off x="1323380" y="6105882"/>
            <a:ext cx="2450902" cy="3063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Refine Approach</a:t>
            </a:r>
            <a:endParaRPr lang="en-US" sz="1900" dirty="0"/>
          </a:p>
        </p:txBody>
      </p:sp>
      <p:sp>
        <p:nvSpPr>
          <p:cNvPr id="23" name="Text 20"/>
          <p:cNvSpPr/>
          <p:nvPr/>
        </p:nvSpPr>
        <p:spPr>
          <a:xfrm>
            <a:off x="1323380" y="6529864"/>
            <a:ext cx="7134344" cy="313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5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Adjust solutions based on feedback and results</a:t>
            </a:r>
            <a:endParaRPr lang="en-US" sz="1500" dirty="0"/>
          </a:p>
        </p:txBody>
      </p:sp>
      <p:sp>
        <p:nvSpPr>
          <p:cNvPr id="24" name="Text 21"/>
          <p:cNvSpPr/>
          <p:nvPr/>
        </p:nvSpPr>
        <p:spPr>
          <a:xfrm>
            <a:off x="686276" y="7064097"/>
            <a:ext cx="7771448" cy="627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50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Start small and iterate. Improvement doesn't need to be complex—it just needs to stick.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110258"/>
            <a:ext cx="4536519" cy="5669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450"/>
              </a:lnSpc>
              <a:buNone/>
            </a:pPr>
            <a:r>
              <a:rPr lang="en-US" sz="3550" dirty="0">
                <a:solidFill>
                  <a:srgbClr val="1B1B27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Step 5: Control</a:t>
            </a:r>
            <a:endParaRPr lang="en-US" sz="3550" dirty="0"/>
          </a:p>
        </p:txBody>
      </p:sp>
      <p:sp>
        <p:nvSpPr>
          <p:cNvPr id="3" name="Text 1"/>
          <p:cNvSpPr/>
          <p:nvPr/>
        </p:nvSpPr>
        <p:spPr>
          <a:xfrm>
            <a:off x="793790" y="2159198"/>
            <a:ext cx="4351734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1B1B27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Sustain your improvements by: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793790" y="2740343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Creating new process documentation</a:t>
            </a:r>
            <a:endParaRPr lang="en-US" sz="1750" dirty="0"/>
          </a:p>
        </p:txBody>
      </p:sp>
      <p:sp>
        <p:nvSpPr>
          <p:cNvPr id="5" name="Text 3"/>
          <p:cNvSpPr/>
          <p:nvPr/>
        </p:nvSpPr>
        <p:spPr>
          <a:xfrm>
            <a:off x="793790" y="3182541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Adding checklist items to ceremonies</a:t>
            </a:r>
            <a:endParaRPr lang="en-US" sz="1750" dirty="0"/>
          </a:p>
        </p:txBody>
      </p:sp>
      <p:sp>
        <p:nvSpPr>
          <p:cNvPr id="6" name="Text 4"/>
          <p:cNvSpPr/>
          <p:nvPr/>
        </p:nvSpPr>
        <p:spPr>
          <a:xfrm>
            <a:off x="793790" y="3624739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Establishing ongoing monitoring metrics</a:t>
            </a:r>
            <a:endParaRPr lang="en-US" sz="1750" dirty="0"/>
          </a:p>
        </p:txBody>
      </p:sp>
      <p:sp>
        <p:nvSpPr>
          <p:cNvPr id="7" name="Text 5"/>
          <p:cNvSpPr/>
          <p:nvPr/>
        </p:nvSpPr>
        <p:spPr>
          <a:xfrm>
            <a:off x="793790" y="4066937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Updating team training materials</a:t>
            </a:r>
            <a:endParaRPr lang="en-US" sz="1750" dirty="0"/>
          </a:p>
        </p:txBody>
      </p:sp>
      <p:sp>
        <p:nvSpPr>
          <p:cNvPr id="8" name="Text 6"/>
          <p:cNvSpPr/>
          <p:nvPr/>
        </p:nvSpPr>
        <p:spPr>
          <a:xfrm>
            <a:off x="793790" y="4509135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Building verification into retrospectives</a:t>
            </a:r>
            <a:endParaRPr lang="en-US" sz="1750" dirty="0"/>
          </a:p>
        </p:txBody>
      </p:sp>
      <p:sp>
        <p:nvSpPr>
          <p:cNvPr id="9" name="Text 7"/>
          <p:cNvSpPr/>
          <p:nvPr/>
        </p:nvSpPr>
        <p:spPr>
          <a:xfrm>
            <a:off x="793790" y="5076111"/>
            <a:ext cx="6244709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Control is about </a:t>
            </a:r>
            <a:r>
              <a:rPr lang="en-US" sz="1750" b="1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building stability</a:t>
            </a: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 so the issue doesn't resurface when pressure mounts.</a:t>
            </a:r>
            <a:endParaRPr lang="en-US" sz="1750" dirty="0"/>
          </a:p>
        </p:txBody>
      </p:sp>
      <p:pic>
        <p:nvPicPr>
          <p:cNvPr id="10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99521" y="2187535"/>
            <a:ext cx="6244709" cy="3746778"/>
          </a:xfrm>
          <a:prstGeom prst="rect">
            <a:avLst/>
          </a:prstGeom>
        </p:spPr>
      </p:pic>
      <p:sp>
        <p:nvSpPr>
          <p:cNvPr id="11" name="Text 8"/>
          <p:cNvSpPr/>
          <p:nvPr/>
        </p:nvSpPr>
        <p:spPr>
          <a:xfrm>
            <a:off x="7599521" y="6189464"/>
            <a:ext cx="6244709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Monitor key performance indicators over time to ensure improvements stick.</a:t>
            </a:r>
            <a:endParaRPr lang="en-US" sz="17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118116"/>
            <a:ext cx="9281993" cy="5669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450"/>
              </a:lnSpc>
              <a:buNone/>
            </a:pPr>
            <a:r>
              <a:rPr lang="en-US" sz="3550" dirty="0">
                <a:solidFill>
                  <a:srgbClr val="1B1B27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Real-World Example: Story Rollover Crisis</a:t>
            </a:r>
            <a:endParaRPr lang="en-US" sz="3550" dirty="0"/>
          </a:p>
        </p:txBody>
      </p:sp>
      <p:sp>
        <p:nvSpPr>
          <p:cNvPr id="3" name="Shape 1"/>
          <p:cNvSpPr/>
          <p:nvPr/>
        </p:nvSpPr>
        <p:spPr>
          <a:xfrm>
            <a:off x="793790" y="4625102"/>
            <a:ext cx="13042821" cy="30480"/>
          </a:xfrm>
          <a:prstGeom prst="roundRect">
            <a:avLst>
              <a:gd name="adj" fmla="val 312558"/>
            </a:avLst>
          </a:prstGeom>
          <a:solidFill>
            <a:srgbClr val="B8C3D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2857857" y="3944660"/>
            <a:ext cx="30480" cy="680442"/>
          </a:xfrm>
          <a:prstGeom prst="roundRect">
            <a:avLst>
              <a:gd name="adj" fmla="val 312558"/>
            </a:avLst>
          </a:prstGeom>
          <a:solidFill>
            <a:srgbClr val="B8C3D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2617946" y="4369951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D2DDF9"/>
          </a:solidFill>
          <a:ln w="7620">
            <a:solidFill>
              <a:srgbClr val="B8C3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2703016" y="4412456"/>
            <a:ext cx="340162" cy="4252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265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1</a:t>
            </a:r>
            <a:endParaRPr lang="en-US" sz="2650" dirty="0"/>
          </a:p>
        </p:txBody>
      </p:sp>
      <p:sp>
        <p:nvSpPr>
          <p:cNvPr id="7" name="Text 5"/>
          <p:cNvSpPr/>
          <p:nvPr/>
        </p:nvSpPr>
        <p:spPr>
          <a:xfrm>
            <a:off x="1455420" y="2138720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750"/>
              </a:lnSpc>
              <a:buNone/>
            </a:pPr>
            <a:r>
              <a:rPr lang="en-US" sz="220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Define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1020604" y="2629138"/>
            <a:ext cx="3704987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40% of stories carried over every sprint, causing missed deadlines and stakeholder frustration</a:t>
            </a:r>
            <a:endParaRPr lang="en-US" sz="1750" dirty="0"/>
          </a:p>
        </p:txBody>
      </p:sp>
      <p:sp>
        <p:nvSpPr>
          <p:cNvPr id="9" name="Shape 7"/>
          <p:cNvSpPr/>
          <p:nvPr/>
        </p:nvSpPr>
        <p:spPr>
          <a:xfrm>
            <a:off x="5078849" y="4625102"/>
            <a:ext cx="30480" cy="680442"/>
          </a:xfrm>
          <a:prstGeom prst="roundRect">
            <a:avLst>
              <a:gd name="adj" fmla="val 312558"/>
            </a:avLst>
          </a:prstGeom>
          <a:solidFill>
            <a:srgbClr val="B8C3D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Shape 8"/>
          <p:cNvSpPr/>
          <p:nvPr/>
        </p:nvSpPr>
        <p:spPr>
          <a:xfrm>
            <a:off x="4838938" y="4369951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D2DDF9"/>
          </a:solidFill>
          <a:ln w="7620">
            <a:solidFill>
              <a:srgbClr val="B8C3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4924008" y="4412456"/>
            <a:ext cx="340162" cy="4252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265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2</a:t>
            </a:r>
            <a:endParaRPr lang="en-US" sz="2650" dirty="0"/>
          </a:p>
        </p:txBody>
      </p:sp>
      <p:sp>
        <p:nvSpPr>
          <p:cNvPr id="12" name="Text 10"/>
          <p:cNvSpPr/>
          <p:nvPr/>
        </p:nvSpPr>
        <p:spPr>
          <a:xfrm>
            <a:off x="3676412" y="5532358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750"/>
              </a:lnSpc>
              <a:buNone/>
            </a:pPr>
            <a:r>
              <a:rPr lang="en-US" sz="220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Measure</a:t>
            </a:r>
            <a:endParaRPr lang="en-US" sz="2200" dirty="0"/>
          </a:p>
        </p:txBody>
      </p:sp>
      <p:sp>
        <p:nvSpPr>
          <p:cNvPr id="13" name="Text 11"/>
          <p:cNvSpPr/>
          <p:nvPr/>
        </p:nvSpPr>
        <p:spPr>
          <a:xfrm>
            <a:off x="3241596" y="6022777"/>
            <a:ext cx="3704987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Analyzed 3 months of Jira data, story completion rates, and team survey responses</a:t>
            </a:r>
            <a:endParaRPr lang="en-US" sz="1750" dirty="0"/>
          </a:p>
        </p:txBody>
      </p:sp>
      <p:sp>
        <p:nvSpPr>
          <p:cNvPr id="14" name="Shape 12"/>
          <p:cNvSpPr/>
          <p:nvPr/>
        </p:nvSpPr>
        <p:spPr>
          <a:xfrm>
            <a:off x="7299960" y="3944660"/>
            <a:ext cx="30480" cy="680442"/>
          </a:xfrm>
          <a:prstGeom prst="roundRect">
            <a:avLst>
              <a:gd name="adj" fmla="val 312558"/>
            </a:avLst>
          </a:prstGeom>
          <a:solidFill>
            <a:srgbClr val="B8C3D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Shape 13"/>
          <p:cNvSpPr/>
          <p:nvPr/>
        </p:nvSpPr>
        <p:spPr>
          <a:xfrm>
            <a:off x="7060049" y="4369951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D2DDF9"/>
          </a:solidFill>
          <a:ln w="7620">
            <a:solidFill>
              <a:srgbClr val="B8C3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7145119" y="4412456"/>
            <a:ext cx="340162" cy="4252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265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3</a:t>
            </a:r>
            <a:endParaRPr lang="en-US" sz="2650" dirty="0"/>
          </a:p>
        </p:txBody>
      </p:sp>
      <p:sp>
        <p:nvSpPr>
          <p:cNvPr id="17" name="Text 15"/>
          <p:cNvSpPr/>
          <p:nvPr/>
        </p:nvSpPr>
        <p:spPr>
          <a:xfrm>
            <a:off x="5897523" y="2138720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750"/>
              </a:lnSpc>
              <a:buNone/>
            </a:pPr>
            <a:r>
              <a:rPr lang="en-US" sz="220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Analyze</a:t>
            </a:r>
            <a:endParaRPr lang="en-US" sz="2200" dirty="0"/>
          </a:p>
        </p:txBody>
      </p:sp>
      <p:sp>
        <p:nvSpPr>
          <p:cNvPr id="18" name="Text 16"/>
          <p:cNvSpPr/>
          <p:nvPr/>
        </p:nvSpPr>
        <p:spPr>
          <a:xfrm>
            <a:off x="5462707" y="2629138"/>
            <a:ext cx="3704987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Root causes: poor backlog refinement and lack of clarity in acceptance criteria</a:t>
            </a:r>
            <a:endParaRPr lang="en-US" sz="1750" dirty="0"/>
          </a:p>
        </p:txBody>
      </p:sp>
      <p:sp>
        <p:nvSpPr>
          <p:cNvPr id="19" name="Shape 17"/>
          <p:cNvSpPr/>
          <p:nvPr/>
        </p:nvSpPr>
        <p:spPr>
          <a:xfrm>
            <a:off x="9520952" y="4625102"/>
            <a:ext cx="30480" cy="680442"/>
          </a:xfrm>
          <a:prstGeom prst="roundRect">
            <a:avLst>
              <a:gd name="adj" fmla="val 312558"/>
            </a:avLst>
          </a:prstGeom>
          <a:solidFill>
            <a:srgbClr val="B8C3D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0" name="Shape 18"/>
          <p:cNvSpPr/>
          <p:nvPr/>
        </p:nvSpPr>
        <p:spPr>
          <a:xfrm>
            <a:off x="9281041" y="4369951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D2DDF9"/>
          </a:solidFill>
          <a:ln w="7620">
            <a:solidFill>
              <a:srgbClr val="B8C3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9366111" y="4412456"/>
            <a:ext cx="340162" cy="4252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265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4</a:t>
            </a:r>
            <a:endParaRPr lang="en-US" sz="2650" dirty="0"/>
          </a:p>
        </p:txBody>
      </p:sp>
      <p:sp>
        <p:nvSpPr>
          <p:cNvPr id="22" name="Text 20"/>
          <p:cNvSpPr/>
          <p:nvPr/>
        </p:nvSpPr>
        <p:spPr>
          <a:xfrm>
            <a:off x="8118515" y="5532358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750"/>
              </a:lnSpc>
              <a:buNone/>
            </a:pPr>
            <a:r>
              <a:rPr lang="en-US" sz="220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Improve</a:t>
            </a:r>
            <a:endParaRPr lang="en-US" sz="2200" dirty="0"/>
          </a:p>
        </p:txBody>
      </p:sp>
      <p:sp>
        <p:nvSpPr>
          <p:cNvPr id="23" name="Text 21"/>
          <p:cNvSpPr/>
          <p:nvPr/>
        </p:nvSpPr>
        <p:spPr>
          <a:xfrm>
            <a:off x="7683698" y="6022777"/>
            <a:ext cx="3704987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Introduced weekly refinement meetings and implemented a Definition of Ready checklist</a:t>
            </a:r>
            <a:endParaRPr lang="en-US" sz="1750" dirty="0"/>
          </a:p>
        </p:txBody>
      </p:sp>
      <p:sp>
        <p:nvSpPr>
          <p:cNvPr id="24" name="Shape 22"/>
          <p:cNvSpPr/>
          <p:nvPr/>
        </p:nvSpPr>
        <p:spPr>
          <a:xfrm>
            <a:off x="11742063" y="3944660"/>
            <a:ext cx="30480" cy="680442"/>
          </a:xfrm>
          <a:prstGeom prst="roundRect">
            <a:avLst>
              <a:gd name="adj" fmla="val 312558"/>
            </a:avLst>
          </a:prstGeom>
          <a:solidFill>
            <a:srgbClr val="B8C3D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5" name="Shape 23"/>
          <p:cNvSpPr/>
          <p:nvPr/>
        </p:nvSpPr>
        <p:spPr>
          <a:xfrm>
            <a:off x="11502152" y="4369951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D2DDF9"/>
          </a:solidFill>
          <a:ln w="7620">
            <a:solidFill>
              <a:srgbClr val="B8C3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Text 24"/>
          <p:cNvSpPr/>
          <p:nvPr/>
        </p:nvSpPr>
        <p:spPr>
          <a:xfrm>
            <a:off x="11587222" y="4412456"/>
            <a:ext cx="340162" cy="4252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265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5</a:t>
            </a:r>
            <a:endParaRPr lang="en-US" sz="2650" dirty="0"/>
          </a:p>
        </p:txBody>
      </p:sp>
      <p:sp>
        <p:nvSpPr>
          <p:cNvPr id="27" name="Text 25"/>
          <p:cNvSpPr/>
          <p:nvPr/>
        </p:nvSpPr>
        <p:spPr>
          <a:xfrm>
            <a:off x="10339626" y="2138720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750"/>
              </a:lnSpc>
              <a:buNone/>
            </a:pPr>
            <a:r>
              <a:rPr lang="en-US" sz="220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Control</a:t>
            </a:r>
            <a:endParaRPr lang="en-US" sz="2200" dirty="0"/>
          </a:p>
        </p:txBody>
      </p:sp>
      <p:sp>
        <p:nvSpPr>
          <p:cNvPr id="28" name="Text 26"/>
          <p:cNvSpPr/>
          <p:nvPr/>
        </p:nvSpPr>
        <p:spPr>
          <a:xfrm>
            <a:off x="9904809" y="2629138"/>
            <a:ext cx="3704987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Monitored carryover rates in retrospectives; improved from 40% to under 15% in two sprints</a:t>
            </a:r>
            <a:endParaRPr lang="en-US" sz="17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762595"/>
            <a:ext cx="8889802" cy="5669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450"/>
              </a:lnSpc>
              <a:buNone/>
            </a:pPr>
            <a:r>
              <a:rPr lang="en-US" sz="3550" dirty="0">
                <a:solidFill>
                  <a:srgbClr val="1B1B27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DMAIC Tools for Agile Project Managers</a:t>
            </a:r>
            <a:endParaRPr lang="en-US" sz="35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790" y="1783199"/>
            <a:ext cx="13042583" cy="5065752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93790" y="7104102"/>
            <a:ext cx="13042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Based on survey of 200 Agile project managers who implemented DMAIC for process improvement</a:t>
            </a:r>
            <a:endParaRPr lang="en-US" sz="17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482804"/>
            <a:ext cx="11779568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1B1B27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Integrating DMAIC with Agile Ceremonies</a:t>
            </a:r>
            <a:endParaRPr lang="en-US" sz="4450" dirty="0"/>
          </a:p>
        </p:txBody>
      </p:sp>
      <p:sp>
        <p:nvSpPr>
          <p:cNvPr id="3" name="Shape 1"/>
          <p:cNvSpPr/>
          <p:nvPr/>
        </p:nvSpPr>
        <p:spPr>
          <a:xfrm>
            <a:off x="793790" y="2531745"/>
            <a:ext cx="6407944" cy="1685092"/>
          </a:xfrm>
          <a:prstGeom prst="roundRect">
            <a:avLst>
              <a:gd name="adj" fmla="val 5654"/>
            </a:avLst>
          </a:prstGeom>
          <a:solidFill>
            <a:srgbClr val="D2DDF9"/>
          </a:solidFill>
          <a:ln w="7620">
            <a:solidFill>
              <a:srgbClr val="B8C3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1028224" y="2766179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Sprint Planning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1028224" y="3256598"/>
            <a:ext cx="5939076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Use Define and Measure insights to adjust capacity planning and story prioritization</a:t>
            </a:r>
            <a:endParaRPr lang="en-US" sz="1750" dirty="0"/>
          </a:p>
        </p:txBody>
      </p:sp>
      <p:sp>
        <p:nvSpPr>
          <p:cNvPr id="6" name="Shape 4"/>
          <p:cNvSpPr/>
          <p:nvPr/>
        </p:nvSpPr>
        <p:spPr>
          <a:xfrm>
            <a:off x="7428548" y="2531745"/>
            <a:ext cx="6408063" cy="1685092"/>
          </a:xfrm>
          <a:prstGeom prst="roundRect">
            <a:avLst>
              <a:gd name="adj" fmla="val 5654"/>
            </a:avLst>
          </a:prstGeom>
          <a:solidFill>
            <a:srgbClr val="D2DDF9"/>
          </a:solidFill>
          <a:ln w="7620">
            <a:solidFill>
              <a:srgbClr val="B8C3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7662982" y="2766179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Daily Standups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7662982" y="3256598"/>
            <a:ext cx="5939195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Track improvement initiatives and identify new data points for the Measure phase</a:t>
            </a:r>
            <a:endParaRPr lang="en-US" sz="1750" dirty="0"/>
          </a:p>
        </p:txBody>
      </p:sp>
      <p:sp>
        <p:nvSpPr>
          <p:cNvPr id="9" name="Shape 7"/>
          <p:cNvSpPr/>
          <p:nvPr/>
        </p:nvSpPr>
        <p:spPr>
          <a:xfrm>
            <a:off x="793790" y="4443651"/>
            <a:ext cx="6407944" cy="1685092"/>
          </a:xfrm>
          <a:prstGeom prst="roundRect">
            <a:avLst>
              <a:gd name="adj" fmla="val 5654"/>
            </a:avLst>
          </a:prstGeom>
          <a:solidFill>
            <a:srgbClr val="D2DDF9"/>
          </a:solidFill>
          <a:ln w="7620">
            <a:solidFill>
              <a:srgbClr val="B8C3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1028224" y="4678085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Sprint Review</a:t>
            </a:r>
            <a:endParaRPr lang="en-US" sz="2200" dirty="0"/>
          </a:p>
        </p:txBody>
      </p:sp>
      <p:sp>
        <p:nvSpPr>
          <p:cNvPr id="11" name="Text 9"/>
          <p:cNvSpPr/>
          <p:nvPr/>
        </p:nvSpPr>
        <p:spPr>
          <a:xfrm>
            <a:off x="1028224" y="5168503"/>
            <a:ext cx="5939076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Demonstrate progress on DMAIC metrics to stakeholders alongside feature demos</a:t>
            </a:r>
            <a:endParaRPr lang="en-US" sz="1750" dirty="0"/>
          </a:p>
        </p:txBody>
      </p:sp>
      <p:sp>
        <p:nvSpPr>
          <p:cNvPr id="12" name="Shape 10"/>
          <p:cNvSpPr/>
          <p:nvPr/>
        </p:nvSpPr>
        <p:spPr>
          <a:xfrm>
            <a:off x="7428548" y="4443651"/>
            <a:ext cx="6408063" cy="1685092"/>
          </a:xfrm>
          <a:prstGeom prst="roundRect">
            <a:avLst>
              <a:gd name="adj" fmla="val 5654"/>
            </a:avLst>
          </a:prstGeom>
          <a:solidFill>
            <a:srgbClr val="D2DDF9"/>
          </a:solidFill>
          <a:ln w="7620">
            <a:solidFill>
              <a:srgbClr val="B8C3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7662982" y="4678085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Retrospective</a:t>
            </a:r>
            <a:endParaRPr lang="en-US" sz="2200" dirty="0"/>
          </a:p>
        </p:txBody>
      </p:sp>
      <p:sp>
        <p:nvSpPr>
          <p:cNvPr id="14" name="Text 12"/>
          <p:cNvSpPr/>
          <p:nvPr/>
        </p:nvSpPr>
        <p:spPr>
          <a:xfrm>
            <a:off x="7662982" y="5168503"/>
            <a:ext cx="5939195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Use Analyze techniques to dig deeper into issues and evaluate Control effectiveness</a:t>
            </a:r>
            <a:endParaRPr lang="en-US" sz="1750" dirty="0"/>
          </a:p>
        </p:txBody>
      </p:sp>
      <p:sp>
        <p:nvSpPr>
          <p:cNvPr id="15" name="Text 13"/>
          <p:cNvSpPr/>
          <p:nvPr/>
        </p:nvSpPr>
        <p:spPr>
          <a:xfrm>
            <a:off x="793790" y="6383893"/>
            <a:ext cx="13042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DMAIC doesn't replace Agile—it enhances it by providing structure to solve persistent problems.</a:t>
            </a:r>
            <a:endParaRPr lang="en-US" sz="17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2194203"/>
            <a:ext cx="9304734" cy="5669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450"/>
              </a:lnSpc>
              <a:buNone/>
            </a:pPr>
            <a:r>
              <a:rPr lang="en-US" sz="3550" dirty="0">
                <a:solidFill>
                  <a:srgbClr val="1B1B27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Common Pitfalls and How to Avoid Them</a:t>
            </a:r>
            <a:endParaRPr lang="en-US" sz="3550" dirty="0"/>
          </a:p>
        </p:txBody>
      </p:sp>
      <p:sp>
        <p:nvSpPr>
          <p:cNvPr id="3" name="Text 1"/>
          <p:cNvSpPr/>
          <p:nvPr/>
        </p:nvSpPr>
        <p:spPr>
          <a:xfrm>
            <a:off x="793790" y="3243143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1B1B27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Pitfalls: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793790" y="3824288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Rushing through the Define phase</a:t>
            </a:r>
            <a:endParaRPr lang="en-US" sz="1750" dirty="0"/>
          </a:p>
        </p:txBody>
      </p:sp>
      <p:sp>
        <p:nvSpPr>
          <p:cNvPr id="5" name="Text 3"/>
          <p:cNvSpPr/>
          <p:nvPr/>
        </p:nvSpPr>
        <p:spPr>
          <a:xfrm>
            <a:off x="793790" y="4266486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Collecting insufficient data</a:t>
            </a:r>
            <a:endParaRPr lang="en-US" sz="1750" dirty="0"/>
          </a:p>
        </p:txBody>
      </p:sp>
      <p:sp>
        <p:nvSpPr>
          <p:cNvPr id="6" name="Text 4"/>
          <p:cNvSpPr/>
          <p:nvPr/>
        </p:nvSpPr>
        <p:spPr>
          <a:xfrm>
            <a:off x="793790" y="4708684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Fixing symptoms instead of root causes</a:t>
            </a:r>
            <a:endParaRPr lang="en-US" sz="1750" dirty="0"/>
          </a:p>
        </p:txBody>
      </p:sp>
      <p:sp>
        <p:nvSpPr>
          <p:cNvPr id="7" name="Text 5"/>
          <p:cNvSpPr/>
          <p:nvPr/>
        </p:nvSpPr>
        <p:spPr>
          <a:xfrm>
            <a:off x="793790" y="5150882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Implementing too many changes at once</a:t>
            </a:r>
            <a:endParaRPr lang="en-US" sz="1750" dirty="0"/>
          </a:p>
        </p:txBody>
      </p:sp>
      <p:sp>
        <p:nvSpPr>
          <p:cNvPr id="8" name="Text 6"/>
          <p:cNvSpPr/>
          <p:nvPr/>
        </p:nvSpPr>
        <p:spPr>
          <a:xfrm>
            <a:off x="793790" y="5593080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Neglecting the Control phase</a:t>
            </a:r>
            <a:endParaRPr lang="en-US" sz="1750" dirty="0"/>
          </a:p>
        </p:txBody>
      </p:sp>
      <p:sp>
        <p:nvSpPr>
          <p:cNvPr id="9" name="Text 7"/>
          <p:cNvSpPr/>
          <p:nvPr/>
        </p:nvSpPr>
        <p:spPr>
          <a:xfrm>
            <a:off x="7599521" y="3243143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1B1B27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Best Practices:</a:t>
            </a:r>
            <a:endParaRPr lang="en-US" sz="2200" dirty="0"/>
          </a:p>
        </p:txBody>
      </p:sp>
      <p:sp>
        <p:nvSpPr>
          <p:cNvPr id="10" name="Text 8"/>
          <p:cNvSpPr/>
          <p:nvPr/>
        </p:nvSpPr>
        <p:spPr>
          <a:xfrm>
            <a:off x="7599521" y="3824288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Take time to get stakeholder alignment</a:t>
            </a:r>
            <a:endParaRPr lang="en-US" sz="1750" dirty="0"/>
          </a:p>
        </p:txBody>
      </p:sp>
      <p:sp>
        <p:nvSpPr>
          <p:cNvPr id="11" name="Text 9"/>
          <p:cNvSpPr/>
          <p:nvPr/>
        </p:nvSpPr>
        <p:spPr>
          <a:xfrm>
            <a:off x="7599521" y="4266486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Set clear metrics before starting</a:t>
            </a:r>
            <a:endParaRPr lang="en-US" sz="1750" dirty="0"/>
          </a:p>
        </p:txBody>
      </p:sp>
      <p:sp>
        <p:nvSpPr>
          <p:cNvPr id="12" name="Text 10"/>
          <p:cNvSpPr/>
          <p:nvPr/>
        </p:nvSpPr>
        <p:spPr>
          <a:xfrm>
            <a:off x="7599521" y="4708684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Use multiple analysis techniques</a:t>
            </a:r>
            <a:endParaRPr lang="en-US" sz="1750" dirty="0"/>
          </a:p>
        </p:txBody>
      </p:sp>
      <p:sp>
        <p:nvSpPr>
          <p:cNvPr id="13" name="Text 11"/>
          <p:cNvSpPr/>
          <p:nvPr/>
        </p:nvSpPr>
        <p:spPr>
          <a:xfrm>
            <a:off x="7599521" y="5150882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Test one solution at a time</a:t>
            </a:r>
            <a:endParaRPr lang="en-US" sz="1750" dirty="0"/>
          </a:p>
        </p:txBody>
      </p:sp>
      <p:sp>
        <p:nvSpPr>
          <p:cNvPr id="14" name="Text 12"/>
          <p:cNvSpPr/>
          <p:nvPr/>
        </p:nvSpPr>
        <p:spPr>
          <a:xfrm>
            <a:off x="7599521" y="5593080"/>
            <a:ext cx="624470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Build monitoring into existing ceremonies</a:t>
            </a:r>
            <a:endParaRPr lang="en-US" sz="17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80812" y="615315"/>
            <a:ext cx="5577721" cy="6972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450"/>
              </a:lnSpc>
              <a:buNone/>
            </a:pPr>
            <a:r>
              <a:rPr lang="en-US" sz="4350" dirty="0">
                <a:solidFill>
                  <a:srgbClr val="1B1B27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Key Takeaways</a:t>
            </a:r>
            <a:endParaRPr lang="en-US" sz="4350" dirty="0"/>
          </a:p>
        </p:txBody>
      </p:sp>
      <p:sp>
        <p:nvSpPr>
          <p:cNvPr id="3" name="Shape 1"/>
          <p:cNvSpPr/>
          <p:nvPr/>
        </p:nvSpPr>
        <p:spPr>
          <a:xfrm>
            <a:off x="780812" y="1647111"/>
            <a:ext cx="501968" cy="501968"/>
          </a:xfrm>
          <a:prstGeom prst="roundRect">
            <a:avLst>
              <a:gd name="adj" fmla="val 18668"/>
            </a:avLst>
          </a:prstGeom>
          <a:solidFill>
            <a:srgbClr val="D2DDF9"/>
          </a:solidFill>
          <a:ln w="7620">
            <a:solidFill>
              <a:srgbClr val="B8C3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1505783" y="1723787"/>
            <a:ext cx="6732627" cy="3484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Move from reactive to proactive problem-solving</a:t>
            </a:r>
            <a:endParaRPr lang="en-US" sz="2150" dirty="0"/>
          </a:p>
        </p:txBody>
      </p:sp>
      <p:sp>
        <p:nvSpPr>
          <p:cNvPr id="5" name="Text 3"/>
          <p:cNvSpPr/>
          <p:nvPr/>
        </p:nvSpPr>
        <p:spPr>
          <a:xfrm>
            <a:off x="1505783" y="2206109"/>
            <a:ext cx="12343805" cy="356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DMAIC provides the structure to permanently resolve recurring issues, not just patch them temporarily.</a:t>
            </a:r>
            <a:endParaRPr lang="en-US" sz="1750" dirty="0"/>
          </a:p>
        </p:txBody>
      </p:sp>
      <p:sp>
        <p:nvSpPr>
          <p:cNvPr id="6" name="Shape 4"/>
          <p:cNvSpPr/>
          <p:nvPr/>
        </p:nvSpPr>
        <p:spPr>
          <a:xfrm>
            <a:off x="780812" y="3009186"/>
            <a:ext cx="501968" cy="501968"/>
          </a:xfrm>
          <a:prstGeom prst="roundRect">
            <a:avLst>
              <a:gd name="adj" fmla="val 18668"/>
            </a:avLst>
          </a:prstGeom>
          <a:solidFill>
            <a:srgbClr val="D2DDF9"/>
          </a:solidFill>
          <a:ln w="7620">
            <a:solidFill>
              <a:srgbClr val="B8C3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1505783" y="3085862"/>
            <a:ext cx="4412813" cy="3484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Leverage data to drive decisions</a:t>
            </a:r>
            <a:endParaRPr lang="en-US" sz="2150" dirty="0"/>
          </a:p>
        </p:txBody>
      </p:sp>
      <p:sp>
        <p:nvSpPr>
          <p:cNvPr id="8" name="Text 6"/>
          <p:cNvSpPr/>
          <p:nvPr/>
        </p:nvSpPr>
        <p:spPr>
          <a:xfrm>
            <a:off x="1505783" y="3568184"/>
            <a:ext cx="12343805" cy="356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Replace assumptions with measurements to identify true causes and validate improvements.</a:t>
            </a:r>
            <a:endParaRPr lang="en-US" sz="1750" dirty="0"/>
          </a:p>
        </p:txBody>
      </p:sp>
      <p:sp>
        <p:nvSpPr>
          <p:cNvPr id="9" name="Shape 7"/>
          <p:cNvSpPr/>
          <p:nvPr/>
        </p:nvSpPr>
        <p:spPr>
          <a:xfrm>
            <a:off x="780812" y="4371261"/>
            <a:ext cx="501968" cy="501968"/>
          </a:xfrm>
          <a:prstGeom prst="roundRect">
            <a:avLst>
              <a:gd name="adj" fmla="val 18668"/>
            </a:avLst>
          </a:prstGeom>
          <a:solidFill>
            <a:srgbClr val="D2DDF9"/>
          </a:solidFill>
          <a:ln w="7620">
            <a:solidFill>
              <a:srgbClr val="B8C3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1505783" y="4447937"/>
            <a:ext cx="5225891" cy="3484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Integrate with existing Agile practices</a:t>
            </a:r>
            <a:endParaRPr lang="en-US" sz="2150" dirty="0"/>
          </a:p>
        </p:txBody>
      </p:sp>
      <p:sp>
        <p:nvSpPr>
          <p:cNvPr id="11" name="Text 9"/>
          <p:cNvSpPr/>
          <p:nvPr/>
        </p:nvSpPr>
        <p:spPr>
          <a:xfrm>
            <a:off x="1505783" y="4930259"/>
            <a:ext cx="12343805" cy="356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DMAIC complements Agile frameworks by adding depth to continuous improvement efforts.</a:t>
            </a:r>
            <a:endParaRPr lang="en-US" sz="1750" dirty="0"/>
          </a:p>
        </p:txBody>
      </p:sp>
      <p:sp>
        <p:nvSpPr>
          <p:cNvPr id="12" name="Shape 10"/>
          <p:cNvSpPr/>
          <p:nvPr/>
        </p:nvSpPr>
        <p:spPr>
          <a:xfrm>
            <a:off x="780812" y="5733336"/>
            <a:ext cx="501968" cy="501968"/>
          </a:xfrm>
          <a:prstGeom prst="roundRect">
            <a:avLst>
              <a:gd name="adj" fmla="val 18668"/>
            </a:avLst>
          </a:prstGeom>
          <a:solidFill>
            <a:srgbClr val="D2DDF9"/>
          </a:solidFill>
          <a:ln w="7620">
            <a:solidFill>
              <a:srgbClr val="B8C3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1505783" y="5810012"/>
            <a:ext cx="3716536" cy="3484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404155"/>
                </a:solidFill>
                <a:latin typeface="Alexandria" pitchFamily="34" charset="0"/>
                <a:ea typeface="Alexandria" pitchFamily="34" charset="-122"/>
                <a:cs typeface="Alexandria" pitchFamily="34" charset="-120"/>
              </a:rPr>
              <a:t>Build sustainable solutions</a:t>
            </a:r>
            <a:endParaRPr lang="en-US" sz="2150" dirty="0"/>
          </a:p>
        </p:txBody>
      </p:sp>
      <p:sp>
        <p:nvSpPr>
          <p:cNvPr id="14" name="Text 12"/>
          <p:cNvSpPr/>
          <p:nvPr/>
        </p:nvSpPr>
        <p:spPr>
          <a:xfrm>
            <a:off x="1505783" y="6292334"/>
            <a:ext cx="12343805" cy="356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The Control phase ensures improvements stick, even when teams are under pressure.</a:t>
            </a:r>
            <a:endParaRPr lang="en-US" sz="1750" dirty="0"/>
          </a:p>
        </p:txBody>
      </p:sp>
      <p:sp>
        <p:nvSpPr>
          <p:cNvPr id="15" name="Text 13"/>
          <p:cNvSpPr/>
          <p:nvPr/>
        </p:nvSpPr>
        <p:spPr>
          <a:xfrm>
            <a:off x="780812" y="6900267"/>
            <a:ext cx="13068776" cy="7138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750" dirty="0">
                <a:solidFill>
                  <a:srgbClr val="404155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In Agile environments, we move fast—but fast doesn't always mean smart. DMAIC transforms teams from problem managers to problem solvers.</a:t>
            </a:r>
            <a:endParaRPr lang="en-US" sz="1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87</TotalTime>
  <Words>922</Words>
  <Application>Microsoft Office PowerPoint</Application>
  <PresentationFormat>Custom</PresentationFormat>
  <Paragraphs>156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Nobile</vt:lpstr>
      <vt:lpstr>Alexandria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>Kimberly Wiethoff</cp:lastModifiedBy>
  <cp:revision>3</cp:revision>
  <dcterms:created xsi:type="dcterms:W3CDTF">2025-07-03T20:29:56Z</dcterms:created>
  <dcterms:modified xsi:type="dcterms:W3CDTF">2026-04-20T23:52:05Z</dcterms:modified>
</cp:coreProperties>
</file>