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1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Lst>
  <p:sldSz cx="14630400" cy="8229600"/>
  <p:notesSz cx="8229600" cy="14630400"/>
  <p:embeddedFontLst>
    <p:embeddedFont>
      <p:font typeface="Alexandria" panose="020B0604020202020204" charset="-78"/>
      <p:regular r:id="rId16"/>
    </p:embeddedFont>
    <p:embeddedFont>
      <p:font typeface="Nobile" panose="020B0604020202020204" charset="0"/>
      <p:regular r:id="rId1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66" d="100"/>
          <a:sy n="66" d="100"/>
        </p:scale>
        <p:origin x="792"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80766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lide 1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lide 1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lide 1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txBody>
          <a:bodyPr/>
          <a:lstStyle/>
          <a:p>
            <a:endParaRPr lang="en-US"/>
          </a:p>
        </p:txBody>
      </p:sp>
      <p:sp>
        <p:nvSpPr>
          <p:cNvPr id="3" name="Shape 1"/>
          <p:cNvSpPr/>
          <p:nvPr/>
        </p:nvSpPr>
        <p:spPr>
          <a:xfrm>
            <a:off x="0" y="0"/>
            <a:ext cx="14630400" cy="8229600"/>
          </a:xfrm>
          <a:prstGeom prst="rect">
            <a:avLst/>
          </a:prstGeom>
          <a:solidFill>
            <a:srgbClr val="F9F9FF"/>
          </a:solidFill>
          <a:ln/>
        </p:spPr>
        <p:txBody>
          <a:bodyPr/>
          <a:lstStyle/>
          <a:p>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29.svg"/><Relationship Id="rId13" Type="http://schemas.openxmlformats.org/officeDocument/2006/relationships/image" Target="../media/image34.png"/><Relationship Id="rId3" Type="http://schemas.openxmlformats.org/officeDocument/2006/relationships/image" Target="../media/image24.png"/><Relationship Id="rId7" Type="http://schemas.openxmlformats.org/officeDocument/2006/relationships/image" Target="../media/image28.png"/><Relationship Id="rId12"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11.xml"/><Relationship Id="rId6" Type="http://schemas.openxmlformats.org/officeDocument/2006/relationships/image" Target="../media/image27.png"/><Relationship Id="rId11" Type="http://schemas.openxmlformats.org/officeDocument/2006/relationships/image" Target="../media/image32.svg"/><Relationship Id="rId5" Type="http://schemas.openxmlformats.org/officeDocument/2006/relationships/image" Target="../media/image26.sv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 Id="rId14" Type="http://schemas.openxmlformats.org/officeDocument/2006/relationships/image" Target="../media/image35.sv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sv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4.png"/><Relationship Id="rId9" Type="http://schemas.openxmlformats.org/officeDocument/2006/relationships/image" Target="../media/image9.sv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10.xml"/><Relationship Id="rId6" Type="http://schemas.openxmlformats.org/officeDocument/2006/relationships/image" Target="../media/image19.svg"/><Relationship Id="rId5" Type="http://schemas.openxmlformats.org/officeDocument/2006/relationships/image" Target="../media/image18.png"/><Relationship Id="rId10" Type="http://schemas.openxmlformats.org/officeDocument/2006/relationships/image" Target="../media/image23.svg"/><Relationship Id="rId4" Type="http://schemas.openxmlformats.org/officeDocument/2006/relationships/image" Target="../media/image17.svg"/><Relationship Id="rId9"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280190" y="1009531"/>
            <a:ext cx="7556421" cy="1860233"/>
          </a:xfrm>
          <a:prstGeom prst="rect">
            <a:avLst/>
          </a:prstGeom>
          <a:noFill/>
          <a:ln/>
        </p:spPr>
        <p:txBody>
          <a:bodyPr wrap="square" lIns="0" tIns="0" rIns="0" bIns="0" rtlCol="0" anchor="t"/>
          <a:lstStyle/>
          <a:p>
            <a:pPr marL="0" indent="0" algn="l">
              <a:lnSpc>
                <a:spcPts val="4850"/>
              </a:lnSpc>
              <a:buNone/>
            </a:pPr>
            <a:r>
              <a:rPr lang="en-US" sz="3900" dirty="0">
                <a:solidFill>
                  <a:srgbClr val="1B1B27"/>
                </a:solidFill>
                <a:latin typeface="Alexandria" pitchFamily="34" charset="0"/>
                <a:ea typeface="Alexandria" pitchFamily="34" charset="-122"/>
                <a:cs typeface="Alexandria" pitchFamily="34" charset="-120"/>
              </a:rPr>
              <a:t>How AI Transforms Project Scheduling in Project Management</a:t>
            </a:r>
            <a:endParaRPr lang="en-US" sz="3900" dirty="0"/>
          </a:p>
        </p:txBody>
      </p:sp>
      <p:sp>
        <p:nvSpPr>
          <p:cNvPr id="4" name="Text 1"/>
          <p:cNvSpPr/>
          <p:nvPr/>
        </p:nvSpPr>
        <p:spPr>
          <a:xfrm>
            <a:off x="6280190" y="3167420"/>
            <a:ext cx="7556421" cy="63507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Discover how artificial intelligence is revolutionizing the way we plan, execute, and optimize project schedules in today's dynamic business environment.</a:t>
            </a:r>
            <a:endParaRPr lang="en-US" sz="1550" dirty="0"/>
          </a:p>
        </p:txBody>
      </p:sp>
      <p:pic>
        <p:nvPicPr>
          <p:cNvPr id="5" name="Image 1" descr="preencoded.png"/>
          <p:cNvPicPr>
            <a:picLocks noChangeAspect="1"/>
          </p:cNvPicPr>
          <p:nvPr/>
        </p:nvPicPr>
        <p:blipFill>
          <a:blip r:embed="rId4"/>
          <a:stretch>
            <a:fillRect/>
          </a:stretch>
        </p:blipFill>
        <p:spPr>
          <a:xfrm>
            <a:off x="6280190" y="4025741"/>
            <a:ext cx="7556421" cy="1383268"/>
          </a:xfrm>
          <a:prstGeom prst="rect">
            <a:avLst/>
          </a:prstGeom>
        </p:spPr>
      </p:pic>
      <p:sp>
        <p:nvSpPr>
          <p:cNvPr id="6" name="Text 2"/>
          <p:cNvSpPr/>
          <p:nvPr/>
        </p:nvSpPr>
        <p:spPr>
          <a:xfrm>
            <a:off x="6280190" y="5632252"/>
            <a:ext cx="7556421" cy="1587698"/>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#AIinProjectManagement #ProjectScheduling #IntelligentScheduling #PredictiveAnalytics #ResourceOptimization #AgileDelivery #DigitalTransformation #FutureOfWork #ProgramManagement #RiskManagement #Automation #EnterprisePMO #TechLeadership #PMP #PMIACP #ManagingProjectsTheAgileWay</a:t>
            </a:r>
            <a:endParaRPr lang="en-US" sz="155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sp>
        <p:nvSpPr>
          <p:cNvPr id="2" name="Text 0"/>
          <p:cNvSpPr/>
          <p:nvPr/>
        </p:nvSpPr>
        <p:spPr>
          <a:xfrm>
            <a:off x="778669" y="535305"/>
            <a:ext cx="11231999" cy="608409"/>
          </a:xfrm>
          <a:prstGeom prst="rect">
            <a:avLst/>
          </a:prstGeom>
          <a:noFill/>
          <a:ln/>
        </p:spPr>
        <p:txBody>
          <a:bodyPr wrap="none" lIns="0" tIns="0" rIns="0" bIns="0" rtlCol="0" anchor="t"/>
          <a:lstStyle/>
          <a:p>
            <a:pPr marL="0" indent="0" algn="l">
              <a:lnSpc>
                <a:spcPts val="4750"/>
              </a:lnSpc>
              <a:buNone/>
            </a:pPr>
            <a:r>
              <a:rPr lang="en-US" sz="3800" dirty="0">
                <a:solidFill>
                  <a:srgbClr val="1B1B27"/>
                </a:solidFill>
                <a:latin typeface="Alexandria" pitchFamily="34" charset="0"/>
                <a:ea typeface="Alexandria" pitchFamily="34" charset="-122"/>
                <a:cs typeface="Alexandria" pitchFamily="34" charset="-120"/>
              </a:rPr>
              <a:t>Adaptive Learning &amp; Continuous Improvement</a:t>
            </a:r>
            <a:endParaRPr lang="en-US" sz="3800" dirty="0"/>
          </a:p>
        </p:txBody>
      </p:sp>
      <p:sp>
        <p:nvSpPr>
          <p:cNvPr id="3" name="Text 1"/>
          <p:cNvSpPr/>
          <p:nvPr/>
        </p:nvSpPr>
        <p:spPr>
          <a:xfrm>
            <a:off x="778669" y="1533049"/>
            <a:ext cx="13073063" cy="622935"/>
          </a:xfrm>
          <a:prstGeom prst="rect">
            <a:avLst/>
          </a:prstGeom>
          <a:noFill/>
          <a:ln/>
        </p:spPr>
        <p:txBody>
          <a:bodyPr wrap="square" lIns="0" tIns="0" rIns="0" bIns="0" rtlCol="0" anchor="t"/>
          <a:lstStyle/>
          <a:p>
            <a:pPr marL="0" indent="0" algn="l">
              <a:lnSpc>
                <a:spcPts val="2450"/>
              </a:lnSpc>
              <a:buNone/>
            </a:pPr>
            <a:r>
              <a:rPr lang="en-US" sz="1500" dirty="0">
                <a:solidFill>
                  <a:srgbClr val="404155"/>
                </a:solidFill>
                <a:latin typeface="Nobile" pitchFamily="34" charset="0"/>
                <a:ea typeface="Nobile" pitchFamily="34" charset="-122"/>
                <a:cs typeface="Nobile" pitchFamily="34" charset="-120"/>
              </a:rPr>
              <a:t>Perhaps the most powerful aspect of AI in project scheduling is its ability to learn and improve over time. Unlike static tools that remain unchanged, AI-powered scheduling systems evolve with each project, becoming increasingly accurate and effective.</a:t>
            </a:r>
            <a:endParaRPr lang="en-US" sz="1500" dirty="0"/>
          </a:p>
        </p:txBody>
      </p:sp>
      <p:sp>
        <p:nvSpPr>
          <p:cNvPr id="4" name="Text 2"/>
          <p:cNvSpPr/>
          <p:nvPr/>
        </p:nvSpPr>
        <p:spPr>
          <a:xfrm>
            <a:off x="2301954" y="2923818"/>
            <a:ext cx="2433518" cy="304205"/>
          </a:xfrm>
          <a:prstGeom prst="rect">
            <a:avLst/>
          </a:prstGeom>
          <a:noFill/>
          <a:ln/>
        </p:spPr>
        <p:txBody>
          <a:bodyPr wrap="none" lIns="0" tIns="0" rIns="0" bIns="0" rtlCol="0" anchor="t"/>
          <a:lstStyle/>
          <a:p>
            <a:pPr marL="0" indent="0" algn="r">
              <a:lnSpc>
                <a:spcPts val="2350"/>
              </a:lnSpc>
              <a:buNone/>
            </a:pPr>
            <a:r>
              <a:rPr lang="en-US" sz="1900" dirty="0">
                <a:solidFill>
                  <a:srgbClr val="404155"/>
                </a:solidFill>
                <a:latin typeface="Alexandria" pitchFamily="34" charset="0"/>
                <a:ea typeface="Alexandria" pitchFamily="34" charset="-122"/>
                <a:cs typeface="Alexandria" pitchFamily="34" charset="-120"/>
              </a:rPr>
              <a:t>Collect Data</a:t>
            </a:r>
            <a:endParaRPr lang="en-US" sz="1900" dirty="0"/>
          </a:p>
        </p:txBody>
      </p:sp>
      <p:sp>
        <p:nvSpPr>
          <p:cNvPr id="5" name="Text 3"/>
          <p:cNvSpPr/>
          <p:nvPr/>
        </p:nvSpPr>
        <p:spPr>
          <a:xfrm>
            <a:off x="778669" y="3344823"/>
            <a:ext cx="3956804" cy="622935"/>
          </a:xfrm>
          <a:prstGeom prst="rect">
            <a:avLst/>
          </a:prstGeom>
          <a:noFill/>
          <a:ln/>
        </p:spPr>
        <p:txBody>
          <a:bodyPr wrap="square" lIns="0" tIns="0" rIns="0" bIns="0" rtlCol="0" anchor="t"/>
          <a:lstStyle/>
          <a:p>
            <a:pPr marL="0" indent="0" algn="r">
              <a:lnSpc>
                <a:spcPts val="2450"/>
              </a:lnSpc>
              <a:buNone/>
            </a:pPr>
            <a:r>
              <a:rPr lang="en-US" sz="1500" dirty="0">
                <a:solidFill>
                  <a:srgbClr val="404155"/>
                </a:solidFill>
                <a:latin typeface="Nobile" pitchFamily="34" charset="0"/>
                <a:ea typeface="Nobile" pitchFamily="34" charset="-122"/>
                <a:cs typeface="Nobile" pitchFamily="34" charset="-120"/>
              </a:rPr>
              <a:t>Gather information from completed projects and ongoing schedules</a:t>
            </a:r>
            <a:endParaRPr lang="en-US" sz="1500" dirty="0"/>
          </a:p>
        </p:txBody>
      </p:sp>
      <p:pic>
        <p:nvPicPr>
          <p:cNvPr id="6" name="Image 0" descr="preencoded.png"/>
          <p:cNvPicPr>
            <a:picLocks noChangeAspect="1"/>
          </p:cNvPicPr>
          <p:nvPr/>
        </p:nvPicPr>
        <p:blipFill>
          <a:blip r:embed="rId3"/>
          <a:stretch>
            <a:fillRect/>
          </a:stretch>
        </p:blipFill>
        <p:spPr>
          <a:xfrm>
            <a:off x="5027414" y="2374940"/>
            <a:ext cx="4575572" cy="4575572"/>
          </a:xfrm>
          <a:prstGeom prst="rect">
            <a:avLst/>
          </a:prstGeom>
        </p:spPr>
      </p:pic>
      <p:pic>
        <p:nvPicPr>
          <p:cNvPr id="7" name="Image 1" descr="preencoded.png"/>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248579" y="3206770"/>
            <a:ext cx="291227" cy="291227"/>
          </a:xfrm>
          <a:prstGeom prst="rect">
            <a:avLst/>
          </a:prstGeom>
        </p:spPr>
      </p:pic>
      <p:sp>
        <p:nvSpPr>
          <p:cNvPr id="8" name="Text 4"/>
          <p:cNvSpPr/>
          <p:nvPr/>
        </p:nvSpPr>
        <p:spPr>
          <a:xfrm>
            <a:off x="9894927" y="2923818"/>
            <a:ext cx="2433518" cy="304205"/>
          </a:xfrm>
          <a:prstGeom prst="rect">
            <a:avLst/>
          </a:prstGeom>
          <a:noFill/>
          <a:ln/>
        </p:spPr>
        <p:txBody>
          <a:bodyPr wrap="none" lIns="0" tIns="0" rIns="0" bIns="0" rtlCol="0" anchor="t"/>
          <a:lstStyle/>
          <a:p>
            <a:pPr marL="0" indent="0" algn="l">
              <a:lnSpc>
                <a:spcPts val="2350"/>
              </a:lnSpc>
              <a:buNone/>
            </a:pPr>
            <a:r>
              <a:rPr lang="en-US" sz="1900" dirty="0">
                <a:solidFill>
                  <a:srgbClr val="404155"/>
                </a:solidFill>
                <a:latin typeface="Alexandria" pitchFamily="34" charset="0"/>
                <a:ea typeface="Alexandria" pitchFamily="34" charset="-122"/>
                <a:cs typeface="Alexandria" pitchFamily="34" charset="-120"/>
              </a:rPr>
              <a:t>Analyze Patterns</a:t>
            </a:r>
            <a:endParaRPr lang="en-US" sz="1900" dirty="0"/>
          </a:p>
        </p:txBody>
      </p:sp>
      <p:sp>
        <p:nvSpPr>
          <p:cNvPr id="9" name="Text 5"/>
          <p:cNvSpPr/>
          <p:nvPr/>
        </p:nvSpPr>
        <p:spPr>
          <a:xfrm>
            <a:off x="9894927" y="3344823"/>
            <a:ext cx="3956804" cy="622935"/>
          </a:xfrm>
          <a:prstGeom prst="rect">
            <a:avLst/>
          </a:prstGeom>
          <a:noFill/>
          <a:ln/>
        </p:spPr>
        <p:txBody>
          <a:bodyPr wrap="square" lIns="0" tIns="0" rIns="0" bIns="0" rtlCol="0" anchor="t"/>
          <a:lstStyle/>
          <a:p>
            <a:pPr marL="0" indent="0" algn="l">
              <a:lnSpc>
                <a:spcPts val="2450"/>
              </a:lnSpc>
              <a:buNone/>
            </a:pPr>
            <a:r>
              <a:rPr lang="en-US" sz="1500" dirty="0">
                <a:solidFill>
                  <a:srgbClr val="404155"/>
                </a:solidFill>
                <a:latin typeface="Nobile" pitchFamily="34" charset="0"/>
                <a:ea typeface="Nobile" pitchFamily="34" charset="-122"/>
                <a:cs typeface="Nobile" pitchFamily="34" charset="-120"/>
              </a:rPr>
              <a:t>Identify what worked well and what didn't across multiple projects</a:t>
            </a:r>
            <a:endParaRPr lang="en-US" sz="1500" dirty="0"/>
          </a:p>
        </p:txBody>
      </p:sp>
      <p:pic>
        <p:nvPicPr>
          <p:cNvPr id="10" name="Image 2" descr="preencoded.png"/>
          <p:cNvPicPr>
            <a:picLocks noChangeAspect="1"/>
          </p:cNvPicPr>
          <p:nvPr/>
        </p:nvPicPr>
        <p:blipFill>
          <a:blip r:embed="rId6"/>
          <a:stretch>
            <a:fillRect/>
          </a:stretch>
        </p:blipFill>
        <p:spPr>
          <a:xfrm>
            <a:off x="5027414" y="2374940"/>
            <a:ext cx="4575572" cy="4575572"/>
          </a:xfrm>
          <a:prstGeom prst="rect">
            <a:avLst/>
          </a:prstGeom>
        </p:spPr>
      </p:pic>
      <p:pic>
        <p:nvPicPr>
          <p:cNvPr id="11" name="Image 3" descr="preencoded.png"/>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479691" y="3596104"/>
            <a:ext cx="291227" cy="291227"/>
          </a:xfrm>
          <a:prstGeom prst="rect">
            <a:avLst/>
          </a:prstGeom>
        </p:spPr>
      </p:pic>
      <p:sp>
        <p:nvSpPr>
          <p:cNvPr id="12" name="Text 6"/>
          <p:cNvSpPr/>
          <p:nvPr/>
        </p:nvSpPr>
        <p:spPr>
          <a:xfrm>
            <a:off x="9894927" y="5357574"/>
            <a:ext cx="2433518" cy="304205"/>
          </a:xfrm>
          <a:prstGeom prst="rect">
            <a:avLst/>
          </a:prstGeom>
          <a:noFill/>
          <a:ln/>
        </p:spPr>
        <p:txBody>
          <a:bodyPr wrap="none" lIns="0" tIns="0" rIns="0" bIns="0" rtlCol="0" anchor="t"/>
          <a:lstStyle/>
          <a:p>
            <a:pPr marL="0" indent="0" algn="l">
              <a:lnSpc>
                <a:spcPts val="2350"/>
              </a:lnSpc>
              <a:buNone/>
            </a:pPr>
            <a:r>
              <a:rPr lang="en-US" sz="1900" dirty="0">
                <a:solidFill>
                  <a:srgbClr val="404155"/>
                </a:solidFill>
                <a:latin typeface="Alexandria" pitchFamily="34" charset="0"/>
                <a:ea typeface="Alexandria" pitchFamily="34" charset="-122"/>
                <a:cs typeface="Alexandria" pitchFamily="34" charset="-120"/>
              </a:rPr>
              <a:t>Refine Algorithms</a:t>
            </a:r>
            <a:endParaRPr lang="en-US" sz="1900" dirty="0"/>
          </a:p>
        </p:txBody>
      </p:sp>
      <p:sp>
        <p:nvSpPr>
          <p:cNvPr id="13" name="Text 7"/>
          <p:cNvSpPr/>
          <p:nvPr/>
        </p:nvSpPr>
        <p:spPr>
          <a:xfrm>
            <a:off x="9894927" y="5778579"/>
            <a:ext cx="3956804" cy="622935"/>
          </a:xfrm>
          <a:prstGeom prst="rect">
            <a:avLst/>
          </a:prstGeom>
          <a:noFill/>
          <a:ln/>
        </p:spPr>
        <p:txBody>
          <a:bodyPr wrap="square" lIns="0" tIns="0" rIns="0" bIns="0" rtlCol="0" anchor="t"/>
          <a:lstStyle/>
          <a:p>
            <a:pPr marL="0" indent="0" algn="l">
              <a:lnSpc>
                <a:spcPts val="2450"/>
              </a:lnSpc>
              <a:buNone/>
            </a:pPr>
            <a:r>
              <a:rPr lang="en-US" sz="1500" dirty="0">
                <a:solidFill>
                  <a:srgbClr val="404155"/>
                </a:solidFill>
                <a:latin typeface="Nobile" pitchFamily="34" charset="0"/>
                <a:ea typeface="Nobile" pitchFamily="34" charset="-122"/>
                <a:cs typeface="Nobile" pitchFamily="34" charset="-120"/>
              </a:rPr>
              <a:t>Adjust scheduling recommendations based on insights and feedback</a:t>
            </a:r>
            <a:endParaRPr lang="en-US" sz="1500" dirty="0"/>
          </a:p>
        </p:txBody>
      </p:sp>
      <p:pic>
        <p:nvPicPr>
          <p:cNvPr id="14" name="Image 4" descr="preencoded.png"/>
          <p:cNvPicPr>
            <a:picLocks noChangeAspect="1"/>
          </p:cNvPicPr>
          <p:nvPr/>
        </p:nvPicPr>
        <p:blipFill>
          <a:blip r:embed="rId9"/>
          <a:stretch>
            <a:fillRect/>
          </a:stretch>
        </p:blipFill>
        <p:spPr>
          <a:xfrm>
            <a:off x="5027414" y="2374940"/>
            <a:ext cx="4575572" cy="4575572"/>
          </a:xfrm>
          <a:prstGeom prst="rect">
            <a:avLst/>
          </a:prstGeom>
        </p:spPr>
      </p:pic>
      <p:pic>
        <p:nvPicPr>
          <p:cNvPr id="15" name="Image 5" descr="preencoded.png"/>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090356" y="5827216"/>
            <a:ext cx="291227" cy="291227"/>
          </a:xfrm>
          <a:prstGeom prst="rect">
            <a:avLst/>
          </a:prstGeom>
        </p:spPr>
      </p:pic>
      <p:sp>
        <p:nvSpPr>
          <p:cNvPr id="16" name="Text 8"/>
          <p:cNvSpPr/>
          <p:nvPr/>
        </p:nvSpPr>
        <p:spPr>
          <a:xfrm>
            <a:off x="2301954" y="5357574"/>
            <a:ext cx="2433518" cy="304205"/>
          </a:xfrm>
          <a:prstGeom prst="rect">
            <a:avLst/>
          </a:prstGeom>
          <a:noFill/>
          <a:ln/>
        </p:spPr>
        <p:txBody>
          <a:bodyPr wrap="none" lIns="0" tIns="0" rIns="0" bIns="0" rtlCol="0" anchor="t"/>
          <a:lstStyle/>
          <a:p>
            <a:pPr marL="0" indent="0" algn="r">
              <a:lnSpc>
                <a:spcPts val="2350"/>
              </a:lnSpc>
              <a:buNone/>
            </a:pPr>
            <a:r>
              <a:rPr lang="en-US" sz="1900" dirty="0">
                <a:solidFill>
                  <a:srgbClr val="404155"/>
                </a:solidFill>
                <a:latin typeface="Alexandria" pitchFamily="34" charset="0"/>
                <a:ea typeface="Alexandria" pitchFamily="34" charset="-122"/>
                <a:cs typeface="Alexandria" pitchFamily="34" charset="-120"/>
              </a:rPr>
              <a:t>Apply Learning</a:t>
            </a:r>
            <a:endParaRPr lang="en-US" sz="1900" dirty="0"/>
          </a:p>
        </p:txBody>
      </p:sp>
      <p:sp>
        <p:nvSpPr>
          <p:cNvPr id="17" name="Text 9"/>
          <p:cNvSpPr/>
          <p:nvPr/>
        </p:nvSpPr>
        <p:spPr>
          <a:xfrm>
            <a:off x="778669" y="5778579"/>
            <a:ext cx="3956804" cy="622935"/>
          </a:xfrm>
          <a:prstGeom prst="rect">
            <a:avLst/>
          </a:prstGeom>
          <a:noFill/>
          <a:ln/>
        </p:spPr>
        <p:txBody>
          <a:bodyPr wrap="square" lIns="0" tIns="0" rIns="0" bIns="0" rtlCol="0" anchor="t"/>
          <a:lstStyle/>
          <a:p>
            <a:pPr marL="0" indent="0" algn="r">
              <a:lnSpc>
                <a:spcPts val="2450"/>
              </a:lnSpc>
              <a:buNone/>
            </a:pPr>
            <a:r>
              <a:rPr lang="en-US" sz="1500" dirty="0">
                <a:solidFill>
                  <a:srgbClr val="404155"/>
                </a:solidFill>
                <a:latin typeface="Nobile" pitchFamily="34" charset="0"/>
                <a:ea typeface="Nobile" pitchFamily="34" charset="-122"/>
                <a:cs typeface="Nobile" pitchFamily="34" charset="-120"/>
              </a:rPr>
              <a:t>Implement improved strategies in future scheduling decisions</a:t>
            </a:r>
            <a:endParaRPr lang="en-US" sz="1500" dirty="0"/>
          </a:p>
        </p:txBody>
      </p:sp>
      <p:pic>
        <p:nvPicPr>
          <p:cNvPr id="18" name="Image 6" descr="preencoded.png"/>
          <p:cNvPicPr>
            <a:picLocks noChangeAspect="1"/>
          </p:cNvPicPr>
          <p:nvPr/>
        </p:nvPicPr>
        <p:blipFill>
          <a:blip r:embed="rId12"/>
          <a:stretch>
            <a:fillRect/>
          </a:stretch>
        </p:blipFill>
        <p:spPr>
          <a:xfrm>
            <a:off x="5027414" y="2374940"/>
            <a:ext cx="4575572" cy="4575572"/>
          </a:xfrm>
          <a:prstGeom prst="rect">
            <a:avLst/>
          </a:prstGeom>
        </p:spPr>
      </p:pic>
      <p:pic>
        <p:nvPicPr>
          <p:cNvPr id="19" name="Image 7" descr="preencoded.png"/>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859244" y="5437882"/>
            <a:ext cx="291227" cy="291227"/>
          </a:xfrm>
          <a:prstGeom prst="rect">
            <a:avLst/>
          </a:prstGeom>
        </p:spPr>
      </p:pic>
      <p:sp>
        <p:nvSpPr>
          <p:cNvPr id="20" name="Text 10"/>
          <p:cNvSpPr/>
          <p:nvPr/>
        </p:nvSpPr>
        <p:spPr>
          <a:xfrm>
            <a:off x="778669" y="7169468"/>
            <a:ext cx="13073063" cy="622935"/>
          </a:xfrm>
          <a:prstGeom prst="rect">
            <a:avLst/>
          </a:prstGeom>
          <a:noFill/>
          <a:ln/>
        </p:spPr>
        <p:txBody>
          <a:bodyPr wrap="square" lIns="0" tIns="0" rIns="0" bIns="0" rtlCol="0" anchor="t"/>
          <a:lstStyle/>
          <a:p>
            <a:pPr marL="0" indent="0" algn="l">
              <a:lnSpc>
                <a:spcPts val="2450"/>
              </a:lnSpc>
              <a:buNone/>
            </a:pPr>
            <a:r>
              <a:rPr lang="en-US" sz="1500" dirty="0">
                <a:solidFill>
                  <a:srgbClr val="404155"/>
                </a:solidFill>
                <a:latin typeface="Nobile" pitchFamily="34" charset="0"/>
                <a:ea typeface="Nobile" pitchFamily="34" charset="-122"/>
                <a:cs typeface="Nobile" pitchFamily="34" charset="-120"/>
              </a:rPr>
              <a:t>By analyzing scheduling patterns, identifying optimization opportunities, and incorporating feedback from project managers, AI algorithms continuously refine their recommendations to better align with organizational goals and project-specific requirements.</a:t>
            </a:r>
            <a:endParaRPr lang="en-US" sz="15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spTree>
      <p:nvGrpSpPr>
        <p:cNvPr id="1" name=""/>
        <p:cNvGrpSpPr/>
        <p:nvPr/>
      </p:nvGrpSpPr>
      <p:grpSpPr>
        <a:xfrm>
          <a:off x="0" y="0"/>
          <a:ext cx="0" cy="0"/>
          <a:chOff x="0" y="0"/>
          <a:chExt cx="0" cy="0"/>
        </a:xfrm>
      </p:grpSpPr>
      <p:sp>
        <p:nvSpPr>
          <p:cNvPr id="2" name="Text 0"/>
          <p:cNvSpPr/>
          <p:nvPr/>
        </p:nvSpPr>
        <p:spPr>
          <a:xfrm>
            <a:off x="793790" y="2034778"/>
            <a:ext cx="10179248" cy="620078"/>
          </a:xfrm>
          <a:prstGeom prst="rect">
            <a:avLst/>
          </a:prstGeom>
          <a:noFill/>
          <a:ln/>
        </p:spPr>
        <p:txBody>
          <a:bodyPr wrap="none" lIns="0" tIns="0" rIns="0" bIns="0" rtlCol="0" anchor="t"/>
          <a:lstStyle/>
          <a:p>
            <a:pPr marL="0" indent="0" algn="l">
              <a:lnSpc>
                <a:spcPts val="4850"/>
              </a:lnSpc>
              <a:buNone/>
            </a:pPr>
            <a:r>
              <a:rPr lang="en-US" sz="3900" dirty="0">
                <a:solidFill>
                  <a:srgbClr val="1B1B27"/>
                </a:solidFill>
                <a:latin typeface="Alexandria" pitchFamily="34" charset="0"/>
                <a:ea typeface="Alexandria" pitchFamily="34" charset="-122"/>
                <a:cs typeface="Alexandria" pitchFamily="34" charset="-120"/>
              </a:rPr>
              <a:t>The Compound Benefits of AI Scheduling</a:t>
            </a:r>
            <a:endParaRPr lang="en-US" sz="3900" dirty="0"/>
          </a:p>
        </p:txBody>
      </p:sp>
      <p:sp>
        <p:nvSpPr>
          <p:cNvPr id="3" name="Text 1"/>
          <p:cNvSpPr/>
          <p:nvPr/>
        </p:nvSpPr>
        <p:spPr>
          <a:xfrm>
            <a:off x="793790" y="3051691"/>
            <a:ext cx="4182189" cy="654963"/>
          </a:xfrm>
          <a:prstGeom prst="rect">
            <a:avLst/>
          </a:prstGeom>
          <a:noFill/>
          <a:ln/>
        </p:spPr>
        <p:txBody>
          <a:bodyPr wrap="none" lIns="0" tIns="0" rIns="0" bIns="0" rtlCol="0" anchor="t"/>
          <a:lstStyle/>
          <a:p>
            <a:pPr marL="0" indent="0" algn="ctr">
              <a:lnSpc>
                <a:spcPts val="5150"/>
              </a:lnSpc>
              <a:buNone/>
            </a:pPr>
            <a:r>
              <a:rPr lang="en-US" sz="5150" dirty="0">
                <a:solidFill>
                  <a:srgbClr val="404155"/>
                </a:solidFill>
                <a:latin typeface="Alexandria" pitchFamily="34" charset="0"/>
                <a:ea typeface="Alexandria" pitchFamily="34" charset="-122"/>
                <a:cs typeface="Alexandria" pitchFamily="34" charset="-120"/>
              </a:rPr>
              <a:t>40%</a:t>
            </a:r>
            <a:endParaRPr lang="en-US" sz="5150" dirty="0"/>
          </a:p>
        </p:txBody>
      </p:sp>
      <p:sp>
        <p:nvSpPr>
          <p:cNvPr id="4" name="Text 2"/>
          <p:cNvSpPr/>
          <p:nvPr/>
        </p:nvSpPr>
        <p:spPr>
          <a:xfrm>
            <a:off x="1644372" y="3954661"/>
            <a:ext cx="2480905" cy="310158"/>
          </a:xfrm>
          <a:prstGeom prst="rect">
            <a:avLst/>
          </a:prstGeom>
          <a:noFill/>
          <a:ln/>
        </p:spPr>
        <p:txBody>
          <a:bodyPr wrap="none" lIns="0" tIns="0" rIns="0" bIns="0" rtlCol="0" anchor="t"/>
          <a:lstStyle/>
          <a:p>
            <a:pPr marL="0" indent="0" algn="ctr">
              <a:lnSpc>
                <a:spcPts val="2400"/>
              </a:lnSpc>
              <a:buNone/>
            </a:pPr>
            <a:r>
              <a:rPr lang="en-US" sz="1950" dirty="0">
                <a:solidFill>
                  <a:srgbClr val="404155"/>
                </a:solidFill>
                <a:latin typeface="Alexandria" pitchFamily="34" charset="0"/>
                <a:ea typeface="Alexandria" pitchFamily="34" charset="-122"/>
                <a:cs typeface="Alexandria" pitchFamily="34" charset="-120"/>
              </a:rPr>
              <a:t>Efficiency Gain</a:t>
            </a:r>
            <a:endParaRPr lang="en-US" sz="1950" dirty="0"/>
          </a:p>
        </p:txBody>
      </p:sp>
      <p:sp>
        <p:nvSpPr>
          <p:cNvPr id="5" name="Text 3"/>
          <p:cNvSpPr/>
          <p:nvPr/>
        </p:nvSpPr>
        <p:spPr>
          <a:xfrm>
            <a:off x="793790" y="4383881"/>
            <a:ext cx="4182189" cy="635079"/>
          </a:xfrm>
          <a:prstGeom prst="rect">
            <a:avLst/>
          </a:prstGeom>
          <a:noFill/>
          <a:ln/>
        </p:spPr>
        <p:txBody>
          <a:bodyPr wrap="square" lIns="0" tIns="0" rIns="0" bIns="0" rtlCol="0" anchor="t"/>
          <a:lstStyle/>
          <a:p>
            <a:pPr marL="0" indent="0" algn="ctr">
              <a:lnSpc>
                <a:spcPts val="2500"/>
              </a:lnSpc>
              <a:buNone/>
            </a:pPr>
            <a:r>
              <a:rPr lang="en-US" sz="1550" dirty="0">
                <a:solidFill>
                  <a:srgbClr val="404155"/>
                </a:solidFill>
                <a:latin typeface="Nobile" pitchFamily="34" charset="0"/>
                <a:ea typeface="Nobile" pitchFamily="34" charset="-122"/>
                <a:cs typeface="Nobile" pitchFamily="34" charset="-120"/>
              </a:rPr>
              <a:t>Reduction in time spent on manual scheduling tasks</a:t>
            </a:r>
            <a:endParaRPr lang="en-US" sz="1550" dirty="0"/>
          </a:p>
        </p:txBody>
      </p:sp>
      <p:sp>
        <p:nvSpPr>
          <p:cNvPr id="6" name="Text 4"/>
          <p:cNvSpPr/>
          <p:nvPr/>
        </p:nvSpPr>
        <p:spPr>
          <a:xfrm>
            <a:off x="5223986" y="3051691"/>
            <a:ext cx="4182308" cy="654963"/>
          </a:xfrm>
          <a:prstGeom prst="rect">
            <a:avLst/>
          </a:prstGeom>
          <a:noFill/>
          <a:ln/>
        </p:spPr>
        <p:txBody>
          <a:bodyPr wrap="none" lIns="0" tIns="0" rIns="0" bIns="0" rtlCol="0" anchor="t"/>
          <a:lstStyle/>
          <a:p>
            <a:pPr marL="0" indent="0" algn="ctr">
              <a:lnSpc>
                <a:spcPts val="5150"/>
              </a:lnSpc>
              <a:buNone/>
            </a:pPr>
            <a:r>
              <a:rPr lang="en-US" sz="5150" dirty="0">
                <a:solidFill>
                  <a:srgbClr val="404155"/>
                </a:solidFill>
                <a:latin typeface="Alexandria" pitchFamily="34" charset="0"/>
                <a:ea typeface="Alexandria" pitchFamily="34" charset="-122"/>
                <a:cs typeface="Alexandria" pitchFamily="34" charset="-120"/>
              </a:rPr>
              <a:t>35%</a:t>
            </a:r>
            <a:endParaRPr lang="en-US" sz="5150" dirty="0"/>
          </a:p>
        </p:txBody>
      </p:sp>
      <p:sp>
        <p:nvSpPr>
          <p:cNvPr id="7" name="Text 5"/>
          <p:cNvSpPr/>
          <p:nvPr/>
        </p:nvSpPr>
        <p:spPr>
          <a:xfrm>
            <a:off x="6074688" y="3954661"/>
            <a:ext cx="2480905" cy="310158"/>
          </a:xfrm>
          <a:prstGeom prst="rect">
            <a:avLst/>
          </a:prstGeom>
          <a:noFill/>
          <a:ln/>
        </p:spPr>
        <p:txBody>
          <a:bodyPr wrap="none" lIns="0" tIns="0" rIns="0" bIns="0" rtlCol="0" anchor="t"/>
          <a:lstStyle/>
          <a:p>
            <a:pPr marL="0" indent="0" algn="ctr">
              <a:lnSpc>
                <a:spcPts val="2400"/>
              </a:lnSpc>
              <a:buNone/>
            </a:pPr>
            <a:r>
              <a:rPr lang="en-US" sz="1950" dirty="0">
                <a:solidFill>
                  <a:srgbClr val="404155"/>
                </a:solidFill>
                <a:latin typeface="Alexandria" pitchFamily="34" charset="0"/>
                <a:ea typeface="Alexandria" pitchFamily="34" charset="-122"/>
                <a:cs typeface="Alexandria" pitchFamily="34" charset="-120"/>
              </a:rPr>
              <a:t>Fewer Delays</a:t>
            </a:r>
            <a:endParaRPr lang="en-US" sz="1950" dirty="0"/>
          </a:p>
        </p:txBody>
      </p:sp>
      <p:sp>
        <p:nvSpPr>
          <p:cNvPr id="8" name="Text 6"/>
          <p:cNvSpPr/>
          <p:nvPr/>
        </p:nvSpPr>
        <p:spPr>
          <a:xfrm>
            <a:off x="5223986" y="4383881"/>
            <a:ext cx="4182308" cy="635079"/>
          </a:xfrm>
          <a:prstGeom prst="rect">
            <a:avLst/>
          </a:prstGeom>
          <a:noFill/>
          <a:ln/>
        </p:spPr>
        <p:txBody>
          <a:bodyPr wrap="square" lIns="0" tIns="0" rIns="0" bIns="0" rtlCol="0" anchor="t"/>
          <a:lstStyle/>
          <a:p>
            <a:pPr marL="0" indent="0" algn="ctr">
              <a:lnSpc>
                <a:spcPts val="2500"/>
              </a:lnSpc>
              <a:buNone/>
            </a:pPr>
            <a:r>
              <a:rPr lang="en-US" sz="1550" dirty="0">
                <a:solidFill>
                  <a:srgbClr val="404155"/>
                </a:solidFill>
                <a:latin typeface="Nobile" pitchFamily="34" charset="0"/>
                <a:ea typeface="Nobile" pitchFamily="34" charset="-122"/>
                <a:cs typeface="Nobile" pitchFamily="34" charset="-120"/>
              </a:rPr>
              <a:t>Decrease in schedule overruns through predictive risk management</a:t>
            </a:r>
            <a:endParaRPr lang="en-US" sz="1550" dirty="0"/>
          </a:p>
        </p:txBody>
      </p:sp>
      <p:sp>
        <p:nvSpPr>
          <p:cNvPr id="9" name="Text 7"/>
          <p:cNvSpPr/>
          <p:nvPr/>
        </p:nvSpPr>
        <p:spPr>
          <a:xfrm>
            <a:off x="9654302" y="3051691"/>
            <a:ext cx="4182308" cy="654963"/>
          </a:xfrm>
          <a:prstGeom prst="rect">
            <a:avLst/>
          </a:prstGeom>
          <a:noFill/>
          <a:ln/>
        </p:spPr>
        <p:txBody>
          <a:bodyPr wrap="none" lIns="0" tIns="0" rIns="0" bIns="0" rtlCol="0" anchor="t"/>
          <a:lstStyle/>
          <a:p>
            <a:pPr marL="0" indent="0" algn="ctr">
              <a:lnSpc>
                <a:spcPts val="5150"/>
              </a:lnSpc>
              <a:buNone/>
            </a:pPr>
            <a:r>
              <a:rPr lang="en-US" sz="5150" dirty="0">
                <a:solidFill>
                  <a:srgbClr val="404155"/>
                </a:solidFill>
                <a:latin typeface="Alexandria" pitchFamily="34" charset="0"/>
                <a:ea typeface="Alexandria" pitchFamily="34" charset="-122"/>
                <a:cs typeface="Alexandria" pitchFamily="34" charset="-120"/>
              </a:rPr>
              <a:t>50%</a:t>
            </a:r>
            <a:endParaRPr lang="en-US" sz="5150" dirty="0"/>
          </a:p>
        </p:txBody>
      </p:sp>
      <p:sp>
        <p:nvSpPr>
          <p:cNvPr id="10" name="Text 8"/>
          <p:cNvSpPr/>
          <p:nvPr/>
        </p:nvSpPr>
        <p:spPr>
          <a:xfrm>
            <a:off x="10505003" y="3954661"/>
            <a:ext cx="2480905" cy="310158"/>
          </a:xfrm>
          <a:prstGeom prst="rect">
            <a:avLst/>
          </a:prstGeom>
          <a:noFill/>
          <a:ln/>
        </p:spPr>
        <p:txBody>
          <a:bodyPr wrap="none" lIns="0" tIns="0" rIns="0" bIns="0" rtlCol="0" anchor="t"/>
          <a:lstStyle/>
          <a:p>
            <a:pPr marL="0" indent="0" algn="ctr">
              <a:lnSpc>
                <a:spcPts val="2400"/>
              </a:lnSpc>
              <a:buNone/>
            </a:pPr>
            <a:r>
              <a:rPr lang="en-US" sz="1950" dirty="0">
                <a:solidFill>
                  <a:srgbClr val="404155"/>
                </a:solidFill>
                <a:latin typeface="Alexandria" pitchFamily="34" charset="0"/>
                <a:ea typeface="Alexandria" pitchFamily="34" charset="-122"/>
                <a:cs typeface="Alexandria" pitchFamily="34" charset="-120"/>
              </a:rPr>
              <a:t>Better Utilization</a:t>
            </a:r>
            <a:endParaRPr lang="en-US" sz="1950" dirty="0"/>
          </a:p>
        </p:txBody>
      </p:sp>
      <p:sp>
        <p:nvSpPr>
          <p:cNvPr id="11" name="Text 9"/>
          <p:cNvSpPr/>
          <p:nvPr/>
        </p:nvSpPr>
        <p:spPr>
          <a:xfrm>
            <a:off x="9654302" y="4383881"/>
            <a:ext cx="4182308" cy="635079"/>
          </a:xfrm>
          <a:prstGeom prst="rect">
            <a:avLst/>
          </a:prstGeom>
          <a:noFill/>
          <a:ln/>
        </p:spPr>
        <p:txBody>
          <a:bodyPr wrap="square" lIns="0" tIns="0" rIns="0" bIns="0" rtlCol="0" anchor="t"/>
          <a:lstStyle/>
          <a:p>
            <a:pPr marL="0" indent="0" algn="ctr">
              <a:lnSpc>
                <a:spcPts val="2500"/>
              </a:lnSpc>
              <a:buNone/>
            </a:pPr>
            <a:r>
              <a:rPr lang="en-US" sz="1550" dirty="0">
                <a:solidFill>
                  <a:srgbClr val="404155"/>
                </a:solidFill>
                <a:latin typeface="Nobile" pitchFamily="34" charset="0"/>
                <a:ea typeface="Nobile" pitchFamily="34" charset="-122"/>
                <a:cs typeface="Nobile" pitchFamily="34" charset="-120"/>
              </a:rPr>
              <a:t>Improvement in resource allocation and capacity optimization</a:t>
            </a:r>
            <a:endParaRPr lang="en-US" sz="1550" dirty="0"/>
          </a:p>
        </p:txBody>
      </p:sp>
      <p:sp>
        <p:nvSpPr>
          <p:cNvPr id="12" name="Text 10"/>
          <p:cNvSpPr/>
          <p:nvPr/>
        </p:nvSpPr>
        <p:spPr>
          <a:xfrm>
            <a:off x="793790" y="5242203"/>
            <a:ext cx="13042821" cy="95261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When organizations embrace AI-driven scheduling, they experience compounding benefits: improved resource utilization leads to cost savings, better risk prediction reduces costly delays, and continuous learning makes each subsequent project more successful than the last. The result is a virtuous cycle of improvement that transforms project management effectiveness across the entire organization.</a:t>
            </a:r>
            <a:endParaRPr lang="en-US" sz="155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spTree>
      <p:nvGrpSpPr>
        <p:cNvPr id="1" name=""/>
        <p:cNvGrpSpPr/>
        <p:nvPr/>
      </p:nvGrpSpPr>
      <p:grpSpPr>
        <a:xfrm>
          <a:off x="0" y="0"/>
          <a:ext cx="0" cy="0"/>
          <a:chOff x="0" y="0"/>
          <a:chExt cx="0" cy="0"/>
        </a:xfrm>
      </p:grpSpPr>
      <p:sp>
        <p:nvSpPr>
          <p:cNvPr id="2" name="Text 0"/>
          <p:cNvSpPr/>
          <p:nvPr/>
        </p:nvSpPr>
        <p:spPr>
          <a:xfrm>
            <a:off x="793790" y="950238"/>
            <a:ext cx="10159841" cy="620078"/>
          </a:xfrm>
          <a:prstGeom prst="rect">
            <a:avLst/>
          </a:prstGeom>
          <a:noFill/>
          <a:ln/>
        </p:spPr>
        <p:txBody>
          <a:bodyPr wrap="none" lIns="0" tIns="0" rIns="0" bIns="0" rtlCol="0" anchor="t"/>
          <a:lstStyle/>
          <a:p>
            <a:pPr marL="0" indent="0" algn="l">
              <a:lnSpc>
                <a:spcPts val="4850"/>
              </a:lnSpc>
              <a:buNone/>
            </a:pPr>
            <a:r>
              <a:rPr lang="en-US" sz="3900" dirty="0">
                <a:solidFill>
                  <a:srgbClr val="1B1B27"/>
                </a:solidFill>
                <a:latin typeface="Alexandria" pitchFamily="34" charset="0"/>
                <a:ea typeface="Alexandria" pitchFamily="34" charset="-122"/>
                <a:cs typeface="Alexandria" pitchFamily="34" charset="-120"/>
              </a:rPr>
              <a:t>A Paradigm Shift in Project Management</a:t>
            </a:r>
            <a:endParaRPr lang="en-US" sz="3900" dirty="0"/>
          </a:p>
        </p:txBody>
      </p:sp>
      <p:pic>
        <p:nvPicPr>
          <p:cNvPr id="3" name="Image 0" descr="preencoded.png"/>
          <p:cNvPicPr>
            <a:picLocks noChangeAspect="1"/>
          </p:cNvPicPr>
          <p:nvPr/>
        </p:nvPicPr>
        <p:blipFill>
          <a:blip r:embed="rId3"/>
          <a:stretch>
            <a:fillRect/>
          </a:stretch>
        </p:blipFill>
        <p:spPr>
          <a:xfrm>
            <a:off x="1721525" y="2091214"/>
            <a:ext cx="4964906" cy="4964906"/>
          </a:xfrm>
          <a:prstGeom prst="rect">
            <a:avLst/>
          </a:prstGeom>
        </p:spPr>
      </p:pic>
      <p:sp>
        <p:nvSpPr>
          <p:cNvPr id="4" name="Text 1"/>
          <p:cNvSpPr/>
          <p:nvPr/>
        </p:nvSpPr>
        <p:spPr>
          <a:xfrm>
            <a:off x="8105894" y="2066330"/>
            <a:ext cx="4368522" cy="372070"/>
          </a:xfrm>
          <a:prstGeom prst="rect">
            <a:avLst/>
          </a:prstGeom>
          <a:noFill/>
          <a:ln/>
        </p:spPr>
        <p:txBody>
          <a:bodyPr wrap="none" lIns="0" tIns="0" rIns="0" bIns="0" rtlCol="0" anchor="t"/>
          <a:lstStyle/>
          <a:p>
            <a:pPr marL="0" indent="0" algn="l">
              <a:lnSpc>
                <a:spcPts val="2900"/>
              </a:lnSpc>
              <a:buNone/>
            </a:pPr>
            <a:r>
              <a:rPr lang="en-US" sz="2300" dirty="0">
                <a:solidFill>
                  <a:srgbClr val="1B1B27"/>
                </a:solidFill>
                <a:latin typeface="Alexandria" pitchFamily="34" charset="0"/>
                <a:ea typeface="Alexandria" pitchFamily="34" charset="-122"/>
                <a:cs typeface="Alexandria" pitchFamily="34" charset="-120"/>
              </a:rPr>
              <a:t>Beyond Technology Adoption</a:t>
            </a:r>
            <a:endParaRPr lang="en-US" sz="2300" dirty="0"/>
          </a:p>
        </p:txBody>
      </p:sp>
      <p:sp>
        <p:nvSpPr>
          <p:cNvPr id="5" name="Text 2"/>
          <p:cNvSpPr/>
          <p:nvPr/>
        </p:nvSpPr>
        <p:spPr>
          <a:xfrm>
            <a:off x="8105894" y="2636758"/>
            <a:ext cx="5738217" cy="127015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The integration of AI into project scheduling represents more than just adopting new technology—it signifies a fundamental paradigm shift in how we approach project planning, execution, and management.</a:t>
            </a:r>
            <a:endParaRPr lang="en-US" sz="1550" dirty="0"/>
          </a:p>
        </p:txBody>
      </p:sp>
      <p:sp>
        <p:nvSpPr>
          <p:cNvPr id="6" name="Text 3"/>
          <p:cNvSpPr/>
          <p:nvPr/>
        </p:nvSpPr>
        <p:spPr>
          <a:xfrm>
            <a:off x="8105894" y="4085511"/>
            <a:ext cx="5738217" cy="127015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By leveraging AI-driven analytics, intelligent automation, and sophisticated predictive modeling, organizations can optimize resource utilization, minimize risks, and enhance productivity across all project management processes.</a:t>
            </a:r>
            <a:endParaRPr lang="en-US" sz="1550" dirty="0"/>
          </a:p>
        </p:txBody>
      </p:sp>
      <p:sp>
        <p:nvSpPr>
          <p:cNvPr id="7" name="Text 4"/>
          <p:cNvSpPr/>
          <p:nvPr/>
        </p:nvSpPr>
        <p:spPr>
          <a:xfrm>
            <a:off x="8105894" y="5534263"/>
            <a:ext cx="5738217" cy="127015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Embracing AI in project scheduling means embracing a mindset of innovation, using technology to unlock new possibilities for efficiency and success that were previously unimaginable.</a:t>
            </a:r>
            <a:endParaRPr lang="en-US" sz="155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spTree>
      <p:nvGrpSpPr>
        <p:cNvPr id="1" name=""/>
        <p:cNvGrpSpPr/>
        <p:nvPr/>
      </p:nvGrpSpPr>
      <p:grpSpPr>
        <a:xfrm>
          <a:off x="0" y="0"/>
          <a:ext cx="0" cy="0"/>
          <a:chOff x="0" y="0"/>
          <a:chExt cx="0" cy="0"/>
        </a:xfrm>
      </p:grpSpPr>
      <p:sp>
        <p:nvSpPr>
          <p:cNvPr id="2" name="Text 0"/>
          <p:cNvSpPr/>
          <p:nvPr/>
        </p:nvSpPr>
        <p:spPr>
          <a:xfrm>
            <a:off x="793790" y="1516261"/>
            <a:ext cx="8084106" cy="620078"/>
          </a:xfrm>
          <a:prstGeom prst="rect">
            <a:avLst/>
          </a:prstGeom>
          <a:noFill/>
          <a:ln/>
        </p:spPr>
        <p:txBody>
          <a:bodyPr wrap="none" lIns="0" tIns="0" rIns="0" bIns="0" rtlCol="0" anchor="t"/>
          <a:lstStyle/>
          <a:p>
            <a:pPr marL="0" indent="0" algn="l">
              <a:lnSpc>
                <a:spcPts val="4850"/>
              </a:lnSpc>
              <a:buNone/>
            </a:pPr>
            <a:r>
              <a:rPr lang="en-US" sz="3900" dirty="0">
                <a:solidFill>
                  <a:srgbClr val="1B1B27"/>
                </a:solidFill>
                <a:latin typeface="Alexandria" pitchFamily="34" charset="0"/>
                <a:ea typeface="Alexandria" pitchFamily="34" charset="-122"/>
                <a:cs typeface="Alexandria" pitchFamily="34" charset="-120"/>
              </a:rPr>
              <a:t>The Future of Project Scheduling</a:t>
            </a:r>
            <a:endParaRPr lang="en-US" sz="3900" dirty="0"/>
          </a:p>
        </p:txBody>
      </p:sp>
      <p:sp>
        <p:nvSpPr>
          <p:cNvPr id="3" name="Text 1"/>
          <p:cNvSpPr/>
          <p:nvPr/>
        </p:nvSpPr>
        <p:spPr>
          <a:xfrm>
            <a:off x="793790" y="2215634"/>
            <a:ext cx="3106936" cy="372070"/>
          </a:xfrm>
          <a:prstGeom prst="rect">
            <a:avLst/>
          </a:prstGeom>
          <a:noFill/>
          <a:ln/>
        </p:spPr>
        <p:txBody>
          <a:bodyPr wrap="none" lIns="0" tIns="0" rIns="0" bIns="0" rtlCol="0" anchor="t"/>
          <a:lstStyle/>
          <a:p>
            <a:pPr marL="0" indent="0" algn="l">
              <a:lnSpc>
                <a:spcPts val="2900"/>
              </a:lnSpc>
              <a:buNone/>
            </a:pPr>
            <a:r>
              <a:rPr lang="en-US" sz="2300" dirty="0">
                <a:solidFill>
                  <a:srgbClr val="1B1B27"/>
                </a:solidFill>
                <a:latin typeface="Alexandria" pitchFamily="34" charset="0"/>
                <a:ea typeface="Alexandria" pitchFamily="34" charset="-122"/>
                <a:cs typeface="Alexandria" pitchFamily="34" charset="-120"/>
              </a:rPr>
              <a:t>A Brighter Tomorrow</a:t>
            </a:r>
            <a:endParaRPr lang="en-US" sz="2300" dirty="0"/>
          </a:p>
        </p:txBody>
      </p:sp>
      <p:sp>
        <p:nvSpPr>
          <p:cNvPr id="4" name="Text 2"/>
          <p:cNvSpPr/>
          <p:nvPr/>
        </p:nvSpPr>
        <p:spPr>
          <a:xfrm>
            <a:off x="793790" y="2885361"/>
            <a:ext cx="13042821" cy="95261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As we embrace the transformative potential of artificial intelligence in project management, the future of project scheduling has never looked brighter. AI doesn't replace the expertise and judgment of skilled project managers—it amplifies their capabilities, freeing them from tedious manual tasks to focus on strategic decisions and stakeholder relationships.</a:t>
            </a:r>
            <a:endParaRPr lang="en-US" sz="1550" dirty="0"/>
          </a:p>
        </p:txBody>
      </p:sp>
      <p:sp>
        <p:nvSpPr>
          <p:cNvPr id="5" name="Shape 3"/>
          <p:cNvSpPr/>
          <p:nvPr/>
        </p:nvSpPr>
        <p:spPr>
          <a:xfrm>
            <a:off x="793790" y="4061222"/>
            <a:ext cx="4215289" cy="1793796"/>
          </a:xfrm>
          <a:prstGeom prst="roundRect">
            <a:avLst>
              <a:gd name="adj" fmla="val 4647"/>
            </a:avLst>
          </a:prstGeom>
          <a:solidFill>
            <a:srgbClr val="D2DDF9"/>
          </a:solidFill>
          <a:ln w="7620">
            <a:solidFill>
              <a:srgbClr val="B8C3DF"/>
            </a:solidFill>
            <a:prstDash val="solid"/>
          </a:ln>
        </p:spPr>
        <p:txBody>
          <a:bodyPr/>
          <a:lstStyle/>
          <a:p>
            <a:endParaRPr lang="en-US"/>
          </a:p>
        </p:txBody>
      </p:sp>
      <p:sp>
        <p:nvSpPr>
          <p:cNvPr id="6" name="Text 4"/>
          <p:cNvSpPr/>
          <p:nvPr/>
        </p:nvSpPr>
        <p:spPr>
          <a:xfrm>
            <a:off x="999768" y="4267200"/>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Strategic Focus</a:t>
            </a:r>
            <a:endParaRPr lang="en-US" sz="1950" dirty="0"/>
          </a:p>
        </p:txBody>
      </p:sp>
      <p:sp>
        <p:nvSpPr>
          <p:cNvPr id="7" name="Text 5"/>
          <p:cNvSpPr/>
          <p:nvPr/>
        </p:nvSpPr>
        <p:spPr>
          <a:xfrm>
            <a:off x="999768" y="4696420"/>
            <a:ext cx="3803333" cy="95261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Project managers can concentrate on high-value activities while AI handles routine scheduling optimization</a:t>
            </a:r>
            <a:endParaRPr lang="en-US" sz="1550" dirty="0"/>
          </a:p>
        </p:txBody>
      </p:sp>
      <p:sp>
        <p:nvSpPr>
          <p:cNvPr id="8" name="Shape 6"/>
          <p:cNvSpPr/>
          <p:nvPr/>
        </p:nvSpPr>
        <p:spPr>
          <a:xfrm>
            <a:off x="5207437" y="4061222"/>
            <a:ext cx="4215408" cy="1793796"/>
          </a:xfrm>
          <a:prstGeom prst="roundRect">
            <a:avLst>
              <a:gd name="adj" fmla="val 4647"/>
            </a:avLst>
          </a:prstGeom>
          <a:solidFill>
            <a:srgbClr val="D2DDF9"/>
          </a:solidFill>
          <a:ln w="7620">
            <a:solidFill>
              <a:srgbClr val="B8C3DF"/>
            </a:solidFill>
            <a:prstDash val="solid"/>
          </a:ln>
        </p:spPr>
        <p:txBody>
          <a:bodyPr/>
          <a:lstStyle/>
          <a:p>
            <a:endParaRPr lang="en-US"/>
          </a:p>
        </p:txBody>
      </p:sp>
      <p:sp>
        <p:nvSpPr>
          <p:cNvPr id="9" name="Text 7"/>
          <p:cNvSpPr/>
          <p:nvPr/>
        </p:nvSpPr>
        <p:spPr>
          <a:xfrm>
            <a:off x="5413415" y="4267200"/>
            <a:ext cx="2910959"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Competitive Advantage</a:t>
            </a:r>
            <a:endParaRPr lang="en-US" sz="1950" dirty="0"/>
          </a:p>
        </p:txBody>
      </p:sp>
      <p:sp>
        <p:nvSpPr>
          <p:cNvPr id="10" name="Text 8"/>
          <p:cNvSpPr/>
          <p:nvPr/>
        </p:nvSpPr>
        <p:spPr>
          <a:xfrm>
            <a:off x="5413415" y="4696420"/>
            <a:ext cx="3803452" cy="95261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Organizations that embrace AI scheduling gain significant advantages in speed, efficiency, and reliability</a:t>
            </a:r>
            <a:endParaRPr lang="en-US" sz="1550" dirty="0"/>
          </a:p>
        </p:txBody>
      </p:sp>
      <p:sp>
        <p:nvSpPr>
          <p:cNvPr id="11" name="Shape 9"/>
          <p:cNvSpPr/>
          <p:nvPr/>
        </p:nvSpPr>
        <p:spPr>
          <a:xfrm>
            <a:off x="9621203" y="4061222"/>
            <a:ext cx="4215289" cy="1793796"/>
          </a:xfrm>
          <a:prstGeom prst="roundRect">
            <a:avLst>
              <a:gd name="adj" fmla="val 4647"/>
            </a:avLst>
          </a:prstGeom>
          <a:solidFill>
            <a:srgbClr val="D2DDF9"/>
          </a:solidFill>
          <a:ln w="7620">
            <a:solidFill>
              <a:srgbClr val="B8C3DF"/>
            </a:solidFill>
            <a:prstDash val="solid"/>
          </a:ln>
        </p:spPr>
        <p:txBody>
          <a:bodyPr/>
          <a:lstStyle/>
          <a:p>
            <a:endParaRPr lang="en-US"/>
          </a:p>
        </p:txBody>
      </p:sp>
      <p:sp>
        <p:nvSpPr>
          <p:cNvPr id="12" name="Text 10"/>
          <p:cNvSpPr/>
          <p:nvPr/>
        </p:nvSpPr>
        <p:spPr>
          <a:xfrm>
            <a:off x="9827181" y="4267200"/>
            <a:ext cx="2655689"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Continuous Evolution</a:t>
            </a:r>
            <a:endParaRPr lang="en-US" sz="1950" dirty="0"/>
          </a:p>
        </p:txBody>
      </p:sp>
      <p:sp>
        <p:nvSpPr>
          <p:cNvPr id="13" name="Text 11"/>
          <p:cNvSpPr/>
          <p:nvPr/>
        </p:nvSpPr>
        <p:spPr>
          <a:xfrm>
            <a:off x="9827181" y="4696420"/>
            <a:ext cx="3803333" cy="95261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AI systems improve with every project, creating a trajectory of ever-increasing effectiveness</a:t>
            </a:r>
            <a:endParaRPr lang="en-US" sz="1550" dirty="0"/>
          </a:p>
        </p:txBody>
      </p:sp>
      <p:sp>
        <p:nvSpPr>
          <p:cNvPr id="14" name="Text 12"/>
          <p:cNvSpPr/>
          <p:nvPr/>
        </p:nvSpPr>
        <p:spPr>
          <a:xfrm>
            <a:off x="793790" y="6078260"/>
            <a:ext cx="13042821" cy="63507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The question is no longer whether to integrate AI into project scheduling, but how quickly organizations can adapt to harness its full potential. Those who move decisively will position themselves at the forefront of project management excellence.</a:t>
            </a:r>
            <a:endParaRPr lang="en-US" sz="155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2" name="Text 0"/>
          <p:cNvSpPr/>
          <p:nvPr/>
        </p:nvSpPr>
        <p:spPr>
          <a:xfrm>
            <a:off x="793790" y="1822728"/>
            <a:ext cx="6451759" cy="620078"/>
          </a:xfrm>
          <a:prstGeom prst="rect">
            <a:avLst/>
          </a:prstGeom>
          <a:noFill/>
          <a:ln/>
        </p:spPr>
        <p:txBody>
          <a:bodyPr wrap="none" lIns="0" tIns="0" rIns="0" bIns="0" rtlCol="0" anchor="t"/>
          <a:lstStyle/>
          <a:p>
            <a:pPr marL="0" indent="0" algn="l">
              <a:lnSpc>
                <a:spcPts val="4850"/>
              </a:lnSpc>
              <a:buNone/>
            </a:pPr>
            <a:r>
              <a:rPr lang="en-US" sz="3900" dirty="0">
                <a:solidFill>
                  <a:srgbClr val="1B1B27"/>
                </a:solidFill>
                <a:latin typeface="Alexandria" pitchFamily="34" charset="0"/>
                <a:ea typeface="Alexandria" pitchFamily="34" charset="-122"/>
                <a:cs typeface="Alexandria" pitchFamily="34" charset="-120"/>
              </a:rPr>
              <a:t>The Scheduling Challenge</a:t>
            </a:r>
            <a:endParaRPr lang="en-US" sz="3900" dirty="0"/>
          </a:p>
        </p:txBody>
      </p:sp>
      <p:sp>
        <p:nvSpPr>
          <p:cNvPr id="3" name="Text 1"/>
          <p:cNvSpPr/>
          <p:nvPr/>
        </p:nvSpPr>
        <p:spPr>
          <a:xfrm>
            <a:off x="793790" y="2938820"/>
            <a:ext cx="4458653" cy="372070"/>
          </a:xfrm>
          <a:prstGeom prst="rect">
            <a:avLst/>
          </a:prstGeom>
          <a:noFill/>
          <a:ln/>
        </p:spPr>
        <p:txBody>
          <a:bodyPr wrap="none" lIns="0" tIns="0" rIns="0" bIns="0" rtlCol="0" anchor="t"/>
          <a:lstStyle/>
          <a:p>
            <a:pPr marL="0" indent="0" algn="l">
              <a:lnSpc>
                <a:spcPts val="2900"/>
              </a:lnSpc>
              <a:buNone/>
            </a:pPr>
            <a:r>
              <a:rPr lang="en-US" sz="2300" dirty="0">
                <a:solidFill>
                  <a:srgbClr val="1B1B27"/>
                </a:solidFill>
                <a:latin typeface="Alexandria" pitchFamily="34" charset="0"/>
                <a:ea typeface="Alexandria" pitchFamily="34" charset="-122"/>
                <a:cs typeface="Alexandria" pitchFamily="34" charset="-120"/>
              </a:rPr>
              <a:t>Traditional Methods Fall Short</a:t>
            </a:r>
            <a:endParaRPr lang="en-US" sz="2300" dirty="0"/>
          </a:p>
        </p:txBody>
      </p:sp>
      <p:sp>
        <p:nvSpPr>
          <p:cNvPr id="4" name="Text 2"/>
          <p:cNvSpPr/>
          <p:nvPr/>
        </p:nvSpPr>
        <p:spPr>
          <a:xfrm>
            <a:off x="793790" y="3509248"/>
            <a:ext cx="6279356" cy="1587698"/>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Project scheduling has always been the cornerstone of successful project management. Yet traditional approaches struggle with the complexity of modern projects, where multiple dependencies, resource constraints, and constantly shifting priorities create a web of challenges.</a:t>
            </a:r>
            <a:endParaRPr lang="en-US" sz="1550" dirty="0"/>
          </a:p>
        </p:txBody>
      </p:sp>
      <p:sp>
        <p:nvSpPr>
          <p:cNvPr id="5" name="Text 3"/>
          <p:cNvSpPr/>
          <p:nvPr/>
        </p:nvSpPr>
        <p:spPr>
          <a:xfrm>
            <a:off x="793790" y="5275540"/>
            <a:ext cx="6279356" cy="95261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Teams face difficulties in allocating resources optimally, managing interdependencies, and adapting to unforeseen changes—all while trying to meet critical deadlines.</a:t>
            </a:r>
            <a:endParaRPr lang="en-US" sz="1550" dirty="0"/>
          </a:p>
        </p:txBody>
      </p:sp>
      <p:sp>
        <p:nvSpPr>
          <p:cNvPr id="6" name="Text 4"/>
          <p:cNvSpPr/>
          <p:nvPr/>
        </p:nvSpPr>
        <p:spPr>
          <a:xfrm>
            <a:off x="7564874" y="2938820"/>
            <a:ext cx="3545205" cy="372070"/>
          </a:xfrm>
          <a:prstGeom prst="rect">
            <a:avLst/>
          </a:prstGeom>
          <a:noFill/>
          <a:ln/>
        </p:spPr>
        <p:txBody>
          <a:bodyPr wrap="none" lIns="0" tIns="0" rIns="0" bIns="0" rtlCol="0" anchor="t"/>
          <a:lstStyle/>
          <a:p>
            <a:pPr marL="0" indent="0" algn="l">
              <a:lnSpc>
                <a:spcPts val="2900"/>
              </a:lnSpc>
              <a:buNone/>
            </a:pPr>
            <a:r>
              <a:rPr lang="en-US" sz="2300" dirty="0">
                <a:solidFill>
                  <a:srgbClr val="1B1B27"/>
                </a:solidFill>
                <a:latin typeface="Alexandria" pitchFamily="34" charset="0"/>
                <a:ea typeface="Alexandria" pitchFamily="34" charset="-122"/>
                <a:cs typeface="Alexandria" pitchFamily="34" charset="-120"/>
              </a:rPr>
              <a:t>The Need for Innovation</a:t>
            </a:r>
            <a:endParaRPr lang="en-US" sz="2300" dirty="0"/>
          </a:p>
        </p:txBody>
      </p:sp>
      <p:sp>
        <p:nvSpPr>
          <p:cNvPr id="7" name="Text 5"/>
          <p:cNvSpPr/>
          <p:nvPr/>
        </p:nvSpPr>
        <p:spPr>
          <a:xfrm>
            <a:off x="7564874" y="3509248"/>
            <a:ext cx="6279356" cy="127015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In fast-paced environments, static scheduling methods can't keep up. Project managers need tools that can process vast amounts of data, predict potential roadblocks, and adjust plans in real-time.</a:t>
            </a:r>
            <a:endParaRPr lang="en-US" sz="1550" dirty="0"/>
          </a:p>
        </p:txBody>
      </p:sp>
      <p:sp>
        <p:nvSpPr>
          <p:cNvPr id="8" name="Text 6"/>
          <p:cNvSpPr/>
          <p:nvPr/>
        </p:nvSpPr>
        <p:spPr>
          <a:xfrm>
            <a:off x="7564874" y="4958001"/>
            <a:ext cx="6279356" cy="95261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This is where artificial intelligence enters the picture, offering a transformative solution that promises to reshape how we approach project scheduling entirely.</a:t>
            </a:r>
            <a:endParaRPr lang="en-US" sz="155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sp>
        <p:nvSpPr>
          <p:cNvPr id="2" name="Text 0"/>
          <p:cNvSpPr/>
          <p:nvPr/>
        </p:nvSpPr>
        <p:spPr>
          <a:xfrm>
            <a:off x="793790" y="1997273"/>
            <a:ext cx="9692045" cy="620078"/>
          </a:xfrm>
          <a:prstGeom prst="rect">
            <a:avLst/>
          </a:prstGeom>
          <a:noFill/>
          <a:ln/>
        </p:spPr>
        <p:txBody>
          <a:bodyPr wrap="none" lIns="0" tIns="0" rIns="0" bIns="0" rtlCol="0" anchor="t"/>
          <a:lstStyle/>
          <a:p>
            <a:pPr marL="0" indent="0" algn="l">
              <a:lnSpc>
                <a:spcPts val="4850"/>
              </a:lnSpc>
              <a:buNone/>
            </a:pPr>
            <a:r>
              <a:rPr lang="en-US" sz="3900" dirty="0">
                <a:solidFill>
                  <a:srgbClr val="1B1B27"/>
                </a:solidFill>
                <a:latin typeface="Alexandria" pitchFamily="34" charset="0"/>
                <a:ea typeface="Alexandria" pitchFamily="34" charset="-122"/>
                <a:cs typeface="Alexandria" pitchFamily="34" charset="-120"/>
              </a:rPr>
              <a:t>Five Ways AI Revolutionizes Scheduling</a:t>
            </a:r>
            <a:endParaRPr lang="en-US" sz="3900" dirty="0"/>
          </a:p>
        </p:txBody>
      </p:sp>
      <p:sp>
        <p:nvSpPr>
          <p:cNvPr id="3" name="Text 1"/>
          <p:cNvSpPr/>
          <p:nvPr/>
        </p:nvSpPr>
        <p:spPr>
          <a:xfrm>
            <a:off x="793790" y="3014186"/>
            <a:ext cx="198358" cy="248007"/>
          </a:xfrm>
          <a:prstGeom prst="rect">
            <a:avLst/>
          </a:prstGeom>
          <a:noFill/>
          <a:ln/>
        </p:spPr>
        <p:txBody>
          <a:bodyPr wrap="none" lIns="0" tIns="0" rIns="0" bIns="0" rtlCol="0" anchor="t"/>
          <a:lstStyle/>
          <a:p>
            <a:pPr marL="0" indent="0" algn="l">
              <a:lnSpc>
                <a:spcPts val="2500"/>
              </a:lnSpc>
              <a:buNone/>
            </a:pPr>
            <a:r>
              <a:rPr lang="en-US" sz="1550" dirty="0">
                <a:solidFill>
                  <a:srgbClr val="404155"/>
                </a:solidFill>
                <a:latin typeface="Alexandria Light" pitchFamily="34" charset="0"/>
                <a:ea typeface="Alexandria Light" pitchFamily="34" charset="-122"/>
                <a:cs typeface="Alexandria Light" pitchFamily="34" charset="-120"/>
              </a:rPr>
              <a:t>01</a:t>
            </a:r>
            <a:endParaRPr lang="en-US" sz="1550" dirty="0"/>
          </a:p>
        </p:txBody>
      </p:sp>
      <p:sp>
        <p:nvSpPr>
          <p:cNvPr id="4" name="Shape 2"/>
          <p:cNvSpPr/>
          <p:nvPr/>
        </p:nvSpPr>
        <p:spPr>
          <a:xfrm>
            <a:off x="793790" y="3328511"/>
            <a:ext cx="4215289" cy="22860"/>
          </a:xfrm>
          <a:prstGeom prst="rect">
            <a:avLst/>
          </a:prstGeom>
          <a:solidFill>
            <a:srgbClr val="1B54DA"/>
          </a:solidFill>
          <a:ln/>
        </p:spPr>
        <p:txBody>
          <a:bodyPr/>
          <a:lstStyle/>
          <a:p>
            <a:endParaRPr lang="en-US"/>
          </a:p>
        </p:txBody>
      </p:sp>
      <p:sp>
        <p:nvSpPr>
          <p:cNvPr id="5" name="Text 3"/>
          <p:cNvSpPr/>
          <p:nvPr/>
        </p:nvSpPr>
        <p:spPr>
          <a:xfrm>
            <a:off x="793790" y="3473410"/>
            <a:ext cx="3797022"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Intelligent Resource Allocation</a:t>
            </a:r>
            <a:endParaRPr lang="en-US" sz="1950" dirty="0"/>
          </a:p>
        </p:txBody>
      </p:sp>
      <p:sp>
        <p:nvSpPr>
          <p:cNvPr id="6" name="Text 4"/>
          <p:cNvSpPr/>
          <p:nvPr/>
        </p:nvSpPr>
        <p:spPr>
          <a:xfrm>
            <a:off x="793790" y="3902631"/>
            <a:ext cx="4215289" cy="317540"/>
          </a:xfrm>
          <a:prstGeom prst="rect">
            <a:avLst/>
          </a:prstGeom>
          <a:noFill/>
          <a:ln/>
        </p:spPr>
        <p:txBody>
          <a:bodyPr wrap="non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Optimal distribution of talent and assets</a:t>
            </a:r>
            <a:endParaRPr lang="en-US" sz="1550" dirty="0"/>
          </a:p>
        </p:txBody>
      </p:sp>
      <p:sp>
        <p:nvSpPr>
          <p:cNvPr id="7" name="Text 5"/>
          <p:cNvSpPr/>
          <p:nvPr/>
        </p:nvSpPr>
        <p:spPr>
          <a:xfrm>
            <a:off x="5207437" y="3014186"/>
            <a:ext cx="198358" cy="248007"/>
          </a:xfrm>
          <a:prstGeom prst="rect">
            <a:avLst/>
          </a:prstGeom>
          <a:noFill/>
          <a:ln/>
        </p:spPr>
        <p:txBody>
          <a:bodyPr wrap="none" lIns="0" tIns="0" rIns="0" bIns="0" rtlCol="0" anchor="t"/>
          <a:lstStyle/>
          <a:p>
            <a:pPr marL="0" indent="0" algn="l">
              <a:lnSpc>
                <a:spcPts val="2500"/>
              </a:lnSpc>
              <a:buNone/>
            </a:pPr>
            <a:r>
              <a:rPr lang="en-US" sz="1550" dirty="0">
                <a:solidFill>
                  <a:srgbClr val="404155"/>
                </a:solidFill>
                <a:latin typeface="Alexandria Light" pitchFamily="34" charset="0"/>
                <a:ea typeface="Alexandria Light" pitchFamily="34" charset="-122"/>
                <a:cs typeface="Alexandria Light" pitchFamily="34" charset="-120"/>
              </a:rPr>
              <a:t>02</a:t>
            </a:r>
            <a:endParaRPr lang="en-US" sz="1550" dirty="0"/>
          </a:p>
        </p:txBody>
      </p:sp>
      <p:sp>
        <p:nvSpPr>
          <p:cNvPr id="8" name="Shape 6"/>
          <p:cNvSpPr/>
          <p:nvPr/>
        </p:nvSpPr>
        <p:spPr>
          <a:xfrm>
            <a:off x="5207437" y="3328511"/>
            <a:ext cx="4215408" cy="22860"/>
          </a:xfrm>
          <a:prstGeom prst="rect">
            <a:avLst/>
          </a:prstGeom>
          <a:solidFill>
            <a:srgbClr val="1B54DA"/>
          </a:solidFill>
          <a:ln/>
        </p:spPr>
        <p:txBody>
          <a:bodyPr/>
          <a:lstStyle/>
          <a:p>
            <a:endParaRPr lang="en-US"/>
          </a:p>
        </p:txBody>
      </p:sp>
      <p:sp>
        <p:nvSpPr>
          <p:cNvPr id="9" name="Text 7"/>
          <p:cNvSpPr/>
          <p:nvPr/>
        </p:nvSpPr>
        <p:spPr>
          <a:xfrm>
            <a:off x="5207437" y="3473410"/>
            <a:ext cx="4029432"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Dynamic Schedule Optimization</a:t>
            </a:r>
            <a:endParaRPr lang="en-US" sz="1950" dirty="0"/>
          </a:p>
        </p:txBody>
      </p:sp>
      <p:sp>
        <p:nvSpPr>
          <p:cNvPr id="10" name="Text 8"/>
          <p:cNvSpPr/>
          <p:nvPr/>
        </p:nvSpPr>
        <p:spPr>
          <a:xfrm>
            <a:off x="5207437" y="3902631"/>
            <a:ext cx="4215408" cy="317540"/>
          </a:xfrm>
          <a:prstGeom prst="rect">
            <a:avLst/>
          </a:prstGeom>
          <a:noFill/>
          <a:ln/>
        </p:spPr>
        <p:txBody>
          <a:bodyPr wrap="non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Real-time adjustments to evolving needs</a:t>
            </a:r>
            <a:endParaRPr lang="en-US" sz="1550" dirty="0"/>
          </a:p>
        </p:txBody>
      </p:sp>
      <p:sp>
        <p:nvSpPr>
          <p:cNvPr id="11" name="Text 9"/>
          <p:cNvSpPr/>
          <p:nvPr/>
        </p:nvSpPr>
        <p:spPr>
          <a:xfrm>
            <a:off x="9621203" y="3014186"/>
            <a:ext cx="198358" cy="248007"/>
          </a:xfrm>
          <a:prstGeom prst="rect">
            <a:avLst/>
          </a:prstGeom>
          <a:noFill/>
          <a:ln/>
        </p:spPr>
        <p:txBody>
          <a:bodyPr wrap="none" lIns="0" tIns="0" rIns="0" bIns="0" rtlCol="0" anchor="t"/>
          <a:lstStyle/>
          <a:p>
            <a:pPr marL="0" indent="0" algn="l">
              <a:lnSpc>
                <a:spcPts val="2500"/>
              </a:lnSpc>
              <a:buNone/>
            </a:pPr>
            <a:r>
              <a:rPr lang="en-US" sz="1550" dirty="0">
                <a:solidFill>
                  <a:srgbClr val="404155"/>
                </a:solidFill>
                <a:latin typeface="Alexandria Light" pitchFamily="34" charset="0"/>
                <a:ea typeface="Alexandria Light" pitchFamily="34" charset="-122"/>
                <a:cs typeface="Alexandria Light" pitchFamily="34" charset="-120"/>
              </a:rPr>
              <a:t>03</a:t>
            </a:r>
            <a:endParaRPr lang="en-US" sz="1550" dirty="0"/>
          </a:p>
        </p:txBody>
      </p:sp>
      <p:sp>
        <p:nvSpPr>
          <p:cNvPr id="12" name="Shape 10"/>
          <p:cNvSpPr/>
          <p:nvPr/>
        </p:nvSpPr>
        <p:spPr>
          <a:xfrm>
            <a:off x="9621203" y="3328511"/>
            <a:ext cx="4215289" cy="22860"/>
          </a:xfrm>
          <a:prstGeom prst="rect">
            <a:avLst/>
          </a:prstGeom>
          <a:solidFill>
            <a:srgbClr val="1B54DA"/>
          </a:solidFill>
          <a:ln/>
        </p:spPr>
        <p:txBody>
          <a:bodyPr/>
          <a:lstStyle/>
          <a:p>
            <a:endParaRPr lang="en-US"/>
          </a:p>
        </p:txBody>
      </p:sp>
      <p:sp>
        <p:nvSpPr>
          <p:cNvPr id="13" name="Text 11"/>
          <p:cNvSpPr/>
          <p:nvPr/>
        </p:nvSpPr>
        <p:spPr>
          <a:xfrm>
            <a:off x="9621203" y="3473410"/>
            <a:ext cx="4215289" cy="620316"/>
          </a:xfrm>
          <a:prstGeom prst="rect">
            <a:avLst/>
          </a:prstGeom>
          <a:noFill/>
          <a:ln/>
        </p:spPr>
        <p:txBody>
          <a:bodyPr wrap="squar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Predictive Analytics for Risk Management</a:t>
            </a:r>
            <a:endParaRPr lang="en-US" sz="1950" dirty="0"/>
          </a:p>
        </p:txBody>
      </p:sp>
      <p:sp>
        <p:nvSpPr>
          <p:cNvPr id="14" name="Text 12"/>
          <p:cNvSpPr/>
          <p:nvPr/>
        </p:nvSpPr>
        <p:spPr>
          <a:xfrm>
            <a:off x="9621203" y="4212788"/>
            <a:ext cx="4215289" cy="317540"/>
          </a:xfrm>
          <a:prstGeom prst="rect">
            <a:avLst/>
          </a:prstGeom>
          <a:noFill/>
          <a:ln/>
        </p:spPr>
        <p:txBody>
          <a:bodyPr wrap="non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Anticipate delays before they happen</a:t>
            </a:r>
            <a:endParaRPr lang="en-US" sz="1550" dirty="0"/>
          </a:p>
        </p:txBody>
      </p:sp>
      <p:sp>
        <p:nvSpPr>
          <p:cNvPr id="15" name="Text 13"/>
          <p:cNvSpPr/>
          <p:nvPr/>
        </p:nvSpPr>
        <p:spPr>
          <a:xfrm>
            <a:off x="793790" y="4877514"/>
            <a:ext cx="198358" cy="248007"/>
          </a:xfrm>
          <a:prstGeom prst="rect">
            <a:avLst/>
          </a:prstGeom>
          <a:noFill/>
          <a:ln/>
        </p:spPr>
        <p:txBody>
          <a:bodyPr wrap="none" lIns="0" tIns="0" rIns="0" bIns="0" rtlCol="0" anchor="t"/>
          <a:lstStyle/>
          <a:p>
            <a:pPr marL="0" indent="0" algn="l">
              <a:lnSpc>
                <a:spcPts val="2500"/>
              </a:lnSpc>
              <a:buNone/>
            </a:pPr>
            <a:r>
              <a:rPr lang="en-US" sz="1550" dirty="0">
                <a:solidFill>
                  <a:srgbClr val="404155"/>
                </a:solidFill>
                <a:latin typeface="Alexandria Light" pitchFamily="34" charset="0"/>
                <a:ea typeface="Alexandria Light" pitchFamily="34" charset="-122"/>
                <a:cs typeface="Alexandria Light" pitchFamily="34" charset="-120"/>
              </a:rPr>
              <a:t>04</a:t>
            </a:r>
            <a:endParaRPr lang="en-US" sz="1550" dirty="0"/>
          </a:p>
        </p:txBody>
      </p:sp>
      <p:sp>
        <p:nvSpPr>
          <p:cNvPr id="16" name="Shape 14"/>
          <p:cNvSpPr/>
          <p:nvPr/>
        </p:nvSpPr>
        <p:spPr>
          <a:xfrm>
            <a:off x="793790" y="5191839"/>
            <a:ext cx="6422112" cy="22860"/>
          </a:xfrm>
          <a:prstGeom prst="rect">
            <a:avLst/>
          </a:prstGeom>
          <a:solidFill>
            <a:srgbClr val="1B54DA"/>
          </a:solidFill>
          <a:ln/>
        </p:spPr>
        <p:txBody>
          <a:bodyPr/>
          <a:lstStyle/>
          <a:p>
            <a:endParaRPr lang="en-US"/>
          </a:p>
        </p:txBody>
      </p:sp>
      <p:sp>
        <p:nvSpPr>
          <p:cNvPr id="17" name="Text 15"/>
          <p:cNvSpPr/>
          <p:nvPr/>
        </p:nvSpPr>
        <p:spPr>
          <a:xfrm>
            <a:off x="793790" y="5336738"/>
            <a:ext cx="3694867"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Automated Task Prioritization</a:t>
            </a:r>
            <a:endParaRPr lang="en-US" sz="1950" dirty="0"/>
          </a:p>
        </p:txBody>
      </p:sp>
      <p:sp>
        <p:nvSpPr>
          <p:cNvPr id="18" name="Text 16"/>
          <p:cNvSpPr/>
          <p:nvPr/>
        </p:nvSpPr>
        <p:spPr>
          <a:xfrm>
            <a:off x="793790" y="5765959"/>
            <a:ext cx="6422112" cy="317540"/>
          </a:xfrm>
          <a:prstGeom prst="rect">
            <a:avLst/>
          </a:prstGeom>
          <a:noFill/>
          <a:ln/>
        </p:spPr>
        <p:txBody>
          <a:bodyPr wrap="non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Focus on what matters most</a:t>
            </a:r>
            <a:endParaRPr lang="en-US" sz="1550" dirty="0"/>
          </a:p>
        </p:txBody>
      </p:sp>
      <p:sp>
        <p:nvSpPr>
          <p:cNvPr id="19" name="Text 17"/>
          <p:cNvSpPr/>
          <p:nvPr/>
        </p:nvSpPr>
        <p:spPr>
          <a:xfrm>
            <a:off x="7414260" y="4877514"/>
            <a:ext cx="198358" cy="248007"/>
          </a:xfrm>
          <a:prstGeom prst="rect">
            <a:avLst/>
          </a:prstGeom>
          <a:noFill/>
          <a:ln/>
        </p:spPr>
        <p:txBody>
          <a:bodyPr wrap="none" lIns="0" tIns="0" rIns="0" bIns="0" rtlCol="0" anchor="t"/>
          <a:lstStyle/>
          <a:p>
            <a:pPr marL="0" indent="0" algn="l">
              <a:lnSpc>
                <a:spcPts val="2500"/>
              </a:lnSpc>
              <a:buNone/>
            </a:pPr>
            <a:r>
              <a:rPr lang="en-US" sz="1550" dirty="0">
                <a:solidFill>
                  <a:srgbClr val="404155"/>
                </a:solidFill>
                <a:latin typeface="Alexandria Light" pitchFamily="34" charset="0"/>
                <a:ea typeface="Alexandria Light" pitchFamily="34" charset="-122"/>
                <a:cs typeface="Alexandria Light" pitchFamily="34" charset="-120"/>
              </a:rPr>
              <a:t>05</a:t>
            </a:r>
            <a:endParaRPr lang="en-US" sz="1550" dirty="0"/>
          </a:p>
        </p:txBody>
      </p:sp>
      <p:sp>
        <p:nvSpPr>
          <p:cNvPr id="20" name="Shape 18"/>
          <p:cNvSpPr/>
          <p:nvPr/>
        </p:nvSpPr>
        <p:spPr>
          <a:xfrm>
            <a:off x="7414260" y="5191839"/>
            <a:ext cx="6422231" cy="22860"/>
          </a:xfrm>
          <a:prstGeom prst="rect">
            <a:avLst/>
          </a:prstGeom>
          <a:solidFill>
            <a:srgbClr val="1B54DA"/>
          </a:solidFill>
          <a:ln/>
        </p:spPr>
        <p:txBody>
          <a:bodyPr/>
          <a:lstStyle/>
          <a:p>
            <a:endParaRPr lang="en-US"/>
          </a:p>
        </p:txBody>
      </p:sp>
      <p:sp>
        <p:nvSpPr>
          <p:cNvPr id="21" name="Text 19"/>
          <p:cNvSpPr/>
          <p:nvPr/>
        </p:nvSpPr>
        <p:spPr>
          <a:xfrm>
            <a:off x="7414260" y="5336738"/>
            <a:ext cx="5724525"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Adaptive Learning &amp; Continuous Improvement</a:t>
            </a:r>
            <a:endParaRPr lang="en-US" sz="1950" dirty="0"/>
          </a:p>
        </p:txBody>
      </p:sp>
      <p:sp>
        <p:nvSpPr>
          <p:cNvPr id="22" name="Text 20"/>
          <p:cNvSpPr/>
          <p:nvPr/>
        </p:nvSpPr>
        <p:spPr>
          <a:xfrm>
            <a:off x="7414260" y="5765959"/>
            <a:ext cx="6422231" cy="317540"/>
          </a:xfrm>
          <a:prstGeom prst="rect">
            <a:avLst/>
          </a:prstGeom>
          <a:noFill/>
          <a:ln/>
        </p:spPr>
        <p:txBody>
          <a:bodyPr wrap="non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Getting smarter with every project</a:t>
            </a:r>
            <a:endParaRPr lang="en-US" sz="155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10972800" y="0"/>
            <a:ext cx="3657600" cy="8229600"/>
          </a:xfrm>
          <a:prstGeom prst="rect">
            <a:avLst/>
          </a:prstGeom>
        </p:spPr>
      </p:pic>
      <p:sp>
        <p:nvSpPr>
          <p:cNvPr id="3" name="Text 0"/>
          <p:cNvSpPr/>
          <p:nvPr/>
        </p:nvSpPr>
        <p:spPr>
          <a:xfrm>
            <a:off x="793790" y="757118"/>
            <a:ext cx="7595830" cy="620078"/>
          </a:xfrm>
          <a:prstGeom prst="rect">
            <a:avLst/>
          </a:prstGeom>
          <a:noFill/>
          <a:ln/>
        </p:spPr>
        <p:txBody>
          <a:bodyPr wrap="none" lIns="0" tIns="0" rIns="0" bIns="0" rtlCol="0" anchor="t"/>
          <a:lstStyle/>
          <a:p>
            <a:pPr marL="0" indent="0" algn="l">
              <a:lnSpc>
                <a:spcPts val="4850"/>
              </a:lnSpc>
              <a:buNone/>
            </a:pPr>
            <a:r>
              <a:rPr lang="en-US" sz="3900" dirty="0">
                <a:solidFill>
                  <a:srgbClr val="1B1B27"/>
                </a:solidFill>
                <a:latin typeface="Alexandria" pitchFamily="34" charset="0"/>
                <a:ea typeface="Alexandria" pitchFamily="34" charset="-122"/>
                <a:cs typeface="Alexandria" pitchFamily="34" charset="-120"/>
              </a:rPr>
              <a:t>Intelligent Resource Allocation</a:t>
            </a:r>
            <a:endParaRPr lang="en-US" sz="3900" dirty="0"/>
          </a:p>
        </p:txBody>
      </p:sp>
      <p:sp>
        <p:nvSpPr>
          <p:cNvPr id="4" name="Text 1"/>
          <p:cNvSpPr/>
          <p:nvPr/>
        </p:nvSpPr>
        <p:spPr>
          <a:xfrm>
            <a:off x="793790" y="1674852"/>
            <a:ext cx="9385221" cy="95261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One of the most persistent challenges in project scheduling is ensuring that resources—people, equipment, and budget—are allocated in ways that maximize efficiency while minimizing delays and bottlenecks.</a:t>
            </a:r>
            <a:endParaRPr lang="en-US" sz="1550" dirty="0"/>
          </a:p>
        </p:txBody>
      </p:sp>
      <p:sp>
        <p:nvSpPr>
          <p:cNvPr id="5" name="Text 2"/>
          <p:cNvSpPr/>
          <p:nvPr/>
        </p:nvSpPr>
        <p:spPr>
          <a:xfrm>
            <a:off x="793790" y="2850713"/>
            <a:ext cx="9385221" cy="95261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AI-powered scheduling tools revolutionize this process by analyzing multiple dimensions simultaneously: project requirements, resource availability, individual skill sets, current workload distribution, and team member expertise levels.</a:t>
            </a:r>
            <a:endParaRPr lang="en-US" sz="1550" dirty="0"/>
          </a:p>
        </p:txBody>
      </p:sp>
      <p:sp>
        <p:nvSpPr>
          <p:cNvPr id="6" name="Shape 3"/>
          <p:cNvSpPr/>
          <p:nvPr/>
        </p:nvSpPr>
        <p:spPr>
          <a:xfrm>
            <a:off x="793790" y="4026575"/>
            <a:ext cx="2996089" cy="2587466"/>
          </a:xfrm>
          <a:prstGeom prst="roundRect">
            <a:avLst>
              <a:gd name="adj" fmla="val 3222"/>
            </a:avLst>
          </a:prstGeom>
          <a:solidFill>
            <a:srgbClr val="D2DDF9"/>
          </a:solidFill>
          <a:ln w="7620">
            <a:solidFill>
              <a:srgbClr val="B8C3DF"/>
            </a:solidFill>
            <a:prstDash val="solid"/>
          </a:ln>
        </p:spPr>
        <p:txBody>
          <a:bodyPr/>
          <a:lstStyle/>
          <a:p>
            <a:endParaRPr lang="en-US"/>
          </a:p>
        </p:txBody>
      </p:sp>
      <p:sp>
        <p:nvSpPr>
          <p:cNvPr id="7" name="Shape 4"/>
          <p:cNvSpPr/>
          <p:nvPr/>
        </p:nvSpPr>
        <p:spPr>
          <a:xfrm>
            <a:off x="999768" y="4232553"/>
            <a:ext cx="595313" cy="595313"/>
          </a:xfrm>
          <a:prstGeom prst="roundRect">
            <a:avLst>
              <a:gd name="adj" fmla="val 15358451"/>
            </a:avLst>
          </a:prstGeom>
          <a:solidFill>
            <a:srgbClr val="1B54DA"/>
          </a:solidFill>
          <a:ln/>
        </p:spPr>
        <p:txBody>
          <a:bodyPr/>
          <a:lstStyle/>
          <a:p>
            <a:endParaRPr lang="en-US"/>
          </a:p>
        </p:txBody>
      </p:sp>
      <p:pic>
        <p:nvPicPr>
          <p:cNvPr id="8" name="Image 1" descr="preencoded.png"/>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63479" y="4396145"/>
            <a:ext cx="267891" cy="267891"/>
          </a:xfrm>
          <a:prstGeom prst="rect">
            <a:avLst/>
          </a:prstGeom>
        </p:spPr>
      </p:pic>
      <p:sp>
        <p:nvSpPr>
          <p:cNvPr id="9" name="Text 5"/>
          <p:cNvSpPr/>
          <p:nvPr/>
        </p:nvSpPr>
        <p:spPr>
          <a:xfrm>
            <a:off x="999768" y="5026223"/>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Skill Matching</a:t>
            </a:r>
            <a:endParaRPr lang="en-US" sz="1950" dirty="0"/>
          </a:p>
        </p:txBody>
      </p:sp>
      <p:sp>
        <p:nvSpPr>
          <p:cNvPr id="10" name="Text 6"/>
          <p:cNvSpPr/>
          <p:nvPr/>
        </p:nvSpPr>
        <p:spPr>
          <a:xfrm>
            <a:off x="999768" y="5455444"/>
            <a:ext cx="2584133" cy="95261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Pairs tasks with team members who have the right expertise</a:t>
            </a:r>
            <a:endParaRPr lang="en-US" sz="1550" dirty="0"/>
          </a:p>
        </p:txBody>
      </p:sp>
      <p:sp>
        <p:nvSpPr>
          <p:cNvPr id="11" name="Shape 7"/>
          <p:cNvSpPr/>
          <p:nvPr/>
        </p:nvSpPr>
        <p:spPr>
          <a:xfrm>
            <a:off x="3988237" y="4026575"/>
            <a:ext cx="2996208" cy="2587466"/>
          </a:xfrm>
          <a:prstGeom prst="roundRect">
            <a:avLst>
              <a:gd name="adj" fmla="val 3222"/>
            </a:avLst>
          </a:prstGeom>
          <a:solidFill>
            <a:srgbClr val="D2DDF9"/>
          </a:solidFill>
          <a:ln w="7620">
            <a:solidFill>
              <a:srgbClr val="B8C3DF"/>
            </a:solidFill>
            <a:prstDash val="solid"/>
          </a:ln>
        </p:spPr>
        <p:txBody>
          <a:bodyPr/>
          <a:lstStyle/>
          <a:p>
            <a:endParaRPr lang="en-US"/>
          </a:p>
        </p:txBody>
      </p:sp>
      <p:sp>
        <p:nvSpPr>
          <p:cNvPr id="12" name="Shape 8"/>
          <p:cNvSpPr/>
          <p:nvPr/>
        </p:nvSpPr>
        <p:spPr>
          <a:xfrm>
            <a:off x="4194215" y="4232553"/>
            <a:ext cx="595313" cy="595313"/>
          </a:xfrm>
          <a:prstGeom prst="roundRect">
            <a:avLst>
              <a:gd name="adj" fmla="val 15358451"/>
            </a:avLst>
          </a:prstGeom>
          <a:solidFill>
            <a:srgbClr val="1B54DA"/>
          </a:solidFill>
          <a:ln/>
        </p:spPr>
        <p:txBody>
          <a:bodyPr/>
          <a:lstStyle/>
          <a:p>
            <a:endParaRPr lang="en-US"/>
          </a:p>
        </p:txBody>
      </p:sp>
      <p:pic>
        <p:nvPicPr>
          <p:cNvPr id="13" name="Image 2" descr="preencoded.png"/>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357926" y="4396145"/>
            <a:ext cx="267891" cy="267891"/>
          </a:xfrm>
          <a:prstGeom prst="rect">
            <a:avLst/>
          </a:prstGeom>
        </p:spPr>
      </p:pic>
      <p:sp>
        <p:nvSpPr>
          <p:cNvPr id="14" name="Text 9"/>
          <p:cNvSpPr/>
          <p:nvPr/>
        </p:nvSpPr>
        <p:spPr>
          <a:xfrm>
            <a:off x="4194215" y="5026223"/>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Availability Analysis</a:t>
            </a:r>
            <a:endParaRPr lang="en-US" sz="1950" dirty="0"/>
          </a:p>
        </p:txBody>
      </p:sp>
      <p:sp>
        <p:nvSpPr>
          <p:cNvPr id="15" name="Text 10"/>
          <p:cNvSpPr/>
          <p:nvPr/>
        </p:nvSpPr>
        <p:spPr>
          <a:xfrm>
            <a:off x="4194215" y="5455444"/>
            <a:ext cx="2584252" cy="95261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Considers current workload and capacity constraints</a:t>
            </a:r>
            <a:endParaRPr lang="en-US" sz="1550" dirty="0"/>
          </a:p>
        </p:txBody>
      </p:sp>
      <p:sp>
        <p:nvSpPr>
          <p:cNvPr id="16" name="Shape 11"/>
          <p:cNvSpPr/>
          <p:nvPr/>
        </p:nvSpPr>
        <p:spPr>
          <a:xfrm>
            <a:off x="7182803" y="4026575"/>
            <a:ext cx="2996208" cy="2587466"/>
          </a:xfrm>
          <a:prstGeom prst="roundRect">
            <a:avLst>
              <a:gd name="adj" fmla="val 3222"/>
            </a:avLst>
          </a:prstGeom>
          <a:solidFill>
            <a:srgbClr val="D2DDF9"/>
          </a:solidFill>
          <a:ln w="7620">
            <a:solidFill>
              <a:srgbClr val="B8C3DF"/>
            </a:solidFill>
            <a:prstDash val="solid"/>
          </a:ln>
        </p:spPr>
        <p:txBody>
          <a:bodyPr/>
          <a:lstStyle/>
          <a:p>
            <a:endParaRPr lang="en-US"/>
          </a:p>
        </p:txBody>
      </p:sp>
      <p:sp>
        <p:nvSpPr>
          <p:cNvPr id="17" name="Shape 12"/>
          <p:cNvSpPr/>
          <p:nvPr/>
        </p:nvSpPr>
        <p:spPr>
          <a:xfrm>
            <a:off x="7388781" y="4232553"/>
            <a:ext cx="595313" cy="595313"/>
          </a:xfrm>
          <a:prstGeom prst="roundRect">
            <a:avLst>
              <a:gd name="adj" fmla="val 15358451"/>
            </a:avLst>
          </a:prstGeom>
          <a:solidFill>
            <a:srgbClr val="1B54DA"/>
          </a:solidFill>
          <a:ln/>
        </p:spPr>
        <p:txBody>
          <a:bodyPr/>
          <a:lstStyle/>
          <a:p>
            <a:endParaRPr lang="en-US"/>
          </a:p>
        </p:txBody>
      </p:sp>
      <p:pic>
        <p:nvPicPr>
          <p:cNvPr id="18" name="Image 3" descr="preencoded.png"/>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552492" y="4396145"/>
            <a:ext cx="267891" cy="267891"/>
          </a:xfrm>
          <a:prstGeom prst="rect">
            <a:avLst/>
          </a:prstGeom>
        </p:spPr>
      </p:pic>
      <p:sp>
        <p:nvSpPr>
          <p:cNvPr id="19" name="Text 13"/>
          <p:cNvSpPr/>
          <p:nvPr/>
        </p:nvSpPr>
        <p:spPr>
          <a:xfrm>
            <a:off x="7388781" y="5026223"/>
            <a:ext cx="2570440"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Optimization Engine</a:t>
            </a:r>
            <a:endParaRPr lang="en-US" sz="1950" dirty="0"/>
          </a:p>
        </p:txBody>
      </p:sp>
      <p:sp>
        <p:nvSpPr>
          <p:cNvPr id="20" name="Text 14"/>
          <p:cNvSpPr/>
          <p:nvPr/>
        </p:nvSpPr>
        <p:spPr>
          <a:xfrm>
            <a:off x="7388781" y="5455444"/>
            <a:ext cx="2584252" cy="95261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Recommends allocation strategies that improve productivity</a:t>
            </a:r>
            <a:endParaRPr lang="en-US" sz="1550" dirty="0"/>
          </a:p>
        </p:txBody>
      </p:sp>
      <p:sp>
        <p:nvSpPr>
          <p:cNvPr id="21" name="Text 15"/>
          <p:cNvSpPr/>
          <p:nvPr/>
        </p:nvSpPr>
        <p:spPr>
          <a:xfrm>
            <a:off x="793790" y="6837283"/>
            <a:ext cx="9385221" cy="63507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The result? Resources are utilized more effectively, leading to smoother project execution, reduced idle time, and significantly improved team productivity.</a:t>
            </a:r>
            <a:endParaRPr lang="en-US" sz="155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sp>
        <p:nvSpPr>
          <p:cNvPr id="2" name="Text 0"/>
          <p:cNvSpPr/>
          <p:nvPr/>
        </p:nvSpPr>
        <p:spPr>
          <a:xfrm>
            <a:off x="793790" y="969407"/>
            <a:ext cx="8060769" cy="620078"/>
          </a:xfrm>
          <a:prstGeom prst="rect">
            <a:avLst/>
          </a:prstGeom>
          <a:noFill/>
          <a:ln/>
        </p:spPr>
        <p:txBody>
          <a:bodyPr wrap="none" lIns="0" tIns="0" rIns="0" bIns="0" rtlCol="0" anchor="t"/>
          <a:lstStyle/>
          <a:p>
            <a:pPr marL="0" indent="0" algn="l">
              <a:lnSpc>
                <a:spcPts val="4850"/>
              </a:lnSpc>
              <a:buNone/>
            </a:pPr>
            <a:r>
              <a:rPr lang="en-US" sz="3900" dirty="0">
                <a:solidFill>
                  <a:srgbClr val="1B1B27"/>
                </a:solidFill>
                <a:latin typeface="Alexandria" pitchFamily="34" charset="0"/>
                <a:ea typeface="Alexandria" pitchFamily="34" charset="-122"/>
                <a:cs typeface="Alexandria" pitchFamily="34" charset="-120"/>
              </a:rPr>
              <a:t>Dynamic Schedule Optimization</a:t>
            </a:r>
            <a:endParaRPr lang="en-US" sz="3900" dirty="0"/>
          </a:p>
        </p:txBody>
      </p:sp>
      <p:pic>
        <p:nvPicPr>
          <p:cNvPr id="3" name="Image 0" descr="preencoded.png"/>
          <p:cNvPicPr>
            <a:picLocks noChangeAspect="1"/>
          </p:cNvPicPr>
          <p:nvPr/>
        </p:nvPicPr>
        <p:blipFill>
          <a:blip r:embed="rId3"/>
          <a:stretch>
            <a:fillRect/>
          </a:stretch>
        </p:blipFill>
        <p:spPr>
          <a:xfrm>
            <a:off x="793790" y="2110383"/>
            <a:ext cx="4926568" cy="4926568"/>
          </a:xfrm>
          <a:prstGeom prst="rect">
            <a:avLst/>
          </a:prstGeom>
        </p:spPr>
      </p:pic>
      <p:sp>
        <p:nvSpPr>
          <p:cNvPr id="4" name="Text 1"/>
          <p:cNvSpPr/>
          <p:nvPr/>
        </p:nvSpPr>
        <p:spPr>
          <a:xfrm>
            <a:off x="6212086" y="2085499"/>
            <a:ext cx="3358634" cy="372070"/>
          </a:xfrm>
          <a:prstGeom prst="rect">
            <a:avLst/>
          </a:prstGeom>
          <a:noFill/>
          <a:ln/>
        </p:spPr>
        <p:txBody>
          <a:bodyPr wrap="none" lIns="0" tIns="0" rIns="0" bIns="0" rtlCol="0" anchor="t"/>
          <a:lstStyle/>
          <a:p>
            <a:pPr marL="0" indent="0" algn="l">
              <a:lnSpc>
                <a:spcPts val="2900"/>
              </a:lnSpc>
              <a:buNone/>
            </a:pPr>
            <a:r>
              <a:rPr lang="en-US" sz="2300" dirty="0">
                <a:solidFill>
                  <a:srgbClr val="1B1B27"/>
                </a:solidFill>
                <a:latin typeface="Alexandria" pitchFamily="34" charset="0"/>
                <a:ea typeface="Alexandria" pitchFamily="34" charset="-122"/>
                <a:cs typeface="Alexandria" pitchFamily="34" charset="-120"/>
              </a:rPr>
              <a:t>Flexibility in Real-Time</a:t>
            </a:r>
            <a:endParaRPr lang="en-US" sz="2300" dirty="0"/>
          </a:p>
        </p:txBody>
      </p:sp>
      <p:sp>
        <p:nvSpPr>
          <p:cNvPr id="5" name="Text 2"/>
          <p:cNvSpPr/>
          <p:nvPr/>
        </p:nvSpPr>
        <p:spPr>
          <a:xfrm>
            <a:off x="6212086" y="2655927"/>
            <a:ext cx="7632025" cy="95261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Today's business environment doesn't stand still. Priorities shift, resources become unavailable, unexpected obstacles emerge, and stakeholder requirements evolve. Static project schedules quickly become obsolete.</a:t>
            </a:r>
            <a:endParaRPr lang="en-US" sz="1550" dirty="0"/>
          </a:p>
        </p:txBody>
      </p:sp>
      <p:sp>
        <p:nvSpPr>
          <p:cNvPr id="6" name="Text 3"/>
          <p:cNvSpPr/>
          <p:nvPr/>
        </p:nvSpPr>
        <p:spPr>
          <a:xfrm>
            <a:off x="6212086" y="3787140"/>
            <a:ext cx="7632025" cy="127015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AI enables dynamic schedule optimization by continuously monitoring project data and making intelligent adjustments in real-time. The system can automatically reschedule tasks, reallocate resources, and revise timelines based on current conditions.</a:t>
            </a:r>
            <a:endParaRPr lang="en-US" sz="1550" dirty="0"/>
          </a:p>
        </p:txBody>
      </p:sp>
      <p:sp>
        <p:nvSpPr>
          <p:cNvPr id="7" name="Text 4"/>
          <p:cNvSpPr/>
          <p:nvPr/>
        </p:nvSpPr>
        <p:spPr>
          <a:xfrm>
            <a:off x="6212086" y="5235892"/>
            <a:ext cx="7632025" cy="95261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This ensures that project schedules remain flexible and responsive, minimizing disruptions while maintaining alignment with project goals and maximizing overall efficiency.</a:t>
            </a:r>
            <a:endParaRPr lang="en-US" sz="155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93790" y="1154311"/>
            <a:ext cx="7556421" cy="1240155"/>
          </a:xfrm>
          <a:prstGeom prst="rect">
            <a:avLst/>
          </a:prstGeom>
          <a:noFill/>
          <a:ln/>
        </p:spPr>
        <p:txBody>
          <a:bodyPr wrap="square" lIns="0" tIns="0" rIns="0" bIns="0" rtlCol="0" anchor="t"/>
          <a:lstStyle/>
          <a:p>
            <a:pPr marL="0" indent="0" algn="l">
              <a:lnSpc>
                <a:spcPts val="4850"/>
              </a:lnSpc>
              <a:buNone/>
            </a:pPr>
            <a:r>
              <a:rPr lang="en-US" sz="3900" dirty="0">
                <a:solidFill>
                  <a:srgbClr val="1B1B27"/>
                </a:solidFill>
                <a:latin typeface="Alexandria" pitchFamily="34" charset="0"/>
                <a:ea typeface="Alexandria" pitchFamily="34" charset="-122"/>
                <a:cs typeface="Alexandria" pitchFamily="34" charset="-120"/>
              </a:rPr>
              <a:t>The Power of Real-Time Adaptation</a:t>
            </a:r>
            <a:endParaRPr lang="en-US" sz="3900" dirty="0"/>
          </a:p>
        </p:txBody>
      </p:sp>
      <p:pic>
        <p:nvPicPr>
          <p:cNvPr id="4" name="Image 1" descr="preencoded.png"/>
          <p:cNvPicPr>
            <a:picLocks noChangeAspect="1"/>
          </p:cNvPicPr>
          <p:nvPr/>
        </p:nvPicPr>
        <p:blipFill>
          <a:blip r:embed="rId4"/>
          <a:stretch>
            <a:fillRect/>
          </a:stretch>
        </p:blipFill>
        <p:spPr>
          <a:xfrm>
            <a:off x="793790" y="2692122"/>
            <a:ext cx="992267" cy="1461016"/>
          </a:xfrm>
          <a:prstGeom prst="rect">
            <a:avLst/>
          </a:prstGeom>
        </p:spPr>
      </p:pic>
      <p:sp>
        <p:nvSpPr>
          <p:cNvPr id="5" name="Text 1"/>
          <p:cNvSpPr/>
          <p:nvPr/>
        </p:nvSpPr>
        <p:spPr>
          <a:xfrm>
            <a:off x="1984415" y="2890480"/>
            <a:ext cx="2855595"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Continuous Monitoring</a:t>
            </a:r>
            <a:endParaRPr lang="en-US" sz="1950" dirty="0"/>
          </a:p>
        </p:txBody>
      </p:sp>
      <p:sp>
        <p:nvSpPr>
          <p:cNvPr id="6" name="Text 2"/>
          <p:cNvSpPr/>
          <p:nvPr/>
        </p:nvSpPr>
        <p:spPr>
          <a:xfrm>
            <a:off x="1984415" y="3319701"/>
            <a:ext cx="6365796" cy="63507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AI constantly analyzes project progress, tracking actual performance against planned schedules</a:t>
            </a:r>
            <a:endParaRPr lang="en-US" sz="1550" dirty="0"/>
          </a:p>
        </p:txBody>
      </p:sp>
      <p:pic>
        <p:nvPicPr>
          <p:cNvPr id="7" name="Image 2" descr="preencoded.png"/>
          <p:cNvPicPr>
            <a:picLocks noChangeAspect="1"/>
          </p:cNvPicPr>
          <p:nvPr/>
        </p:nvPicPr>
        <p:blipFill>
          <a:blip r:embed="rId5"/>
          <a:stretch>
            <a:fillRect/>
          </a:stretch>
        </p:blipFill>
        <p:spPr>
          <a:xfrm>
            <a:off x="793790" y="4153138"/>
            <a:ext cx="992267" cy="1461016"/>
          </a:xfrm>
          <a:prstGeom prst="rect">
            <a:avLst/>
          </a:prstGeom>
        </p:spPr>
      </p:pic>
      <p:sp>
        <p:nvSpPr>
          <p:cNvPr id="8" name="Text 3"/>
          <p:cNvSpPr/>
          <p:nvPr/>
        </p:nvSpPr>
        <p:spPr>
          <a:xfrm>
            <a:off x="1984415" y="4351496"/>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Change Detection</a:t>
            </a:r>
            <a:endParaRPr lang="en-US" sz="1950" dirty="0"/>
          </a:p>
        </p:txBody>
      </p:sp>
      <p:sp>
        <p:nvSpPr>
          <p:cNvPr id="9" name="Text 4"/>
          <p:cNvSpPr/>
          <p:nvPr/>
        </p:nvSpPr>
        <p:spPr>
          <a:xfrm>
            <a:off x="1984415" y="4780717"/>
            <a:ext cx="6365796" cy="63507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Identifies deviations, resource conflicts, and emerging constraints automatically</a:t>
            </a:r>
            <a:endParaRPr lang="en-US" sz="1550" dirty="0"/>
          </a:p>
        </p:txBody>
      </p:sp>
      <p:pic>
        <p:nvPicPr>
          <p:cNvPr id="10" name="Image 3" descr="preencoded.png"/>
          <p:cNvPicPr>
            <a:picLocks noChangeAspect="1"/>
          </p:cNvPicPr>
          <p:nvPr/>
        </p:nvPicPr>
        <p:blipFill>
          <a:blip r:embed="rId6"/>
          <a:stretch>
            <a:fillRect/>
          </a:stretch>
        </p:blipFill>
        <p:spPr>
          <a:xfrm>
            <a:off x="793790" y="5614154"/>
            <a:ext cx="992267" cy="1461016"/>
          </a:xfrm>
          <a:prstGeom prst="rect">
            <a:avLst/>
          </a:prstGeom>
        </p:spPr>
      </p:pic>
      <p:sp>
        <p:nvSpPr>
          <p:cNvPr id="11" name="Text 5"/>
          <p:cNvSpPr/>
          <p:nvPr/>
        </p:nvSpPr>
        <p:spPr>
          <a:xfrm>
            <a:off x="1984415" y="5812512"/>
            <a:ext cx="2801541"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Intelligent Adjustment</a:t>
            </a:r>
            <a:endParaRPr lang="en-US" sz="1950" dirty="0"/>
          </a:p>
        </p:txBody>
      </p:sp>
      <p:sp>
        <p:nvSpPr>
          <p:cNvPr id="12" name="Text 6"/>
          <p:cNvSpPr/>
          <p:nvPr/>
        </p:nvSpPr>
        <p:spPr>
          <a:xfrm>
            <a:off x="1984415" y="6241733"/>
            <a:ext cx="6365796" cy="63507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Generates optimized schedule modifications that accommodate changes while preserving objectives</a:t>
            </a:r>
            <a:endParaRPr lang="en-US" sz="155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2" name="Text 0"/>
          <p:cNvSpPr/>
          <p:nvPr/>
        </p:nvSpPr>
        <p:spPr>
          <a:xfrm>
            <a:off x="793790" y="572333"/>
            <a:ext cx="10283428" cy="620078"/>
          </a:xfrm>
          <a:prstGeom prst="rect">
            <a:avLst/>
          </a:prstGeom>
          <a:noFill/>
          <a:ln/>
        </p:spPr>
        <p:txBody>
          <a:bodyPr wrap="none" lIns="0" tIns="0" rIns="0" bIns="0" rtlCol="0" anchor="t"/>
          <a:lstStyle/>
          <a:p>
            <a:pPr marL="0" indent="0" algn="l">
              <a:lnSpc>
                <a:spcPts val="4850"/>
              </a:lnSpc>
              <a:buNone/>
            </a:pPr>
            <a:r>
              <a:rPr lang="en-US" sz="3900" dirty="0">
                <a:solidFill>
                  <a:srgbClr val="1B1B27"/>
                </a:solidFill>
                <a:latin typeface="Alexandria" pitchFamily="34" charset="0"/>
                <a:ea typeface="Alexandria" pitchFamily="34" charset="-122"/>
                <a:cs typeface="Alexandria" pitchFamily="34" charset="-120"/>
              </a:rPr>
              <a:t>Predictive Analytics for Risk Management</a:t>
            </a:r>
            <a:endParaRPr lang="en-US" sz="3900" dirty="0"/>
          </a:p>
        </p:txBody>
      </p:sp>
      <p:sp>
        <p:nvSpPr>
          <p:cNvPr id="3" name="Text 1"/>
          <p:cNvSpPr/>
          <p:nvPr/>
        </p:nvSpPr>
        <p:spPr>
          <a:xfrm>
            <a:off x="793790" y="1589246"/>
            <a:ext cx="13042821" cy="63507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What if you could see schedule delays coming before they actually happen? AI-powered scheduling tools make this possible through sophisticated predictive analytics.</a:t>
            </a:r>
            <a:endParaRPr lang="en-US" sz="1550" dirty="0"/>
          </a:p>
        </p:txBody>
      </p:sp>
      <p:sp>
        <p:nvSpPr>
          <p:cNvPr id="4" name="Shape 2"/>
          <p:cNvSpPr/>
          <p:nvPr/>
        </p:nvSpPr>
        <p:spPr>
          <a:xfrm>
            <a:off x="793790" y="4305657"/>
            <a:ext cx="13042821" cy="22860"/>
          </a:xfrm>
          <a:prstGeom prst="roundRect">
            <a:avLst>
              <a:gd name="adj" fmla="val 364651"/>
            </a:avLst>
          </a:prstGeom>
          <a:solidFill>
            <a:srgbClr val="B8C3DF"/>
          </a:solidFill>
          <a:ln/>
        </p:spPr>
        <p:txBody>
          <a:bodyPr/>
          <a:lstStyle/>
          <a:p>
            <a:endParaRPr lang="en-US"/>
          </a:p>
        </p:txBody>
      </p:sp>
      <p:sp>
        <p:nvSpPr>
          <p:cNvPr id="5" name="Shape 3"/>
          <p:cNvSpPr/>
          <p:nvPr/>
        </p:nvSpPr>
        <p:spPr>
          <a:xfrm>
            <a:off x="3316486" y="3710345"/>
            <a:ext cx="22860" cy="595313"/>
          </a:xfrm>
          <a:prstGeom prst="roundRect">
            <a:avLst>
              <a:gd name="adj" fmla="val 364651"/>
            </a:avLst>
          </a:prstGeom>
          <a:solidFill>
            <a:srgbClr val="B8C3DF"/>
          </a:solidFill>
          <a:ln/>
        </p:spPr>
        <p:txBody>
          <a:bodyPr/>
          <a:lstStyle/>
          <a:p>
            <a:endParaRPr lang="en-US"/>
          </a:p>
        </p:txBody>
      </p:sp>
      <p:sp>
        <p:nvSpPr>
          <p:cNvPr id="6" name="Shape 4"/>
          <p:cNvSpPr/>
          <p:nvPr/>
        </p:nvSpPr>
        <p:spPr>
          <a:xfrm>
            <a:off x="3104674" y="4082415"/>
            <a:ext cx="446484" cy="446484"/>
          </a:xfrm>
          <a:prstGeom prst="roundRect">
            <a:avLst>
              <a:gd name="adj" fmla="val 18670"/>
            </a:avLst>
          </a:prstGeom>
          <a:solidFill>
            <a:srgbClr val="D2DDF9"/>
          </a:solidFill>
          <a:ln w="7620">
            <a:solidFill>
              <a:srgbClr val="B8C3DF"/>
            </a:solidFill>
            <a:prstDash val="solid"/>
          </a:ln>
        </p:spPr>
        <p:txBody>
          <a:bodyPr/>
          <a:lstStyle/>
          <a:p>
            <a:endParaRPr lang="en-US"/>
          </a:p>
        </p:txBody>
      </p:sp>
      <p:sp>
        <p:nvSpPr>
          <p:cNvPr id="7" name="Text 5"/>
          <p:cNvSpPr/>
          <p:nvPr/>
        </p:nvSpPr>
        <p:spPr>
          <a:xfrm>
            <a:off x="3179088" y="4119622"/>
            <a:ext cx="297656" cy="372070"/>
          </a:xfrm>
          <a:prstGeom prst="rect">
            <a:avLst/>
          </a:prstGeom>
          <a:noFill/>
          <a:ln/>
        </p:spPr>
        <p:txBody>
          <a:bodyPr wrap="none" lIns="0" tIns="0" rIns="0" bIns="0" rtlCol="0" anchor="t"/>
          <a:lstStyle/>
          <a:p>
            <a:pPr marL="0" indent="0" algn="ctr">
              <a:lnSpc>
                <a:spcPts val="2300"/>
              </a:lnSpc>
              <a:buNone/>
            </a:pPr>
            <a:r>
              <a:rPr lang="en-US" sz="2300" dirty="0">
                <a:solidFill>
                  <a:srgbClr val="404155"/>
                </a:solidFill>
                <a:latin typeface="Alexandria" pitchFamily="34" charset="0"/>
                <a:ea typeface="Alexandria" pitchFamily="34" charset="-122"/>
                <a:cs typeface="Alexandria" pitchFamily="34" charset="-120"/>
              </a:rPr>
              <a:t>1</a:t>
            </a:r>
            <a:endParaRPr lang="en-US" sz="2300" dirty="0"/>
          </a:p>
        </p:txBody>
      </p:sp>
      <p:sp>
        <p:nvSpPr>
          <p:cNvPr id="8" name="Text 6"/>
          <p:cNvSpPr/>
          <p:nvPr/>
        </p:nvSpPr>
        <p:spPr>
          <a:xfrm>
            <a:off x="2087404" y="2447568"/>
            <a:ext cx="2480905" cy="310158"/>
          </a:xfrm>
          <a:prstGeom prst="rect">
            <a:avLst/>
          </a:prstGeom>
          <a:noFill/>
          <a:ln/>
        </p:spPr>
        <p:txBody>
          <a:bodyPr wrap="none" lIns="0" tIns="0" rIns="0" bIns="0" rtlCol="0" anchor="t"/>
          <a:lstStyle/>
          <a:p>
            <a:pPr marL="0" indent="0" algn="ctr">
              <a:lnSpc>
                <a:spcPts val="2400"/>
              </a:lnSpc>
              <a:buNone/>
            </a:pPr>
            <a:r>
              <a:rPr lang="en-US" sz="1950" dirty="0">
                <a:solidFill>
                  <a:srgbClr val="404155"/>
                </a:solidFill>
                <a:latin typeface="Alexandria" pitchFamily="34" charset="0"/>
                <a:ea typeface="Alexandria" pitchFamily="34" charset="-122"/>
                <a:cs typeface="Alexandria" pitchFamily="34" charset="-120"/>
              </a:rPr>
              <a:t>Data Collection</a:t>
            </a:r>
            <a:endParaRPr lang="en-US" sz="1950" dirty="0"/>
          </a:p>
        </p:txBody>
      </p:sp>
      <p:sp>
        <p:nvSpPr>
          <p:cNvPr id="9" name="Text 7"/>
          <p:cNvSpPr/>
          <p:nvPr/>
        </p:nvSpPr>
        <p:spPr>
          <a:xfrm>
            <a:off x="992148" y="2876788"/>
            <a:ext cx="4671536" cy="635079"/>
          </a:xfrm>
          <a:prstGeom prst="rect">
            <a:avLst/>
          </a:prstGeom>
          <a:noFill/>
          <a:ln/>
        </p:spPr>
        <p:txBody>
          <a:bodyPr wrap="square" lIns="0" tIns="0" rIns="0" bIns="0" rtlCol="0" anchor="t"/>
          <a:lstStyle/>
          <a:p>
            <a:pPr marL="0" indent="0" algn="ctr">
              <a:lnSpc>
                <a:spcPts val="2500"/>
              </a:lnSpc>
              <a:buNone/>
            </a:pPr>
            <a:r>
              <a:rPr lang="en-US" sz="1550" dirty="0">
                <a:solidFill>
                  <a:srgbClr val="404155"/>
                </a:solidFill>
                <a:latin typeface="Nobile" pitchFamily="34" charset="0"/>
                <a:ea typeface="Nobile" pitchFamily="34" charset="-122"/>
                <a:cs typeface="Nobile" pitchFamily="34" charset="-120"/>
              </a:rPr>
              <a:t>Gathers historical project data, external factors, and dependency information</a:t>
            </a:r>
            <a:endParaRPr lang="en-US" sz="1550" dirty="0"/>
          </a:p>
        </p:txBody>
      </p:sp>
      <p:sp>
        <p:nvSpPr>
          <p:cNvPr id="10" name="Shape 8"/>
          <p:cNvSpPr/>
          <p:nvPr/>
        </p:nvSpPr>
        <p:spPr>
          <a:xfrm>
            <a:off x="5974556" y="4305657"/>
            <a:ext cx="22860" cy="595313"/>
          </a:xfrm>
          <a:prstGeom prst="roundRect">
            <a:avLst>
              <a:gd name="adj" fmla="val 364651"/>
            </a:avLst>
          </a:prstGeom>
          <a:solidFill>
            <a:srgbClr val="B8C3DF"/>
          </a:solidFill>
          <a:ln/>
        </p:spPr>
        <p:txBody>
          <a:bodyPr/>
          <a:lstStyle/>
          <a:p>
            <a:endParaRPr lang="en-US"/>
          </a:p>
        </p:txBody>
      </p:sp>
      <p:sp>
        <p:nvSpPr>
          <p:cNvPr id="11" name="Shape 9"/>
          <p:cNvSpPr/>
          <p:nvPr/>
        </p:nvSpPr>
        <p:spPr>
          <a:xfrm>
            <a:off x="5762744" y="4082415"/>
            <a:ext cx="446484" cy="446484"/>
          </a:xfrm>
          <a:prstGeom prst="roundRect">
            <a:avLst>
              <a:gd name="adj" fmla="val 18670"/>
            </a:avLst>
          </a:prstGeom>
          <a:solidFill>
            <a:srgbClr val="D2DDF9"/>
          </a:solidFill>
          <a:ln w="7620">
            <a:solidFill>
              <a:srgbClr val="B8C3DF"/>
            </a:solidFill>
            <a:prstDash val="solid"/>
          </a:ln>
        </p:spPr>
        <p:txBody>
          <a:bodyPr/>
          <a:lstStyle/>
          <a:p>
            <a:endParaRPr lang="en-US"/>
          </a:p>
        </p:txBody>
      </p:sp>
      <p:sp>
        <p:nvSpPr>
          <p:cNvPr id="12" name="Text 10"/>
          <p:cNvSpPr/>
          <p:nvPr/>
        </p:nvSpPr>
        <p:spPr>
          <a:xfrm>
            <a:off x="5837158" y="4119622"/>
            <a:ext cx="297656" cy="372070"/>
          </a:xfrm>
          <a:prstGeom prst="rect">
            <a:avLst/>
          </a:prstGeom>
          <a:noFill/>
          <a:ln/>
        </p:spPr>
        <p:txBody>
          <a:bodyPr wrap="none" lIns="0" tIns="0" rIns="0" bIns="0" rtlCol="0" anchor="t"/>
          <a:lstStyle/>
          <a:p>
            <a:pPr marL="0" indent="0" algn="ctr">
              <a:lnSpc>
                <a:spcPts val="2300"/>
              </a:lnSpc>
              <a:buNone/>
            </a:pPr>
            <a:r>
              <a:rPr lang="en-US" sz="2300" dirty="0">
                <a:solidFill>
                  <a:srgbClr val="404155"/>
                </a:solidFill>
                <a:latin typeface="Alexandria" pitchFamily="34" charset="0"/>
                <a:ea typeface="Alexandria" pitchFamily="34" charset="-122"/>
                <a:cs typeface="Alexandria" pitchFamily="34" charset="-120"/>
              </a:rPr>
              <a:t>2</a:t>
            </a:r>
            <a:endParaRPr lang="en-US" sz="2300" dirty="0"/>
          </a:p>
        </p:txBody>
      </p:sp>
      <p:sp>
        <p:nvSpPr>
          <p:cNvPr id="13" name="Text 11"/>
          <p:cNvSpPr/>
          <p:nvPr/>
        </p:nvSpPr>
        <p:spPr>
          <a:xfrm>
            <a:off x="4742617" y="5099447"/>
            <a:ext cx="2486858" cy="310158"/>
          </a:xfrm>
          <a:prstGeom prst="rect">
            <a:avLst/>
          </a:prstGeom>
          <a:noFill/>
          <a:ln/>
        </p:spPr>
        <p:txBody>
          <a:bodyPr wrap="none" lIns="0" tIns="0" rIns="0" bIns="0" rtlCol="0" anchor="t"/>
          <a:lstStyle/>
          <a:p>
            <a:pPr marL="0" indent="0" algn="ctr">
              <a:lnSpc>
                <a:spcPts val="2400"/>
              </a:lnSpc>
              <a:buNone/>
            </a:pPr>
            <a:r>
              <a:rPr lang="en-US" sz="1950" dirty="0">
                <a:solidFill>
                  <a:srgbClr val="404155"/>
                </a:solidFill>
                <a:latin typeface="Alexandria" pitchFamily="34" charset="0"/>
                <a:ea typeface="Alexandria" pitchFamily="34" charset="-122"/>
                <a:cs typeface="Alexandria" pitchFamily="34" charset="-120"/>
              </a:rPr>
              <a:t>Pattern Recognition</a:t>
            </a:r>
            <a:endParaRPr lang="en-US" sz="1950" dirty="0"/>
          </a:p>
        </p:txBody>
      </p:sp>
      <p:sp>
        <p:nvSpPr>
          <p:cNvPr id="14" name="Text 12"/>
          <p:cNvSpPr/>
          <p:nvPr/>
        </p:nvSpPr>
        <p:spPr>
          <a:xfrm>
            <a:off x="3650218" y="5528667"/>
            <a:ext cx="4671655" cy="635079"/>
          </a:xfrm>
          <a:prstGeom prst="rect">
            <a:avLst/>
          </a:prstGeom>
          <a:noFill/>
          <a:ln/>
        </p:spPr>
        <p:txBody>
          <a:bodyPr wrap="square" lIns="0" tIns="0" rIns="0" bIns="0" rtlCol="0" anchor="t"/>
          <a:lstStyle/>
          <a:p>
            <a:pPr marL="0" indent="0" algn="ctr">
              <a:lnSpc>
                <a:spcPts val="2500"/>
              </a:lnSpc>
              <a:buNone/>
            </a:pPr>
            <a:r>
              <a:rPr lang="en-US" sz="1550" dirty="0">
                <a:solidFill>
                  <a:srgbClr val="404155"/>
                </a:solidFill>
                <a:latin typeface="Nobile" pitchFamily="34" charset="0"/>
                <a:ea typeface="Nobile" pitchFamily="34" charset="-122"/>
                <a:cs typeface="Nobile" pitchFamily="34" charset="-120"/>
              </a:rPr>
              <a:t>Identifies risk factors and correlations that indicate potential problems</a:t>
            </a:r>
            <a:endParaRPr lang="en-US" sz="1550" dirty="0"/>
          </a:p>
        </p:txBody>
      </p:sp>
      <p:sp>
        <p:nvSpPr>
          <p:cNvPr id="15" name="Shape 13"/>
          <p:cNvSpPr/>
          <p:nvPr/>
        </p:nvSpPr>
        <p:spPr>
          <a:xfrm>
            <a:off x="8632746" y="3710345"/>
            <a:ext cx="22860" cy="595313"/>
          </a:xfrm>
          <a:prstGeom prst="roundRect">
            <a:avLst>
              <a:gd name="adj" fmla="val 364651"/>
            </a:avLst>
          </a:prstGeom>
          <a:solidFill>
            <a:srgbClr val="B8C3DF"/>
          </a:solidFill>
          <a:ln/>
        </p:spPr>
        <p:txBody>
          <a:bodyPr/>
          <a:lstStyle/>
          <a:p>
            <a:endParaRPr lang="en-US"/>
          </a:p>
        </p:txBody>
      </p:sp>
      <p:sp>
        <p:nvSpPr>
          <p:cNvPr id="16" name="Shape 14"/>
          <p:cNvSpPr/>
          <p:nvPr/>
        </p:nvSpPr>
        <p:spPr>
          <a:xfrm>
            <a:off x="8420933" y="4082415"/>
            <a:ext cx="446484" cy="446484"/>
          </a:xfrm>
          <a:prstGeom prst="roundRect">
            <a:avLst>
              <a:gd name="adj" fmla="val 18670"/>
            </a:avLst>
          </a:prstGeom>
          <a:solidFill>
            <a:srgbClr val="D2DDF9"/>
          </a:solidFill>
          <a:ln w="7620">
            <a:solidFill>
              <a:srgbClr val="B8C3DF"/>
            </a:solidFill>
            <a:prstDash val="solid"/>
          </a:ln>
        </p:spPr>
        <p:txBody>
          <a:bodyPr/>
          <a:lstStyle/>
          <a:p>
            <a:endParaRPr lang="en-US"/>
          </a:p>
        </p:txBody>
      </p:sp>
      <p:sp>
        <p:nvSpPr>
          <p:cNvPr id="17" name="Text 15"/>
          <p:cNvSpPr/>
          <p:nvPr/>
        </p:nvSpPr>
        <p:spPr>
          <a:xfrm>
            <a:off x="8495348" y="4119622"/>
            <a:ext cx="297656" cy="372070"/>
          </a:xfrm>
          <a:prstGeom prst="rect">
            <a:avLst/>
          </a:prstGeom>
          <a:noFill/>
          <a:ln/>
        </p:spPr>
        <p:txBody>
          <a:bodyPr wrap="none" lIns="0" tIns="0" rIns="0" bIns="0" rtlCol="0" anchor="t"/>
          <a:lstStyle/>
          <a:p>
            <a:pPr marL="0" indent="0" algn="ctr">
              <a:lnSpc>
                <a:spcPts val="2300"/>
              </a:lnSpc>
              <a:buNone/>
            </a:pPr>
            <a:r>
              <a:rPr lang="en-US" sz="2300" dirty="0">
                <a:solidFill>
                  <a:srgbClr val="404155"/>
                </a:solidFill>
                <a:latin typeface="Alexandria" pitchFamily="34" charset="0"/>
                <a:ea typeface="Alexandria" pitchFamily="34" charset="-122"/>
                <a:cs typeface="Alexandria" pitchFamily="34" charset="-120"/>
              </a:rPr>
              <a:t>3</a:t>
            </a:r>
            <a:endParaRPr lang="en-US" sz="2300" dirty="0"/>
          </a:p>
        </p:txBody>
      </p:sp>
      <p:sp>
        <p:nvSpPr>
          <p:cNvPr id="18" name="Text 16"/>
          <p:cNvSpPr/>
          <p:nvPr/>
        </p:nvSpPr>
        <p:spPr>
          <a:xfrm>
            <a:off x="7403783" y="2447568"/>
            <a:ext cx="2480905" cy="310158"/>
          </a:xfrm>
          <a:prstGeom prst="rect">
            <a:avLst/>
          </a:prstGeom>
          <a:noFill/>
          <a:ln/>
        </p:spPr>
        <p:txBody>
          <a:bodyPr wrap="none" lIns="0" tIns="0" rIns="0" bIns="0" rtlCol="0" anchor="t"/>
          <a:lstStyle/>
          <a:p>
            <a:pPr marL="0" indent="0" algn="ctr">
              <a:lnSpc>
                <a:spcPts val="2400"/>
              </a:lnSpc>
              <a:buNone/>
            </a:pPr>
            <a:r>
              <a:rPr lang="en-US" sz="1950" dirty="0">
                <a:solidFill>
                  <a:srgbClr val="404155"/>
                </a:solidFill>
                <a:latin typeface="Alexandria" pitchFamily="34" charset="0"/>
                <a:ea typeface="Alexandria" pitchFamily="34" charset="-122"/>
                <a:cs typeface="Alexandria" pitchFamily="34" charset="-120"/>
              </a:rPr>
              <a:t>Impact Prediction</a:t>
            </a:r>
            <a:endParaRPr lang="en-US" sz="1950" dirty="0"/>
          </a:p>
        </p:txBody>
      </p:sp>
      <p:sp>
        <p:nvSpPr>
          <p:cNvPr id="19" name="Text 17"/>
          <p:cNvSpPr/>
          <p:nvPr/>
        </p:nvSpPr>
        <p:spPr>
          <a:xfrm>
            <a:off x="6308408" y="2876788"/>
            <a:ext cx="4671655" cy="635079"/>
          </a:xfrm>
          <a:prstGeom prst="rect">
            <a:avLst/>
          </a:prstGeom>
          <a:noFill/>
          <a:ln/>
        </p:spPr>
        <p:txBody>
          <a:bodyPr wrap="square" lIns="0" tIns="0" rIns="0" bIns="0" rtlCol="0" anchor="t"/>
          <a:lstStyle/>
          <a:p>
            <a:pPr marL="0" indent="0" algn="ctr">
              <a:lnSpc>
                <a:spcPts val="2500"/>
              </a:lnSpc>
              <a:buNone/>
            </a:pPr>
            <a:r>
              <a:rPr lang="en-US" sz="1550" dirty="0">
                <a:solidFill>
                  <a:srgbClr val="404155"/>
                </a:solidFill>
                <a:latin typeface="Nobile" pitchFamily="34" charset="0"/>
                <a:ea typeface="Nobile" pitchFamily="34" charset="-122"/>
                <a:cs typeface="Nobile" pitchFamily="34" charset="-120"/>
              </a:rPr>
              <a:t>Forecasts how risks will affect schedules and project outcomes</a:t>
            </a:r>
            <a:endParaRPr lang="en-US" sz="1550" dirty="0"/>
          </a:p>
        </p:txBody>
      </p:sp>
      <p:sp>
        <p:nvSpPr>
          <p:cNvPr id="20" name="Shape 18"/>
          <p:cNvSpPr/>
          <p:nvPr/>
        </p:nvSpPr>
        <p:spPr>
          <a:xfrm>
            <a:off x="11290935" y="4305657"/>
            <a:ext cx="22860" cy="595313"/>
          </a:xfrm>
          <a:prstGeom prst="roundRect">
            <a:avLst>
              <a:gd name="adj" fmla="val 364651"/>
            </a:avLst>
          </a:prstGeom>
          <a:solidFill>
            <a:srgbClr val="B8C3DF"/>
          </a:solidFill>
          <a:ln/>
        </p:spPr>
        <p:txBody>
          <a:bodyPr/>
          <a:lstStyle/>
          <a:p>
            <a:endParaRPr lang="en-US"/>
          </a:p>
        </p:txBody>
      </p:sp>
      <p:sp>
        <p:nvSpPr>
          <p:cNvPr id="21" name="Shape 19"/>
          <p:cNvSpPr/>
          <p:nvPr/>
        </p:nvSpPr>
        <p:spPr>
          <a:xfrm>
            <a:off x="11079123" y="4082415"/>
            <a:ext cx="446484" cy="446484"/>
          </a:xfrm>
          <a:prstGeom prst="roundRect">
            <a:avLst>
              <a:gd name="adj" fmla="val 18670"/>
            </a:avLst>
          </a:prstGeom>
          <a:solidFill>
            <a:srgbClr val="D2DDF9"/>
          </a:solidFill>
          <a:ln w="7620">
            <a:solidFill>
              <a:srgbClr val="B8C3DF"/>
            </a:solidFill>
            <a:prstDash val="solid"/>
          </a:ln>
        </p:spPr>
        <p:txBody>
          <a:bodyPr/>
          <a:lstStyle/>
          <a:p>
            <a:endParaRPr lang="en-US"/>
          </a:p>
        </p:txBody>
      </p:sp>
      <p:sp>
        <p:nvSpPr>
          <p:cNvPr id="22" name="Text 20"/>
          <p:cNvSpPr/>
          <p:nvPr/>
        </p:nvSpPr>
        <p:spPr>
          <a:xfrm>
            <a:off x="11153537" y="4119622"/>
            <a:ext cx="297656" cy="372070"/>
          </a:xfrm>
          <a:prstGeom prst="rect">
            <a:avLst/>
          </a:prstGeom>
          <a:noFill/>
          <a:ln/>
        </p:spPr>
        <p:txBody>
          <a:bodyPr wrap="none" lIns="0" tIns="0" rIns="0" bIns="0" rtlCol="0" anchor="t"/>
          <a:lstStyle/>
          <a:p>
            <a:pPr marL="0" indent="0" algn="ctr">
              <a:lnSpc>
                <a:spcPts val="2300"/>
              </a:lnSpc>
              <a:buNone/>
            </a:pPr>
            <a:r>
              <a:rPr lang="en-US" sz="2300" dirty="0">
                <a:solidFill>
                  <a:srgbClr val="404155"/>
                </a:solidFill>
                <a:latin typeface="Alexandria" pitchFamily="34" charset="0"/>
                <a:ea typeface="Alexandria" pitchFamily="34" charset="-122"/>
                <a:cs typeface="Alexandria" pitchFamily="34" charset="-120"/>
              </a:rPr>
              <a:t>4</a:t>
            </a:r>
            <a:endParaRPr lang="en-US" sz="2300" dirty="0"/>
          </a:p>
        </p:txBody>
      </p:sp>
      <p:sp>
        <p:nvSpPr>
          <p:cNvPr id="23" name="Text 21"/>
          <p:cNvSpPr/>
          <p:nvPr/>
        </p:nvSpPr>
        <p:spPr>
          <a:xfrm>
            <a:off x="10060305" y="5099447"/>
            <a:ext cx="2484120" cy="310158"/>
          </a:xfrm>
          <a:prstGeom prst="rect">
            <a:avLst/>
          </a:prstGeom>
          <a:noFill/>
          <a:ln/>
        </p:spPr>
        <p:txBody>
          <a:bodyPr wrap="none" lIns="0" tIns="0" rIns="0" bIns="0" rtlCol="0" anchor="t"/>
          <a:lstStyle/>
          <a:p>
            <a:pPr marL="0" indent="0" algn="ctr">
              <a:lnSpc>
                <a:spcPts val="2400"/>
              </a:lnSpc>
              <a:buNone/>
            </a:pPr>
            <a:r>
              <a:rPr lang="en-US" sz="1950" dirty="0">
                <a:solidFill>
                  <a:srgbClr val="404155"/>
                </a:solidFill>
                <a:latin typeface="Alexandria" pitchFamily="34" charset="0"/>
                <a:ea typeface="Alexandria" pitchFamily="34" charset="-122"/>
                <a:cs typeface="Alexandria" pitchFamily="34" charset="-120"/>
              </a:rPr>
              <a:t>Proactive Mitigation</a:t>
            </a:r>
            <a:endParaRPr lang="en-US" sz="1950" dirty="0"/>
          </a:p>
        </p:txBody>
      </p:sp>
      <p:sp>
        <p:nvSpPr>
          <p:cNvPr id="24" name="Text 22"/>
          <p:cNvSpPr/>
          <p:nvPr/>
        </p:nvSpPr>
        <p:spPr>
          <a:xfrm>
            <a:off x="8966597" y="5528667"/>
            <a:ext cx="4671655" cy="635079"/>
          </a:xfrm>
          <a:prstGeom prst="rect">
            <a:avLst/>
          </a:prstGeom>
          <a:noFill/>
          <a:ln/>
        </p:spPr>
        <p:txBody>
          <a:bodyPr wrap="square" lIns="0" tIns="0" rIns="0" bIns="0" rtlCol="0" anchor="t"/>
          <a:lstStyle/>
          <a:p>
            <a:pPr marL="0" indent="0" algn="ctr">
              <a:lnSpc>
                <a:spcPts val="2500"/>
              </a:lnSpc>
              <a:buNone/>
            </a:pPr>
            <a:r>
              <a:rPr lang="en-US" sz="1550" dirty="0">
                <a:solidFill>
                  <a:srgbClr val="404155"/>
                </a:solidFill>
                <a:latin typeface="Nobile" pitchFamily="34" charset="0"/>
                <a:ea typeface="Nobile" pitchFamily="34" charset="-122"/>
                <a:cs typeface="Nobile" pitchFamily="34" charset="-120"/>
              </a:rPr>
              <a:t>Enables early intervention with targeted strategies</a:t>
            </a:r>
            <a:endParaRPr lang="en-US" sz="1550" dirty="0"/>
          </a:p>
        </p:txBody>
      </p:sp>
      <p:sp>
        <p:nvSpPr>
          <p:cNvPr id="25" name="Text 23"/>
          <p:cNvSpPr/>
          <p:nvPr/>
        </p:nvSpPr>
        <p:spPr>
          <a:xfrm>
            <a:off x="793790" y="6386989"/>
            <a:ext cx="13042821" cy="127015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By analyzing historical project data, external market conditions, resource dependencies, and countless other variables, AI algorithms can identify potential risks and predict their impact on project timelines. This proactive approach allows project managers to implement mitigation strategies preemptively, significantly reducing the likelihood of schedule overruns and ensuring smoother project execution from start to finish.</a:t>
            </a:r>
            <a:endParaRPr lang="en-US" sz="155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2480905"/>
          </a:xfrm>
          <a:prstGeom prst="rect">
            <a:avLst/>
          </a:prstGeom>
        </p:spPr>
      </p:pic>
      <p:sp>
        <p:nvSpPr>
          <p:cNvPr id="3" name="Text 0"/>
          <p:cNvSpPr/>
          <p:nvPr/>
        </p:nvSpPr>
        <p:spPr>
          <a:xfrm>
            <a:off x="793790" y="3825478"/>
            <a:ext cx="6824901" cy="620078"/>
          </a:xfrm>
          <a:prstGeom prst="rect">
            <a:avLst/>
          </a:prstGeom>
          <a:noFill/>
          <a:ln/>
        </p:spPr>
        <p:txBody>
          <a:bodyPr wrap="none" lIns="0" tIns="0" rIns="0" bIns="0" rtlCol="0" anchor="t"/>
          <a:lstStyle/>
          <a:p>
            <a:pPr marL="0" indent="0" algn="l">
              <a:lnSpc>
                <a:spcPts val="4850"/>
              </a:lnSpc>
              <a:buNone/>
            </a:pPr>
            <a:r>
              <a:rPr lang="en-US" sz="3900" dirty="0">
                <a:solidFill>
                  <a:srgbClr val="1B1B27"/>
                </a:solidFill>
                <a:latin typeface="Alexandria" pitchFamily="34" charset="0"/>
                <a:ea typeface="Alexandria" pitchFamily="34" charset="-122"/>
                <a:cs typeface="Alexandria" pitchFamily="34" charset="-120"/>
              </a:rPr>
              <a:t>Risk Identification in Action</a:t>
            </a:r>
            <a:endParaRPr lang="en-US" sz="3900" dirty="0"/>
          </a:p>
        </p:txBody>
      </p:sp>
      <p:sp>
        <p:nvSpPr>
          <p:cNvPr id="4" name="Shape 1"/>
          <p:cNvSpPr/>
          <p:nvPr/>
        </p:nvSpPr>
        <p:spPr>
          <a:xfrm>
            <a:off x="793790" y="4743212"/>
            <a:ext cx="4215289" cy="2141815"/>
          </a:xfrm>
          <a:prstGeom prst="roundRect">
            <a:avLst>
              <a:gd name="adj" fmla="val 5123"/>
            </a:avLst>
          </a:prstGeom>
          <a:solidFill>
            <a:srgbClr val="F9F9FF"/>
          </a:solidFill>
          <a:ln w="22860">
            <a:solidFill>
              <a:srgbClr val="B8C3DF"/>
            </a:solidFill>
            <a:prstDash val="solid"/>
          </a:ln>
        </p:spPr>
        <p:txBody>
          <a:bodyPr/>
          <a:lstStyle/>
          <a:p>
            <a:endParaRPr lang="en-US"/>
          </a:p>
        </p:txBody>
      </p:sp>
      <p:sp>
        <p:nvSpPr>
          <p:cNvPr id="5" name="Shape 2"/>
          <p:cNvSpPr/>
          <p:nvPr/>
        </p:nvSpPr>
        <p:spPr>
          <a:xfrm>
            <a:off x="770930" y="4743212"/>
            <a:ext cx="91440" cy="2141815"/>
          </a:xfrm>
          <a:prstGeom prst="roundRect">
            <a:avLst>
              <a:gd name="adj" fmla="val 91163"/>
            </a:avLst>
          </a:prstGeom>
          <a:solidFill>
            <a:srgbClr val="1B54DA"/>
          </a:solidFill>
          <a:ln/>
        </p:spPr>
        <p:txBody>
          <a:bodyPr/>
          <a:lstStyle/>
          <a:p>
            <a:endParaRPr lang="en-US"/>
          </a:p>
        </p:txBody>
      </p:sp>
      <p:sp>
        <p:nvSpPr>
          <p:cNvPr id="6" name="Text 3"/>
          <p:cNvSpPr/>
          <p:nvPr/>
        </p:nvSpPr>
        <p:spPr>
          <a:xfrm>
            <a:off x="1083588" y="4964430"/>
            <a:ext cx="2666881"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Resource Bottlenecks</a:t>
            </a:r>
            <a:endParaRPr lang="en-US" sz="1950" dirty="0"/>
          </a:p>
        </p:txBody>
      </p:sp>
      <p:sp>
        <p:nvSpPr>
          <p:cNvPr id="7" name="Text 4"/>
          <p:cNvSpPr/>
          <p:nvPr/>
        </p:nvSpPr>
        <p:spPr>
          <a:xfrm>
            <a:off x="1083588" y="5393650"/>
            <a:ext cx="3704273" cy="127015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AI identifies when key team members are overallocated or when critical skills may become unavailable at crucial project phases.</a:t>
            </a:r>
            <a:endParaRPr lang="en-US" sz="1550" dirty="0"/>
          </a:p>
        </p:txBody>
      </p:sp>
      <p:sp>
        <p:nvSpPr>
          <p:cNvPr id="8" name="Shape 5"/>
          <p:cNvSpPr/>
          <p:nvPr/>
        </p:nvSpPr>
        <p:spPr>
          <a:xfrm>
            <a:off x="5207437" y="4743212"/>
            <a:ext cx="4215408" cy="2141815"/>
          </a:xfrm>
          <a:prstGeom prst="roundRect">
            <a:avLst>
              <a:gd name="adj" fmla="val 5123"/>
            </a:avLst>
          </a:prstGeom>
          <a:solidFill>
            <a:srgbClr val="F9F9FF"/>
          </a:solidFill>
          <a:ln w="22860">
            <a:solidFill>
              <a:srgbClr val="B8C3DF"/>
            </a:solidFill>
            <a:prstDash val="solid"/>
          </a:ln>
        </p:spPr>
        <p:txBody>
          <a:bodyPr/>
          <a:lstStyle/>
          <a:p>
            <a:endParaRPr lang="en-US"/>
          </a:p>
        </p:txBody>
      </p:sp>
      <p:sp>
        <p:nvSpPr>
          <p:cNvPr id="9" name="Shape 6"/>
          <p:cNvSpPr/>
          <p:nvPr/>
        </p:nvSpPr>
        <p:spPr>
          <a:xfrm>
            <a:off x="5184577" y="4743212"/>
            <a:ext cx="91440" cy="2141815"/>
          </a:xfrm>
          <a:prstGeom prst="roundRect">
            <a:avLst>
              <a:gd name="adj" fmla="val 91163"/>
            </a:avLst>
          </a:prstGeom>
          <a:solidFill>
            <a:srgbClr val="1B54DA"/>
          </a:solidFill>
          <a:ln/>
        </p:spPr>
        <p:txBody>
          <a:bodyPr/>
          <a:lstStyle/>
          <a:p>
            <a:endParaRPr lang="en-US"/>
          </a:p>
        </p:txBody>
      </p:sp>
      <p:sp>
        <p:nvSpPr>
          <p:cNvPr id="10" name="Text 7"/>
          <p:cNvSpPr/>
          <p:nvPr/>
        </p:nvSpPr>
        <p:spPr>
          <a:xfrm>
            <a:off x="5497235" y="4964430"/>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Dependency Chains</a:t>
            </a:r>
            <a:endParaRPr lang="en-US" sz="1950" dirty="0"/>
          </a:p>
        </p:txBody>
      </p:sp>
      <p:sp>
        <p:nvSpPr>
          <p:cNvPr id="11" name="Text 8"/>
          <p:cNvSpPr/>
          <p:nvPr/>
        </p:nvSpPr>
        <p:spPr>
          <a:xfrm>
            <a:off x="5497235" y="5393650"/>
            <a:ext cx="3704392" cy="127015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Complex task dependencies are analyzed to pinpoint where delays in one area could cascade throughout the project.</a:t>
            </a:r>
            <a:endParaRPr lang="en-US" sz="1550" dirty="0"/>
          </a:p>
        </p:txBody>
      </p:sp>
      <p:sp>
        <p:nvSpPr>
          <p:cNvPr id="12" name="Shape 9"/>
          <p:cNvSpPr/>
          <p:nvPr/>
        </p:nvSpPr>
        <p:spPr>
          <a:xfrm>
            <a:off x="9621203" y="4743212"/>
            <a:ext cx="4215289" cy="2141815"/>
          </a:xfrm>
          <a:prstGeom prst="roundRect">
            <a:avLst>
              <a:gd name="adj" fmla="val 5123"/>
            </a:avLst>
          </a:prstGeom>
          <a:solidFill>
            <a:srgbClr val="F9F9FF"/>
          </a:solidFill>
          <a:ln w="22860">
            <a:solidFill>
              <a:srgbClr val="B8C3DF"/>
            </a:solidFill>
            <a:prstDash val="solid"/>
          </a:ln>
        </p:spPr>
        <p:txBody>
          <a:bodyPr/>
          <a:lstStyle/>
          <a:p>
            <a:endParaRPr lang="en-US"/>
          </a:p>
        </p:txBody>
      </p:sp>
      <p:sp>
        <p:nvSpPr>
          <p:cNvPr id="13" name="Shape 10"/>
          <p:cNvSpPr/>
          <p:nvPr/>
        </p:nvSpPr>
        <p:spPr>
          <a:xfrm>
            <a:off x="9598343" y="4743212"/>
            <a:ext cx="91440" cy="2141815"/>
          </a:xfrm>
          <a:prstGeom prst="roundRect">
            <a:avLst>
              <a:gd name="adj" fmla="val 91163"/>
            </a:avLst>
          </a:prstGeom>
          <a:solidFill>
            <a:srgbClr val="1B54DA"/>
          </a:solidFill>
          <a:ln/>
        </p:spPr>
        <p:txBody>
          <a:bodyPr/>
          <a:lstStyle/>
          <a:p>
            <a:endParaRPr lang="en-US"/>
          </a:p>
        </p:txBody>
      </p:sp>
      <p:sp>
        <p:nvSpPr>
          <p:cNvPr id="14" name="Text 11"/>
          <p:cNvSpPr/>
          <p:nvPr/>
        </p:nvSpPr>
        <p:spPr>
          <a:xfrm>
            <a:off x="9911001" y="4964430"/>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External Factors</a:t>
            </a:r>
            <a:endParaRPr lang="en-US" sz="1950" dirty="0"/>
          </a:p>
        </p:txBody>
      </p:sp>
      <p:sp>
        <p:nvSpPr>
          <p:cNvPr id="15" name="Text 12"/>
          <p:cNvSpPr/>
          <p:nvPr/>
        </p:nvSpPr>
        <p:spPr>
          <a:xfrm>
            <a:off x="9911001" y="5393650"/>
            <a:ext cx="3704273" cy="127015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Seasonal patterns, market conditions, and historical trends are incorporated to anticipate external impacts on schedule.</a:t>
            </a:r>
            <a:endParaRPr lang="en-US" sz="155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sp>
        <p:nvSpPr>
          <p:cNvPr id="2" name="Text 0"/>
          <p:cNvSpPr/>
          <p:nvPr/>
        </p:nvSpPr>
        <p:spPr>
          <a:xfrm>
            <a:off x="750094" y="515660"/>
            <a:ext cx="6983492" cy="586026"/>
          </a:xfrm>
          <a:prstGeom prst="rect">
            <a:avLst/>
          </a:prstGeom>
          <a:noFill/>
          <a:ln/>
        </p:spPr>
        <p:txBody>
          <a:bodyPr wrap="none" lIns="0" tIns="0" rIns="0" bIns="0" rtlCol="0" anchor="t"/>
          <a:lstStyle/>
          <a:p>
            <a:pPr marL="0" indent="0" algn="l">
              <a:lnSpc>
                <a:spcPts val="4600"/>
              </a:lnSpc>
              <a:buNone/>
            </a:pPr>
            <a:r>
              <a:rPr lang="en-US" sz="3650" dirty="0">
                <a:solidFill>
                  <a:srgbClr val="1B1B27"/>
                </a:solidFill>
                <a:latin typeface="Alexandria" pitchFamily="34" charset="0"/>
                <a:ea typeface="Alexandria" pitchFamily="34" charset="-122"/>
                <a:cs typeface="Alexandria" pitchFamily="34" charset="-120"/>
              </a:rPr>
              <a:t>Automated Task Prioritization</a:t>
            </a:r>
            <a:endParaRPr lang="en-US" sz="3650" dirty="0"/>
          </a:p>
        </p:txBody>
      </p:sp>
      <p:sp>
        <p:nvSpPr>
          <p:cNvPr id="3" name="Text 1"/>
          <p:cNvSpPr/>
          <p:nvPr/>
        </p:nvSpPr>
        <p:spPr>
          <a:xfrm>
            <a:off x="750094" y="1570434"/>
            <a:ext cx="3995738" cy="351592"/>
          </a:xfrm>
          <a:prstGeom prst="rect">
            <a:avLst/>
          </a:prstGeom>
          <a:noFill/>
          <a:ln/>
        </p:spPr>
        <p:txBody>
          <a:bodyPr wrap="none" lIns="0" tIns="0" rIns="0" bIns="0" rtlCol="0" anchor="t"/>
          <a:lstStyle/>
          <a:p>
            <a:pPr marL="0" indent="0" algn="l">
              <a:lnSpc>
                <a:spcPts val="2750"/>
              </a:lnSpc>
              <a:buNone/>
            </a:pPr>
            <a:r>
              <a:rPr lang="en-US" sz="2200" dirty="0">
                <a:solidFill>
                  <a:srgbClr val="1B1B27"/>
                </a:solidFill>
                <a:latin typeface="Alexandria" pitchFamily="34" charset="0"/>
                <a:ea typeface="Alexandria" pitchFamily="34" charset="-122"/>
                <a:cs typeface="Alexandria" pitchFamily="34" charset="-120"/>
              </a:rPr>
              <a:t>Focus on What Matters Most</a:t>
            </a:r>
            <a:endParaRPr lang="en-US" sz="2200" dirty="0"/>
          </a:p>
        </p:txBody>
      </p:sp>
      <p:sp>
        <p:nvSpPr>
          <p:cNvPr id="4" name="Text 2"/>
          <p:cNvSpPr/>
          <p:nvPr/>
        </p:nvSpPr>
        <p:spPr>
          <a:xfrm>
            <a:off x="750094" y="2109549"/>
            <a:ext cx="4298156" cy="1500188"/>
          </a:xfrm>
          <a:prstGeom prst="rect">
            <a:avLst/>
          </a:prstGeom>
          <a:noFill/>
          <a:ln/>
        </p:spPr>
        <p:txBody>
          <a:bodyPr wrap="square" lIns="0" tIns="0" rIns="0" bIns="0" rtlCol="0" anchor="t"/>
          <a:lstStyle/>
          <a:p>
            <a:pPr marL="0" indent="0" algn="l">
              <a:lnSpc>
                <a:spcPts val="2350"/>
              </a:lnSpc>
              <a:buNone/>
            </a:pPr>
            <a:r>
              <a:rPr lang="en-US" sz="1450" dirty="0">
                <a:solidFill>
                  <a:srgbClr val="404155"/>
                </a:solidFill>
                <a:latin typeface="Nobile" pitchFamily="34" charset="0"/>
                <a:ea typeface="Nobile" pitchFamily="34" charset="-122"/>
                <a:cs typeface="Nobile" pitchFamily="34" charset="-120"/>
              </a:rPr>
              <a:t>Not all tasks are created equal. Some are critical to project success, while others can be deferred if necessary. The challenge lies in making these prioritization decisions correctly and consistently.</a:t>
            </a:r>
            <a:endParaRPr lang="en-US" sz="1450" dirty="0"/>
          </a:p>
        </p:txBody>
      </p:sp>
      <p:sp>
        <p:nvSpPr>
          <p:cNvPr id="5" name="Text 3"/>
          <p:cNvSpPr/>
          <p:nvPr/>
        </p:nvSpPr>
        <p:spPr>
          <a:xfrm>
            <a:off x="750094" y="3778448"/>
            <a:ext cx="4298156" cy="1800225"/>
          </a:xfrm>
          <a:prstGeom prst="rect">
            <a:avLst/>
          </a:prstGeom>
          <a:noFill/>
          <a:ln/>
        </p:spPr>
        <p:txBody>
          <a:bodyPr wrap="square" lIns="0" tIns="0" rIns="0" bIns="0" rtlCol="0" anchor="t"/>
          <a:lstStyle/>
          <a:p>
            <a:pPr marL="0" indent="0" algn="l">
              <a:lnSpc>
                <a:spcPts val="2350"/>
              </a:lnSpc>
              <a:buNone/>
            </a:pPr>
            <a:r>
              <a:rPr lang="en-US" sz="1450" dirty="0">
                <a:solidFill>
                  <a:srgbClr val="404155"/>
                </a:solidFill>
                <a:latin typeface="Nobile" pitchFamily="34" charset="0"/>
                <a:ea typeface="Nobile" pitchFamily="34" charset="-122"/>
                <a:cs typeface="Nobile" pitchFamily="34" charset="-120"/>
              </a:rPr>
              <a:t>AI-driven scheduling tools automate task prioritization by analyzing multiple factors simultaneously: project goals and strategic objectives, task dependencies and critical paths, deadline urgency, and potential impact on overall project success.</a:t>
            </a:r>
            <a:endParaRPr lang="en-US" sz="1450" dirty="0"/>
          </a:p>
        </p:txBody>
      </p:sp>
      <p:sp>
        <p:nvSpPr>
          <p:cNvPr id="6" name="Text 4"/>
          <p:cNvSpPr/>
          <p:nvPr/>
        </p:nvSpPr>
        <p:spPr>
          <a:xfrm>
            <a:off x="750094" y="5747385"/>
            <a:ext cx="4298156" cy="1800225"/>
          </a:xfrm>
          <a:prstGeom prst="rect">
            <a:avLst/>
          </a:prstGeom>
          <a:noFill/>
          <a:ln/>
        </p:spPr>
        <p:txBody>
          <a:bodyPr wrap="square" lIns="0" tIns="0" rIns="0" bIns="0" rtlCol="0" anchor="t"/>
          <a:lstStyle/>
          <a:p>
            <a:pPr marL="0" indent="0" algn="l">
              <a:lnSpc>
                <a:spcPts val="2350"/>
              </a:lnSpc>
              <a:buNone/>
            </a:pPr>
            <a:r>
              <a:rPr lang="en-US" sz="1450" dirty="0">
                <a:solidFill>
                  <a:srgbClr val="404155"/>
                </a:solidFill>
                <a:latin typeface="Nobile" pitchFamily="34" charset="0"/>
                <a:ea typeface="Nobile" pitchFamily="34" charset="-122"/>
                <a:cs typeface="Nobile" pitchFamily="34" charset="-120"/>
              </a:rPr>
              <a:t>By prioritizing critical path tasks and high-impact activities, AI algorithms ensure that project resources are focused where they matter most, enabling teams to achieve project milestones on time while maintaining flexibility for less critical work.</a:t>
            </a:r>
            <a:endParaRPr lang="en-US" sz="1450" dirty="0"/>
          </a:p>
        </p:txBody>
      </p:sp>
      <p:sp>
        <p:nvSpPr>
          <p:cNvPr id="7" name="Shape 5"/>
          <p:cNvSpPr/>
          <p:nvPr/>
        </p:nvSpPr>
        <p:spPr>
          <a:xfrm>
            <a:off x="5513308" y="1593771"/>
            <a:ext cx="1046798" cy="1155621"/>
          </a:xfrm>
          <a:prstGeom prst="roundRect">
            <a:avLst>
              <a:gd name="adj" fmla="val 7524"/>
            </a:avLst>
          </a:prstGeom>
          <a:solidFill>
            <a:srgbClr val="D2DDF9"/>
          </a:solidFill>
          <a:ln w="7620">
            <a:solidFill>
              <a:srgbClr val="B8C3DF"/>
            </a:solidFill>
            <a:prstDash val="solid"/>
          </a:ln>
        </p:spPr>
        <p:txBody>
          <a:bodyPr/>
          <a:lstStyle/>
          <a:p>
            <a:endParaRPr lang="en-US"/>
          </a:p>
        </p:txBody>
      </p:sp>
      <p:pic>
        <p:nvPicPr>
          <p:cNvPr id="8" name="Image 0"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904905" y="2039779"/>
            <a:ext cx="263604" cy="263604"/>
          </a:xfrm>
          <a:prstGeom prst="rect">
            <a:avLst/>
          </a:prstGeom>
        </p:spPr>
      </p:pic>
      <p:sp>
        <p:nvSpPr>
          <p:cNvPr id="9" name="Text 6"/>
          <p:cNvSpPr/>
          <p:nvPr/>
        </p:nvSpPr>
        <p:spPr>
          <a:xfrm>
            <a:off x="6747629" y="1781294"/>
            <a:ext cx="2344103" cy="293013"/>
          </a:xfrm>
          <a:prstGeom prst="rect">
            <a:avLst/>
          </a:prstGeom>
          <a:noFill/>
          <a:ln/>
        </p:spPr>
        <p:txBody>
          <a:bodyPr wrap="none" lIns="0" tIns="0" rIns="0" bIns="0" rtlCol="0" anchor="t"/>
          <a:lstStyle/>
          <a:p>
            <a:pPr marL="0" indent="0" algn="l">
              <a:lnSpc>
                <a:spcPts val="2300"/>
              </a:lnSpc>
              <a:buNone/>
            </a:pPr>
            <a:r>
              <a:rPr lang="en-US" sz="1800" dirty="0">
                <a:solidFill>
                  <a:srgbClr val="404155"/>
                </a:solidFill>
                <a:latin typeface="Alexandria" pitchFamily="34" charset="0"/>
                <a:ea typeface="Alexandria" pitchFamily="34" charset="-122"/>
                <a:cs typeface="Alexandria" pitchFamily="34" charset="-120"/>
              </a:rPr>
              <a:t>Critical Path</a:t>
            </a:r>
            <a:endParaRPr lang="en-US" sz="1800" dirty="0"/>
          </a:p>
        </p:txBody>
      </p:sp>
      <p:sp>
        <p:nvSpPr>
          <p:cNvPr id="10" name="Text 7"/>
          <p:cNvSpPr/>
          <p:nvPr/>
        </p:nvSpPr>
        <p:spPr>
          <a:xfrm>
            <a:off x="6747629" y="2261830"/>
            <a:ext cx="3513296" cy="300038"/>
          </a:xfrm>
          <a:prstGeom prst="rect">
            <a:avLst/>
          </a:prstGeom>
          <a:noFill/>
          <a:ln/>
        </p:spPr>
        <p:txBody>
          <a:bodyPr wrap="none" lIns="0" tIns="0" rIns="0" bIns="0" rtlCol="0" anchor="t"/>
          <a:lstStyle/>
          <a:p>
            <a:pPr marL="0" indent="0" algn="l">
              <a:lnSpc>
                <a:spcPts val="2350"/>
              </a:lnSpc>
              <a:buNone/>
            </a:pPr>
            <a:r>
              <a:rPr lang="en-US" sz="1450" dirty="0">
                <a:solidFill>
                  <a:srgbClr val="404155"/>
                </a:solidFill>
                <a:latin typeface="Nobile" pitchFamily="34" charset="0"/>
                <a:ea typeface="Nobile" pitchFamily="34" charset="-122"/>
                <a:cs typeface="Nobile" pitchFamily="34" charset="-120"/>
              </a:rPr>
              <a:t>Tasks that directly impact delivery date</a:t>
            </a:r>
            <a:endParaRPr lang="en-US" sz="1450" dirty="0"/>
          </a:p>
        </p:txBody>
      </p:sp>
      <p:sp>
        <p:nvSpPr>
          <p:cNvPr id="11" name="Shape 8"/>
          <p:cNvSpPr/>
          <p:nvPr/>
        </p:nvSpPr>
        <p:spPr>
          <a:xfrm>
            <a:off x="6653808" y="2739866"/>
            <a:ext cx="7140297" cy="11430"/>
          </a:xfrm>
          <a:prstGeom prst="roundRect">
            <a:avLst>
              <a:gd name="adj" fmla="val 689105"/>
            </a:avLst>
          </a:prstGeom>
          <a:solidFill>
            <a:srgbClr val="B8C3DF"/>
          </a:solidFill>
          <a:ln/>
        </p:spPr>
        <p:txBody>
          <a:bodyPr/>
          <a:lstStyle/>
          <a:p>
            <a:endParaRPr lang="en-US"/>
          </a:p>
        </p:txBody>
      </p:sp>
      <p:sp>
        <p:nvSpPr>
          <p:cNvPr id="12" name="Shape 9"/>
          <p:cNvSpPr/>
          <p:nvPr/>
        </p:nvSpPr>
        <p:spPr>
          <a:xfrm>
            <a:off x="5513308" y="2843093"/>
            <a:ext cx="2093595" cy="1155621"/>
          </a:xfrm>
          <a:prstGeom prst="roundRect">
            <a:avLst>
              <a:gd name="adj" fmla="val 6816"/>
            </a:avLst>
          </a:prstGeom>
          <a:solidFill>
            <a:srgbClr val="D2DDF9"/>
          </a:solidFill>
          <a:ln w="7620">
            <a:solidFill>
              <a:srgbClr val="B8C3DF"/>
            </a:solidFill>
            <a:prstDash val="solid"/>
          </a:ln>
        </p:spPr>
        <p:txBody>
          <a:bodyPr/>
          <a:lstStyle/>
          <a:p>
            <a:endParaRPr lang="en-US"/>
          </a:p>
        </p:txBody>
      </p:sp>
      <p:pic>
        <p:nvPicPr>
          <p:cNvPr id="13" name="Image 1" descr="preencoded.png"/>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428303" y="3289102"/>
            <a:ext cx="263604" cy="263604"/>
          </a:xfrm>
          <a:prstGeom prst="rect">
            <a:avLst/>
          </a:prstGeom>
        </p:spPr>
      </p:pic>
      <p:sp>
        <p:nvSpPr>
          <p:cNvPr id="14" name="Text 10"/>
          <p:cNvSpPr/>
          <p:nvPr/>
        </p:nvSpPr>
        <p:spPr>
          <a:xfrm>
            <a:off x="7794427" y="3030617"/>
            <a:ext cx="2344103" cy="293013"/>
          </a:xfrm>
          <a:prstGeom prst="rect">
            <a:avLst/>
          </a:prstGeom>
          <a:noFill/>
          <a:ln/>
        </p:spPr>
        <p:txBody>
          <a:bodyPr wrap="none" lIns="0" tIns="0" rIns="0" bIns="0" rtlCol="0" anchor="t"/>
          <a:lstStyle/>
          <a:p>
            <a:pPr marL="0" indent="0" algn="l">
              <a:lnSpc>
                <a:spcPts val="2300"/>
              </a:lnSpc>
              <a:buNone/>
            </a:pPr>
            <a:r>
              <a:rPr lang="en-US" sz="1800" dirty="0">
                <a:solidFill>
                  <a:srgbClr val="404155"/>
                </a:solidFill>
                <a:latin typeface="Alexandria" pitchFamily="34" charset="0"/>
                <a:ea typeface="Alexandria" pitchFamily="34" charset="-122"/>
                <a:cs typeface="Alexandria" pitchFamily="34" charset="-120"/>
              </a:rPr>
              <a:t>High Impact</a:t>
            </a:r>
            <a:endParaRPr lang="en-US" sz="1800" dirty="0"/>
          </a:p>
        </p:txBody>
      </p:sp>
      <p:sp>
        <p:nvSpPr>
          <p:cNvPr id="15" name="Text 11"/>
          <p:cNvSpPr/>
          <p:nvPr/>
        </p:nvSpPr>
        <p:spPr>
          <a:xfrm>
            <a:off x="7794427" y="3511153"/>
            <a:ext cx="3535323" cy="300038"/>
          </a:xfrm>
          <a:prstGeom prst="rect">
            <a:avLst/>
          </a:prstGeom>
          <a:noFill/>
          <a:ln/>
        </p:spPr>
        <p:txBody>
          <a:bodyPr wrap="none" lIns="0" tIns="0" rIns="0" bIns="0" rtlCol="0" anchor="t"/>
          <a:lstStyle/>
          <a:p>
            <a:pPr marL="0" indent="0" algn="l">
              <a:lnSpc>
                <a:spcPts val="2350"/>
              </a:lnSpc>
              <a:buNone/>
            </a:pPr>
            <a:r>
              <a:rPr lang="en-US" sz="1450" dirty="0">
                <a:solidFill>
                  <a:srgbClr val="404155"/>
                </a:solidFill>
                <a:latin typeface="Nobile" pitchFamily="34" charset="0"/>
                <a:ea typeface="Nobile" pitchFamily="34" charset="-122"/>
                <a:cs typeface="Nobile" pitchFamily="34" charset="-120"/>
              </a:rPr>
              <a:t>Activities with significant value delivery</a:t>
            </a:r>
            <a:endParaRPr lang="en-US" sz="1450" dirty="0"/>
          </a:p>
        </p:txBody>
      </p:sp>
      <p:sp>
        <p:nvSpPr>
          <p:cNvPr id="16" name="Shape 12"/>
          <p:cNvSpPr/>
          <p:nvPr/>
        </p:nvSpPr>
        <p:spPr>
          <a:xfrm>
            <a:off x="7700605" y="3989189"/>
            <a:ext cx="6093500" cy="11430"/>
          </a:xfrm>
          <a:prstGeom prst="roundRect">
            <a:avLst>
              <a:gd name="adj" fmla="val 689105"/>
            </a:avLst>
          </a:prstGeom>
          <a:solidFill>
            <a:srgbClr val="B8C3DF"/>
          </a:solidFill>
          <a:ln/>
        </p:spPr>
        <p:txBody>
          <a:bodyPr/>
          <a:lstStyle/>
          <a:p>
            <a:endParaRPr lang="en-US"/>
          </a:p>
        </p:txBody>
      </p:sp>
      <p:sp>
        <p:nvSpPr>
          <p:cNvPr id="17" name="Shape 13"/>
          <p:cNvSpPr/>
          <p:nvPr/>
        </p:nvSpPr>
        <p:spPr>
          <a:xfrm>
            <a:off x="5513308" y="4092416"/>
            <a:ext cx="3140393" cy="1155621"/>
          </a:xfrm>
          <a:prstGeom prst="roundRect">
            <a:avLst>
              <a:gd name="adj" fmla="val 6816"/>
            </a:avLst>
          </a:prstGeom>
          <a:solidFill>
            <a:srgbClr val="D2DDF9"/>
          </a:solidFill>
          <a:ln w="7620">
            <a:solidFill>
              <a:srgbClr val="B8C3DF"/>
            </a:solidFill>
            <a:prstDash val="solid"/>
          </a:ln>
        </p:spPr>
        <p:txBody>
          <a:bodyPr/>
          <a:lstStyle/>
          <a:p>
            <a:endParaRPr lang="en-US"/>
          </a:p>
        </p:txBody>
      </p:sp>
      <p:pic>
        <p:nvPicPr>
          <p:cNvPr id="18" name="Image 2" descr="preencoded.png"/>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951702" y="4538424"/>
            <a:ext cx="263604" cy="263604"/>
          </a:xfrm>
          <a:prstGeom prst="rect">
            <a:avLst/>
          </a:prstGeom>
        </p:spPr>
      </p:pic>
      <p:sp>
        <p:nvSpPr>
          <p:cNvPr id="19" name="Text 14"/>
          <p:cNvSpPr/>
          <p:nvPr/>
        </p:nvSpPr>
        <p:spPr>
          <a:xfrm>
            <a:off x="8841224" y="4279940"/>
            <a:ext cx="2344103" cy="293013"/>
          </a:xfrm>
          <a:prstGeom prst="rect">
            <a:avLst/>
          </a:prstGeom>
          <a:noFill/>
          <a:ln/>
        </p:spPr>
        <p:txBody>
          <a:bodyPr wrap="none" lIns="0" tIns="0" rIns="0" bIns="0" rtlCol="0" anchor="t"/>
          <a:lstStyle/>
          <a:p>
            <a:pPr marL="0" indent="0" algn="l">
              <a:lnSpc>
                <a:spcPts val="2300"/>
              </a:lnSpc>
              <a:buNone/>
            </a:pPr>
            <a:r>
              <a:rPr lang="en-US" sz="1800" dirty="0">
                <a:solidFill>
                  <a:srgbClr val="404155"/>
                </a:solidFill>
                <a:latin typeface="Alexandria" pitchFamily="34" charset="0"/>
                <a:ea typeface="Alexandria" pitchFamily="34" charset="-122"/>
                <a:cs typeface="Alexandria" pitchFamily="34" charset="-120"/>
              </a:rPr>
              <a:t>Supporting Work</a:t>
            </a:r>
            <a:endParaRPr lang="en-US" sz="1800" dirty="0"/>
          </a:p>
        </p:txBody>
      </p:sp>
      <p:sp>
        <p:nvSpPr>
          <p:cNvPr id="20" name="Text 15"/>
          <p:cNvSpPr/>
          <p:nvPr/>
        </p:nvSpPr>
        <p:spPr>
          <a:xfrm>
            <a:off x="8841224" y="4760476"/>
            <a:ext cx="2511504" cy="300038"/>
          </a:xfrm>
          <a:prstGeom prst="rect">
            <a:avLst/>
          </a:prstGeom>
          <a:noFill/>
          <a:ln/>
        </p:spPr>
        <p:txBody>
          <a:bodyPr wrap="none" lIns="0" tIns="0" rIns="0" bIns="0" rtlCol="0" anchor="t"/>
          <a:lstStyle/>
          <a:p>
            <a:pPr marL="0" indent="0" algn="l">
              <a:lnSpc>
                <a:spcPts val="2350"/>
              </a:lnSpc>
              <a:buNone/>
            </a:pPr>
            <a:r>
              <a:rPr lang="en-US" sz="1450" dirty="0">
                <a:solidFill>
                  <a:srgbClr val="404155"/>
                </a:solidFill>
                <a:latin typeface="Nobile" pitchFamily="34" charset="0"/>
                <a:ea typeface="Nobile" pitchFamily="34" charset="-122"/>
                <a:cs typeface="Nobile" pitchFamily="34" charset="-120"/>
              </a:rPr>
              <a:t>Important but flexible tasks</a:t>
            </a:r>
            <a:endParaRPr lang="en-US" sz="1450" dirty="0"/>
          </a:p>
        </p:txBody>
      </p:sp>
      <p:sp>
        <p:nvSpPr>
          <p:cNvPr id="21" name="Shape 16"/>
          <p:cNvSpPr/>
          <p:nvPr/>
        </p:nvSpPr>
        <p:spPr>
          <a:xfrm>
            <a:off x="8747403" y="5238512"/>
            <a:ext cx="5046702" cy="11430"/>
          </a:xfrm>
          <a:prstGeom prst="roundRect">
            <a:avLst>
              <a:gd name="adj" fmla="val 689105"/>
            </a:avLst>
          </a:prstGeom>
          <a:solidFill>
            <a:srgbClr val="B8C3DF"/>
          </a:solidFill>
          <a:ln/>
        </p:spPr>
        <p:txBody>
          <a:bodyPr/>
          <a:lstStyle/>
          <a:p>
            <a:endParaRPr lang="en-US"/>
          </a:p>
        </p:txBody>
      </p:sp>
      <p:sp>
        <p:nvSpPr>
          <p:cNvPr id="22" name="Shape 17"/>
          <p:cNvSpPr/>
          <p:nvPr/>
        </p:nvSpPr>
        <p:spPr>
          <a:xfrm>
            <a:off x="5513308" y="5341739"/>
            <a:ext cx="4187190" cy="1155621"/>
          </a:xfrm>
          <a:prstGeom prst="roundRect">
            <a:avLst>
              <a:gd name="adj" fmla="val 6816"/>
            </a:avLst>
          </a:prstGeom>
          <a:solidFill>
            <a:srgbClr val="D2DDF9"/>
          </a:solidFill>
          <a:ln w="7620">
            <a:solidFill>
              <a:srgbClr val="B8C3DF"/>
            </a:solidFill>
            <a:prstDash val="solid"/>
          </a:ln>
        </p:spPr>
        <p:txBody>
          <a:bodyPr/>
          <a:lstStyle/>
          <a:p>
            <a:endParaRPr lang="en-US"/>
          </a:p>
        </p:txBody>
      </p:sp>
      <p:pic>
        <p:nvPicPr>
          <p:cNvPr id="23" name="Image 3" descr="preencoded.png"/>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475101" y="5787747"/>
            <a:ext cx="263604" cy="263604"/>
          </a:xfrm>
          <a:prstGeom prst="rect">
            <a:avLst/>
          </a:prstGeom>
        </p:spPr>
      </p:pic>
      <p:sp>
        <p:nvSpPr>
          <p:cNvPr id="24" name="Text 18"/>
          <p:cNvSpPr/>
          <p:nvPr/>
        </p:nvSpPr>
        <p:spPr>
          <a:xfrm>
            <a:off x="9888022" y="5529263"/>
            <a:ext cx="2344103" cy="293013"/>
          </a:xfrm>
          <a:prstGeom prst="rect">
            <a:avLst/>
          </a:prstGeom>
          <a:noFill/>
          <a:ln/>
        </p:spPr>
        <p:txBody>
          <a:bodyPr wrap="none" lIns="0" tIns="0" rIns="0" bIns="0" rtlCol="0" anchor="t"/>
          <a:lstStyle/>
          <a:p>
            <a:pPr marL="0" indent="0" algn="l">
              <a:lnSpc>
                <a:spcPts val="2300"/>
              </a:lnSpc>
              <a:buNone/>
            </a:pPr>
            <a:r>
              <a:rPr lang="en-US" sz="1800" dirty="0">
                <a:solidFill>
                  <a:srgbClr val="404155"/>
                </a:solidFill>
                <a:latin typeface="Alexandria" pitchFamily="34" charset="0"/>
                <a:ea typeface="Alexandria" pitchFamily="34" charset="-122"/>
                <a:cs typeface="Alexandria" pitchFamily="34" charset="-120"/>
              </a:rPr>
              <a:t>Deferred Items</a:t>
            </a:r>
            <a:endParaRPr lang="en-US" sz="1800" dirty="0"/>
          </a:p>
        </p:txBody>
      </p:sp>
      <p:sp>
        <p:nvSpPr>
          <p:cNvPr id="25" name="Text 19"/>
          <p:cNvSpPr/>
          <p:nvPr/>
        </p:nvSpPr>
        <p:spPr>
          <a:xfrm>
            <a:off x="9888022" y="6009799"/>
            <a:ext cx="3186470" cy="300038"/>
          </a:xfrm>
          <a:prstGeom prst="rect">
            <a:avLst/>
          </a:prstGeom>
          <a:noFill/>
          <a:ln/>
        </p:spPr>
        <p:txBody>
          <a:bodyPr wrap="none" lIns="0" tIns="0" rIns="0" bIns="0" rtlCol="0" anchor="t"/>
          <a:lstStyle/>
          <a:p>
            <a:pPr marL="0" indent="0" algn="l">
              <a:lnSpc>
                <a:spcPts val="2350"/>
              </a:lnSpc>
              <a:buNone/>
            </a:pPr>
            <a:r>
              <a:rPr lang="en-US" sz="1450" dirty="0">
                <a:solidFill>
                  <a:srgbClr val="404155"/>
                </a:solidFill>
                <a:latin typeface="Nobile" pitchFamily="34" charset="0"/>
                <a:ea typeface="Nobile" pitchFamily="34" charset="-122"/>
                <a:cs typeface="Nobile" pitchFamily="34" charset="-120"/>
              </a:rPr>
              <a:t>Nice-to-have, non-urgent activities</a:t>
            </a:r>
            <a:endParaRPr lang="en-US" sz="145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TotalTime>
  <Words>1335</Words>
  <Application>Microsoft Office PowerPoint</Application>
  <PresentationFormat>Custom</PresentationFormat>
  <Paragraphs>133</Paragraphs>
  <Slides>13</Slides>
  <Notes>13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Alexandria Light</vt:lpstr>
      <vt:lpstr>Arial</vt:lpstr>
      <vt:lpstr>Alexandria</vt:lpstr>
      <vt:lpstr>Nobile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lastModifiedBy>Kimberly Wiethoff</cp:lastModifiedBy>
  <cp:revision>1</cp:revision>
  <dcterms:created xsi:type="dcterms:W3CDTF">2025-12-30T15:21:52Z</dcterms:created>
  <dcterms:modified xsi:type="dcterms:W3CDTF">2025-12-30T15:24:51Z</dcterms:modified>
</cp:coreProperties>
</file>