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Alice" panose="020B0604020202020204" charset="0"/>
      <p:regular r:id="rId18"/>
    </p:embeddedFont>
    <p:embeddedFont>
      <p:font typeface="Lora" pitchFamily="2" charset="0"/>
      <p:regular r:id="rId19"/>
      <p:bold r:id="rId20"/>
    </p:embeddedFont>
    <p:embeddedFont>
      <p:font typeface="Lora Bold" pitchFamily="2" charset="0"/>
      <p:bold r:id="rId21"/>
    </p:embeddedFont>
    <p:embeddedFont>
      <p:font typeface="Lora Medium"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33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330762"/>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Remote-First: The Competitive Advantage for Modern Companies</a:t>
            </a:r>
            <a:endParaRPr lang="en-US" sz="4450" dirty="0"/>
          </a:p>
        </p:txBody>
      </p:sp>
      <p:sp>
        <p:nvSpPr>
          <p:cNvPr id="4" name="Text 1"/>
          <p:cNvSpPr/>
          <p:nvPr/>
        </p:nvSpPr>
        <p:spPr>
          <a:xfrm>
            <a:off x="4451390" y="3088481"/>
            <a:ext cx="9385221"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In a rapidly evolving business landscape, the debate over remote work continues, but evidence increasingly points to a clear advantage for companies embracing a remote-first approach. This presentation explores why forward-thinking organizations are restructuring their operations to make remote work the default—not just an option—and how this strategy delivers measurable benefits to both businesses and employees.</a:t>
            </a:r>
            <a:endParaRPr lang="en-US" sz="1750" dirty="0"/>
          </a:p>
        </p:txBody>
      </p:sp>
      <p:sp>
        <p:nvSpPr>
          <p:cNvPr id="5" name="Text 2"/>
          <p:cNvSpPr/>
          <p:nvPr/>
        </p:nvSpPr>
        <p:spPr>
          <a:xfrm>
            <a:off x="4451390" y="5158145"/>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By examining key advantages from talent acquisition to sustainability, we'll demonstrate how a remote-first environment positions companies for long-term success in an increasingly digital world.</a:t>
            </a:r>
            <a:endParaRPr lang="en-US" sz="1750" dirty="0"/>
          </a:p>
        </p:txBody>
      </p:sp>
      <p:sp>
        <p:nvSpPr>
          <p:cNvPr id="6" name="Shape 3"/>
          <p:cNvSpPr/>
          <p:nvPr/>
        </p:nvSpPr>
        <p:spPr>
          <a:xfrm>
            <a:off x="4451390" y="651891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4550093" y="6651546"/>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Lora Medium" pitchFamily="34" charset="0"/>
                <a:ea typeface="Lora Medium" pitchFamily="34" charset="-122"/>
                <a:cs typeface="Lora Medium" pitchFamily="34" charset="-120"/>
              </a:rPr>
              <a:t>kW</a:t>
            </a:r>
            <a:endParaRPr lang="en-US" sz="750" dirty="0"/>
          </a:p>
        </p:txBody>
      </p:sp>
      <p:sp>
        <p:nvSpPr>
          <p:cNvPr id="8" name="Text 5"/>
          <p:cNvSpPr/>
          <p:nvPr/>
        </p:nvSpPr>
        <p:spPr>
          <a:xfrm>
            <a:off x="4927640" y="6502003"/>
            <a:ext cx="2865477" cy="396835"/>
          </a:xfrm>
          <a:prstGeom prst="rect">
            <a:avLst/>
          </a:prstGeom>
          <a:noFill/>
          <a:ln/>
        </p:spPr>
        <p:txBody>
          <a:bodyPr wrap="none" lIns="0" tIns="0" rIns="0" bIns="0" rtlCol="0" anchor="t"/>
          <a:lstStyle/>
          <a:p>
            <a:pPr marL="0" indent="0" algn="l">
              <a:lnSpc>
                <a:spcPts val="3100"/>
              </a:lnSpc>
              <a:buNone/>
            </a:pPr>
            <a:r>
              <a:rPr lang="en-US" sz="2200" b="1" dirty="0">
                <a:solidFill>
                  <a:srgbClr val="2C2821"/>
                </a:solidFill>
                <a:latin typeface="Lora Bold" pitchFamily="34" charset="0"/>
                <a:ea typeface="Lora Bold" pitchFamily="34" charset="-122"/>
                <a:cs typeface="Lora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11279" y="576739"/>
            <a:ext cx="10186630" cy="508040"/>
          </a:xfrm>
          <a:prstGeom prst="rect">
            <a:avLst/>
          </a:prstGeom>
          <a:noFill/>
          <a:ln/>
        </p:spPr>
        <p:txBody>
          <a:bodyPr wrap="none" lIns="0" tIns="0" rIns="0" bIns="0" rtlCol="0" anchor="t"/>
          <a:lstStyle/>
          <a:p>
            <a:pPr marL="0" indent="0" algn="l">
              <a:lnSpc>
                <a:spcPts val="4000"/>
              </a:lnSpc>
              <a:buNone/>
            </a:pPr>
            <a:r>
              <a:rPr lang="en-US" sz="3200" dirty="0">
                <a:solidFill>
                  <a:srgbClr val="233E32"/>
                </a:solidFill>
                <a:latin typeface="Alice" pitchFamily="34" charset="0"/>
                <a:ea typeface="Alice" pitchFamily="34" charset="-122"/>
                <a:cs typeface="Alice" pitchFamily="34" charset="-120"/>
              </a:rPr>
              <a:t>Technology Investments: Building the Digital Workplace</a:t>
            </a:r>
            <a:endParaRPr lang="en-US" sz="3200" dirty="0"/>
          </a:p>
        </p:txBody>
      </p:sp>
      <p:pic>
        <p:nvPicPr>
          <p:cNvPr id="3" name="Image 0" descr="preencoded.png"/>
          <p:cNvPicPr>
            <a:picLocks noChangeAspect="1"/>
          </p:cNvPicPr>
          <p:nvPr/>
        </p:nvPicPr>
        <p:blipFill>
          <a:blip r:embed="rId3"/>
          <a:stretch>
            <a:fillRect/>
          </a:stretch>
        </p:blipFill>
        <p:spPr>
          <a:xfrm>
            <a:off x="711279" y="1491139"/>
            <a:ext cx="2235518" cy="1381601"/>
          </a:xfrm>
          <a:prstGeom prst="rect">
            <a:avLst/>
          </a:prstGeom>
        </p:spPr>
      </p:pic>
      <p:sp>
        <p:nvSpPr>
          <p:cNvPr id="4" name="Text 1"/>
          <p:cNvSpPr/>
          <p:nvPr/>
        </p:nvSpPr>
        <p:spPr>
          <a:xfrm>
            <a:off x="3200757" y="1491139"/>
            <a:ext cx="2713077" cy="317540"/>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Collaboration Platforms</a:t>
            </a:r>
            <a:endParaRPr lang="en-US" sz="2000" dirty="0"/>
          </a:p>
        </p:txBody>
      </p:sp>
      <p:sp>
        <p:nvSpPr>
          <p:cNvPr id="5" name="Text 2"/>
          <p:cNvSpPr/>
          <p:nvPr/>
        </p:nvSpPr>
        <p:spPr>
          <a:xfrm>
            <a:off x="3200757" y="1930598"/>
            <a:ext cx="10718363" cy="650319"/>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Comprehensive digital workspaces and project management tools that facilitate seamless teamwork across locations and time zones. These platforms centralize communication, document sharing, and task management.</a:t>
            </a:r>
            <a:endParaRPr lang="en-US" sz="1600" dirty="0"/>
          </a:p>
        </p:txBody>
      </p:sp>
      <p:pic>
        <p:nvPicPr>
          <p:cNvPr id="6" name="Image 1" descr="preencoded.png"/>
          <p:cNvPicPr>
            <a:picLocks noChangeAspect="1"/>
          </p:cNvPicPr>
          <p:nvPr/>
        </p:nvPicPr>
        <p:blipFill>
          <a:blip r:embed="rId4"/>
          <a:stretch>
            <a:fillRect/>
          </a:stretch>
        </p:blipFill>
        <p:spPr>
          <a:xfrm>
            <a:off x="711279" y="3279100"/>
            <a:ext cx="2235518" cy="1381601"/>
          </a:xfrm>
          <a:prstGeom prst="rect">
            <a:avLst/>
          </a:prstGeom>
        </p:spPr>
      </p:pic>
      <p:sp>
        <p:nvSpPr>
          <p:cNvPr id="7" name="Text 3"/>
          <p:cNvSpPr/>
          <p:nvPr/>
        </p:nvSpPr>
        <p:spPr>
          <a:xfrm>
            <a:off x="3200757" y="3279100"/>
            <a:ext cx="3370302" cy="317540"/>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Communication Technologies</a:t>
            </a:r>
            <a:endParaRPr lang="en-US" sz="2000" dirty="0"/>
          </a:p>
        </p:txBody>
      </p:sp>
      <p:sp>
        <p:nvSpPr>
          <p:cNvPr id="8" name="Text 4"/>
          <p:cNvSpPr/>
          <p:nvPr/>
        </p:nvSpPr>
        <p:spPr>
          <a:xfrm>
            <a:off x="3200757" y="3718560"/>
            <a:ext cx="10718363" cy="650319"/>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High-quality video conferencing, virtual whiteboarding, and asynchronous messaging systems that recreate the benefits of in-person interaction while accommodating flexible schedules.</a:t>
            </a:r>
            <a:endParaRPr lang="en-US" sz="1600" dirty="0"/>
          </a:p>
        </p:txBody>
      </p:sp>
      <p:pic>
        <p:nvPicPr>
          <p:cNvPr id="9" name="Image 2" descr="preencoded.png"/>
          <p:cNvPicPr>
            <a:picLocks noChangeAspect="1"/>
          </p:cNvPicPr>
          <p:nvPr/>
        </p:nvPicPr>
        <p:blipFill>
          <a:blip r:embed="rId5"/>
          <a:stretch>
            <a:fillRect/>
          </a:stretch>
        </p:blipFill>
        <p:spPr>
          <a:xfrm>
            <a:off x="711279" y="5067062"/>
            <a:ext cx="2235518" cy="1381601"/>
          </a:xfrm>
          <a:prstGeom prst="rect">
            <a:avLst/>
          </a:prstGeom>
        </p:spPr>
      </p:pic>
      <p:sp>
        <p:nvSpPr>
          <p:cNvPr id="10" name="Text 5"/>
          <p:cNvSpPr/>
          <p:nvPr/>
        </p:nvSpPr>
        <p:spPr>
          <a:xfrm>
            <a:off x="3200757" y="5067062"/>
            <a:ext cx="2648069" cy="317540"/>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Security Infrastructure</a:t>
            </a:r>
            <a:endParaRPr lang="en-US" sz="2000" dirty="0"/>
          </a:p>
        </p:txBody>
      </p:sp>
      <p:sp>
        <p:nvSpPr>
          <p:cNvPr id="11" name="Text 6"/>
          <p:cNvSpPr/>
          <p:nvPr/>
        </p:nvSpPr>
        <p:spPr>
          <a:xfrm>
            <a:off x="3200757" y="5506522"/>
            <a:ext cx="10718363" cy="650319"/>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Robust cybersecurity measures including VPNs, endpoint protection, and secure authentication systems that maintain data integrity across distributed work environments.</a:t>
            </a:r>
            <a:endParaRPr lang="en-US" sz="1600" dirty="0"/>
          </a:p>
        </p:txBody>
      </p:sp>
      <p:sp>
        <p:nvSpPr>
          <p:cNvPr id="12" name="Text 7"/>
          <p:cNvSpPr/>
          <p:nvPr/>
        </p:nvSpPr>
        <p:spPr>
          <a:xfrm>
            <a:off x="711279" y="6677263"/>
            <a:ext cx="13207841" cy="975479"/>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Remote-first companies must strategically invest in digital infrastructure that enables distributed teams to work effectively. Beyond basic communication tools, comprehensive technology stacks should include cloud-based workspaces, document collaboration platforms, project management systems, and secure access protocols.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30793" y="497205"/>
            <a:ext cx="9534406" cy="450652"/>
          </a:xfrm>
          <a:prstGeom prst="rect">
            <a:avLst/>
          </a:prstGeom>
          <a:noFill/>
          <a:ln/>
        </p:spPr>
        <p:txBody>
          <a:bodyPr wrap="none" lIns="0" tIns="0" rIns="0" bIns="0" rtlCol="0" anchor="t"/>
          <a:lstStyle/>
          <a:p>
            <a:pPr marL="0" indent="0" algn="l">
              <a:lnSpc>
                <a:spcPts val="3500"/>
              </a:lnSpc>
              <a:buNone/>
            </a:pPr>
            <a:r>
              <a:rPr lang="en-US" sz="2800" dirty="0">
                <a:solidFill>
                  <a:srgbClr val="233E32"/>
                </a:solidFill>
                <a:latin typeface="Alice" pitchFamily="34" charset="0"/>
                <a:ea typeface="Alice" pitchFamily="34" charset="-122"/>
                <a:cs typeface="Alice" pitchFamily="34" charset="-120"/>
              </a:rPr>
              <a:t>Remote-First Culture: Building Connection Across Distance</a:t>
            </a:r>
            <a:endParaRPr lang="en-US" sz="2800" dirty="0"/>
          </a:p>
        </p:txBody>
      </p:sp>
      <p:pic>
        <p:nvPicPr>
          <p:cNvPr id="3" name="Image 0" descr="preencoded.png"/>
          <p:cNvPicPr>
            <a:picLocks noChangeAspect="1"/>
          </p:cNvPicPr>
          <p:nvPr/>
        </p:nvPicPr>
        <p:blipFill>
          <a:blip r:embed="rId3"/>
          <a:stretch>
            <a:fillRect/>
          </a:stretch>
        </p:blipFill>
        <p:spPr>
          <a:xfrm>
            <a:off x="3145750" y="1308259"/>
            <a:ext cx="1654373" cy="1038344"/>
          </a:xfrm>
          <a:prstGeom prst="rect">
            <a:avLst/>
          </a:prstGeom>
        </p:spPr>
      </p:pic>
      <p:pic>
        <p:nvPicPr>
          <p:cNvPr id="4" name="Image 1" descr="preencoded.png"/>
          <p:cNvPicPr>
            <a:picLocks noChangeAspect="1"/>
          </p:cNvPicPr>
          <p:nvPr/>
        </p:nvPicPr>
        <p:blipFill>
          <a:blip r:embed="rId4"/>
          <a:stretch>
            <a:fillRect/>
          </a:stretch>
        </p:blipFill>
        <p:spPr>
          <a:xfrm>
            <a:off x="3846195" y="1797725"/>
            <a:ext cx="253484" cy="316825"/>
          </a:xfrm>
          <a:prstGeom prst="rect">
            <a:avLst/>
          </a:prstGeom>
        </p:spPr>
      </p:pic>
      <p:sp>
        <p:nvSpPr>
          <p:cNvPr id="5" name="Text 1"/>
          <p:cNvSpPr/>
          <p:nvPr/>
        </p:nvSpPr>
        <p:spPr>
          <a:xfrm>
            <a:off x="4980265" y="1488400"/>
            <a:ext cx="2253139" cy="281583"/>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Trust</a:t>
            </a:r>
            <a:endParaRPr lang="en-US" sz="1750" dirty="0"/>
          </a:p>
        </p:txBody>
      </p:sp>
      <p:sp>
        <p:nvSpPr>
          <p:cNvPr id="6" name="Text 2"/>
          <p:cNvSpPr/>
          <p:nvPr/>
        </p:nvSpPr>
        <p:spPr>
          <a:xfrm>
            <a:off x="4980265" y="1878092"/>
            <a:ext cx="2948464" cy="288369"/>
          </a:xfrm>
          <a:prstGeom prst="rect">
            <a:avLst/>
          </a:prstGeom>
          <a:noFill/>
          <a:ln/>
        </p:spPr>
        <p:txBody>
          <a:bodyPr wrap="non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Foundation of remote-first success</a:t>
            </a:r>
            <a:endParaRPr lang="en-US" sz="1400" dirty="0"/>
          </a:p>
        </p:txBody>
      </p:sp>
      <p:sp>
        <p:nvSpPr>
          <p:cNvPr id="7" name="Shape 3"/>
          <p:cNvSpPr/>
          <p:nvPr/>
        </p:nvSpPr>
        <p:spPr>
          <a:xfrm>
            <a:off x="4845129" y="2359581"/>
            <a:ext cx="9109472" cy="11430"/>
          </a:xfrm>
          <a:prstGeom prst="roundRect">
            <a:avLst>
              <a:gd name="adj" fmla="val 236562"/>
            </a:avLst>
          </a:prstGeom>
          <a:solidFill>
            <a:srgbClr val="D6D3C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18504" y="2391608"/>
            <a:ext cx="3308747" cy="1038344"/>
          </a:xfrm>
          <a:prstGeom prst="rect">
            <a:avLst/>
          </a:prstGeom>
        </p:spPr>
      </p:pic>
      <p:pic>
        <p:nvPicPr>
          <p:cNvPr id="9" name="Image 3" descr="preencoded.png"/>
          <p:cNvPicPr>
            <a:picLocks noChangeAspect="1"/>
          </p:cNvPicPr>
          <p:nvPr/>
        </p:nvPicPr>
        <p:blipFill>
          <a:blip r:embed="rId6"/>
          <a:stretch>
            <a:fillRect/>
          </a:stretch>
        </p:blipFill>
        <p:spPr>
          <a:xfrm>
            <a:off x="3846076" y="2752368"/>
            <a:ext cx="253484" cy="316825"/>
          </a:xfrm>
          <a:prstGeom prst="rect">
            <a:avLst/>
          </a:prstGeom>
        </p:spPr>
      </p:pic>
      <p:sp>
        <p:nvSpPr>
          <p:cNvPr id="10" name="Text 4"/>
          <p:cNvSpPr/>
          <p:nvPr/>
        </p:nvSpPr>
        <p:spPr>
          <a:xfrm>
            <a:off x="5807393" y="2571750"/>
            <a:ext cx="2253139" cy="281583"/>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Transparency</a:t>
            </a:r>
            <a:endParaRPr lang="en-US" sz="1750" dirty="0"/>
          </a:p>
        </p:txBody>
      </p:sp>
      <p:sp>
        <p:nvSpPr>
          <p:cNvPr id="11" name="Text 5"/>
          <p:cNvSpPr/>
          <p:nvPr/>
        </p:nvSpPr>
        <p:spPr>
          <a:xfrm>
            <a:off x="5807393" y="2961442"/>
            <a:ext cx="4336375" cy="288369"/>
          </a:xfrm>
          <a:prstGeom prst="rect">
            <a:avLst/>
          </a:prstGeom>
          <a:noFill/>
          <a:ln/>
        </p:spPr>
        <p:txBody>
          <a:bodyPr wrap="non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Open communication of expectations and decisions</a:t>
            </a:r>
            <a:endParaRPr lang="en-US" sz="1400" dirty="0"/>
          </a:p>
        </p:txBody>
      </p:sp>
      <p:sp>
        <p:nvSpPr>
          <p:cNvPr id="12" name="Shape 6"/>
          <p:cNvSpPr/>
          <p:nvPr/>
        </p:nvSpPr>
        <p:spPr>
          <a:xfrm>
            <a:off x="5672257" y="3442930"/>
            <a:ext cx="8282345" cy="11430"/>
          </a:xfrm>
          <a:prstGeom prst="roundRect">
            <a:avLst>
              <a:gd name="adj" fmla="val 236562"/>
            </a:avLst>
          </a:prstGeom>
          <a:solidFill>
            <a:srgbClr val="D6D3C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491377" y="3474958"/>
            <a:ext cx="4963120" cy="1038344"/>
          </a:xfrm>
          <a:prstGeom prst="rect">
            <a:avLst/>
          </a:prstGeom>
        </p:spPr>
      </p:pic>
      <p:pic>
        <p:nvPicPr>
          <p:cNvPr id="14" name="Image 5" descr="preencoded.png"/>
          <p:cNvPicPr>
            <a:picLocks noChangeAspect="1"/>
          </p:cNvPicPr>
          <p:nvPr/>
        </p:nvPicPr>
        <p:blipFill>
          <a:blip r:embed="rId8"/>
          <a:stretch>
            <a:fillRect/>
          </a:stretch>
        </p:blipFill>
        <p:spPr>
          <a:xfrm>
            <a:off x="3846195" y="3835718"/>
            <a:ext cx="253484" cy="316825"/>
          </a:xfrm>
          <a:prstGeom prst="rect">
            <a:avLst/>
          </a:prstGeom>
        </p:spPr>
      </p:pic>
      <p:sp>
        <p:nvSpPr>
          <p:cNvPr id="15" name="Text 7"/>
          <p:cNvSpPr/>
          <p:nvPr/>
        </p:nvSpPr>
        <p:spPr>
          <a:xfrm>
            <a:off x="6634639" y="3655100"/>
            <a:ext cx="2253139" cy="281583"/>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Results Focus</a:t>
            </a:r>
            <a:endParaRPr lang="en-US" sz="1750" dirty="0"/>
          </a:p>
        </p:txBody>
      </p:sp>
      <p:sp>
        <p:nvSpPr>
          <p:cNvPr id="16" name="Text 8"/>
          <p:cNvSpPr/>
          <p:nvPr/>
        </p:nvSpPr>
        <p:spPr>
          <a:xfrm>
            <a:off x="6634639" y="4044791"/>
            <a:ext cx="3416975" cy="288369"/>
          </a:xfrm>
          <a:prstGeom prst="rect">
            <a:avLst/>
          </a:prstGeom>
          <a:noFill/>
          <a:ln/>
        </p:spPr>
        <p:txBody>
          <a:bodyPr wrap="non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Measuring outcomes rather than activity</a:t>
            </a:r>
            <a:endParaRPr lang="en-US" sz="1400" dirty="0"/>
          </a:p>
        </p:txBody>
      </p:sp>
      <p:sp>
        <p:nvSpPr>
          <p:cNvPr id="17" name="Shape 9"/>
          <p:cNvSpPr/>
          <p:nvPr/>
        </p:nvSpPr>
        <p:spPr>
          <a:xfrm>
            <a:off x="6499503" y="4526280"/>
            <a:ext cx="7455098" cy="11430"/>
          </a:xfrm>
          <a:prstGeom prst="roundRect">
            <a:avLst>
              <a:gd name="adj" fmla="val 236562"/>
            </a:avLst>
          </a:prstGeom>
          <a:solidFill>
            <a:srgbClr val="D6D3CC"/>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664131" y="4558308"/>
            <a:ext cx="6617494" cy="1038344"/>
          </a:xfrm>
          <a:prstGeom prst="rect">
            <a:avLst/>
          </a:prstGeom>
        </p:spPr>
      </p:pic>
      <p:pic>
        <p:nvPicPr>
          <p:cNvPr id="19" name="Image 7" descr="preencoded.png"/>
          <p:cNvPicPr>
            <a:picLocks noChangeAspect="1"/>
          </p:cNvPicPr>
          <p:nvPr/>
        </p:nvPicPr>
        <p:blipFill>
          <a:blip r:embed="rId10"/>
          <a:stretch>
            <a:fillRect/>
          </a:stretch>
        </p:blipFill>
        <p:spPr>
          <a:xfrm>
            <a:off x="3846076" y="4919067"/>
            <a:ext cx="253484" cy="316825"/>
          </a:xfrm>
          <a:prstGeom prst="rect">
            <a:avLst/>
          </a:prstGeom>
        </p:spPr>
      </p:pic>
      <p:sp>
        <p:nvSpPr>
          <p:cNvPr id="20" name="Text 10"/>
          <p:cNvSpPr/>
          <p:nvPr/>
        </p:nvSpPr>
        <p:spPr>
          <a:xfrm>
            <a:off x="7461766" y="4738449"/>
            <a:ext cx="2391251" cy="281583"/>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Intentional Community</a:t>
            </a:r>
            <a:endParaRPr lang="en-US" sz="1750" dirty="0"/>
          </a:p>
        </p:txBody>
      </p:sp>
      <p:sp>
        <p:nvSpPr>
          <p:cNvPr id="21" name="Text 11"/>
          <p:cNvSpPr/>
          <p:nvPr/>
        </p:nvSpPr>
        <p:spPr>
          <a:xfrm>
            <a:off x="7461766" y="5128141"/>
            <a:ext cx="3116342" cy="288369"/>
          </a:xfrm>
          <a:prstGeom prst="rect">
            <a:avLst/>
          </a:prstGeom>
          <a:noFill/>
          <a:ln/>
        </p:spPr>
        <p:txBody>
          <a:bodyPr wrap="non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Deliberate efforts to foster belonging</a:t>
            </a:r>
            <a:endParaRPr lang="en-US" sz="1400" dirty="0"/>
          </a:p>
        </p:txBody>
      </p:sp>
      <p:sp>
        <p:nvSpPr>
          <p:cNvPr id="22" name="Text 12"/>
          <p:cNvSpPr/>
          <p:nvPr/>
        </p:nvSpPr>
        <p:spPr>
          <a:xfrm>
            <a:off x="630793" y="5799415"/>
            <a:ext cx="13368814" cy="865108"/>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Building a strong remote-first culture requires intentional design and continual nurturing. The foundation begins with trust—leaders must demonstrate confidence in employees' ability to perform without direct supervision, while team members must trust that their contributions are valued regardless of location.</a:t>
            </a:r>
            <a:endParaRPr lang="en-US" sz="1400" dirty="0"/>
          </a:p>
        </p:txBody>
      </p:sp>
      <p:sp>
        <p:nvSpPr>
          <p:cNvPr id="23" name="Text 13"/>
          <p:cNvSpPr/>
          <p:nvPr/>
        </p:nvSpPr>
        <p:spPr>
          <a:xfrm>
            <a:off x="630793" y="6867287"/>
            <a:ext cx="13368814" cy="865108"/>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Successful remote-first organizations create spaces for both formal and informal interaction, including virtual social events, recognition programs, and occasional in-person gatherings. By fostering psychological safety and belonging across digital channels, companies build cohesive teams despite geographic separation.</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90801" y="684728"/>
            <a:ext cx="9801820" cy="493514"/>
          </a:xfrm>
          <a:prstGeom prst="rect">
            <a:avLst/>
          </a:prstGeom>
          <a:noFill/>
          <a:ln/>
        </p:spPr>
        <p:txBody>
          <a:bodyPr wrap="none" lIns="0" tIns="0" rIns="0" bIns="0" rtlCol="0" anchor="t"/>
          <a:lstStyle/>
          <a:p>
            <a:pPr marL="0" indent="0" algn="l">
              <a:lnSpc>
                <a:spcPts val="3850"/>
              </a:lnSpc>
              <a:buNone/>
            </a:pPr>
            <a:r>
              <a:rPr lang="en-US" sz="3100" dirty="0">
                <a:solidFill>
                  <a:srgbClr val="233E32"/>
                </a:solidFill>
                <a:latin typeface="Alice" pitchFamily="34" charset="0"/>
                <a:ea typeface="Alice" pitchFamily="34" charset="-122"/>
                <a:cs typeface="Alice" pitchFamily="34" charset="-120"/>
              </a:rPr>
              <a:t>Success Stories: Companies Thriving With Remote-First</a:t>
            </a:r>
            <a:endParaRPr lang="en-US" sz="3100" dirty="0"/>
          </a:p>
        </p:txBody>
      </p:sp>
      <p:pic>
        <p:nvPicPr>
          <p:cNvPr id="3" name="Image 0" descr="preencoded.png"/>
          <p:cNvPicPr>
            <a:picLocks noChangeAspect="1"/>
          </p:cNvPicPr>
          <p:nvPr/>
        </p:nvPicPr>
        <p:blipFill>
          <a:blip r:embed="rId3"/>
          <a:stretch>
            <a:fillRect/>
          </a:stretch>
        </p:blipFill>
        <p:spPr>
          <a:xfrm>
            <a:off x="2188131" y="1700927"/>
            <a:ext cx="1924526" cy="1924526"/>
          </a:xfrm>
          <a:prstGeom prst="rect">
            <a:avLst/>
          </a:prstGeom>
        </p:spPr>
      </p:pic>
      <p:pic>
        <p:nvPicPr>
          <p:cNvPr id="4" name="Image 1" descr="preencoded.png"/>
          <p:cNvPicPr>
            <a:picLocks noChangeAspect="1"/>
          </p:cNvPicPr>
          <p:nvPr/>
        </p:nvPicPr>
        <p:blipFill>
          <a:blip r:embed="rId4"/>
          <a:stretch>
            <a:fillRect/>
          </a:stretch>
        </p:blipFill>
        <p:spPr>
          <a:xfrm>
            <a:off x="4270534" y="1700927"/>
            <a:ext cx="1924526" cy="1924526"/>
          </a:xfrm>
          <a:prstGeom prst="rect">
            <a:avLst/>
          </a:prstGeom>
        </p:spPr>
      </p:pic>
      <p:pic>
        <p:nvPicPr>
          <p:cNvPr id="5" name="Image 2" descr="preencoded.png"/>
          <p:cNvPicPr>
            <a:picLocks noChangeAspect="1"/>
          </p:cNvPicPr>
          <p:nvPr/>
        </p:nvPicPr>
        <p:blipFill>
          <a:blip r:embed="rId5"/>
          <a:stretch>
            <a:fillRect/>
          </a:stretch>
        </p:blipFill>
        <p:spPr>
          <a:xfrm>
            <a:off x="6352937" y="1700927"/>
            <a:ext cx="1924526" cy="1924526"/>
          </a:xfrm>
          <a:prstGeom prst="rect">
            <a:avLst/>
          </a:prstGeom>
        </p:spPr>
      </p:pic>
      <p:pic>
        <p:nvPicPr>
          <p:cNvPr id="6" name="Image 3" descr="preencoded.png"/>
          <p:cNvPicPr>
            <a:picLocks noChangeAspect="1"/>
          </p:cNvPicPr>
          <p:nvPr/>
        </p:nvPicPr>
        <p:blipFill>
          <a:blip r:embed="rId6"/>
          <a:stretch>
            <a:fillRect/>
          </a:stretch>
        </p:blipFill>
        <p:spPr>
          <a:xfrm>
            <a:off x="8435340" y="1700927"/>
            <a:ext cx="1924526" cy="1924526"/>
          </a:xfrm>
          <a:prstGeom prst="rect">
            <a:avLst/>
          </a:prstGeom>
        </p:spPr>
      </p:pic>
      <p:pic>
        <p:nvPicPr>
          <p:cNvPr id="7" name="Image 4" descr="preencoded.png"/>
          <p:cNvPicPr>
            <a:picLocks noChangeAspect="1"/>
          </p:cNvPicPr>
          <p:nvPr/>
        </p:nvPicPr>
        <p:blipFill>
          <a:blip r:embed="rId7"/>
          <a:stretch>
            <a:fillRect/>
          </a:stretch>
        </p:blipFill>
        <p:spPr>
          <a:xfrm>
            <a:off x="10517743" y="1700927"/>
            <a:ext cx="1924526" cy="1924526"/>
          </a:xfrm>
          <a:prstGeom prst="rect">
            <a:avLst/>
          </a:prstGeom>
        </p:spPr>
      </p:pic>
      <p:sp>
        <p:nvSpPr>
          <p:cNvPr id="8" name="Shape 1"/>
          <p:cNvSpPr/>
          <p:nvPr/>
        </p:nvSpPr>
        <p:spPr>
          <a:xfrm>
            <a:off x="690801" y="3975497"/>
            <a:ext cx="4284702" cy="2715816"/>
          </a:xfrm>
          <a:prstGeom prst="roundRect">
            <a:avLst>
              <a:gd name="adj" fmla="val 1090"/>
            </a:avLst>
          </a:prstGeom>
          <a:solidFill>
            <a:srgbClr val="F0EDE6"/>
          </a:solidFill>
          <a:ln/>
        </p:spPr>
        <p:txBody>
          <a:bodyPr/>
          <a:lstStyle/>
          <a:p>
            <a:endParaRPr lang="en-US"/>
          </a:p>
        </p:txBody>
      </p:sp>
      <p:sp>
        <p:nvSpPr>
          <p:cNvPr id="9" name="Text 2"/>
          <p:cNvSpPr/>
          <p:nvPr/>
        </p:nvSpPr>
        <p:spPr>
          <a:xfrm>
            <a:off x="888087" y="4172783"/>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Early Adopters</a:t>
            </a:r>
            <a:endParaRPr lang="en-US" sz="1900" dirty="0"/>
          </a:p>
        </p:txBody>
      </p:sp>
      <p:sp>
        <p:nvSpPr>
          <p:cNvPr id="10" name="Text 3"/>
          <p:cNvSpPr/>
          <p:nvPr/>
        </p:nvSpPr>
        <p:spPr>
          <a:xfrm>
            <a:off x="888087" y="4599503"/>
            <a:ext cx="3890129" cy="1894523"/>
          </a:xfrm>
          <a:prstGeom prst="rect">
            <a:avLst/>
          </a:prstGeom>
          <a:noFill/>
          <a:ln/>
        </p:spPr>
        <p:txBody>
          <a:bodyPr wrap="square" lIns="0" tIns="0" rIns="0" bIns="0" rtlCol="0" anchor="t"/>
          <a:lstStyle/>
          <a:p>
            <a:pPr marL="0" indent="0" algn="l">
              <a:lnSpc>
                <a:spcPts val="2450"/>
              </a:lnSpc>
              <a:buNone/>
            </a:pPr>
            <a:r>
              <a:rPr lang="en-US" sz="1550" dirty="0">
                <a:solidFill>
                  <a:srgbClr val="2C2821"/>
                </a:solidFill>
                <a:latin typeface="Lora" pitchFamily="34" charset="0"/>
                <a:ea typeface="Lora" pitchFamily="34" charset="-122"/>
                <a:cs typeface="Lora" pitchFamily="34" charset="-120"/>
              </a:rPr>
              <a:t>Companies like Automattic (WordPress) have operated on remote-first principles since 2005, demonstrating sustainable success across market cycles. These pioneers developed remote practices long before they became mainstream.</a:t>
            </a:r>
            <a:endParaRPr lang="en-US" sz="1550" dirty="0"/>
          </a:p>
        </p:txBody>
      </p:sp>
      <p:sp>
        <p:nvSpPr>
          <p:cNvPr id="11" name="Shape 4"/>
          <p:cNvSpPr/>
          <p:nvPr/>
        </p:nvSpPr>
        <p:spPr>
          <a:xfrm>
            <a:off x="5172789" y="3975497"/>
            <a:ext cx="4284702" cy="2715816"/>
          </a:xfrm>
          <a:prstGeom prst="roundRect">
            <a:avLst>
              <a:gd name="adj" fmla="val 1090"/>
            </a:avLst>
          </a:prstGeom>
          <a:solidFill>
            <a:srgbClr val="F0EDE6"/>
          </a:solidFill>
          <a:ln/>
        </p:spPr>
        <p:txBody>
          <a:bodyPr/>
          <a:lstStyle/>
          <a:p>
            <a:endParaRPr lang="en-US"/>
          </a:p>
        </p:txBody>
      </p:sp>
      <p:sp>
        <p:nvSpPr>
          <p:cNvPr id="12" name="Text 5"/>
          <p:cNvSpPr/>
          <p:nvPr/>
        </p:nvSpPr>
        <p:spPr>
          <a:xfrm>
            <a:off x="5370076" y="4172783"/>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Pandemic Adapters</a:t>
            </a:r>
            <a:endParaRPr lang="en-US" sz="1900" dirty="0"/>
          </a:p>
        </p:txBody>
      </p:sp>
      <p:sp>
        <p:nvSpPr>
          <p:cNvPr id="13" name="Text 6"/>
          <p:cNvSpPr/>
          <p:nvPr/>
        </p:nvSpPr>
        <p:spPr>
          <a:xfrm>
            <a:off x="5370076" y="4599503"/>
            <a:ext cx="3890129" cy="1894523"/>
          </a:xfrm>
          <a:prstGeom prst="rect">
            <a:avLst/>
          </a:prstGeom>
          <a:noFill/>
          <a:ln/>
        </p:spPr>
        <p:txBody>
          <a:bodyPr wrap="square" lIns="0" tIns="0" rIns="0" bIns="0" rtlCol="0" anchor="t"/>
          <a:lstStyle/>
          <a:p>
            <a:pPr marL="0" indent="0" algn="l">
              <a:lnSpc>
                <a:spcPts val="2450"/>
              </a:lnSpc>
              <a:buNone/>
            </a:pPr>
            <a:r>
              <a:rPr lang="en-US" sz="1550" dirty="0">
                <a:solidFill>
                  <a:srgbClr val="2C2821"/>
                </a:solidFill>
                <a:latin typeface="Lora" pitchFamily="34" charset="0"/>
                <a:ea typeface="Lora" pitchFamily="34" charset="-122"/>
                <a:cs typeface="Lora" pitchFamily="34" charset="-120"/>
              </a:rPr>
              <a:t>Organizations that successfully pivoted during COVID-19 and maintained remote options, including Twitter, Shopify, and Slack, have seen improvements in recruiting, retention, and employee satisfaction.</a:t>
            </a:r>
            <a:endParaRPr lang="en-US" sz="1550" dirty="0"/>
          </a:p>
        </p:txBody>
      </p:sp>
      <p:sp>
        <p:nvSpPr>
          <p:cNvPr id="14" name="Shape 7"/>
          <p:cNvSpPr/>
          <p:nvPr/>
        </p:nvSpPr>
        <p:spPr>
          <a:xfrm>
            <a:off x="9654778" y="3975497"/>
            <a:ext cx="4284702" cy="2715816"/>
          </a:xfrm>
          <a:prstGeom prst="roundRect">
            <a:avLst>
              <a:gd name="adj" fmla="val 1090"/>
            </a:avLst>
          </a:prstGeom>
          <a:solidFill>
            <a:srgbClr val="F0EDE6"/>
          </a:solidFill>
          <a:ln/>
        </p:spPr>
        <p:txBody>
          <a:bodyPr/>
          <a:lstStyle/>
          <a:p>
            <a:endParaRPr lang="en-US"/>
          </a:p>
        </p:txBody>
      </p:sp>
      <p:sp>
        <p:nvSpPr>
          <p:cNvPr id="15" name="Text 8"/>
          <p:cNvSpPr/>
          <p:nvPr/>
        </p:nvSpPr>
        <p:spPr>
          <a:xfrm>
            <a:off x="9852065" y="4172783"/>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Innovation Leaders</a:t>
            </a:r>
            <a:endParaRPr lang="en-US" sz="1900" dirty="0"/>
          </a:p>
        </p:txBody>
      </p:sp>
      <p:sp>
        <p:nvSpPr>
          <p:cNvPr id="16" name="Text 9"/>
          <p:cNvSpPr/>
          <p:nvPr/>
        </p:nvSpPr>
        <p:spPr>
          <a:xfrm>
            <a:off x="9852065" y="4599503"/>
            <a:ext cx="3890129" cy="1578769"/>
          </a:xfrm>
          <a:prstGeom prst="rect">
            <a:avLst/>
          </a:prstGeom>
          <a:noFill/>
          <a:ln/>
        </p:spPr>
        <p:txBody>
          <a:bodyPr wrap="square" lIns="0" tIns="0" rIns="0" bIns="0" rtlCol="0" anchor="t"/>
          <a:lstStyle/>
          <a:p>
            <a:pPr marL="0" indent="0" algn="l">
              <a:lnSpc>
                <a:spcPts val="2450"/>
              </a:lnSpc>
              <a:buNone/>
            </a:pPr>
            <a:r>
              <a:rPr lang="en-US" sz="1550" dirty="0">
                <a:solidFill>
                  <a:srgbClr val="2C2821"/>
                </a:solidFill>
                <a:latin typeface="Lora" pitchFamily="34" charset="0"/>
                <a:ea typeface="Lora" pitchFamily="34" charset="-122"/>
                <a:cs typeface="Lora" pitchFamily="34" charset="-120"/>
              </a:rPr>
              <a:t>GitLab, Zapier, and Buffer have not only implemented remote-first models but have openly documented their practices, becoming thought leaders in distributed work innovation.</a:t>
            </a:r>
            <a:endParaRPr lang="en-US" sz="1550" dirty="0"/>
          </a:p>
        </p:txBody>
      </p:sp>
      <p:sp>
        <p:nvSpPr>
          <p:cNvPr id="17" name="Text 10"/>
          <p:cNvSpPr/>
          <p:nvPr/>
        </p:nvSpPr>
        <p:spPr>
          <a:xfrm>
            <a:off x="690801" y="6913364"/>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2C2821"/>
                </a:solidFill>
                <a:latin typeface="Lora" pitchFamily="34" charset="0"/>
                <a:ea typeface="Lora" pitchFamily="34" charset="-122"/>
                <a:cs typeface="Lora" pitchFamily="34" charset="-120"/>
              </a:rPr>
              <a:t>These successful remote-first companies demonstrate that effective implementation transcends industry boundaries and company size. Their documented benefits include lower operating costs, higher employee satisfaction scores, and improved ability to attract specialized talent.</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51629" y="511969"/>
            <a:ext cx="9502140" cy="465534"/>
          </a:xfrm>
          <a:prstGeom prst="rect">
            <a:avLst/>
          </a:prstGeom>
          <a:noFill/>
          <a:ln/>
        </p:spPr>
        <p:txBody>
          <a:bodyPr wrap="none" lIns="0" tIns="0" rIns="0" bIns="0" rtlCol="0" anchor="t"/>
          <a:lstStyle/>
          <a:p>
            <a:pPr marL="0" indent="0" algn="l">
              <a:lnSpc>
                <a:spcPts val="3650"/>
              </a:lnSpc>
              <a:buNone/>
            </a:pPr>
            <a:r>
              <a:rPr lang="en-US" sz="2900" dirty="0">
                <a:solidFill>
                  <a:srgbClr val="233E32"/>
                </a:solidFill>
                <a:latin typeface="Alice" pitchFamily="34" charset="0"/>
                <a:ea typeface="Alice" pitchFamily="34" charset="-122"/>
                <a:cs typeface="Alice" pitchFamily="34" charset="-120"/>
              </a:rPr>
              <a:t>Implementation Roadmap: Transitioning to Remote-First</a:t>
            </a:r>
            <a:endParaRPr lang="en-US" sz="2900" dirty="0"/>
          </a:p>
        </p:txBody>
      </p:sp>
      <p:sp>
        <p:nvSpPr>
          <p:cNvPr id="3" name="Text 1"/>
          <p:cNvSpPr/>
          <p:nvPr/>
        </p:nvSpPr>
        <p:spPr>
          <a:xfrm>
            <a:off x="2376368" y="2021324"/>
            <a:ext cx="2327434" cy="290870"/>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Assess Readiness</a:t>
            </a:r>
            <a:endParaRPr lang="en-US" sz="1800" dirty="0"/>
          </a:p>
        </p:txBody>
      </p:sp>
      <p:sp>
        <p:nvSpPr>
          <p:cNvPr id="4" name="Text 2"/>
          <p:cNvSpPr/>
          <p:nvPr/>
        </p:nvSpPr>
        <p:spPr>
          <a:xfrm>
            <a:off x="651629" y="2423874"/>
            <a:ext cx="4052173" cy="595789"/>
          </a:xfrm>
          <a:prstGeom prst="rect">
            <a:avLst/>
          </a:prstGeom>
          <a:noFill/>
          <a:ln/>
        </p:spPr>
        <p:txBody>
          <a:bodyPr wrap="square" lIns="0" tIns="0" rIns="0" bIns="0" rtlCol="0" anchor="t"/>
          <a:lstStyle/>
          <a:p>
            <a:pPr marL="0" indent="0" algn="r">
              <a:lnSpc>
                <a:spcPts val="2300"/>
              </a:lnSpc>
              <a:buNone/>
            </a:pPr>
            <a:r>
              <a:rPr lang="en-US" sz="1450" dirty="0">
                <a:solidFill>
                  <a:srgbClr val="2C2821"/>
                </a:solidFill>
                <a:latin typeface="Lora" pitchFamily="34" charset="0"/>
                <a:ea typeface="Lora" pitchFamily="34" charset="-122"/>
                <a:cs typeface="Lora" pitchFamily="34" charset="-120"/>
              </a:rPr>
              <a:t>Evaluate current processes, technologies, and team capabilities</a:t>
            </a:r>
            <a:endParaRPr lang="en-US" sz="1450" dirty="0"/>
          </a:p>
        </p:txBody>
      </p:sp>
      <p:pic>
        <p:nvPicPr>
          <p:cNvPr id="5" name="Image 0" descr="preencoded.png"/>
          <p:cNvPicPr>
            <a:picLocks noChangeAspect="1"/>
          </p:cNvPicPr>
          <p:nvPr/>
        </p:nvPicPr>
        <p:blipFill>
          <a:blip r:embed="rId3"/>
          <a:stretch>
            <a:fillRect/>
          </a:stretch>
        </p:blipFill>
        <p:spPr>
          <a:xfrm>
            <a:off x="4983004" y="1349812"/>
            <a:ext cx="4664393" cy="4664393"/>
          </a:xfrm>
          <a:prstGeom prst="rect">
            <a:avLst/>
          </a:prstGeom>
        </p:spPr>
      </p:pic>
      <p:pic>
        <p:nvPicPr>
          <p:cNvPr id="6" name="Image 1" descr="preencoded.png"/>
          <p:cNvPicPr>
            <a:picLocks noChangeAspect="1"/>
          </p:cNvPicPr>
          <p:nvPr/>
        </p:nvPicPr>
        <p:blipFill>
          <a:blip r:embed="rId4"/>
          <a:stretch>
            <a:fillRect/>
          </a:stretch>
        </p:blipFill>
        <p:spPr>
          <a:xfrm>
            <a:off x="6237149" y="2172117"/>
            <a:ext cx="278487" cy="348139"/>
          </a:xfrm>
          <a:prstGeom prst="rect">
            <a:avLst/>
          </a:prstGeom>
        </p:spPr>
      </p:pic>
      <p:sp>
        <p:nvSpPr>
          <p:cNvPr id="7" name="Text 3"/>
          <p:cNvSpPr/>
          <p:nvPr/>
        </p:nvSpPr>
        <p:spPr>
          <a:xfrm>
            <a:off x="9926598" y="1872377"/>
            <a:ext cx="2327434" cy="290870"/>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Develop Strategy</a:t>
            </a:r>
            <a:endParaRPr lang="en-US" sz="1800" dirty="0"/>
          </a:p>
        </p:txBody>
      </p:sp>
      <p:sp>
        <p:nvSpPr>
          <p:cNvPr id="8" name="Text 4"/>
          <p:cNvSpPr/>
          <p:nvPr/>
        </p:nvSpPr>
        <p:spPr>
          <a:xfrm>
            <a:off x="9926598" y="2274927"/>
            <a:ext cx="4052173" cy="893683"/>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Create comprehensive transition plan addressing technology, communication, and culture</a:t>
            </a:r>
            <a:endParaRPr lang="en-US" sz="1450" dirty="0"/>
          </a:p>
        </p:txBody>
      </p:sp>
      <p:pic>
        <p:nvPicPr>
          <p:cNvPr id="9" name="Image 2" descr="preencoded.png"/>
          <p:cNvPicPr>
            <a:picLocks noChangeAspect="1"/>
          </p:cNvPicPr>
          <p:nvPr/>
        </p:nvPicPr>
        <p:blipFill>
          <a:blip r:embed="rId5"/>
          <a:stretch>
            <a:fillRect/>
          </a:stretch>
        </p:blipFill>
        <p:spPr>
          <a:xfrm>
            <a:off x="4983004" y="1349812"/>
            <a:ext cx="4664393" cy="4664393"/>
          </a:xfrm>
          <a:prstGeom prst="rect">
            <a:avLst/>
          </a:prstGeom>
        </p:spPr>
      </p:pic>
      <p:pic>
        <p:nvPicPr>
          <p:cNvPr id="10" name="Image 3" descr="preencoded.png"/>
          <p:cNvPicPr>
            <a:picLocks noChangeAspect="1"/>
          </p:cNvPicPr>
          <p:nvPr/>
        </p:nvPicPr>
        <p:blipFill>
          <a:blip r:embed="rId6"/>
          <a:stretch>
            <a:fillRect/>
          </a:stretch>
        </p:blipFill>
        <p:spPr>
          <a:xfrm>
            <a:off x="8511600" y="2569071"/>
            <a:ext cx="278487" cy="348139"/>
          </a:xfrm>
          <a:prstGeom prst="rect">
            <a:avLst/>
          </a:prstGeom>
        </p:spPr>
      </p:pic>
      <p:sp>
        <p:nvSpPr>
          <p:cNvPr id="11" name="Text 5"/>
          <p:cNvSpPr/>
          <p:nvPr/>
        </p:nvSpPr>
        <p:spPr>
          <a:xfrm>
            <a:off x="9926598" y="4493181"/>
            <a:ext cx="2327434" cy="290870"/>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Prepare Teams</a:t>
            </a:r>
            <a:endParaRPr lang="en-US" sz="1800" dirty="0"/>
          </a:p>
        </p:txBody>
      </p:sp>
      <p:sp>
        <p:nvSpPr>
          <p:cNvPr id="12" name="Text 6"/>
          <p:cNvSpPr/>
          <p:nvPr/>
        </p:nvSpPr>
        <p:spPr>
          <a:xfrm>
            <a:off x="9926598" y="4895731"/>
            <a:ext cx="4052173" cy="595789"/>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Train managers and employees on remote work best practices</a:t>
            </a:r>
            <a:endParaRPr lang="en-US" sz="1450" dirty="0"/>
          </a:p>
        </p:txBody>
      </p:sp>
      <p:pic>
        <p:nvPicPr>
          <p:cNvPr id="13" name="Image 4" descr="preencoded.png"/>
          <p:cNvPicPr>
            <a:picLocks noChangeAspect="1"/>
          </p:cNvPicPr>
          <p:nvPr/>
        </p:nvPicPr>
        <p:blipFill>
          <a:blip r:embed="rId7"/>
          <a:stretch>
            <a:fillRect/>
          </a:stretch>
        </p:blipFill>
        <p:spPr>
          <a:xfrm>
            <a:off x="4983004" y="1349812"/>
            <a:ext cx="4664393" cy="4664393"/>
          </a:xfrm>
          <a:prstGeom prst="rect">
            <a:avLst/>
          </a:prstGeom>
        </p:spPr>
      </p:pic>
      <p:pic>
        <p:nvPicPr>
          <p:cNvPr id="14" name="Image 5" descr="preencoded.png"/>
          <p:cNvPicPr>
            <a:picLocks noChangeAspect="1"/>
          </p:cNvPicPr>
          <p:nvPr/>
        </p:nvPicPr>
        <p:blipFill>
          <a:blip r:embed="rId8"/>
          <a:stretch>
            <a:fillRect/>
          </a:stretch>
        </p:blipFill>
        <p:spPr>
          <a:xfrm>
            <a:off x="8114645" y="4843522"/>
            <a:ext cx="278487" cy="348139"/>
          </a:xfrm>
          <a:prstGeom prst="rect">
            <a:avLst/>
          </a:prstGeom>
        </p:spPr>
      </p:pic>
      <p:sp>
        <p:nvSpPr>
          <p:cNvPr id="15" name="Text 7"/>
          <p:cNvSpPr/>
          <p:nvPr/>
        </p:nvSpPr>
        <p:spPr>
          <a:xfrm>
            <a:off x="2376368" y="4493181"/>
            <a:ext cx="2327434" cy="290870"/>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Implement &amp; Iterate</a:t>
            </a:r>
            <a:endParaRPr lang="en-US" sz="1800" dirty="0"/>
          </a:p>
        </p:txBody>
      </p:sp>
      <p:sp>
        <p:nvSpPr>
          <p:cNvPr id="16" name="Text 8"/>
          <p:cNvSpPr/>
          <p:nvPr/>
        </p:nvSpPr>
        <p:spPr>
          <a:xfrm>
            <a:off x="651629" y="4895731"/>
            <a:ext cx="4052173" cy="595789"/>
          </a:xfrm>
          <a:prstGeom prst="rect">
            <a:avLst/>
          </a:prstGeom>
          <a:noFill/>
          <a:ln/>
        </p:spPr>
        <p:txBody>
          <a:bodyPr wrap="square" lIns="0" tIns="0" rIns="0" bIns="0" rtlCol="0" anchor="t"/>
          <a:lstStyle/>
          <a:p>
            <a:pPr marL="0" indent="0" algn="r">
              <a:lnSpc>
                <a:spcPts val="2300"/>
              </a:lnSpc>
              <a:buNone/>
            </a:pPr>
            <a:r>
              <a:rPr lang="en-US" sz="1450" dirty="0">
                <a:solidFill>
                  <a:srgbClr val="2C2821"/>
                </a:solidFill>
                <a:latin typeface="Lora" pitchFamily="34" charset="0"/>
                <a:ea typeface="Lora" pitchFamily="34" charset="-122"/>
                <a:cs typeface="Lora" pitchFamily="34" charset="-120"/>
              </a:rPr>
              <a:t>Roll out changes incrementally and refine based on feedback</a:t>
            </a:r>
            <a:endParaRPr lang="en-US" sz="1450" dirty="0"/>
          </a:p>
        </p:txBody>
      </p:sp>
      <p:pic>
        <p:nvPicPr>
          <p:cNvPr id="17" name="Image 6" descr="preencoded.png"/>
          <p:cNvPicPr>
            <a:picLocks noChangeAspect="1"/>
          </p:cNvPicPr>
          <p:nvPr/>
        </p:nvPicPr>
        <p:blipFill>
          <a:blip r:embed="rId9"/>
          <a:stretch>
            <a:fillRect/>
          </a:stretch>
        </p:blipFill>
        <p:spPr>
          <a:xfrm>
            <a:off x="4983004" y="1349812"/>
            <a:ext cx="4664393" cy="4664393"/>
          </a:xfrm>
          <a:prstGeom prst="rect">
            <a:avLst/>
          </a:prstGeom>
        </p:spPr>
      </p:pic>
      <p:pic>
        <p:nvPicPr>
          <p:cNvPr id="18" name="Image 7" descr="preencoded.png"/>
          <p:cNvPicPr>
            <a:picLocks noChangeAspect="1"/>
          </p:cNvPicPr>
          <p:nvPr/>
        </p:nvPicPr>
        <p:blipFill>
          <a:blip r:embed="rId10"/>
          <a:stretch>
            <a:fillRect/>
          </a:stretch>
        </p:blipFill>
        <p:spPr>
          <a:xfrm>
            <a:off x="5840194" y="4446568"/>
            <a:ext cx="278487" cy="348139"/>
          </a:xfrm>
          <a:prstGeom prst="rect">
            <a:avLst/>
          </a:prstGeom>
        </p:spPr>
      </p:pic>
      <p:sp>
        <p:nvSpPr>
          <p:cNvPr id="19" name="Text 9"/>
          <p:cNvSpPr/>
          <p:nvPr/>
        </p:nvSpPr>
        <p:spPr>
          <a:xfrm>
            <a:off x="651629" y="6223635"/>
            <a:ext cx="13327142" cy="893683"/>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Transitioning to a remote-first model requires thoughtful planning and incremental implementation. Organizations should begin by assessing their current processes, identifying which functions are already location-independent and which will require modification to thrive in a distributed environment.</a:t>
            </a:r>
            <a:endParaRPr lang="en-US" sz="1450" dirty="0"/>
          </a:p>
        </p:txBody>
      </p:sp>
      <p:sp>
        <p:nvSpPr>
          <p:cNvPr id="20" name="Text 10"/>
          <p:cNvSpPr/>
          <p:nvPr/>
        </p:nvSpPr>
        <p:spPr>
          <a:xfrm>
            <a:off x="651629" y="7326749"/>
            <a:ext cx="13327142" cy="893683"/>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Most successful transitions involve pilot programs with specific departments before company-wide implementation. Throughout the process, regular feedback collection and willingness to adapt are essential. Remote-first is not a static endpoint but an evolving approach that requires continuous refinement.</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5568" y="578406"/>
            <a:ext cx="11122223" cy="525304"/>
          </a:xfrm>
          <a:prstGeom prst="rect">
            <a:avLst/>
          </a:prstGeom>
          <a:noFill/>
          <a:ln/>
        </p:spPr>
        <p:txBody>
          <a:bodyPr wrap="none" lIns="0" tIns="0" rIns="0" bIns="0" rtlCol="0" anchor="t"/>
          <a:lstStyle/>
          <a:p>
            <a:pPr marL="0" indent="0" algn="l">
              <a:lnSpc>
                <a:spcPts val="4100"/>
              </a:lnSpc>
              <a:buNone/>
            </a:pPr>
            <a:r>
              <a:rPr lang="en-US" sz="3300" dirty="0">
                <a:solidFill>
                  <a:srgbClr val="233E32"/>
                </a:solidFill>
                <a:latin typeface="Alice" pitchFamily="34" charset="0"/>
                <a:ea typeface="Alice" pitchFamily="34" charset="-122"/>
                <a:cs typeface="Alice" pitchFamily="34" charset="-120"/>
              </a:rPr>
              <a:t>The Future Is Remote-First: Gaining Your Competitive Edge</a:t>
            </a:r>
            <a:endParaRPr lang="en-US" sz="3300" dirty="0"/>
          </a:p>
        </p:txBody>
      </p:sp>
      <p:sp>
        <p:nvSpPr>
          <p:cNvPr id="3" name="Shape 1"/>
          <p:cNvSpPr/>
          <p:nvPr/>
        </p:nvSpPr>
        <p:spPr>
          <a:xfrm>
            <a:off x="735568" y="1524000"/>
            <a:ext cx="13159264" cy="3637121"/>
          </a:xfrm>
          <a:prstGeom prst="roundRect">
            <a:avLst>
              <a:gd name="adj" fmla="val 867"/>
            </a:avLst>
          </a:prstGeom>
          <a:noFill/>
          <a:ln w="7620">
            <a:solidFill>
              <a:srgbClr val="000000">
                <a:alpha val="8000"/>
              </a:srgbClr>
            </a:solidFill>
            <a:prstDash val="solid"/>
          </a:ln>
        </p:spPr>
        <p:txBody>
          <a:bodyPr/>
          <a:lstStyle/>
          <a:p>
            <a:endParaRPr lang="en-US"/>
          </a:p>
        </p:txBody>
      </p:sp>
      <p:sp>
        <p:nvSpPr>
          <p:cNvPr id="4" name="Shape 2"/>
          <p:cNvSpPr/>
          <p:nvPr/>
        </p:nvSpPr>
        <p:spPr>
          <a:xfrm>
            <a:off x="743188" y="1531620"/>
            <a:ext cx="13144024" cy="603647"/>
          </a:xfrm>
          <a:prstGeom prst="rect">
            <a:avLst/>
          </a:prstGeom>
          <a:solidFill>
            <a:srgbClr val="FFFFFF">
              <a:alpha val="4000"/>
            </a:srgbClr>
          </a:solidFill>
          <a:ln/>
        </p:spPr>
        <p:txBody>
          <a:bodyPr/>
          <a:lstStyle/>
          <a:p>
            <a:endParaRPr lang="en-US"/>
          </a:p>
        </p:txBody>
      </p:sp>
      <p:sp>
        <p:nvSpPr>
          <p:cNvPr id="5" name="Text 3"/>
          <p:cNvSpPr/>
          <p:nvPr/>
        </p:nvSpPr>
        <p:spPr>
          <a:xfrm>
            <a:off x="953453" y="1665327"/>
            <a:ext cx="4734878" cy="336233"/>
          </a:xfrm>
          <a:prstGeom prst="rect">
            <a:avLst/>
          </a:prstGeom>
          <a:noFill/>
          <a:ln/>
        </p:spPr>
        <p:txBody>
          <a:bodyPr wrap="none" lIns="0" tIns="0" rIns="0" bIns="0" rtlCol="0" anchor="t"/>
          <a:lstStyle/>
          <a:p>
            <a:pPr marL="0" indent="0" algn="l">
              <a:lnSpc>
                <a:spcPts val="2600"/>
              </a:lnSpc>
              <a:buNone/>
            </a:pPr>
            <a:r>
              <a:rPr lang="en-US" sz="1650" b="1" dirty="0">
                <a:solidFill>
                  <a:srgbClr val="2C2821"/>
                </a:solidFill>
                <a:latin typeface="Lora" pitchFamily="34" charset="0"/>
                <a:ea typeface="Lora" pitchFamily="34" charset="-122"/>
                <a:cs typeface="Lora" pitchFamily="34" charset="-120"/>
              </a:rPr>
              <a:t>Key Benefits</a:t>
            </a:r>
            <a:endParaRPr lang="en-US" sz="1650" dirty="0"/>
          </a:p>
        </p:txBody>
      </p:sp>
      <p:sp>
        <p:nvSpPr>
          <p:cNvPr id="6" name="Text 4"/>
          <p:cNvSpPr/>
          <p:nvPr/>
        </p:nvSpPr>
        <p:spPr>
          <a:xfrm>
            <a:off x="6116241" y="1665327"/>
            <a:ext cx="7560826" cy="336233"/>
          </a:xfrm>
          <a:prstGeom prst="rect">
            <a:avLst/>
          </a:prstGeom>
          <a:noFill/>
          <a:ln/>
        </p:spPr>
        <p:txBody>
          <a:bodyPr wrap="none" lIns="0" tIns="0" rIns="0" bIns="0" rtlCol="0" anchor="t"/>
          <a:lstStyle/>
          <a:p>
            <a:pPr marL="0" indent="0" algn="l">
              <a:lnSpc>
                <a:spcPts val="2600"/>
              </a:lnSpc>
              <a:buNone/>
            </a:pPr>
            <a:r>
              <a:rPr lang="en-US" sz="1650" b="1" dirty="0">
                <a:solidFill>
                  <a:srgbClr val="2C2821"/>
                </a:solidFill>
                <a:latin typeface="Lora" pitchFamily="34" charset="0"/>
                <a:ea typeface="Lora" pitchFamily="34" charset="-122"/>
                <a:cs typeface="Lora" pitchFamily="34" charset="-120"/>
              </a:rPr>
              <a:t>Strategic Implications</a:t>
            </a:r>
            <a:endParaRPr lang="en-US" sz="1650" dirty="0"/>
          </a:p>
        </p:txBody>
      </p:sp>
      <p:sp>
        <p:nvSpPr>
          <p:cNvPr id="7" name="Shape 5"/>
          <p:cNvSpPr/>
          <p:nvPr/>
        </p:nvSpPr>
        <p:spPr>
          <a:xfrm>
            <a:off x="743188" y="2135267"/>
            <a:ext cx="13144024" cy="603647"/>
          </a:xfrm>
          <a:prstGeom prst="rect">
            <a:avLst/>
          </a:prstGeom>
          <a:solidFill>
            <a:srgbClr val="000000">
              <a:alpha val="4000"/>
            </a:srgbClr>
          </a:solidFill>
          <a:ln/>
        </p:spPr>
        <p:txBody>
          <a:bodyPr/>
          <a:lstStyle/>
          <a:p>
            <a:endParaRPr lang="en-US"/>
          </a:p>
        </p:txBody>
      </p:sp>
      <p:sp>
        <p:nvSpPr>
          <p:cNvPr id="8" name="Text 6"/>
          <p:cNvSpPr/>
          <p:nvPr/>
        </p:nvSpPr>
        <p:spPr>
          <a:xfrm>
            <a:off x="953453" y="2268974"/>
            <a:ext cx="4734878"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Global talent access</a:t>
            </a:r>
            <a:endParaRPr lang="en-US" sz="1650" dirty="0"/>
          </a:p>
        </p:txBody>
      </p:sp>
      <p:sp>
        <p:nvSpPr>
          <p:cNvPr id="9" name="Text 7"/>
          <p:cNvSpPr/>
          <p:nvPr/>
        </p:nvSpPr>
        <p:spPr>
          <a:xfrm>
            <a:off x="6116241" y="2268974"/>
            <a:ext cx="7560826"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Competitive hiring advantage</a:t>
            </a:r>
            <a:endParaRPr lang="en-US" sz="1650" dirty="0"/>
          </a:p>
        </p:txBody>
      </p:sp>
      <p:sp>
        <p:nvSpPr>
          <p:cNvPr id="10" name="Shape 8"/>
          <p:cNvSpPr/>
          <p:nvPr/>
        </p:nvSpPr>
        <p:spPr>
          <a:xfrm>
            <a:off x="743188" y="2738914"/>
            <a:ext cx="13144024" cy="603647"/>
          </a:xfrm>
          <a:prstGeom prst="rect">
            <a:avLst/>
          </a:prstGeom>
          <a:solidFill>
            <a:srgbClr val="FFFFFF">
              <a:alpha val="4000"/>
            </a:srgbClr>
          </a:solidFill>
          <a:ln/>
        </p:spPr>
        <p:txBody>
          <a:bodyPr/>
          <a:lstStyle/>
          <a:p>
            <a:endParaRPr lang="en-US"/>
          </a:p>
        </p:txBody>
      </p:sp>
      <p:sp>
        <p:nvSpPr>
          <p:cNvPr id="11" name="Text 9"/>
          <p:cNvSpPr/>
          <p:nvPr/>
        </p:nvSpPr>
        <p:spPr>
          <a:xfrm>
            <a:off x="953453" y="2872621"/>
            <a:ext cx="4734878"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Increased productivity</a:t>
            </a:r>
            <a:endParaRPr lang="en-US" sz="1650" dirty="0"/>
          </a:p>
        </p:txBody>
      </p:sp>
      <p:sp>
        <p:nvSpPr>
          <p:cNvPr id="12" name="Text 10"/>
          <p:cNvSpPr/>
          <p:nvPr/>
        </p:nvSpPr>
        <p:spPr>
          <a:xfrm>
            <a:off x="6116241" y="2872621"/>
            <a:ext cx="7560826"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Enhanced operational efficiency</a:t>
            </a:r>
            <a:endParaRPr lang="en-US" sz="1650" dirty="0"/>
          </a:p>
        </p:txBody>
      </p:sp>
      <p:sp>
        <p:nvSpPr>
          <p:cNvPr id="13" name="Shape 11"/>
          <p:cNvSpPr/>
          <p:nvPr/>
        </p:nvSpPr>
        <p:spPr>
          <a:xfrm>
            <a:off x="743188" y="3342561"/>
            <a:ext cx="13144024" cy="603647"/>
          </a:xfrm>
          <a:prstGeom prst="rect">
            <a:avLst/>
          </a:prstGeom>
          <a:solidFill>
            <a:srgbClr val="000000">
              <a:alpha val="4000"/>
            </a:srgbClr>
          </a:solidFill>
          <a:ln/>
        </p:spPr>
        <p:txBody>
          <a:bodyPr/>
          <a:lstStyle/>
          <a:p>
            <a:endParaRPr lang="en-US"/>
          </a:p>
        </p:txBody>
      </p:sp>
      <p:sp>
        <p:nvSpPr>
          <p:cNvPr id="14" name="Text 12"/>
          <p:cNvSpPr/>
          <p:nvPr/>
        </p:nvSpPr>
        <p:spPr>
          <a:xfrm>
            <a:off x="953453" y="3476268"/>
            <a:ext cx="4734878"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Significant cost savings</a:t>
            </a:r>
            <a:endParaRPr lang="en-US" sz="1650" dirty="0"/>
          </a:p>
        </p:txBody>
      </p:sp>
      <p:sp>
        <p:nvSpPr>
          <p:cNvPr id="15" name="Text 13"/>
          <p:cNvSpPr/>
          <p:nvPr/>
        </p:nvSpPr>
        <p:spPr>
          <a:xfrm>
            <a:off x="6116241" y="3476268"/>
            <a:ext cx="7560826"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Improved profit margins</a:t>
            </a:r>
            <a:endParaRPr lang="en-US" sz="1650" dirty="0"/>
          </a:p>
        </p:txBody>
      </p:sp>
      <p:sp>
        <p:nvSpPr>
          <p:cNvPr id="16" name="Shape 14"/>
          <p:cNvSpPr/>
          <p:nvPr/>
        </p:nvSpPr>
        <p:spPr>
          <a:xfrm>
            <a:off x="743188" y="3946207"/>
            <a:ext cx="13144024" cy="603647"/>
          </a:xfrm>
          <a:prstGeom prst="rect">
            <a:avLst/>
          </a:prstGeom>
          <a:solidFill>
            <a:srgbClr val="FFFFFF">
              <a:alpha val="4000"/>
            </a:srgbClr>
          </a:solidFill>
          <a:ln/>
        </p:spPr>
        <p:txBody>
          <a:bodyPr/>
          <a:lstStyle/>
          <a:p>
            <a:endParaRPr lang="en-US"/>
          </a:p>
        </p:txBody>
      </p:sp>
      <p:sp>
        <p:nvSpPr>
          <p:cNvPr id="17" name="Text 15"/>
          <p:cNvSpPr/>
          <p:nvPr/>
        </p:nvSpPr>
        <p:spPr>
          <a:xfrm>
            <a:off x="953453" y="4079915"/>
            <a:ext cx="4734878"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Better work-life balance</a:t>
            </a:r>
            <a:endParaRPr lang="en-US" sz="1650" dirty="0"/>
          </a:p>
        </p:txBody>
      </p:sp>
      <p:sp>
        <p:nvSpPr>
          <p:cNvPr id="18" name="Text 16"/>
          <p:cNvSpPr/>
          <p:nvPr/>
        </p:nvSpPr>
        <p:spPr>
          <a:xfrm>
            <a:off x="6116241" y="4079915"/>
            <a:ext cx="7560826"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Higher talent retention</a:t>
            </a:r>
            <a:endParaRPr lang="en-US" sz="1650" dirty="0"/>
          </a:p>
        </p:txBody>
      </p:sp>
      <p:sp>
        <p:nvSpPr>
          <p:cNvPr id="19" name="Shape 17"/>
          <p:cNvSpPr/>
          <p:nvPr/>
        </p:nvSpPr>
        <p:spPr>
          <a:xfrm>
            <a:off x="743188" y="4549854"/>
            <a:ext cx="13144024" cy="603647"/>
          </a:xfrm>
          <a:prstGeom prst="rect">
            <a:avLst/>
          </a:prstGeom>
          <a:solidFill>
            <a:srgbClr val="000000">
              <a:alpha val="4000"/>
            </a:srgbClr>
          </a:solidFill>
          <a:ln/>
        </p:spPr>
        <p:txBody>
          <a:bodyPr/>
          <a:lstStyle/>
          <a:p>
            <a:endParaRPr lang="en-US"/>
          </a:p>
        </p:txBody>
      </p:sp>
      <p:sp>
        <p:nvSpPr>
          <p:cNvPr id="20" name="Text 18"/>
          <p:cNvSpPr/>
          <p:nvPr/>
        </p:nvSpPr>
        <p:spPr>
          <a:xfrm>
            <a:off x="953453" y="4683562"/>
            <a:ext cx="4734878"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Environmental sustainability</a:t>
            </a:r>
            <a:endParaRPr lang="en-US" sz="1650" dirty="0"/>
          </a:p>
        </p:txBody>
      </p:sp>
      <p:sp>
        <p:nvSpPr>
          <p:cNvPr id="21" name="Text 19"/>
          <p:cNvSpPr/>
          <p:nvPr/>
        </p:nvSpPr>
        <p:spPr>
          <a:xfrm>
            <a:off x="6116241" y="4683562"/>
            <a:ext cx="7560826" cy="336233"/>
          </a:xfrm>
          <a:prstGeom prst="rect">
            <a:avLst/>
          </a:prstGeom>
          <a:noFill/>
          <a:ln/>
        </p:spPr>
        <p:txBody>
          <a:bodyPr wrap="non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Strengthened corporate reputation</a:t>
            </a:r>
            <a:endParaRPr lang="en-US" sz="1650" dirty="0"/>
          </a:p>
        </p:txBody>
      </p:sp>
      <p:sp>
        <p:nvSpPr>
          <p:cNvPr id="22" name="Text 20"/>
          <p:cNvSpPr/>
          <p:nvPr/>
        </p:nvSpPr>
        <p:spPr>
          <a:xfrm>
            <a:off x="735568" y="5397460"/>
            <a:ext cx="13159264" cy="1008698"/>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Organizations that embrace remote-first principles position themselves for long-term success in an increasingly digital business landscape. By removing geographic limitations, optimizing for outcomes rather than processes, and leveraging technology effectively, these companies gain significant advantages over traditional office-centric competitors.</a:t>
            </a:r>
            <a:endParaRPr lang="en-US" sz="1650" dirty="0"/>
          </a:p>
        </p:txBody>
      </p:sp>
      <p:sp>
        <p:nvSpPr>
          <p:cNvPr id="23" name="Text 21"/>
          <p:cNvSpPr/>
          <p:nvPr/>
        </p:nvSpPr>
        <p:spPr>
          <a:xfrm>
            <a:off x="735568" y="6642497"/>
            <a:ext cx="13159264" cy="1008698"/>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The most successful businesses of the next decade will be those that adapt to changing workforce expectations and leverage the flexibility, efficiency, and talent benefits that a remote-first approach provides. Rather than resisting this transformation, forward-thinking leaders should view it as an opportunity to build more resilient, inclusive, and high-performing organizations.</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9253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Final Thought</a:t>
            </a:r>
            <a:endParaRPr lang="en-US" sz="4450" dirty="0"/>
          </a:p>
        </p:txBody>
      </p:sp>
      <p:sp>
        <p:nvSpPr>
          <p:cNvPr id="4" name="Text 1"/>
          <p:cNvSpPr/>
          <p:nvPr/>
        </p:nvSpPr>
        <p:spPr>
          <a:xfrm>
            <a:off x="793790" y="3241477"/>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The companies that </a:t>
            </a:r>
            <a:r>
              <a:rPr lang="en-US" sz="1750" b="1" dirty="0">
                <a:solidFill>
                  <a:srgbClr val="2C2821"/>
                </a:solidFill>
                <a:latin typeface="Lora" pitchFamily="34" charset="0"/>
                <a:ea typeface="Lora" pitchFamily="34" charset="-122"/>
                <a:cs typeface="Lora" pitchFamily="34" charset="-120"/>
              </a:rPr>
              <a:t>thrive in the next decade</a:t>
            </a:r>
            <a:r>
              <a:rPr lang="en-US" sz="1750" dirty="0">
                <a:solidFill>
                  <a:srgbClr val="2C2821"/>
                </a:solidFill>
                <a:latin typeface="Lora" pitchFamily="34" charset="0"/>
                <a:ea typeface="Lora" pitchFamily="34" charset="-122"/>
                <a:cs typeface="Lora" pitchFamily="34" charset="-120"/>
              </a:rPr>
              <a:t> will be those that adapt to the changing nature of work. A </a:t>
            </a:r>
            <a:r>
              <a:rPr lang="en-US" sz="1750" b="1" dirty="0">
                <a:solidFill>
                  <a:srgbClr val="2C2821"/>
                </a:solidFill>
                <a:latin typeface="Lora" pitchFamily="34" charset="0"/>
                <a:ea typeface="Lora" pitchFamily="34" charset="-122"/>
                <a:cs typeface="Lora" pitchFamily="34" charset="-120"/>
              </a:rPr>
              <a:t>remote-first</a:t>
            </a:r>
            <a:r>
              <a:rPr lang="en-US" sz="1750" dirty="0">
                <a:solidFill>
                  <a:srgbClr val="2C2821"/>
                </a:solidFill>
                <a:latin typeface="Lora" pitchFamily="34" charset="0"/>
                <a:ea typeface="Lora" pitchFamily="34" charset="-122"/>
                <a:cs typeface="Lora" pitchFamily="34" charset="-120"/>
              </a:rPr>
              <a:t> environment fosters </a:t>
            </a:r>
            <a:r>
              <a:rPr lang="en-US" sz="1750" b="1" dirty="0">
                <a:solidFill>
                  <a:srgbClr val="2C2821"/>
                </a:solidFill>
                <a:latin typeface="Lora" pitchFamily="34" charset="0"/>
                <a:ea typeface="Lora" pitchFamily="34" charset="-122"/>
                <a:cs typeface="Lora" pitchFamily="34" charset="-120"/>
              </a:rPr>
              <a:t>innovation, productivity, and inclusivity</a:t>
            </a:r>
            <a:r>
              <a:rPr lang="en-US" sz="1750" dirty="0">
                <a:solidFill>
                  <a:srgbClr val="2C2821"/>
                </a:solidFill>
                <a:latin typeface="Lora" pitchFamily="34" charset="0"/>
                <a:ea typeface="Lora" pitchFamily="34" charset="-122"/>
                <a:cs typeface="Lora" pitchFamily="34" charset="-120"/>
              </a:rPr>
              <a:t>, setting organizations up for long-term success.</a:t>
            </a:r>
            <a:endParaRPr lang="en-US" sz="1750" dirty="0"/>
          </a:p>
        </p:txBody>
      </p:sp>
      <p:sp>
        <p:nvSpPr>
          <p:cNvPr id="5" name="Text 2"/>
          <p:cNvSpPr/>
          <p:nvPr/>
        </p:nvSpPr>
        <p:spPr>
          <a:xfrm>
            <a:off x="793790" y="494823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Rather than resisting change, businesses should </a:t>
            </a:r>
            <a:r>
              <a:rPr lang="en-US" sz="1750" b="1" dirty="0">
                <a:solidFill>
                  <a:srgbClr val="2C2821"/>
                </a:solidFill>
                <a:latin typeface="Lora" pitchFamily="34" charset="0"/>
                <a:ea typeface="Lora" pitchFamily="34" charset="-122"/>
                <a:cs typeface="Lora" pitchFamily="34" charset="-120"/>
              </a:rPr>
              <a:t>embrace the flexibility, efficiency, and talent benefits</a:t>
            </a:r>
            <a:r>
              <a:rPr lang="en-US" sz="1750" dirty="0">
                <a:solidFill>
                  <a:srgbClr val="2C2821"/>
                </a:solidFill>
                <a:latin typeface="Lora" pitchFamily="34" charset="0"/>
                <a:ea typeface="Lora" pitchFamily="34" charset="-122"/>
                <a:cs typeface="Lora" pitchFamily="34" charset="-120"/>
              </a:rPr>
              <a:t> that a remote-first culture provides.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361248"/>
            <a:ext cx="7992189"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What Does "Remote-First" Really Mean?</a:t>
            </a:r>
            <a:endParaRPr lang="en-US" sz="3550" dirty="0"/>
          </a:p>
        </p:txBody>
      </p:sp>
      <p:sp>
        <p:nvSpPr>
          <p:cNvPr id="4" name="Shape 1"/>
          <p:cNvSpPr/>
          <p:nvPr/>
        </p:nvSpPr>
        <p:spPr>
          <a:xfrm>
            <a:off x="793790" y="3183374"/>
            <a:ext cx="4196358" cy="2758559"/>
          </a:xfrm>
          <a:prstGeom prst="roundRect">
            <a:avLst>
              <a:gd name="adj" fmla="val 1233"/>
            </a:avLst>
          </a:prstGeom>
          <a:solidFill>
            <a:srgbClr val="F0EDE6"/>
          </a:solidFill>
          <a:ln/>
        </p:spPr>
        <p:txBody>
          <a:bodyPr/>
          <a:lstStyle/>
          <a:p>
            <a:endParaRPr lang="en-US"/>
          </a:p>
        </p:txBody>
      </p:sp>
      <p:sp>
        <p:nvSpPr>
          <p:cNvPr id="5" name="Text 2"/>
          <p:cNvSpPr/>
          <p:nvPr/>
        </p:nvSpPr>
        <p:spPr>
          <a:xfrm>
            <a:off x="1020604" y="3410188"/>
            <a:ext cx="3309818"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Beyond Work-From-Home</a:t>
            </a:r>
            <a:endParaRPr lang="en-US" sz="2200" dirty="0"/>
          </a:p>
        </p:txBody>
      </p:sp>
      <p:sp>
        <p:nvSpPr>
          <p:cNvPr id="6" name="Text 3"/>
          <p:cNvSpPr/>
          <p:nvPr/>
        </p:nvSpPr>
        <p:spPr>
          <a:xfrm>
            <a:off x="1020604" y="3900607"/>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Remote-first means structuring the entire organization to function optimally in a distributed environment, not just allowing occasional remote work.</a:t>
            </a:r>
            <a:endParaRPr lang="en-US" sz="1750" dirty="0"/>
          </a:p>
        </p:txBody>
      </p:sp>
      <p:sp>
        <p:nvSpPr>
          <p:cNvPr id="7" name="Shape 4"/>
          <p:cNvSpPr/>
          <p:nvPr/>
        </p:nvSpPr>
        <p:spPr>
          <a:xfrm>
            <a:off x="5216962" y="3183374"/>
            <a:ext cx="4196358" cy="2758559"/>
          </a:xfrm>
          <a:prstGeom prst="roundRect">
            <a:avLst>
              <a:gd name="adj" fmla="val 1233"/>
            </a:avLst>
          </a:prstGeom>
          <a:solidFill>
            <a:srgbClr val="F0EDE6"/>
          </a:solidFill>
          <a:ln/>
        </p:spPr>
        <p:txBody>
          <a:bodyPr/>
          <a:lstStyle/>
          <a:p>
            <a:endParaRPr lang="en-US"/>
          </a:p>
        </p:txBody>
      </p:sp>
      <p:sp>
        <p:nvSpPr>
          <p:cNvPr id="8" name="Text 5"/>
          <p:cNvSpPr/>
          <p:nvPr/>
        </p:nvSpPr>
        <p:spPr>
          <a:xfrm>
            <a:off x="5443776" y="34101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Digital By Default</a:t>
            </a:r>
            <a:endParaRPr lang="en-US" sz="2200" dirty="0"/>
          </a:p>
        </p:txBody>
      </p:sp>
      <p:sp>
        <p:nvSpPr>
          <p:cNvPr id="9" name="Text 6"/>
          <p:cNvSpPr/>
          <p:nvPr/>
        </p:nvSpPr>
        <p:spPr>
          <a:xfrm>
            <a:off x="5443776" y="3900607"/>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All processes, communication channels, and collaboration methods are designed assuming team members are distributed geographically.</a:t>
            </a:r>
            <a:endParaRPr lang="en-US" sz="1750" dirty="0"/>
          </a:p>
        </p:txBody>
      </p:sp>
      <p:sp>
        <p:nvSpPr>
          <p:cNvPr id="10" name="Shape 7"/>
          <p:cNvSpPr/>
          <p:nvPr/>
        </p:nvSpPr>
        <p:spPr>
          <a:xfrm>
            <a:off x="9640133" y="3183374"/>
            <a:ext cx="4196358" cy="2758559"/>
          </a:xfrm>
          <a:prstGeom prst="roundRect">
            <a:avLst>
              <a:gd name="adj" fmla="val 1233"/>
            </a:avLst>
          </a:prstGeom>
          <a:solidFill>
            <a:srgbClr val="F0EDE6"/>
          </a:solidFill>
          <a:ln/>
        </p:spPr>
        <p:txBody>
          <a:bodyPr/>
          <a:lstStyle/>
          <a:p>
            <a:endParaRPr lang="en-US"/>
          </a:p>
        </p:txBody>
      </p:sp>
      <p:sp>
        <p:nvSpPr>
          <p:cNvPr id="11" name="Text 8"/>
          <p:cNvSpPr/>
          <p:nvPr/>
        </p:nvSpPr>
        <p:spPr>
          <a:xfrm>
            <a:off x="9866948" y="34101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Outcome-Focused</a:t>
            </a:r>
            <a:endParaRPr lang="en-US" sz="2200" dirty="0"/>
          </a:p>
        </p:txBody>
      </p:sp>
      <p:sp>
        <p:nvSpPr>
          <p:cNvPr id="12" name="Text 9"/>
          <p:cNvSpPr/>
          <p:nvPr/>
        </p:nvSpPr>
        <p:spPr>
          <a:xfrm>
            <a:off x="9866948" y="3900607"/>
            <a:ext cx="3742730"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Success metrics shift from time spent working to actual results produced, empowering employees through greater autonomy.</a:t>
            </a:r>
            <a:endParaRPr lang="en-US" sz="1750" dirty="0"/>
          </a:p>
        </p:txBody>
      </p:sp>
      <p:sp>
        <p:nvSpPr>
          <p:cNvPr id="13" name="Text 10"/>
          <p:cNvSpPr/>
          <p:nvPr/>
        </p:nvSpPr>
        <p:spPr>
          <a:xfrm>
            <a:off x="793790" y="619708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Remote-first isn't simply allowing employees to work from home—it represents a fundamental shift in organizational design. Rather than adapting traditional office-based processes for remote workers, remote-first companies build their entire operational framework around distributed teams from the ground up.</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67360" y="0"/>
            <a:ext cx="1463040" cy="8229600"/>
          </a:xfrm>
          <a:prstGeom prst="rect">
            <a:avLst/>
          </a:prstGeom>
        </p:spPr>
      </p:pic>
      <p:sp>
        <p:nvSpPr>
          <p:cNvPr id="3" name="Text 0"/>
          <p:cNvSpPr/>
          <p:nvPr/>
        </p:nvSpPr>
        <p:spPr>
          <a:xfrm>
            <a:off x="793790" y="809030"/>
            <a:ext cx="10302835"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Global Talent Access: Breaking Geographic Barriers</a:t>
            </a:r>
            <a:endParaRPr lang="en-US" sz="3550" dirty="0"/>
          </a:p>
        </p:txBody>
      </p:sp>
      <p:pic>
        <p:nvPicPr>
          <p:cNvPr id="4" name="Image 1" descr="preencoded.png"/>
          <p:cNvPicPr>
            <a:picLocks noChangeAspect="1"/>
          </p:cNvPicPr>
          <p:nvPr/>
        </p:nvPicPr>
        <p:blipFill>
          <a:blip r:embed="rId4"/>
          <a:stretch>
            <a:fillRect/>
          </a:stretch>
        </p:blipFill>
        <p:spPr>
          <a:xfrm>
            <a:off x="793790" y="1631156"/>
            <a:ext cx="1134070" cy="1360884"/>
          </a:xfrm>
          <a:prstGeom prst="rect">
            <a:avLst/>
          </a:prstGeom>
        </p:spPr>
      </p:pic>
      <p:sp>
        <p:nvSpPr>
          <p:cNvPr id="5" name="Text 1"/>
          <p:cNvSpPr/>
          <p:nvPr/>
        </p:nvSpPr>
        <p:spPr>
          <a:xfrm>
            <a:off x="2268022" y="18579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Wider Talent Pool</a:t>
            </a:r>
            <a:endParaRPr lang="en-US" sz="2200" dirty="0"/>
          </a:p>
        </p:txBody>
      </p:sp>
      <p:sp>
        <p:nvSpPr>
          <p:cNvPr id="6" name="Text 2"/>
          <p:cNvSpPr/>
          <p:nvPr/>
        </p:nvSpPr>
        <p:spPr>
          <a:xfrm>
            <a:off x="2268022" y="2348389"/>
            <a:ext cx="10105549"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Access skilled professionals regardless of location or proximity to offices</a:t>
            </a:r>
            <a:endParaRPr lang="en-US" sz="1750" dirty="0"/>
          </a:p>
        </p:txBody>
      </p:sp>
      <p:pic>
        <p:nvPicPr>
          <p:cNvPr id="7" name="Image 2" descr="preencoded.png"/>
          <p:cNvPicPr>
            <a:picLocks noChangeAspect="1"/>
          </p:cNvPicPr>
          <p:nvPr/>
        </p:nvPicPr>
        <p:blipFill>
          <a:blip r:embed="rId5"/>
          <a:stretch>
            <a:fillRect/>
          </a:stretch>
        </p:blipFill>
        <p:spPr>
          <a:xfrm>
            <a:off x="793790" y="2992041"/>
            <a:ext cx="1134070" cy="1360884"/>
          </a:xfrm>
          <a:prstGeom prst="rect">
            <a:avLst/>
          </a:prstGeom>
        </p:spPr>
      </p:pic>
      <p:sp>
        <p:nvSpPr>
          <p:cNvPr id="8" name="Text 3"/>
          <p:cNvSpPr/>
          <p:nvPr/>
        </p:nvSpPr>
        <p:spPr>
          <a:xfrm>
            <a:off x="2268022" y="321885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Enhanced Diversity</a:t>
            </a:r>
            <a:endParaRPr lang="en-US" sz="2200" dirty="0"/>
          </a:p>
        </p:txBody>
      </p:sp>
      <p:sp>
        <p:nvSpPr>
          <p:cNvPr id="9" name="Text 4"/>
          <p:cNvSpPr/>
          <p:nvPr/>
        </p:nvSpPr>
        <p:spPr>
          <a:xfrm>
            <a:off x="2268022" y="3709273"/>
            <a:ext cx="10105549"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Greater variety of perspectives and cultural inputs driving innovation</a:t>
            </a:r>
            <a:endParaRPr lang="en-US" sz="1750" dirty="0"/>
          </a:p>
        </p:txBody>
      </p:sp>
      <p:pic>
        <p:nvPicPr>
          <p:cNvPr id="10" name="Image 3" descr="preencoded.png"/>
          <p:cNvPicPr>
            <a:picLocks noChangeAspect="1"/>
          </p:cNvPicPr>
          <p:nvPr/>
        </p:nvPicPr>
        <p:blipFill>
          <a:blip r:embed="rId6"/>
          <a:stretch>
            <a:fillRect/>
          </a:stretch>
        </p:blipFill>
        <p:spPr>
          <a:xfrm>
            <a:off x="793790" y="4352925"/>
            <a:ext cx="1134070" cy="1360884"/>
          </a:xfrm>
          <a:prstGeom prst="rect">
            <a:avLst/>
          </a:prstGeom>
        </p:spPr>
      </p:pic>
      <p:sp>
        <p:nvSpPr>
          <p:cNvPr id="11" name="Text 5"/>
          <p:cNvSpPr/>
          <p:nvPr/>
        </p:nvSpPr>
        <p:spPr>
          <a:xfrm>
            <a:off x="2268022" y="45797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Strategic Scaling</a:t>
            </a:r>
            <a:endParaRPr lang="en-US" sz="2200" dirty="0"/>
          </a:p>
        </p:txBody>
      </p:sp>
      <p:sp>
        <p:nvSpPr>
          <p:cNvPr id="12" name="Text 6"/>
          <p:cNvSpPr/>
          <p:nvPr/>
        </p:nvSpPr>
        <p:spPr>
          <a:xfrm>
            <a:off x="2268022" y="5070158"/>
            <a:ext cx="10105549"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Ability to grow teams across multiple time zones for round-the-clock operations</a:t>
            </a:r>
            <a:endParaRPr lang="en-US" sz="1750" dirty="0"/>
          </a:p>
        </p:txBody>
      </p:sp>
      <p:sp>
        <p:nvSpPr>
          <p:cNvPr id="13" name="Text 7"/>
          <p:cNvSpPr/>
          <p:nvPr/>
        </p:nvSpPr>
        <p:spPr>
          <a:xfrm>
            <a:off x="793790" y="5968960"/>
            <a:ext cx="11579781"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When geography no longer limits hiring decisions, companies gain a remarkable competitive advantage. Remote-first organizations can recruit the ideal candidate for every role, regardless of where that person lives. This expanded talent pool enables businesses to build teams with specialized skills that might be unavailable or prohibitively expensive in their local market.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67358"/>
            <a:ext cx="8363188"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Productivity Gains: The Evidence Is Clear</a:t>
            </a:r>
            <a:endParaRPr lang="en-US" sz="3550" dirty="0"/>
          </a:p>
        </p:txBody>
      </p:sp>
      <p:pic>
        <p:nvPicPr>
          <p:cNvPr id="3" name="Image 0" descr="preencoded.png"/>
          <p:cNvPicPr>
            <a:picLocks noChangeAspect="1"/>
          </p:cNvPicPr>
          <p:nvPr/>
        </p:nvPicPr>
        <p:blipFill>
          <a:blip r:embed="rId3"/>
          <a:stretch>
            <a:fillRect/>
          </a:stretch>
        </p:blipFill>
        <p:spPr>
          <a:xfrm>
            <a:off x="793790" y="1787962"/>
            <a:ext cx="13042583" cy="2305883"/>
          </a:xfrm>
          <a:prstGeom prst="rect">
            <a:avLst/>
          </a:prstGeom>
        </p:spPr>
      </p:pic>
      <p:sp>
        <p:nvSpPr>
          <p:cNvPr id="4" name="Shape 1"/>
          <p:cNvSpPr/>
          <p:nvPr/>
        </p:nvSpPr>
        <p:spPr>
          <a:xfrm>
            <a:off x="5189220" y="4093845"/>
            <a:ext cx="226814" cy="226814"/>
          </a:xfrm>
          <a:prstGeom prst="roundRect">
            <a:avLst>
              <a:gd name="adj" fmla="val 8063"/>
            </a:avLst>
          </a:prstGeom>
          <a:solidFill>
            <a:srgbClr val="113C24"/>
          </a:solidFill>
          <a:ln/>
        </p:spPr>
        <p:txBody>
          <a:bodyPr/>
          <a:lstStyle/>
          <a:p>
            <a:endParaRPr lang="en-US"/>
          </a:p>
        </p:txBody>
      </p:sp>
      <p:sp>
        <p:nvSpPr>
          <p:cNvPr id="5" name="Text 2"/>
          <p:cNvSpPr/>
          <p:nvPr/>
        </p:nvSpPr>
        <p:spPr>
          <a:xfrm>
            <a:off x="5476994" y="4093845"/>
            <a:ext cx="1761887" cy="226814"/>
          </a:xfrm>
          <a:prstGeom prst="rect">
            <a:avLst/>
          </a:prstGeom>
          <a:noFill/>
          <a:ln/>
        </p:spPr>
        <p:txBody>
          <a:bodyPr wrap="none" lIns="0" tIns="0" rIns="0" bIns="0" rtlCol="0" anchor="t"/>
          <a:lstStyle/>
          <a:p>
            <a:pPr marL="0" indent="0" algn="l">
              <a:lnSpc>
                <a:spcPts val="1750"/>
              </a:lnSpc>
              <a:buNone/>
            </a:pPr>
            <a:r>
              <a:rPr lang="en-US" sz="1750" dirty="0">
                <a:solidFill>
                  <a:srgbClr val="2C2821"/>
                </a:solidFill>
                <a:latin typeface="Lora" pitchFamily="34" charset="0"/>
                <a:ea typeface="Lora" pitchFamily="34" charset="-122"/>
                <a:cs typeface="Lora" pitchFamily="34" charset="-120"/>
              </a:rPr>
              <a:t>Remote Workers</a:t>
            </a:r>
            <a:endParaRPr lang="en-US" sz="1750" dirty="0"/>
          </a:p>
        </p:txBody>
      </p:sp>
      <p:sp>
        <p:nvSpPr>
          <p:cNvPr id="6" name="Shape 3"/>
          <p:cNvSpPr/>
          <p:nvPr/>
        </p:nvSpPr>
        <p:spPr>
          <a:xfrm>
            <a:off x="7391281" y="4093845"/>
            <a:ext cx="226814" cy="226814"/>
          </a:xfrm>
          <a:prstGeom prst="roundRect">
            <a:avLst>
              <a:gd name="adj" fmla="val 8063"/>
            </a:avLst>
          </a:prstGeom>
          <a:solidFill>
            <a:srgbClr val="206F43"/>
          </a:solidFill>
          <a:ln/>
        </p:spPr>
        <p:txBody>
          <a:bodyPr/>
          <a:lstStyle/>
          <a:p>
            <a:endParaRPr lang="en-US"/>
          </a:p>
        </p:txBody>
      </p:sp>
      <p:sp>
        <p:nvSpPr>
          <p:cNvPr id="7" name="Text 4"/>
          <p:cNvSpPr/>
          <p:nvPr/>
        </p:nvSpPr>
        <p:spPr>
          <a:xfrm>
            <a:off x="7679055" y="4093845"/>
            <a:ext cx="1601033" cy="226814"/>
          </a:xfrm>
          <a:prstGeom prst="rect">
            <a:avLst/>
          </a:prstGeom>
          <a:noFill/>
          <a:ln/>
        </p:spPr>
        <p:txBody>
          <a:bodyPr wrap="none" lIns="0" tIns="0" rIns="0" bIns="0" rtlCol="0" anchor="t"/>
          <a:lstStyle/>
          <a:p>
            <a:pPr marL="0" indent="0" algn="l">
              <a:lnSpc>
                <a:spcPts val="1750"/>
              </a:lnSpc>
              <a:buNone/>
            </a:pPr>
            <a:r>
              <a:rPr lang="en-US" sz="1750" dirty="0">
                <a:solidFill>
                  <a:srgbClr val="2C2821"/>
                </a:solidFill>
                <a:latin typeface="Lora" pitchFamily="34" charset="0"/>
                <a:ea typeface="Lora" pitchFamily="34" charset="-122"/>
                <a:cs typeface="Lora" pitchFamily="34" charset="-120"/>
              </a:rPr>
              <a:t>Office Workers</a:t>
            </a:r>
            <a:endParaRPr lang="en-US" sz="1750" dirty="0"/>
          </a:p>
        </p:txBody>
      </p:sp>
      <p:sp>
        <p:nvSpPr>
          <p:cNvPr id="8" name="Text 5"/>
          <p:cNvSpPr/>
          <p:nvPr/>
        </p:nvSpPr>
        <p:spPr>
          <a:xfrm>
            <a:off x="793790" y="502955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Contrary to traditional assumptions, research consistently shows that remote work enhances productivity. Stanford University's 2023 study revealed remote workers were 13% more productive than in-office colleagues, challenging the notion that physical supervision improves performance.</a:t>
            </a:r>
            <a:endParaRPr lang="en-US" sz="1750" dirty="0"/>
          </a:p>
        </p:txBody>
      </p:sp>
      <p:sp>
        <p:nvSpPr>
          <p:cNvPr id="9" name="Text 6"/>
          <p:cNvSpPr/>
          <p:nvPr/>
        </p:nvSpPr>
        <p:spPr>
          <a:xfrm>
            <a:off x="793790" y="637341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Remote employees benefit from customized work environments, fewer interruptions, and the elimination of commuting time. When companies focus on outcomes rather than monitoring hours, they see higher engagement, better quality work, and increased efficiency.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44203"/>
            <a:ext cx="9685615"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The Financial Upside: Cost Savings for Everyone</a:t>
            </a:r>
            <a:endParaRPr lang="en-US" sz="3550" dirty="0"/>
          </a:p>
        </p:txBody>
      </p:sp>
      <p:sp>
        <p:nvSpPr>
          <p:cNvPr id="3" name="Shape 1"/>
          <p:cNvSpPr/>
          <p:nvPr/>
        </p:nvSpPr>
        <p:spPr>
          <a:xfrm>
            <a:off x="793790" y="2264807"/>
            <a:ext cx="3090624" cy="2395657"/>
          </a:xfrm>
          <a:prstGeom prst="roundRect">
            <a:avLst>
              <a:gd name="adj" fmla="val 1420"/>
            </a:avLst>
          </a:prstGeom>
          <a:solidFill>
            <a:srgbClr val="F0EDE6"/>
          </a:solidFill>
          <a:ln/>
        </p:spPr>
        <p:txBody>
          <a:bodyPr/>
          <a:lstStyle/>
          <a:p>
            <a:endParaRPr lang="en-US"/>
          </a:p>
        </p:txBody>
      </p:sp>
      <p:sp>
        <p:nvSpPr>
          <p:cNvPr id="4" name="Text 2"/>
          <p:cNvSpPr/>
          <p:nvPr/>
        </p:nvSpPr>
        <p:spPr>
          <a:xfrm>
            <a:off x="1020604" y="2491621"/>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Office Space</a:t>
            </a:r>
            <a:endParaRPr lang="en-US" sz="2200" dirty="0"/>
          </a:p>
        </p:txBody>
      </p:sp>
      <p:sp>
        <p:nvSpPr>
          <p:cNvPr id="5" name="Text 3"/>
          <p:cNvSpPr/>
          <p:nvPr/>
        </p:nvSpPr>
        <p:spPr>
          <a:xfrm>
            <a:off x="1020604" y="2982039"/>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Elimination or reduction of costly commercial real estate and associated utilities</a:t>
            </a:r>
            <a:endParaRPr lang="en-US" sz="1750" dirty="0"/>
          </a:p>
        </p:txBody>
      </p:sp>
      <p:sp>
        <p:nvSpPr>
          <p:cNvPr id="6" name="Shape 4"/>
          <p:cNvSpPr/>
          <p:nvPr/>
        </p:nvSpPr>
        <p:spPr>
          <a:xfrm>
            <a:off x="4111228" y="2264807"/>
            <a:ext cx="3090624" cy="2395657"/>
          </a:xfrm>
          <a:prstGeom prst="roundRect">
            <a:avLst>
              <a:gd name="adj" fmla="val 1420"/>
            </a:avLst>
          </a:prstGeom>
          <a:solidFill>
            <a:srgbClr val="F0EDE6"/>
          </a:solidFill>
          <a:ln/>
        </p:spPr>
        <p:txBody>
          <a:bodyPr/>
          <a:lstStyle/>
          <a:p>
            <a:endParaRPr lang="en-US"/>
          </a:p>
        </p:txBody>
      </p:sp>
      <p:sp>
        <p:nvSpPr>
          <p:cNvPr id="7" name="Text 5"/>
          <p:cNvSpPr/>
          <p:nvPr/>
        </p:nvSpPr>
        <p:spPr>
          <a:xfrm>
            <a:off x="4338042" y="2491621"/>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Business Travel</a:t>
            </a:r>
            <a:endParaRPr lang="en-US" sz="2200" dirty="0"/>
          </a:p>
        </p:txBody>
      </p:sp>
      <p:sp>
        <p:nvSpPr>
          <p:cNvPr id="8" name="Text 6"/>
          <p:cNvSpPr/>
          <p:nvPr/>
        </p:nvSpPr>
        <p:spPr>
          <a:xfrm>
            <a:off x="4338042" y="2982039"/>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Reduced need for in-person meetings and related travel expenses</a:t>
            </a:r>
            <a:endParaRPr lang="en-US" sz="1750" dirty="0"/>
          </a:p>
        </p:txBody>
      </p:sp>
      <p:sp>
        <p:nvSpPr>
          <p:cNvPr id="9" name="Shape 7"/>
          <p:cNvSpPr/>
          <p:nvPr/>
        </p:nvSpPr>
        <p:spPr>
          <a:xfrm>
            <a:off x="7428667" y="2264807"/>
            <a:ext cx="3090624" cy="2395657"/>
          </a:xfrm>
          <a:prstGeom prst="roundRect">
            <a:avLst>
              <a:gd name="adj" fmla="val 1420"/>
            </a:avLst>
          </a:prstGeom>
          <a:solidFill>
            <a:srgbClr val="F0EDE6"/>
          </a:solidFill>
          <a:ln/>
        </p:spPr>
        <p:txBody>
          <a:bodyPr/>
          <a:lstStyle/>
          <a:p>
            <a:endParaRPr lang="en-US"/>
          </a:p>
        </p:txBody>
      </p:sp>
      <p:sp>
        <p:nvSpPr>
          <p:cNvPr id="10" name="Text 8"/>
          <p:cNvSpPr/>
          <p:nvPr/>
        </p:nvSpPr>
        <p:spPr>
          <a:xfrm>
            <a:off x="7655481" y="2491621"/>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Relocation</a:t>
            </a:r>
            <a:endParaRPr lang="en-US" sz="2200" dirty="0"/>
          </a:p>
        </p:txBody>
      </p:sp>
      <p:sp>
        <p:nvSpPr>
          <p:cNvPr id="11" name="Text 9"/>
          <p:cNvSpPr/>
          <p:nvPr/>
        </p:nvSpPr>
        <p:spPr>
          <a:xfrm>
            <a:off x="7655481" y="2982039"/>
            <a:ext cx="2636996"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No more costly employee relocation packages for new hires</a:t>
            </a:r>
            <a:endParaRPr lang="en-US" sz="1750" dirty="0"/>
          </a:p>
        </p:txBody>
      </p:sp>
      <p:sp>
        <p:nvSpPr>
          <p:cNvPr id="12" name="Shape 10"/>
          <p:cNvSpPr/>
          <p:nvPr/>
        </p:nvSpPr>
        <p:spPr>
          <a:xfrm>
            <a:off x="10746105" y="2264807"/>
            <a:ext cx="3090624" cy="2395657"/>
          </a:xfrm>
          <a:prstGeom prst="roundRect">
            <a:avLst>
              <a:gd name="adj" fmla="val 1420"/>
            </a:avLst>
          </a:prstGeom>
          <a:solidFill>
            <a:srgbClr val="F0EDE6"/>
          </a:solidFill>
          <a:ln/>
        </p:spPr>
        <p:txBody>
          <a:bodyPr/>
          <a:lstStyle/>
          <a:p>
            <a:endParaRPr lang="en-US"/>
          </a:p>
        </p:txBody>
      </p:sp>
      <p:sp>
        <p:nvSpPr>
          <p:cNvPr id="13" name="Text 11"/>
          <p:cNvSpPr/>
          <p:nvPr/>
        </p:nvSpPr>
        <p:spPr>
          <a:xfrm>
            <a:off x="10972919" y="2491621"/>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Employee Savings</a:t>
            </a:r>
            <a:endParaRPr lang="en-US" sz="2200" dirty="0"/>
          </a:p>
        </p:txBody>
      </p:sp>
      <p:sp>
        <p:nvSpPr>
          <p:cNvPr id="14" name="Text 12"/>
          <p:cNvSpPr/>
          <p:nvPr/>
        </p:nvSpPr>
        <p:spPr>
          <a:xfrm>
            <a:off x="10972919" y="2982039"/>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Workers save on commuting, professional wardrobe, and meal expenses</a:t>
            </a:r>
            <a:endParaRPr lang="en-US" sz="1750" dirty="0"/>
          </a:p>
        </p:txBody>
      </p:sp>
      <p:sp>
        <p:nvSpPr>
          <p:cNvPr id="15" name="Text 13"/>
          <p:cNvSpPr/>
          <p:nvPr/>
        </p:nvSpPr>
        <p:spPr>
          <a:xfrm>
            <a:off x="793790" y="491561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Remote-first models deliver significant financial benefits to both companies and employees. Organizations can dramatically reduce overhead costs associated with maintaining physical offices, including rent, utilities, maintenance, cleaning services, and office supplies. For a mid-sized company, these savings can amount to millions annually.</a:t>
            </a:r>
            <a:endParaRPr lang="en-US" sz="1750" dirty="0"/>
          </a:p>
        </p:txBody>
      </p:sp>
      <p:sp>
        <p:nvSpPr>
          <p:cNvPr id="16" name="Text 14"/>
          <p:cNvSpPr/>
          <p:nvPr/>
        </p:nvSpPr>
        <p:spPr>
          <a:xfrm>
            <a:off x="793790" y="625947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Employees equally benefit from reduced expenses related to commuting, professional wardrobes, and dining out, often saving thousands of dollars each year while improving overall financial well-being.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81301"/>
            <a:ext cx="10258901"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Work-Life Balance: The Key to Employee Retention</a:t>
            </a:r>
            <a:endParaRPr lang="en-US" sz="3550" dirty="0"/>
          </a:p>
        </p:txBody>
      </p:sp>
      <p:sp>
        <p:nvSpPr>
          <p:cNvPr id="3" name="Shape 1"/>
          <p:cNvSpPr/>
          <p:nvPr/>
        </p:nvSpPr>
        <p:spPr>
          <a:xfrm>
            <a:off x="793790" y="1901904"/>
            <a:ext cx="3090624" cy="2758559"/>
          </a:xfrm>
          <a:prstGeom prst="roundRect">
            <a:avLst>
              <a:gd name="adj" fmla="val 1233"/>
            </a:avLst>
          </a:prstGeom>
          <a:solidFill>
            <a:srgbClr val="F0EDE6"/>
          </a:solidFill>
          <a:ln/>
        </p:spPr>
        <p:txBody>
          <a:bodyPr/>
          <a:lstStyle/>
          <a:p>
            <a:endParaRPr lang="en-US"/>
          </a:p>
        </p:txBody>
      </p:sp>
      <p:sp>
        <p:nvSpPr>
          <p:cNvPr id="4" name="Text 2"/>
          <p:cNvSpPr/>
          <p:nvPr/>
        </p:nvSpPr>
        <p:spPr>
          <a:xfrm>
            <a:off x="1020604" y="2128718"/>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Flexible Scheduling</a:t>
            </a:r>
            <a:endParaRPr lang="en-US" sz="2200" dirty="0"/>
          </a:p>
        </p:txBody>
      </p:sp>
      <p:sp>
        <p:nvSpPr>
          <p:cNvPr id="5" name="Text 3"/>
          <p:cNvSpPr/>
          <p:nvPr/>
        </p:nvSpPr>
        <p:spPr>
          <a:xfrm>
            <a:off x="1020604" y="2619137"/>
            <a:ext cx="2636996"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Employees can optimize work hours around personal productivity rhythms and family needs</a:t>
            </a:r>
            <a:endParaRPr lang="en-US" sz="1750" dirty="0"/>
          </a:p>
        </p:txBody>
      </p:sp>
      <p:sp>
        <p:nvSpPr>
          <p:cNvPr id="6" name="Shape 4"/>
          <p:cNvSpPr/>
          <p:nvPr/>
        </p:nvSpPr>
        <p:spPr>
          <a:xfrm>
            <a:off x="4111228" y="1901904"/>
            <a:ext cx="3090624" cy="2758559"/>
          </a:xfrm>
          <a:prstGeom prst="roundRect">
            <a:avLst>
              <a:gd name="adj" fmla="val 1233"/>
            </a:avLst>
          </a:prstGeom>
          <a:solidFill>
            <a:srgbClr val="F0EDE6"/>
          </a:solidFill>
          <a:ln/>
        </p:spPr>
        <p:txBody>
          <a:bodyPr/>
          <a:lstStyle/>
          <a:p>
            <a:endParaRPr lang="en-US"/>
          </a:p>
        </p:txBody>
      </p:sp>
      <p:sp>
        <p:nvSpPr>
          <p:cNvPr id="7" name="Text 5"/>
          <p:cNvSpPr/>
          <p:nvPr/>
        </p:nvSpPr>
        <p:spPr>
          <a:xfrm>
            <a:off x="4338042" y="2128718"/>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Personalized Environment</a:t>
            </a:r>
            <a:endParaRPr lang="en-US" sz="2200" dirty="0"/>
          </a:p>
        </p:txBody>
      </p:sp>
      <p:sp>
        <p:nvSpPr>
          <p:cNvPr id="8" name="Text 6"/>
          <p:cNvSpPr/>
          <p:nvPr/>
        </p:nvSpPr>
        <p:spPr>
          <a:xfrm>
            <a:off x="4338042" y="297346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Workers create comfort-optimized spaces that enhance focus and reduce stress</a:t>
            </a:r>
            <a:endParaRPr lang="en-US" sz="1750" dirty="0"/>
          </a:p>
        </p:txBody>
      </p:sp>
      <p:sp>
        <p:nvSpPr>
          <p:cNvPr id="9" name="Shape 7"/>
          <p:cNvSpPr/>
          <p:nvPr/>
        </p:nvSpPr>
        <p:spPr>
          <a:xfrm>
            <a:off x="7428667" y="1901904"/>
            <a:ext cx="3090624" cy="2758559"/>
          </a:xfrm>
          <a:prstGeom prst="roundRect">
            <a:avLst>
              <a:gd name="adj" fmla="val 1233"/>
            </a:avLst>
          </a:prstGeom>
          <a:solidFill>
            <a:srgbClr val="F0EDE6"/>
          </a:solidFill>
          <a:ln/>
        </p:spPr>
        <p:txBody>
          <a:bodyPr/>
          <a:lstStyle/>
          <a:p>
            <a:endParaRPr lang="en-US"/>
          </a:p>
        </p:txBody>
      </p:sp>
      <p:sp>
        <p:nvSpPr>
          <p:cNvPr id="10" name="Text 8"/>
          <p:cNvSpPr/>
          <p:nvPr/>
        </p:nvSpPr>
        <p:spPr>
          <a:xfrm>
            <a:off x="7655481" y="2128718"/>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Family Integration</a:t>
            </a:r>
            <a:endParaRPr lang="en-US" sz="2200" dirty="0"/>
          </a:p>
        </p:txBody>
      </p:sp>
      <p:sp>
        <p:nvSpPr>
          <p:cNvPr id="11" name="Text 9"/>
          <p:cNvSpPr/>
          <p:nvPr/>
        </p:nvSpPr>
        <p:spPr>
          <a:xfrm>
            <a:off x="7655481" y="261913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More time with loved ones and ability to be present for important moments</a:t>
            </a:r>
            <a:endParaRPr lang="en-US" sz="1750" dirty="0"/>
          </a:p>
        </p:txBody>
      </p:sp>
      <p:sp>
        <p:nvSpPr>
          <p:cNvPr id="12" name="Shape 10"/>
          <p:cNvSpPr/>
          <p:nvPr/>
        </p:nvSpPr>
        <p:spPr>
          <a:xfrm>
            <a:off x="10746105" y="1901904"/>
            <a:ext cx="3090624" cy="2758559"/>
          </a:xfrm>
          <a:prstGeom prst="roundRect">
            <a:avLst>
              <a:gd name="adj" fmla="val 1233"/>
            </a:avLst>
          </a:prstGeom>
          <a:solidFill>
            <a:srgbClr val="F0EDE6"/>
          </a:solidFill>
          <a:ln/>
        </p:spPr>
        <p:txBody>
          <a:bodyPr/>
          <a:lstStyle/>
          <a:p>
            <a:endParaRPr lang="en-US"/>
          </a:p>
        </p:txBody>
      </p:sp>
      <p:sp>
        <p:nvSpPr>
          <p:cNvPr id="13" name="Text 11"/>
          <p:cNvSpPr/>
          <p:nvPr/>
        </p:nvSpPr>
        <p:spPr>
          <a:xfrm>
            <a:off x="10972919" y="2128718"/>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Reduced Burnout</a:t>
            </a:r>
            <a:endParaRPr lang="en-US" sz="2200" dirty="0"/>
          </a:p>
        </p:txBody>
      </p:sp>
      <p:sp>
        <p:nvSpPr>
          <p:cNvPr id="14" name="Text 12"/>
          <p:cNvSpPr/>
          <p:nvPr/>
        </p:nvSpPr>
        <p:spPr>
          <a:xfrm>
            <a:off x="10972919" y="2619137"/>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Lower stress from commuting and workplace politics improves mental health</a:t>
            </a:r>
            <a:endParaRPr lang="en-US" sz="1750" dirty="0"/>
          </a:p>
        </p:txBody>
      </p:sp>
      <p:sp>
        <p:nvSpPr>
          <p:cNvPr id="15" name="Text 13"/>
          <p:cNvSpPr/>
          <p:nvPr/>
        </p:nvSpPr>
        <p:spPr>
          <a:xfrm>
            <a:off x="793790" y="491561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Remote-first workplaces foster unprecedented flexibility, allowing employees to design their work environment and schedule according to personal needs. This fundamental shift from rigid traditional structures to adaptable working arrangements significantly improves job satisfaction and loyalty.</a:t>
            </a:r>
            <a:endParaRPr lang="en-US" sz="1750" dirty="0"/>
          </a:p>
        </p:txBody>
      </p:sp>
      <p:sp>
        <p:nvSpPr>
          <p:cNvPr id="16" name="Text 14"/>
          <p:cNvSpPr/>
          <p:nvPr/>
        </p:nvSpPr>
        <p:spPr>
          <a:xfrm>
            <a:off x="793790" y="625947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Companies embracing remote-first models report higher retention rates and deeper employee engagement. When workers can seamlessly integrate professional responsibilities with personal priorities, they experience reduced burnout and increased commitment to organizational goals.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39140" y="917019"/>
            <a:ext cx="9494520" cy="1055608"/>
          </a:xfrm>
          <a:prstGeom prst="rect">
            <a:avLst/>
          </a:prstGeom>
          <a:noFill/>
          <a:ln/>
        </p:spPr>
        <p:txBody>
          <a:bodyPr wrap="square" lIns="0" tIns="0" rIns="0" bIns="0" rtlCol="0" anchor="t"/>
          <a:lstStyle/>
          <a:p>
            <a:pPr marL="0" indent="0" algn="l">
              <a:lnSpc>
                <a:spcPts val="4150"/>
              </a:lnSpc>
              <a:buNone/>
            </a:pPr>
            <a:r>
              <a:rPr lang="en-US" sz="3300" dirty="0">
                <a:solidFill>
                  <a:srgbClr val="233E32"/>
                </a:solidFill>
                <a:latin typeface="Alice" pitchFamily="34" charset="0"/>
                <a:ea typeface="Alice" pitchFamily="34" charset="-122"/>
                <a:cs typeface="Alice" pitchFamily="34" charset="-120"/>
              </a:rPr>
              <a:t>Environmental Impact: The Sustainability Advantage</a:t>
            </a:r>
            <a:endParaRPr lang="en-US" sz="3300" dirty="0"/>
          </a:p>
        </p:txBody>
      </p:sp>
      <p:sp>
        <p:nvSpPr>
          <p:cNvPr id="4" name="Text 1"/>
          <p:cNvSpPr/>
          <p:nvPr/>
        </p:nvSpPr>
        <p:spPr>
          <a:xfrm>
            <a:off x="739140" y="2315647"/>
            <a:ext cx="2953703" cy="422315"/>
          </a:xfrm>
          <a:prstGeom prst="rect">
            <a:avLst/>
          </a:prstGeom>
          <a:noFill/>
          <a:ln/>
        </p:spPr>
        <p:txBody>
          <a:bodyPr wrap="none" lIns="0" tIns="0" rIns="0" bIns="0" rtlCol="0" anchor="t"/>
          <a:lstStyle/>
          <a:p>
            <a:pPr marL="0" indent="0" algn="ctr">
              <a:lnSpc>
                <a:spcPts val="3300"/>
              </a:lnSpc>
              <a:buNone/>
            </a:pPr>
            <a:r>
              <a:rPr lang="en-US" sz="3300" dirty="0">
                <a:solidFill>
                  <a:srgbClr val="2C2821"/>
                </a:solidFill>
                <a:latin typeface="Alice" pitchFamily="34" charset="0"/>
                <a:ea typeface="Alice" pitchFamily="34" charset="-122"/>
                <a:cs typeface="Alice" pitchFamily="34" charset="-120"/>
              </a:rPr>
              <a:t>54%</a:t>
            </a:r>
            <a:endParaRPr lang="en-US" sz="3300" dirty="0"/>
          </a:p>
        </p:txBody>
      </p:sp>
      <p:sp>
        <p:nvSpPr>
          <p:cNvPr id="5" name="Text 2"/>
          <p:cNvSpPr/>
          <p:nvPr/>
        </p:nvSpPr>
        <p:spPr>
          <a:xfrm>
            <a:off x="896064" y="3001804"/>
            <a:ext cx="2639735" cy="329922"/>
          </a:xfrm>
          <a:prstGeom prst="rect">
            <a:avLst/>
          </a:prstGeom>
          <a:noFill/>
          <a:ln/>
        </p:spPr>
        <p:txBody>
          <a:bodyPr wrap="none" lIns="0" tIns="0" rIns="0" bIns="0" rtlCol="0" anchor="t"/>
          <a:lstStyle/>
          <a:p>
            <a:pPr marL="0" indent="0" algn="ctr">
              <a:lnSpc>
                <a:spcPts val="2550"/>
              </a:lnSpc>
              <a:buNone/>
            </a:pPr>
            <a:r>
              <a:rPr lang="en-US" sz="2050" dirty="0">
                <a:solidFill>
                  <a:srgbClr val="2C2821"/>
                </a:solidFill>
                <a:latin typeface="Alice" pitchFamily="34" charset="0"/>
                <a:ea typeface="Alice" pitchFamily="34" charset="-122"/>
                <a:cs typeface="Alice" pitchFamily="34" charset="-120"/>
              </a:rPr>
              <a:t>Commute Reduction</a:t>
            </a:r>
            <a:endParaRPr lang="en-US" sz="2050" dirty="0"/>
          </a:p>
        </p:txBody>
      </p:sp>
      <p:sp>
        <p:nvSpPr>
          <p:cNvPr id="6" name="Text 3"/>
          <p:cNvSpPr/>
          <p:nvPr/>
        </p:nvSpPr>
        <p:spPr>
          <a:xfrm>
            <a:off x="739140" y="3458408"/>
            <a:ext cx="2953703" cy="1013698"/>
          </a:xfrm>
          <a:prstGeom prst="rect">
            <a:avLst/>
          </a:prstGeom>
          <a:noFill/>
          <a:ln/>
        </p:spPr>
        <p:txBody>
          <a:bodyPr wrap="square" lIns="0" tIns="0" rIns="0" bIns="0" rtlCol="0" anchor="t"/>
          <a:lstStyle/>
          <a:p>
            <a:pPr marL="0" indent="0" algn="ctr">
              <a:lnSpc>
                <a:spcPts val="2650"/>
              </a:lnSpc>
              <a:buNone/>
            </a:pPr>
            <a:r>
              <a:rPr lang="en-US" sz="1650" dirty="0">
                <a:solidFill>
                  <a:srgbClr val="2C2821"/>
                </a:solidFill>
                <a:latin typeface="Lora" pitchFamily="34" charset="0"/>
                <a:ea typeface="Lora" pitchFamily="34" charset="-122"/>
                <a:cs typeface="Lora" pitchFamily="34" charset="-120"/>
              </a:rPr>
              <a:t>Percentage decrease in carbon emissions when employees work remotely</a:t>
            </a:r>
            <a:endParaRPr lang="en-US" sz="1650" dirty="0"/>
          </a:p>
        </p:txBody>
      </p:sp>
      <p:sp>
        <p:nvSpPr>
          <p:cNvPr id="7" name="Text 4"/>
          <p:cNvSpPr/>
          <p:nvPr/>
        </p:nvSpPr>
        <p:spPr>
          <a:xfrm>
            <a:off x="4009549" y="2315647"/>
            <a:ext cx="2953703" cy="422315"/>
          </a:xfrm>
          <a:prstGeom prst="rect">
            <a:avLst/>
          </a:prstGeom>
          <a:noFill/>
          <a:ln/>
        </p:spPr>
        <p:txBody>
          <a:bodyPr wrap="none" lIns="0" tIns="0" rIns="0" bIns="0" rtlCol="0" anchor="t"/>
          <a:lstStyle/>
          <a:p>
            <a:pPr marL="0" indent="0" algn="ctr">
              <a:lnSpc>
                <a:spcPts val="3300"/>
              </a:lnSpc>
              <a:buNone/>
            </a:pPr>
            <a:r>
              <a:rPr lang="en-US" sz="3300" dirty="0">
                <a:solidFill>
                  <a:srgbClr val="2C2821"/>
                </a:solidFill>
                <a:latin typeface="Alice" pitchFamily="34" charset="0"/>
                <a:ea typeface="Alice" pitchFamily="34" charset="-122"/>
                <a:cs typeface="Alice" pitchFamily="34" charset="-120"/>
              </a:rPr>
              <a:t>77M</a:t>
            </a:r>
            <a:endParaRPr lang="en-US" sz="3300" dirty="0"/>
          </a:p>
        </p:txBody>
      </p:sp>
      <p:sp>
        <p:nvSpPr>
          <p:cNvPr id="8" name="Text 5"/>
          <p:cNvSpPr/>
          <p:nvPr/>
        </p:nvSpPr>
        <p:spPr>
          <a:xfrm>
            <a:off x="4072414" y="3001804"/>
            <a:ext cx="2827972" cy="329922"/>
          </a:xfrm>
          <a:prstGeom prst="rect">
            <a:avLst/>
          </a:prstGeom>
          <a:noFill/>
          <a:ln/>
        </p:spPr>
        <p:txBody>
          <a:bodyPr wrap="none" lIns="0" tIns="0" rIns="0" bIns="0" rtlCol="0" anchor="t"/>
          <a:lstStyle/>
          <a:p>
            <a:pPr marL="0" indent="0" algn="ctr">
              <a:lnSpc>
                <a:spcPts val="2550"/>
              </a:lnSpc>
              <a:buNone/>
            </a:pPr>
            <a:r>
              <a:rPr lang="en-US" sz="2050" dirty="0">
                <a:solidFill>
                  <a:srgbClr val="2C2821"/>
                </a:solidFill>
                <a:latin typeface="Alice" pitchFamily="34" charset="0"/>
                <a:ea typeface="Alice" pitchFamily="34" charset="-122"/>
                <a:cs typeface="Alice" pitchFamily="34" charset="-120"/>
              </a:rPr>
              <a:t>Tons of Greenhouse Gas</a:t>
            </a:r>
            <a:endParaRPr lang="en-US" sz="2050" dirty="0"/>
          </a:p>
        </p:txBody>
      </p:sp>
      <p:sp>
        <p:nvSpPr>
          <p:cNvPr id="9" name="Text 6"/>
          <p:cNvSpPr/>
          <p:nvPr/>
        </p:nvSpPr>
        <p:spPr>
          <a:xfrm>
            <a:off x="4009549" y="3458408"/>
            <a:ext cx="2953703" cy="1013698"/>
          </a:xfrm>
          <a:prstGeom prst="rect">
            <a:avLst/>
          </a:prstGeom>
          <a:noFill/>
          <a:ln/>
        </p:spPr>
        <p:txBody>
          <a:bodyPr wrap="square" lIns="0" tIns="0" rIns="0" bIns="0" rtlCol="0" anchor="t"/>
          <a:lstStyle/>
          <a:p>
            <a:pPr marL="0" indent="0" algn="ctr">
              <a:lnSpc>
                <a:spcPts val="2650"/>
              </a:lnSpc>
              <a:buNone/>
            </a:pPr>
            <a:r>
              <a:rPr lang="en-US" sz="1650" dirty="0">
                <a:solidFill>
                  <a:srgbClr val="2C2821"/>
                </a:solidFill>
                <a:latin typeface="Lora" pitchFamily="34" charset="0"/>
                <a:ea typeface="Lora" pitchFamily="34" charset="-122"/>
                <a:cs typeface="Lora" pitchFamily="34" charset="-120"/>
              </a:rPr>
              <a:t>Annual reduction if all eligible US workers went remote half-time</a:t>
            </a:r>
            <a:endParaRPr lang="en-US" sz="1650" dirty="0"/>
          </a:p>
        </p:txBody>
      </p:sp>
      <p:sp>
        <p:nvSpPr>
          <p:cNvPr id="10" name="Text 7"/>
          <p:cNvSpPr/>
          <p:nvPr/>
        </p:nvSpPr>
        <p:spPr>
          <a:xfrm>
            <a:off x="7279958" y="2315647"/>
            <a:ext cx="2953703" cy="422315"/>
          </a:xfrm>
          <a:prstGeom prst="rect">
            <a:avLst/>
          </a:prstGeom>
          <a:noFill/>
          <a:ln/>
        </p:spPr>
        <p:txBody>
          <a:bodyPr wrap="none" lIns="0" tIns="0" rIns="0" bIns="0" rtlCol="0" anchor="t"/>
          <a:lstStyle/>
          <a:p>
            <a:pPr marL="0" indent="0" algn="ctr">
              <a:lnSpc>
                <a:spcPts val="3300"/>
              </a:lnSpc>
              <a:buNone/>
            </a:pPr>
            <a:r>
              <a:rPr lang="en-US" sz="3300" dirty="0">
                <a:solidFill>
                  <a:srgbClr val="2C2821"/>
                </a:solidFill>
                <a:latin typeface="Alice" pitchFamily="34" charset="0"/>
                <a:ea typeface="Alice" pitchFamily="34" charset="-122"/>
                <a:cs typeface="Alice" pitchFamily="34" charset="-120"/>
              </a:rPr>
              <a:t>30%</a:t>
            </a:r>
            <a:endParaRPr lang="en-US" sz="3300" dirty="0"/>
          </a:p>
        </p:txBody>
      </p:sp>
      <p:sp>
        <p:nvSpPr>
          <p:cNvPr id="11" name="Text 8"/>
          <p:cNvSpPr/>
          <p:nvPr/>
        </p:nvSpPr>
        <p:spPr>
          <a:xfrm>
            <a:off x="7436882" y="3001804"/>
            <a:ext cx="2639735" cy="329922"/>
          </a:xfrm>
          <a:prstGeom prst="rect">
            <a:avLst/>
          </a:prstGeom>
          <a:noFill/>
          <a:ln/>
        </p:spPr>
        <p:txBody>
          <a:bodyPr wrap="none" lIns="0" tIns="0" rIns="0" bIns="0" rtlCol="0" anchor="t"/>
          <a:lstStyle/>
          <a:p>
            <a:pPr marL="0" indent="0" algn="ctr">
              <a:lnSpc>
                <a:spcPts val="2550"/>
              </a:lnSpc>
              <a:buNone/>
            </a:pPr>
            <a:r>
              <a:rPr lang="en-US" sz="2050" dirty="0">
                <a:solidFill>
                  <a:srgbClr val="2C2821"/>
                </a:solidFill>
                <a:latin typeface="Alice" pitchFamily="34" charset="0"/>
                <a:ea typeface="Alice" pitchFamily="34" charset="-122"/>
                <a:cs typeface="Alice" pitchFamily="34" charset="-120"/>
              </a:rPr>
              <a:t>Energy Savings</a:t>
            </a:r>
            <a:endParaRPr lang="en-US" sz="2050" dirty="0"/>
          </a:p>
        </p:txBody>
      </p:sp>
      <p:sp>
        <p:nvSpPr>
          <p:cNvPr id="12" name="Text 9"/>
          <p:cNvSpPr/>
          <p:nvPr/>
        </p:nvSpPr>
        <p:spPr>
          <a:xfrm>
            <a:off x="7279958" y="3458408"/>
            <a:ext cx="2953703" cy="1013698"/>
          </a:xfrm>
          <a:prstGeom prst="rect">
            <a:avLst/>
          </a:prstGeom>
          <a:noFill/>
          <a:ln/>
        </p:spPr>
        <p:txBody>
          <a:bodyPr wrap="square" lIns="0" tIns="0" rIns="0" bIns="0" rtlCol="0" anchor="t"/>
          <a:lstStyle/>
          <a:p>
            <a:pPr marL="0" indent="0" algn="ctr">
              <a:lnSpc>
                <a:spcPts val="2650"/>
              </a:lnSpc>
              <a:buNone/>
            </a:pPr>
            <a:r>
              <a:rPr lang="en-US" sz="1650" dirty="0">
                <a:solidFill>
                  <a:srgbClr val="2C2821"/>
                </a:solidFill>
                <a:latin typeface="Lora" pitchFamily="34" charset="0"/>
                <a:ea typeface="Lora" pitchFamily="34" charset="-122"/>
                <a:cs typeface="Lora" pitchFamily="34" charset="-120"/>
              </a:rPr>
              <a:t>Average reduction in overall energy consumption for remote companies</a:t>
            </a:r>
            <a:endParaRPr lang="en-US" sz="1650" dirty="0"/>
          </a:p>
        </p:txBody>
      </p:sp>
      <p:sp>
        <p:nvSpPr>
          <p:cNvPr id="13" name="Text 10"/>
          <p:cNvSpPr/>
          <p:nvPr/>
        </p:nvSpPr>
        <p:spPr>
          <a:xfrm>
            <a:off x="739140" y="4709636"/>
            <a:ext cx="9494520"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Remote-first companies make a significant positive environmental impact by eliminating daily commutes for thousands of employees. The reduction in carbon emissions from transportation alone represents a major contribution to sustainability goals.</a:t>
            </a:r>
            <a:endParaRPr lang="en-US" sz="1650" dirty="0"/>
          </a:p>
        </p:txBody>
      </p:sp>
      <p:sp>
        <p:nvSpPr>
          <p:cNvPr id="14" name="Text 11"/>
          <p:cNvSpPr/>
          <p:nvPr/>
        </p:nvSpPr>
        <p:spPr>
          <a:xfrm>
            <a:off x="739140" y="5960864"/>
            <a:ext cx="9494520" cy="13515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Beyond transportation, remote work reduces energy consumption in large office buildings, decreases paper usage and waste production, and minimizes the environmental footprint of corporate operations. For organizations with environmental commitments, remote-first policies offer a tangible way to demonstrate corporate social responsibility.</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10565"/>
            <a:ext cx="11943636"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Attracting Modern Talent: Meeting Workforce Expectations</a:t>
            </a:r>
            <a:endParaRPr lang="en-US" sz="3550" dirty="0"/>
          </a:p>
        </p:txBody>
      </p:sp>
      <p:sp>
        <p:nvSpPr>
          <p:cNvPr id="3" name="Shape 1"/>
          <p:cNvSpPr/>
          <p:nvPr/>
        </p:nvSpPr>
        <p:spPr>
          <a:xfrm>
            <a:off x="793790" y="1731169"/>
            <a:ext cx="510302" cy="510302"/>
          </a:xfrm>
          <a:prstGeom prst="roundRect">
            <a:avLst>
              <a:gd name="adj" fmla="val 6667"/>
            </a:avLst>
          </a:prstGeom>
          <a:solidFill>
            <a:srgbClr val="F0EDE6"/>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773674"/>
            <a:ext cx="340162" cy="425291"/>
          </a:xfrm>
          <a:prstGeom prst="rect">
            <a:avLst/>
          </a:prstGeom>
        </p:spPr>
      </p:pic>
      <p:sp>
        <p:nvSpPr>
          <p:cNvPr id="5" name="Text 2"/>
          <p:cNvSpPr/>
          <p:nvPr/>
        </p:nvSpPr>
        <p:spPr>
          <a:xfrm>
            <a:off x="1530906" y="1809036"/>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Millennial &amp; Gen Z Priorities</a:t>
            </a:r>
            <a:endParaRPr lang="en-US" sz="2200" dirty="0"/>
          </a:p>
        </p:txBody>
      </p:sp>
      <p:sp>
        <p:nvSpPr>
          <p:cNvPr id="6" name="Text 3"/>
          <p:cNvSpPr/>
          <p:nvPr/>
        </p:nvSpPr>
        <p:spPr>
          <a:xfrm>
            <a:off x="1530906" y="2653784"/>
            <a:ext cx="3421499" cy="217741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Younger professionals consistently rank flexibility and work-life balance among their top job considerations, often prioritizing these benefits over higher compensation.</a:t>
            </a:r>
            <a:endParaRPr lang="en-US" sz="1750" dirty="0"/>
          </a:p>
        </p:txBody>
      </p:sp>
      <p:sp>
        <p:nvSpPr>
          <p:cNvPr id="7" name="Shape 4"/>
          <p:cNvSpPr/>
          <p:nvPr/>
        </p:nvSpPr>
        <p:spPr>
          <a:xfrm>
            <a:off x="5235893" y="1731169"/>
            <a:ext cx="510302" cy="510302"/>
          </a:xfrm>
          <a:prstGeom prst="roundRect">
            <a:avLst>
              <a:gd name="adj" fmla="val 6667"/>
            </a:avLst>
          </a:prstGeom>
          <a:solidFill>
            <a:srgbClr val="F0EDE6"/>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5320963" y="1773674"/>
            <a:ext cx="340162" cy="425291"/>
          </a:xfrm>
          <a:prstGeom prst="rect">
            <a:avLst/>
          </a:prstGeom>
        </p:spPr>
      </p:pic>
      <p:sp>
        <p:nvSpPr>
          <p:cNvPr id="9" name="Text 5"/>
          <p:cNvSpPr/>
          <p:nvPr/>
        </p:nvSpPr>
        <p:spPr>
          <a:xfrm>
            <a:off x="5973008" y="18090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Inclusive Hiring</a:t>
            </a:r>
            <a:endParaRPr lang="en-US" sz="2200" dirty="0"/>
          </a:p>
        </p:txBody>
      </p:sp>
      <p:sp>
        <p:nvSpPr>
          <p:cNvPr id="10" name="Text 6"/>
          <p:cNvSpPr/>
          <p:nvPr/>
        </p:nvSpPr>
        <p:spPr>
          <a:xfrm>
            <a:off x="5973008" y="2299454"/>
            <a:ext cx="3421499" cy="217741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Remote-first policies enable companies to hire talented individuals with mobility challenges, caregiving responsibilities, or those living in underserved communities.</a:t>
            </a:r>
            <a:endParaRPr lang="en-US" sz="1750" dirty="0"/>
          </a:p>
        </p:txBody>
      </p:sp>
      <p:sp>
        <p:nvSpPr>
          <p:cNvPr id="11" name="Shape 7"/>
          <p:cNvSpPr/>
          <p:nvPr/>
        </p:nvSpPr>
        <p:spPr>
          <a:xfrm>
            <a:off x="9677995" y="1731169"/>
            <a:ext cx="510302" cy="510302"/>
          </a:xfrm>
          <a:prstGeom prst="roundRect">
            <a:avLst>
              <a:gd name="adj" fmla="val 6667"/>
            </a:avLst>
          </a:prstGeom>
          <a:solidFill>
            <a:srgbClr val="F0EDE6"/>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9763065" y="1773674"/>
            <a:ext cx="340162" cy="425291"/>
          </a:xfrm>
          <a:prstGeom prst="rect">
            <a:avLst/>
          </a:prstGeom>
        </p:spPr>
      </p:pic>
      <p:sp>
        <p:nvSpPr>
          <p:cNvPr id="13" name="Text 8"/>
          <p:cNvSpPr/>
          <p:nvPr/>
        </p:nvSpPr>
        <p:spPr>
          <a:xfrm>
            <a:off x="10415111" y="1809036"/>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Experienced Talent Retention</a:t>
            </a:r>
            <a:endParaRPr lang="en-US" sz="2200" dirty="0"/>
          </a:p>
        </p:txBody>
      </p:sp>
      <p:sp>
        <p:nvSpPr>
          <p:cNvPr id="14" name="Text 9"/>
          <p:cNvSpPr/>
          <p:nvPr/>
        </p:nvSpPr>
        <p:spPr>
          <a:xfrm>
            <a:off x="10415111" y="2653784"/>
            <a:ext cx="3421499" cy="217741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Senior professionals with valuable institutional knowledge often remain longer with companies offering location independence and flexible arrangements.</a:t>
            </a:r>
            <a:endParaRPr lang="en-US" sz="1750" dirty="0"/>
          </a:p>
        </p:txBody>
      </p:sp>
      <p:sp>
        <p:nvSpPr>
          <p:cNvPr id="15" name="Text 10"/>
          <p:cNvSpPr/>
          <p:nvPr/>
        </p:nvSpPr>
        <p:spPr>
          <a:xfrm>
            <a:off x="793790" y="5086350"/>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The modern workforce increasingly expects flexible work arrangements as a standard offering rather than a special perk. Companies maintaining rigid office requirements find themselves at a disadvantage in competitive talent markets, while remote-first organizations enjoy expanded candidate pools and improved hiring outcomes.</a:t>
            </a:r>
            <a:endParaRPr lang="en-US" sz="1750" dirty="0"/>
          </a:p>
        </p:txBody>
      </p:sp>
      <p:sp>
        <p:nvSpPr>
          <p:cNvPr id="16" name="Text 11"/>
          <p:cNvSpPr/>
          <p:nvPr/>
        </p:nvSpPr>
        <p:spPr>
          <a:xfrm>
            <a:off x="793790" y="643020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As digital natives comprise a growing percentage of the workforce, organizations embracing remote-first models position themselves to attract top talent who value autonomy, results-oriented environments, and technology-enabled collaboration.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5330" y="745331"/>
            <a:ext cx="10531554" cy="525185"/>
          </a:xfrm>
          <a:prstGeom prst="rect">
            <a:avLst/>
          </a:prstGeom>
          <a:noFill/>
          <a:ln/>
        </p:spPr>
        <p:txBody>
          <a:bodyPr wrap="none" lIns="0" tIns="0" rIns="0" bIns="0" rtlCol="0" anchor="t"/>
          <a:lstStyle/>
          <a:p>
            <a:pPr marL="0" indent="0" algn="l">
              <a:lnSpc>
                <a:spcPts val="4100"/>
              </a:lnSpc>
              <a:buNone/>
            </a:pPr>
            <a:r>
              <a:rPr lang="en-US" sz="3300" dirty="0">
                <a:solidFill>
                  <a:srgbClr val="233E32"/>
                </a:solidFill>
                <a:latin typeface="Alice" pitchFamily="34" charset="0"/>
                <a:ea typeface="Alice" pitchFamily="34" charset="-122"/>
                <a:cs typeface="Alice" pitchFamily="34" charset="-120"/>
              </a:rPr>
              <a:t>Handling Challenges: Communication and Collaboration</a:t>
            </a:r>
            <a:endParaRPr lang="en-US" sz="3300" dirty="0"/>
          </a:p>
        </p:txBody>
      </p:sp>
      <p:sp>
        <p:nvSpPr>
          <p:cNvPr id="3" name="Shape 1"/>
          <p:cNvSpPr/>
          <p:nvPr/>
        </p:nvSpPr>
        <p:spPr>
          <a:xfrm>
            <a:off x="735330" y="1690687"/>
            <a:ext cx="6474857" cy="1546741"/>
          </a:xfrm>
          <a:prstGeom prst="roundRect">
            <a:avLst>
              <a:gd name="adj" fmla="val 2037"/>
            </a:avLst>
          </a:prstGeom>
          <a:solidFill>
            <a:srgbClr val="F0EDE6"/>
          </a:solidFill>
          <a:ln/>
        </p:spPr>
        <p:txBody>
          <a:bodyPr/>
          <a:lstStyle/>
          <a:p>
            <a:endParaRPr lang="en-US"/>
          </a:p>
        </p:txBody>
      </p:sp>
      <p:sp>
        <p:nvSpPr>
          <p:cNvPr id="4" name="Text 2"/>
          <p:cNvSpPr/>
          <p:nvPr/>
        </p:nvSpPr>
        <p:spPr>
          <a:xfrm>
            <a:off x="945356" y="1900714"/>
            <a:ext cx="2796540" cy="328255"/>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Documentation Culture</a:t>
            </a:r>
            <a:endParaRPr lang="en-US" sz="2050" dirty="0"/>
          </a:p>
        </p:txBody>
      </p:sp>
      <p:sp>
        <p:nvSpPr>
          <p:cNvPr id="5" name="Text 3"/>
          <p:cNvSpPr/>
          <p:nvPr/>
        </p:nvSpPr>
        <p:spPr>
          <a:xfrm>
            <a:off x="945356" y="2354937"/>
            <a:ext cx="6054804" cy="672465"/>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Prioritize written communication and thorough documentation</a:t>
            </a:r>
            <a:endParaRPr lang="en-US" sz="1650" dirty="0"/>
          </a:p>
        </p:txBody>
      </p:sp>
      <p:sp>
        <p:nvSpPr>
          <p:cNvPr id="6" name="Shape 4"/>
          <p:cNvSpPr/>
          <p:nvPr/>
        </p:nvSpPr>
        <p:spPr>
          <a:xfrm>
            <a:off x="7420213" y="1690687"/>
            <a:ext cx="6474857" cy="1546741"/>
          </a:xfrm>
          <a:prstGeom prst="roundRect">
            <a:avLst>
              <a:gd name="adj" fmla="val 2037"/>
            </a:avLst>
          </a:prstGeom>
          <a:solidFill>
            <a:srgbClr val="F0EDE6"/>
          </a:solidFill>
          <a:ln/>
        </p:spPr>
        <p:txBody>
          <a:bodyPr/>
          <a:lstStyle/>
          <a:p>
            <a:endParaRPr lang="en-US"/>
          </a:p>
        </p:txBody>
      </p:sp>
      <p:sp>
        <p:nvSpPr>
          <p:cNvPr id="7" name="Text 5"/>
          <p:cNvSpPr/>
          <p:nvPr/>
        </p:nvSpPr>
        <p:spPr>
          <a:xfrm>
            <a:off x="7630239" y="1900714"/>
            <a:ext cx="2663190" cy="328255"/>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Structured Interaction</a:t>
            </a:r>
            <a:endParaRPr lang="en-US" sz="2050" dirty="0"/>
          </a:p>
        </p:txBody>
      </p:sp>
      <p:sp>
        <p:nvSpPr>
          <p:cNvPr id="8" name="Text 6"/>
          <p:cNvSpPr/>
          <p:nvPr/>
        </p:nvSpPr>
        <p:spPr>
          <a:xfrm>
            <a:off x="7630239" y="2354937"/>
            <a:ext cx="6054804" cy="672465"/>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Establish clear meeting cadences and communication protocols</a:t>
            </a:r>
            <a:endParaRPr lang="en-US" sz="1650" dirty="0"/>
          </a:p>
        </p:txBody>
      </p:sp>
      <p:sp>
        <p:nvSpPr>
          <p:cNvPr id="9" name="Shape 7"/>
          <p:cNvSpPr/>
          <p:nvPr/>
        </p:nvSpPr>
        <p:spPr>
          <a:xfrm>
            <a:off x="735330" y="3447455"/>
            <a:ext cx="6474857" cy="1546741"/>
          </a:xfrm>
          <a:prstGeom prst="roundRect">
            <a:avLst>
              <a:gd name="adj" fmla="val 2037"/>
            </a:avLst>
          </a:prstGeom>
          <a:solidFill>
            <a:srgbClr val="F0EDE6"/>
          </a:solidFill>
          <a:ln/>
        </p:spPr>
        <p:txBody>
          <a:bodyPr/>
          <a:lstStyle/>
          <a:p>
            <a:endParaRPr lang="en-US"/>
          </a:p>
        </p:txBody>
      </p:sp>
      <p:sp>
        <p:nvSpPr>
          <p:cNvPr id="10" name="Text 8"/>
          <p:cNvSpPr/>
          <p:nvPr/>
        </p:nvSpPr>
        <p:spPr>
          <a:xfrm>
            <a:off x="945356" y="3657481"/>
            <a:ext cx="2626162" cy="328255"/>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Right Tools</a:t>
            </a:r>
            <a:endParaRPr lang="en-US" sz="2050" dirty="0"/>
          </a:p>
        </p:txBody>
      </p:sp>
      <p:sp>
        <p:nvSpPr>
          <p:cNvPr id="11" name="Text 9"/>
          <p:cNvSpPr/>
          <p:nvPr/>
        </p:nvSpPr>
        <p:spPr>
          <a:xfrm>
            <a:off x="945356" y="4111704"/>
            <a:ext cx="6054804" cy="672465"/>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Invest in appropriate collaboration software and virtual workspaces</a:t>
            </a:r>
            <a:endParaRPr lang="en-US" sz="1650" dirty="0"/>
          </a:p>
        </p:txBody>
      </p:sp>
      <p:sp>
        <p:nvSpPr>
          <p:cNvPr id="12" name="Shape 10"/>
          <p:cNvSpPr/>
          <p:nvPr/>
        </p:nvSpPr>
        <p:spPr>
          <a:xfrm>
            <a:off x="7420213" y="3447455"/>
            <a:ext cx="6474857" cy="1546741"/>
          </a:xfrm>
          <a:prstGeom prst="roundRect">
            <a:avLst>
              <a:gd name="adj" fmla="val 2037"/>
            </a:avLst>
          </a:prstGeom>
          <a:solidFill>
            <a:srgbClr val="F0EDE6"/>
          </a:solidFill>
          <a:ln/>
        </p:spPr>
        <p:txBody>
          <a:bodyPr/>
          <a:lstStyle/>
          <a:p>
            <a:endParaRPr lang="en-US"/>
          </a:p>
        </p:txBody>
      </p:sp>
      <p:sp>
        <p:nvSpPr>
          <p:cNvPr id="13" name="Text 11"/>
          <p:cNvSpPr/>
          <p:nvPr/>
        </p:nvSpPr>
        <p:spPr>
          <a:xfrm>
            <a:off x="7630239" y="3657481"/>
            <a:ext cx="2728079" cy="328255"/>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Intentional Connection</a:t>
            </a:r>
            <a:endParaRPr lang="en-US" sz="2050" dirty="0"/>
          </a:p>
        </p:txBody>
      </p:sp>
      <p:sp>
        <p:nvSpPr>
          <p:cNvPr id="14" name="Text 12"/>
          <p:cNvSpPr/>
          <p:nvPr/>
        </p:nvSpPr>
        <p:spPr>
          <a:xfrm>
            <a:off x="7630239" y="4111704"/>
            <a:ext cx="6054804" cy="672465"/>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Create deliberate opportunities for team bonding and culture building</a:t>
            </a:r>
            <a:endParaRPr lang="en-US" sz="1650" dirty="0"/>
          </a:p>
        </p:txBody>
      </p:sp>
      <p:sp>
        <p:nvSpPr>
          <p:cNvPr id="15" name="Text 13"/>
          <p:cNvSpPr/>
          <p:nvPr/>
        </p:nvSpPr>
        <p:spPr>
          <a:xfrm>
            <a:off x="735330" y="5230535"/>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Successful remote-first organizations address potential communication challenges through deliberate practices and appropriate tools. By cultivating a strong documentation culture, companies ensure knowledge sharing occurs asynchronously, reducing dependency on real-time meetings and enabling team members across time zones to stay informed.</a:t>
            </a:r>
            <a:endParaRPr lang="en-US" sz="1650" dirty="0"/>
          </a:p>
        </p:txBody>
      </p:sp>
      <p:sp>
        <p:nvSpPr>
          <p:cNvPr id="16" name="Text 14"/>
          <p:cNvSpPr/>
          <p:nvPr/>
        </p:nvSpPr>
        <p:spPr>
          <a:xfrm>
            <a:off x="735330" y="6475571"/>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Structured interaction protocols—including regular check-ins, clear communication expectations, and appropriate collaboration platforms—create predictability and accountability in distributed teams. When supported by intentional connection opportunities, these practices foster cohesive remote company cultures.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1835</Words>
  <Application>Microsoft Office PowerPoint</Application>
  <PresentationFormat>Custom</PresentationFormat>
  <Paragraphs>151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Alice</vt:lpstr>
      <vt:lpstr>Lora</vt:lpstr>
      <vt:lpstr>Lora Bold</vt:lpstr>
      <vt:lpstr>Lora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2025-05-09T19:34:58Z</dcterms:created>
  <dcterms:modified xsi:type="dcterms:W3CDTF">2025-05-09T19:41:06Z</dcterms:modified>
</cp:coreProperties>
</file>