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4630400" cy="8229600"/>
  <p:notesSz cx="8229600" cy="14630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11"/>
    <p:restoredTop sz="94610"/>
  </p:normalViewPr>
  <p:slideViewPr>
    <p:cSldViewPr snapToGrid="0" snapToObjects="1">
      <p:cViewPr varScale="1">
        <p:scale>
          <a:sx n="63" d="100"/>
          <a:sy n="63" d="100"/>
        </p:scale>
        <p:origin x="946" y="2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285562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>
              <a:alpha val="95000"/>
            </a:srgbClr>
          </a:solidFill>
          <a:ln/>
        </p:spPr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2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>
              <a:alpha val="95000"/>
            </a:srgbClr>
          </a:solidFill>
          <a:ln/>
        </p:spPr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3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>
              <a:alpha val="95000"/>
            </a:srgbClr>
          </a:solidFill>
          <a:ln/>
        </p:spPr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4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>
              <a:alpha val="95000"/>
            </a:srgbClr>
          </a:solidFill>
          <a:ln/>
        </p:spPr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5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>
              <a:alpha val="95000"/>
            </a:srgbClr>
          </a:solidFill>
          <a:ln/>
        </p:spPr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6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>
              <a:alpha val="95000"/>
            </a:srgbClr>
          </a:solidFill>
          <a:ln/>
        </p:spPr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7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>
              <a:alpha val="95000"/>
            </a:srgbClr>
          </a:solidFill>
          <a:ln/>
        </p:spPr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8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>
              <a:alpha val="95000"/>
            </a:srgbClr>
          </a:solidFill>
          <a:ln/>
        </p:spPr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837724" y="2312670"/>
            <a:ext cx="7468553" cy="14080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5500"/>
              </a:lnSpc>
              <a:buNone/>
            </a:pPr>
            <a:r>
              <a:rPr lang="en-US" sz="4400" kern="0" spc="-89" dirty="0">
                <a:solidFill>
                  <a:srgbClr val="000000"/>
                </a:solidFill>
                <a:latin typeface="Source Serif Pro Semi Bold" pitchFamily="34" charset="0"/>
                <a:ea typeface="Source Serif Pro Semi Bold" pitchFamily="34" charset="-122"/>
                <a:cs typeface="Source Serif Pro Semi Bold" pitchFamily="34" charset="-120"/>
              </a:rPr>
              <a:t>Unlocking Resume Success: The SOAR Method</a:t>
            </a:r>
            <a:endParaRPr lang="en-US" sz="4400" dirty="0"/>
          </a:p>
        </p:txBody>
      </p:sp>
      <p:sp>
        <p:nvSpPr>
          <p:cNvPr id="4" name="Text 1"/>
          <p:cNvSpPr/>
          <p:nvPr/>
        </p:nvSpPr>
        <p:spPr>
          <a:xfrm>
            <a:off x="837724" y="4079677"/>
            <a:ext cx="7468553" cy="11490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3000"/>
              </a:lnSpc>
              <a:buNone/>
            </a:pPr>
            <a:r>
              <a:rPr lang="en-US" sz="1850" kern="0" spc="-38" dirty="0">
                <a:solidFill>
                  <a:srgbClr val="272525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Transform your resume into a results-driven, ATS-friendly document using the SOAR method. This approach showcases achievements while optimizing for both recruiters and applicant tracking systems.</a:t>
            </a:r>
            <a:endParaRPr lang="en-US" sz="1850" dirty="0"/>
          </a:p>
        </p:txBody>
      </p:sp>
      <p:sp>
        <p:nvSpPr>
          <p:cNvPr id="5" name="Shape 2"/>
          <p:cNvSpPr/>
          <p:nvPr/>
        </p:nvSpPr>
        <p:spPr>
          <a:xfrm>
            <a:off x="837724" y="5515808"/>
            <a:ext cx="382905" cy="382905"/>
          </a:xfrm>
          <a:prstGeom prst="roundRect">
            <a:avLst>
              <a:gd name="adj" fmla="val 23878209"/>
            </a:avLst>
          </a:prstGeom>
          <a:solidFill>
            <a:srgbClr val="7BCC95"/>
          </a:solidFill>
          <a:ln w="7620">
            <a:solidFill>
              <a:srgbClr val="FFFFFF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6" name="Text 3"/>
          <p:cNvSpPr/>
          <p:nvPr/>
        </p:nvSpPr>
        <p:spPr>
          <a:xfrm>
            <a:off x="967859" y="5658445"/>
            <a:ext cx="122634" cy="9751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750"/>
              </a:lnSpc>
              <a:buNone/>
            </a:pPr>
            <a:r>
              <a:rPr lang="en-US" sz="750" kern="0" spc="-38" dirty="0">
                <a:solidFill>
                  <a:srgbClr val="3C3838"/>
                </a:solidFill>
                <a:latin typeface="Source Sans Pro Medium" pitchFamily="34" charset="0"/>
                <a:ea typeface="Source Sans Pro Medium" pitchFamily="34" charset="-122"/>
                <a:cs typeface="Source Sans Pro Medium" pitchFamily="34" charset="-120"/>
              </a:rPr>
              <a:t>kW</a:t>
            </a:r>
            <a:endParaRPr lang="en-US" sz="750" dirty="0"/>
          </a:p>
        </p:txBody>
      </p:sp>
      <p:sp>
        <p:nvSpPr>
          <p:cNvPr id="7" name="Text 4"/>
          <p:cNvSpPr/>
          <p:nvPr/>
        </p:nvSpPr>
        <p:spPr>
          <a:xfrm>
            <a:off x="1340287" y="5497949"/>
            <a:ext cx="2669619" cy="41886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3250"/>
              </a:lnSpc>
              <a:buNone/>
            </a:pPr>
            <a:r>
              <a:rPr lang="en-US" sz="2350" b="1" kern="0" spc="-38" dirty="0">
                <a:solidFill>
                  <a:srgbClr val="272525"/>
                </a:solidFill>
                <a:latin typeface="Source Sans Pro Bold" pitchFamily="34" charset="0"/>
                <a:ea typeface="Source Sans Pro Bold" pitchFamily="34" charset="-122"/>
                <a:cs typeface="Source Sans Pro Bold" pitchFamily="34" charset="-120"/>
              </a:rPr>
              <a:t>by Kimberly Wiethoff</a:t>
            </a:r>
            <a:endParaRPr lang="en-US" sz="235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837724" y="1932861"/>
            <a:ext cx="6502360" cy="70401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5500"/>
              </a:lnSpc>
              <a:buNone/>
            </a:pPr>
            <a:r>
              <a:rPr lang="en-US" sz="4400" kern="0" spc="-89" dirty="0">
                <a:solidFill>
                  <a:srgbClr val="000000"/>
                </a:solidFill>
                <a:latin typeface="Source Serif Pro Semi Bold" pitchFamily="34" charset="0"/>
                <a:ea typeface="Source Serif Pro Semi Bold" pitchFamily="34" charset="-122"/>
                <a:cs typeface="Source Serif Pro Semi Bold" pitchFamily="34" charset="-120"/>
              </a:rPr>
              <a:t>What Is the SOAR Method?</a:t>
            </a:r>
            <a:endParaRPr lang="en-US" sz="4400" dirty="0"/>
          </a:p>
        </p:txBody>
      </p:sp>
      <p:sp>
        <p:nvSpPr>
          <p:cNvPr id="4" name="Shape 1"/>
          <p:cNvSpPr/>
          <p:nvPr/>
        </p:nvSpPr>
        <p:spPr>
          <a:xfrm>
            <a:off x="837724" y="3265051"/>
            <a:ext cx="538520" cy="538520"/>
          </a:xfrm>
          <a:prstGeom prst="roundRect">
            <a:avLst>
              <a:gd name="adj" fmla="val 18670"/>
            </a:avLst>
          </a:prstGeom>
          <a:solidFill>
            <a:srgbClr val="F0D4F7"/>
          </a:solidFill>
          <a:ln w="7620">
            <a:solidFill>
              <a:srgbClr val="D6BADD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5" name="Text 2"/>
          <p:cNvSpPr/>
          <p:nvPr/>
        </p:nvSpPr>
        <p:spPr>
          <a:xfrm>
            <a:off x="1022509" y="3365302"/>
            <a:ext cx="168950" cy="33789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650"/>
              </a:lnSpc>
              <a:buNone/>
            </a:pPr>
            <a:r>
              <a:rPr lang="en-US" sz="2650" kern="0" spc="-53" dirty="0">
                <a:solidFill>
                  <a:srgbClr val="272525"/>
                </a:solidFill>
                <a:latin typeface="Source Serif Pro Semi Bold" pitchFamily="34" charset="0"/>
                <a:ea typeface="Source Serif Pro Semi Bold" pitchFamily="34" charset="-122"/>
                <a:cs typeface="Source Serif Pro Semi Bold" pitchFamily="34" charset="-120"/>
              </a:rPr>
              <a:t>1</a:t>
            </a:r>
            <a:endParaRPr lang="en-US" sz="2650" dirty="0"/>
          </a:p>
        </p:txBody>
      </p:sp>
      <p:sp>
        <p:nvSpPr>
          <p:cNvPr id="6" name="Text 3"/>
          <p:cNvSpPr/>
          <p:nvPr/>
        </p:nvSpPr>
        <p:spPr>
          <a:xfrm>
            <a:off x="1615559" y="3265051"/>
            <a:ext cx="2816185" cy="3519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750"/>
              </a:lnSpc>
              <a:buNone/>
            </a:pPr>
            <a:r>
              <a:rPr lang="en-US" sz="2200" kern="0" spc="-44" dirty="0">
                <a:solidFill>
                  <a:srgbClr val="272525"/>
                </a:solidFill>
                <a:latin typeface="Source Serif Pro Semi Bold" pitchFamily="34" charset="0"/>
                <a:ea typeface="Source Serif Pro Semi Bold" pitchFamily="34" charset="-122"/>
                <a:cs typeface="Source Serif Pro Semi Bold" pitchFamily="34" charset="-120"/>
              </a:rPr>
              <a:t>Situation</a:t>
            </a:r>
            <a:endParaRPr lang="en-US" sz="2200" dirty="0"/>
          </a:p>
        </p:txBody>
      </p:sp>
      <p:sp>
        <p:nvSpPr>
          <p:cNvPr id="7" name="Text 4"/>
          <p:cNvSpPr/>
          <p:nvPr/>
        </p:nvSpPr>
        <p:spPr>
          <a:xfrm>
            <a:off x="1615559" y="3760589"/>
            <a:ext cx="2836783" cy="76604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3000"/>
              </a:lnSpc>
              <a:buNone/>
            </a:pPr>
            <a:r>
              <a:rPr lang="en-US" sz="1850" kern="0" spc="-38" dirty="0">
                <a:solidFill>
                  <a:srgbClr val="272525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Describe the challenge or context.</a:t>
            </a:r>
            <a:endParaRPr lang="en-US" sz="1850" dirty="0"/>
          </a:p>
        </p:txBody>
      </p:sp>
      <p:sp>
        <p:nvSpPr>
          <p:cNvPr id="8" name="Shape 5"/>
          <p:cNvSpPr/>
          <p:nvPr/>
        </p:nvSpPr>
        <p:spPr>
          <a:xfrm>
            <a:off x="4691658" y="3265051"/>
            <a:ext cx="538520" cy="538520"/>
          </a:xfrm>
          <a:prstGeom prst="roundRect">
            <a:avLst>
              <a:gd name="adj" fmla="val 18670"/>
            </a:avLst>
          </a:prstGeom>
          <a:solidFill>
            <a:srgbClr val="F0D4F7"/>
          </a:solidFill>
          <a:ln w="7620">
            <a:solidFill>
              <a:srgbClr val="D6BADD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9" name="Text 6"/>
          <p:cNvSpPr/>
          <p:nvPr/>
        </p:nvSpPr>
        <p:spPr>
          <a:xfrm>
            <a:off x="4876443" y="3365302"/>
            <a:ext cx="168950" cy="33789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650"/>
              </a:lnSpc>
              <a:buNone/>
            </a:pPr>
            <a:r>
              <a:rPr lang="en-US" sz="2650" kern="0" spc="-53" dirty="0">
                <a:solidFill>
                  <a:srgbClr val="272525"/>
                </a:solidFill>
                <a:latin typeface="Source Serif Pro Semi Bold" pitchFamily="34" charset="0"/>
                <a:ea typeface="Source Serif Pro Semi Bold" pitchFamily="34" charset="-122"/>
                <a:cs typeface="Source Serif Pro Semi Bold" pitchFamily="34" charset="-120"/>
              </a:rPr>
              <a:t>2</a:t>
            </a:r>
            <a:endParaRPr lang="en-US" sz="2650" dirty="0"/>
          </a:p>
        </p:txBody>
      </p:sp>
      <p:sp>
        <p:nvSpPr>
          <p:cNvPr id="10" name="Text 7"/>
          <p:cNvSpPr/>
          <p:nvPr/>
        </p:nvSpPr>
        <p:spPr>
          <a:xfrm>
            <a:off x="5469493" y="3265051"/>
            <a:ext cx="2816185" cy="3519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750"/>
              </a:lnSpc>
              <a:buNone/>
            </a:pPr>
            <a:r>
              <a:rPr lang="en-US" sz="2200" kern="0" spc="-44" dirty="0">
                <a:solidFill>
                  <a:srgbClr val="272525"/>
                </a:solidFill>
                <a:latin typeface="Source Serif Pro Semi Bold" pitchFamily="34" charset="0"/>
                <a:ea typeface="Source Serif Pro Semi Bold" pitchFamily="34" charset="-122"/>
                <a:cs typeface="Source Serif Pro Semi Bold" pitchFamily="34" charset="-120"/>
              </a:rPr>
              <a:t>Objective</a:t>
            </a:r>
            <a:endParaRPr lang="en-US" sz="2200" dirty="0"/>
          </a:p>
        </p:txBody>
      </p:sp>
      <p:sp>
        <p:nvSpPr>
          <p:cNvPr id="11" name="Text 8"/>
          <p:cNvSpPr/>
          <p:nvPr/>
        </p:nvSpPr>
        <p:spPr>
          <a:xfrm>
            <a:off x="5469493" y="3760589"/>
            <a:ext cx="2836783" cy="76604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3000"/>
              </a:lnSpc>
              <a:buNone/>
            </a:pPr>
            <a:r>
              <a:rPr lang="en-US" sz="1850" kern="0" spc="-38" dirty="0">
                <a:solidFill>
                  <a:srgbClr val="272525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Specify what you aimed to achieve.</a:t>
            </a:r>
            <a:endParaRPr lang="en-US" sz="1850" dirty="0"/>
          </a:p>
        </p:txBody>
      </p:sp>
      <p:sp>
        <p:nvSpPr>
          <p:cNvPr id="12" name="Shape 9"/>
          <p:cNvSpPr/>
          <p:nvPr/>
        </p:nvSpPr>
        <p:spPr>
          <a:xfrm>
            <a:off x="837724" y="5035153"/>
            <a:ext cx="538520" cy="538520"/>
          </a:xfrm>
          <a:prstGeom prst="roundRect">
            <a:avLst>
              <a:gd name="adj" fmla="val 18670"/>
            </a:avLst>
          </a:prstGeom>
          <a:solidFill>
            <a:srgbClr val="F0D4F7"/>
          </a:solidFill>
          <a:ln w="7620">
            <a:solidFill>
              <a:srgbClr val="D6BADD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3" name="Text 10"/>
          <p:cNvSpPr/>
          <p:nvPr/>
        </p:nvSpPr>
        <p:spPr>
          <a:xfrm>
            <a:off x="1022509" y="5135404"/>
            <a:ext cx="168950" cy="33789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650"/>
              </a:lnSpc>
              <a:buNone/>
            </a:pPr>
            <a:r>
              <a:rPr lang="en-US" sz="2650" kern="0" spc="-53" dirty="0">
                <a:solidFill>
                  <a:srgbClr val="272525"/>
                </a:solidFill>
                <a:latin typeface="Source Serif Pro Semi Bold" pitchFamily="34" charset="0"/>
                <a:ea typeface="Source Serif Pro Semi Bold" pitchFamily="34" charset="-122"/>
                <a:cs typeface="Source Serif Pro Semi Bold" pitchFamily="34" charset="-120"/>
              </a:rPr>
              <a:t>3</a:t>
            </a:r>
            <a:endParaRPr lang="en-US" sz="2650" dirty="0"/>
          </a:p>
        </p:txBody>
      </p:sp>
      <p:sp>
        <p:nvSpPr>
          <p:cNvPr id="14" name="Text 11"/>
          <p:cNvSpPr/>
          <p:nvPr/>
        </p:nvSpPr>
        <p:spPr>
          <a:xfrm>
            <a:off x="1615559" y="5035153"/>
            <a:ext cx="2816185" cy="3519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750"/>
              </a:lnSpc>
              <a:buNone/>
            </a:pPr>
            <a:r>
              <a:rPr lang="en-US" sz="2200" kern="0" spc="-44" dirty="0">
                <a:solidFill>
                  <a:srgbClr val="272525"/>
                </a:solidFill>
                <a:latin typeface="Source Serif Pro Semi Bold" pitchFamily="34" charset="0"/>
                <a:ea typeface="Source Serif Pro Semi Bold" pitchFamily="34" charset="-122"/>
                <a:cs typeface="Source Serif Pro Semi Bold" pitchFamily="34" charset="-120"/>
              </a:rPr>
              <a:t>Action</a:t>
            </a:r>
            <a:endParaRPr lang="en-US" sz="2200" dirty="0"/>
          </a:p>
        </p:txBody>
      </p:sp>
      <p:sp>
        <p:nvSpPr>
          <p:cNvPr id="15" name="Text 12"/>
          <p:cNvSpPr/>
          <p:nvPr/>
        </p:nvSpPr>
        <p:spPr>
          <a:xfrm>
            <a:off x="1615559" y="5530691"/>
            <a:ext cx="2836783" cy="38302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3000"/>
              </a:lnSpc>
              <a:buNone/>
            </a:pPr>
            <a:r>
              <a:rPr lang="en-US" sz="1850" kern="0" spc="-38" dirty="0">
                <a:solidFill>
                  <a:srgbClr val="272525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Detail the steps you took.</a:t>
            </a:r>
            <a:endParaRPr lang="en-US" sz="1850" dirty="0"/>
          </a:p>
        </p:txBody>
      </p:sp>
      <p:sp>
        <p:nvSpPr>
          <p:cNvPr id="16" name="Shape 13"/>
          <p:cNvSpPr/>
          <p:nvPr/>
        </p:nvSpPr>
        <p:spPr>
          <a:xfrm>
            <a:off x="4691658" y="5035153"/>
            <a:ext cx="538520" cy="538520"/>
          </a:xfrm>
          <a:prstGeom prst="roundRect">
            <a:avLst>
              <a:gd name="adj" fmla="val 18670"/>
            </a:avLst>
          </a:prstGeom>
          <a:solidFill>
            <a:srgbClr val="F0D4F7"/>
          </a:solidFill>
          <a:ln w="7620">
            <a:solidFill>
              <a:srgbClr val="D6BADD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7" name="Text 14"/>
          <p:cNvSpPr/>
          <p:nvPr/>
        </p:nvSpPr>
        <p:spPr>
          <a:xfrm>
            <a:off x="4876443" y="5135404"/>
            <a:ext cx="168950" cy="33789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650"/>
              </a:lnSpc>
              <a:buNone/>
            </a:pPr>
            <a:r>
              <a:rPr lang="en-US" sz="2650" kern="0" spc="-53" dirty="0">
                <a:solidFill>
                  <a:srgbClr val="272525"/>
                </a:solidFill>
                <a:latin typeface="Source Serif Pro Semi Bold" pitchFamily="34" charset="0"/>
                <a:ea typeface="Source Serif Pro Semi Bold" pitchFamily="34" charset="-122"/>
                <a:cs typeface="Source Serif Pro Semi Bold" pitchFamily="34" charset="-120"/>
              </a:rPr>
              <a:t>4</a:t>
            </a:r>
            <a:endParaRPr lang="en-US" sz="2650" dirty="0"/>
          </a:p>
        </p:txBody>
      </p:sp>
      <p:sp>
        <p:nvSpPr>
          <p:cNvPr id="18" name="Text 15"/>
          <p:cNvSpPr/>
          <p:nvPr/>
        </p:nvSpPr>
        <p:spPr>
          <a:xfrm>
            <a:off x="5469493" y="5035153"/>
            <a:ext cx="2816185" cy="3519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750"/>
              </a:lnSpc>
              <a:buNone/>
            </a:pPr>
            <a:r>
              <a:rPr lang="en-US" sz="2200" kern="0" spc="-44" dirty="0">
                <a:solidFill>
                  <a:srgbClr val="272525"/>
                </a:solidFill>
                <a:latin typeface="Source Serif Pro Semi Bold" pitchFamily="34" charset="0"/>
                <a:ea typeface="Source Serif Pro Semi Bold" pitchFamily="34" charset="-122"/>
                <a:cs typeface="Source Serif Pro Semi Bold" pitchFamily="34" charset="-120"/>
              </a:rPr>
              <a:t>Result</a:t>
            </a:r>
            <a:endParaRPr lang="en-US" sz="2200" dirty="0"/>
          </a:p>
        </p:txBody>
      </p:sp>
      <p:sp>
        <p:nvSpPr>
          <p:cNvPr id="19" name="Text 16"/>
          <p:cNvSpPr/>
          <p:nvPr/>
        </p:nvSpPr>
        <p:spPr>
          <a:xfrm>
            <a:off x="5469493" y="5530691"/>
            <a:ext cx="2836783" cy="76604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3000"/>
              </a:lnSpc>
              <a:buNone/>
            </a:pPr>
            <a:r>
              <a:rPr lang="en-US" sz="1850" kern="0" spc="-38" dirty="0">
                <a:solidFill>
                  <a:srgbClr val="272525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Highlight measurable outcomes.</a:t>
            </a:r>
            <a:endParaRPr lang="en-US" sz="185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299216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837724" y="4029670"/>
            <a:ext cx="7042904" cy="70401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5500"/>
              </a:lnSpc>
              <a:buNone/>
            </a:pPr>
            <a:r>
              <a:rPr lang="en-US" sz="4400" kern="0" spc="-89" dirty="0">
                <a:solidFill>
                  <a:srgbClr val="000000"/>
                </a:solidFill>
                <a:latin typeface="Source Serif Pro Semi Bold" pitchFamily="34" charset="0"/>
                <a:ea typeface="Source Serif Pro Semi Bold" pitchFamily="34" charset="-122"/>
                <a:cs typeface="Source Serif Pro Semi Bold" pitchFamily="34" charset="-120"/>
              </a:rPr>
              <a:t>Benefits of the SOAR Method</a:t>
            </a:r>
            <a:endParaRPr lang="en-US" sz="4400" dirty="0"/>
          </a:p>
        </p:txBody>
      </p:sp>
      <p:pic>
        <p:nvPicPr>
          <p:cNvPr id="4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7724" y="5092660"/>
            <a:ext cx="598408" cy="598408"/>
          </a:xfrm>
          <a:prstGeom prst="rect">
            <a:avLst/>
          </a:prstGeom>
        </p:spPr>
      </p:pic>
      <p:sp>
        <p:nvSpPr>
          <p:cNvPr id="5" name="Text 1"/>
          <p:cNvSpPr/>
          <p:nvPr/>
        </p:nvSpPr>
        <p:spPr>
          <a:xfrm>
            <a:off x="837724" y="5930384"/>
            <a:ext cx="3537109" cy="3519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kern="0" spc="-44" dirty="0">
                <a:solidFill>
                  <a:srgbClr val="272525"/>
                </a:solidFill>
                <a:latin typeface="Source Serif Pro Semi Bold" pitchFamily="34" charset="0"/>
                <a:ea typeface="Source Serif Pro Semi Bold" pitchFamily="34" charset="-122"/>
                <a:cs typeface="Source Serif Pro Semi Bold" pitchFamily="34" charset="-120"/>
              </a:rPr>
              <a:t>Results Over Responsibilities</a:t>
            </a:r>
            <a:endParaRPr lang="en-US" sz="2200" dirty="0"/>
          </a:p>
        </p:txBody>
      </p:sp>
      <p:sp>
        <p:nvSpPr>
          <p:cNvPr id="6" name="Text 2"/>
          <p:cNvSpPr/>
          <p:nvPr/>
        </p:nvSpPr>
        <p:spPr>
          <a:xfrm>
            <a:off x="837724" y="6425922"/>
            <a:ext cx="4078962" cy="76604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3000"/>
              </a:lnSpc>
              <a:buNone/>
            </a:pPr>
            <a:r>
              <a:rPr lang="en-US" sz="1850" kern="0" spc="-38" dirty="0">
                <a:solidFill>
                  <a:srgbClr val="272525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Focus on quantifiable outcomes, making contributions tangible and impactful.</a:t>
            </a:r>
            <a:endParaRPr lang="en-US" sz="1850" dirty="0"/>
          </a:p>
        </p:txBody>
      </p:sp>
      <p:pic>
        <p:nvPicPr>
          <p:cNvPr id="7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75659" y="5092660"/>
            <a:ext cx="598408" cy="598408"/>
          </a:xfrm>
          <a:prstGeom prst="rect">
            <a:avLst/>
          </a:prstGeom>
        </p:spPr>
      </p:pic>
      <p:sp>
        <p:nvSpPr>
          <p:cNvPr id="8" name="Text 3"/>
          <p:cNvSpPr/>
          <p:nvPr/>
        </p:nvSpPr>
        <p:spPr>
          <a:xfrm>
            <a:off x="5275659" y="5930384"/>
            <a:ext cx="2816185" cy="3519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kern="0" spc="-44" dirty="0">
                <a:solidFill>
                  <a:srgbClr val="272525"/>
                </a:solidFill>
                <a:latin typeface="Source Serif Pro Semi Bold" pitchFamily="34" charset="0"/>
                <a:ea typeface="Source Serif Pro Semi Bold" pitchFamily="34" charset="-122"/>
                <a:cs typeface="Source Serif Pro Semi Bold" pitchFamily="34" charset="-120"/>
              </a:rPr>
              <a:t>ATS-Friendly Structure</a:t>
            </a:r>
            <a:endParaRPr lang="en-US" sz="2200" dirty="0"/>
          </a:p>
        </p:txBody>
      </p:sp>
      <p:sp>
        <p:nvSpPr>
          <p:cNvPr id="9" name="Text 4"/>
          <p:cNvSpPr/>
          <p:nvPr/>
        </p:nvSpPr>
        <p:spPr>
          <a:xfrm>
            <a:off x="5275659" y="6425922"/>
            <a:ext cx="4078962" cy="76604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3000"/>
              </a:lnSpc>
              <a:buNone/>
            </a:pPr>
            <a:r>
              <a:rPr lang="en-US" sz="1850" kern="0" spc="-38" dirty="0">
                <a:solidFill>
                  <a:srgbClr val="272525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Incorporate job-relevant terms, increasing chances of ATS flagging.</a:t>
            </a:r>
            <a:endParaRPr lang="en-US" sz="1850" dirty="0"/>
          </a:p>
        </p:txBody>
      </p:sp>
      <p:pic>
        <p:nvPicPr>
          <p:cNvPr id="10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713595" y="5092660"/>
            <a:ext cx="598408" cy="598408"/>
          </a:xfrm>
          <a:prstGeom prst="rect">
            <a:avLst/>
          </a:prstGeom>
        </p:spPr>
      </p:pic>
      <p:sp>
        <p:nvSpPr>
          <p:cNvPr id="11" name="Text 5"/>
          <p:cNvSpPr/>
          <p:nvPr/>
        </p:nvSpPr>
        <p:spPr>
          <a:xfrm>
            <a:off x="9713595" y="5930384"/>
            <a:ext cx="2816185" cy="3519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kern="0" spc="-44" dirty="0">
                <a:solidFill>
                  <a:srgbClr val="272525"/>
                </a:solidFill>
                <a:latin typeface="Source Serif Pro Semi Bold" pitchFamily="34" charset="0"/>
                <a:ea typeface="Source Serif Pro Semi Bold" pitchFamily="34" charset="-122"/>
                <a:cs typeface="Source Serif Pro Semi Bold" pitchFamily="34" charset="-120"/>
              </a:rPr>
              <a:t>Improved Readability</a:t>
            </a:r>
            <a:endParaRPr lang="en-US" sz="2200" dirty="0"/>
          </a:p>
        </p:txBody>
      </p:sp>
      <p:sp>
        <p:nvSpPr>
          <p:cNvPr id="12" name="Text 6"/>
          <p:cNvSpPr/>
          <p:nvPr/>
        </p:nvSpPr>
        <p:spPr>
          <a:xfrm>
            <a:off x="9713595" y="6425922"/>
            <a:ext cx="4079081" cy="76604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3000"/>
              </a:lnSpc>
              <a:buNone/>
            </a:pPr>
            <a:r>
              <a:rPr lang="en-US" sz="1850" kern="0" spc="-38" dirty="0">
                <a:solidFill>
                  <a:srgbClr val="272525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Present accomplishments clearly for quick scanning by hiring managers.</a:t>
            </a:r>
            <a:endParaRPr lang="en-US" sz="185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837724" y="1427798"/>
            <a:ext cx="7789664" cy="70401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5500"/>
              </a:lnSpc>
              <a:buNone/>
            </a:pPr>
            <a:r>
              <a:rPr lang="en-US" sz="4400" kern="0" spc="-89" dirty="0">
                <a:solidFill>
                  <a:srgbClr val="000000"/>
                </a:solidFill>
                <a:latin typeface="Source Serif Pro Semi Bold" pitchFamily="34" charset="0"/>
                <a:ea typeface="Source Serif Pro Semi Bold" pitchFamily="34" charset="-122"/>
                <a:cs typeface="Source Serif Pro Semi Bold" pitchFamily="34" charset="-120"/>
              </a:rPr>
              <a:t>Pareto Optimizing Your Resume</a:t>
            </a:r>
            <a:endParaRPr lang="en-US" sz="4400" dirty="0"/>
          </a:p>
        </p:txBody>
      </p:sp>
      <p:pic>
        <p:nvPicPr>
          <p:cNvPr id="3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07638" y="2610564"/>
            <a:ext cx="2137529" cy="1357193"/>
          </a:xfrm>
          <a:prstGeom prst="rect">
            <a:avLst/>
          </a:prstGeom>
        </p:spPr>
      </p:pic>
      <p:sp>
        <p:nvSpPr>
          <p:cNvPr id="4" name="Text 1"/>
          <p:cNvSpPr/>
          <p:nvPr/>
        </p:nvSpPr>
        <p:spPr>
          <a:xfrm>
            <a:off x="4001572" y="3217426"/>
            <a:ext cx="149543" cy="47863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3750"/>
              </a:lnSpc>
              <a:buNone/>
            </a:pPr>
            <a:r>
              <a:rPr lang="en-US" sz="2350" kern="0" spc="-47" dirty="0">
                <a:solidFill>
                  <a:srgbClr val="272525"/>
                </a:solidFill>
                <a:latin typeface="Source Serif Pro Semi Bold" pitchFamily="34" charset="0"/>
                <a:ea typeface="Source Serif Pro Semi Bold" pitchFamily="34" charset="-122"/>
                <a:cs typeface="Source Serif Pro Semi Bold" pitchFamily="34" charset="-120"/>
              </a:rPr>
              <a:t>1</a:t>
            </a:r>
            <a:endParaRPr lang="en-US" sz="2350" dirty="0"/>
          </a:p>
        </p:txBody>
      </p:sp>
      <p:sp>
        <p:nvSpPr>
          <p:cNvPr id="5" name="Text 2"/>
          <p:cNvSpPr/>
          <p:nvPr/>
        </p:nvSpPr>
        <p:spPr>
          <a:xfrm>
            <a:off x="5384482" y="2849880"/>
            <a:ext cx="3749278" cy="3519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kern="0" spc="-44" dirty="0">
                <a:solidFill>
                  <a:srgbClr val="272525"/>
                </a:solidFill>
                <a:latin typeface="Source Serif Pro Semi Bold" pitchFamily="34" charset="0"/>
                <a:ea typeface="Source Serif Pro Semi Bold" pitchFamily="34" charset="-122"/>
                <a:cs typeface="Source Serif Pro Semi Bold" pitchFamily="34" charset="-120"/>
              </a:rPr>
              <a:t>Identify Key Accomplishments</a:t>
            </a:r>
            <a:endParaRPr lang="en-US" sz="2200" dirty="0"/>
          </a:p>
        </p:txBody>
      </p:sp>
      <p:sp>
        <p:nvSpPr>
          <p:cNvPr id="6" name="Text 3"/>
          <p:cNvSpPr/>
          <p:nvPr/>
        </p:nvSpPr>
        <p:spPr>
          <a:xfrm>
            <a:off x="5384482" y="3345418"/>
            <a:ext cx="3749278" cy="38302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3000"/>
              </a:lnSpc>
              <a:buNone/>
            </a:pPr>
            <a:r>
              <a:rPr lang="en-US" sz="1850" kern="0" spc="-38" dirty="0">
                <a:solidFill>
                  <a:srgbClr val="272525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Highlight top 20% of experiences.</a:t>
            </a:r>
            <a:endParaRPr lang="en-US" sz="1850" dirty="0"/>
          </a:p>
        </p:txBody>
      </p:sp>
      <p:sp>
        <p:nvSpPr>
          <p:cNvPr id="7" name="Shape 4"/>
          <p:cNvSpPr/>
          <p:nvPr/>
        </p:nvSpPr>
        <p:spPr>
          <a:xfrm>
            <a:off x="5204936" y="3982402"/>
            <a:ext cx="8527971" cy="15240"/>
          </a:xfrm>
          <a:prstGeom prst="roundRect">
            <a:avLst>
              <a:gd name="adj" fmla="val 659712"/>
            </a:avLst>
          </a:prstGeom>
          <a:solidFill>
            <a:srgbClr val="D6BADD"/>
          </a:solidFill>
          <a:ln/>
        </p:spPr>
        <p:txBody>
          <a:bodyPr/>
          <a:lstStyle/>
          <a:p>
            <a:endParaRPr lang="en-US"/>
          </a:p>
        </p:txBody>
      </p:sp>
      <p:pic>
        <p:nvPicPr>
          <p:cNvPr id="8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38814" y="4027527"/>
            <a:ext cx="4275058" cy="1357193"/>
          </a:xfrm>
          <a:prstGeom prst="rect">
            <a:avLst/>
          </a:prstGeom>
        </p:spPr>
      </p:pic>
      <p:sp>
        <p:nvSpPr>
          <p:cNvPr id="9" name="Text 5"/>
          <p:cNvSpPr/>
          <p:nvPr/>
        </p:nvSpPr>
        <p:spPr>
          <a:xfrm>
            <a:off x="4001572" y="4466749"/>
            <a:ext cx="149543" cy="47863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3750"/>
              </a:lnSpc>
              <a:buNone/>
            </a:pPr>
            <a:r>
              <a:rPr lang="en-US" sz="2350" kern="0" spc="-47" dirty="0">
                <a:solidFill>
                  <a:srgbClr val="272525"/>
                </a:solidFill>
                <a:latin typeface="Source Serif Pro Semi Bold" pitchFamily="34" charset="0"/>
                <a:ea typeface="Source Serif Pro Semi Bold" pitchFamily="34" charset="-122"/>
                <a:cs typeface="Source Serif Pro Semi Bold" pitchFamily="34" charset="-120"/>
              </a:rPr>
              <a:t>2</a:t>
            </a:r>
            <a:endParaRPr lang="en-US" sz="2350" dirty="0"/>
          </a:p>
        </p:txBody>
      </p:sp>
      <p:sp>
        <p:nvSpPr>
          <p:cNvPr id="10" name="Text 6"/>
          <p:cNvSpPr/>
          <p:nvPr/>
        </p:nvSpPr>
        <p:spPr>
          <a:xfrm>
            <a:off x="6453187" y="4266843"/>
            <a:ext cx="3369588" cy="3519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kern="0" spc="-44" dirty="0">
                <a:solidFill>
                  <a:srgbClr val="272525"/>
                </a:solidFill>
                <a:latin typeface="Source Serif Pro Semi Bold" pitchFamily="34" charset="0"/>
                <a:ea typeface="Source Serif Pro Semi Bold" pitchFamily="34" charset="-122"/>
                <a:cs typeface="Source Serif Pro Semi Bold" pitchFamily="34" charset="-120"/>
              </a:rPr>
              <a:t>Eliminate Irrelevant Details</a:t>
            </a:r>
            <a:endParaRPr lang="en-US" sz="2200" dirty="0"/>
          </a:p>
        </p:txBody>
      </p:sp>
      <p:sp>
        <p:nvSpPr>
          <p:cNvPr id="11" name="Text 7"/>
          <p:cNvSpPr/>
          <p:nvPr/>
        </p:nvSpPr>
        <p:spPr>
          <a:xfrm>
            <a:off x="6453187" y="4762381"/>
            <a:ext cx="4466273" cy="38302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3000"/>
              </a:lnSpc>
              <a:buNone/>
            </a:pPr>
            <a:r>
              <a:rPr lang="en-US" sz="1850" kern="0" spc="-38" dirty="0">
                <a:solidFill>
                  <a:srgbClr val="272525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Remove points that don't add significant value.</a:t>
            </a:r>
            <a:endParaRPr lang="en-US" sz="1850" dirty="0"/>
          </a:p>
        </p:txBody>
      </p:sp>
      <p:sp>
        <p:nvSpPr>
          <p:cNvPr id="12" name="Shape 8"/>
          <p:cNvSpPr/>
          <p:nvPr/>
        </p:nvSpPr>
        <p:spPr>
          <a:xfrm>
            <a:off x="6273641" y="5399365"/>
            <a:ext cx="7459266" cy="15240"/>
          </a:xfrm>
          <a:prstGeom prst="roundRect">
            <a:avLst>
              <a:gd name="adj" fmla="val 659712"/>
            </a:avLst>
          </a:prstGeom>
          <a:solidFill>
            <a:srgbClr val="D6BADD"/>
          </a:solidFill>
          <a:ln/>
        </p:spPr>
        <p:txBody>
          <a:bodyPr/>
          <a:lstStyle/>
          <a:p>
            <a:endParaRPr lang="en-US"/>
          </a:p>
        </p:txBody>
      </p:sp>
      <p:pic>
        <p:nvPicPr>
          <p:cNvPr id="13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70109" y="5444490"/>
            <a:ext cx="6412587" cy="1357193"/>
          </a:xfrm>
          <a:prstGeom prst="rect">
            <a:avLst/>
          </a:prstGeom>
        </p:spPr>
      </p:pic>
      <p:sp>
        <p:nvSpPr>
          <p:cNvPr id="14" name="Text 9"/>
          <p:cNvSpPr/>
          <p:nvPr/>
        </p:nvSpPr>
        <p:spPr>
          <a:xfrm>
            <a:off x="4001572" y="5883712"/>
            <a:ext cx="149543" cy="47863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3750"/>
              </a:lnSpc>
              <a:buNone/>
            </a:pPr>
            <a:r>
              <a:rPr lang="en-US" sz="2350" kern="0" spc="-47" dirty="0">
                <a:solidFill>
                  <a:srgbClr val="272525"/>
                </a:solidFill>
                <a:latin typeface="Source Serif Pro Semi Bold" pitchFamily="34" charset="0"/>
                <a:ea typeface="Source Serif Pro Semi Bold" pitchFamily="34" charset="-122"/>
                <a:cs typeface="Source Serif Pro Semi Bold" pitchFamily="34" charset="-120"/>
              </a:rPr>
              <a:t>3</a:t>
            </a:r>
            <a:endParaRPr lang="en-US" sz="2350" dirty="0"/>
          </a:p>
        </p:txBody>
      </p:sp>
      <p:sp>
        <p:nvSpPr>
          <p:cNvPr id="15" name="Text 10"/>
          <p:cNvSpPr/>
          <p:nvPr/>
        </p:nvSpPr>
        <p:spPr>
          <a:xfrm>
            <a:off x="7522012" y="5683806"/>
            <a:ext cx="3544967" cy="3519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kern="0" spc="-44" dirty="0">
                <a:solidFill>
                  <a:srgbClr val="272525"/>
                </a:solidFill>
                <a:latin typeface="Source Serif Pro Semi Bold" pitchFamily="34" charset="0"/>
                <a:ea typeface="Source Serif Pro Semi Bold" pitchFamily="34" charset="-122"/>
                <a:cs typeface="Source Serif Pro Semi Bold" pitchFamily="34" charset="-120"/>
              </a:rPr>
              <a:t>Prioritize Strategic Keywords</a:t>
            </a:r>
            <a:endParaRPr lang="en-US" sz="2200" dirty="0"/>
          </a:p>
        </p:txBody>
      </p:sp>
      <p:sp>
        <p:nvSpPr>
          <p:cNvPr id="16" name="Text 11"/>
          <p:cNvSpPr/>
          <p:nvPr/>
        </p:nvSpPr>
        <p:spPr>
          <a:xfrm>
            <a:off x="7522012" y="6179344"/>
            <a:ext cx="5010745" cy="38302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3000"/>
              </a:lnSpc>
              <a:buNone/>
            </a:pPr>
            <a:r>
              <a:rPr lang="en-US" sz="1850" kern="0" spc="-38" dirty="0">
                <a:solidFill>
                  <a:srgbClr val="272525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Focus on job-specific keywords for ATS compatibility.</a:t>
            </a:r>
            <a:endParaRPr lang="en-US" sz="185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757238" y="856417"/>
            <a:ext cx="7399139" cy="63638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5000"/>
              </a:lnSpc>
              <a:buNone/>
            </a:pPr>
            <a:r>
              <a:rPr lang="en-US" sz="4000" kern="0" spc="-80" dirty="0">
                <a:solidFill>
                  <a:srgbClr val="000000"/>
                </a:solidFill>
                <a:latin typeface="Source Serif Pro Semi Bold" pitchFamily="34" charset="0"/>
                <a:ea typeface="Source Serif Pro Semi Bold" pitchFamily="34" charset="-122"/>
                <a:cs typeface="Source Serif Pro Semi Bold" pitchFamily="34" charset="-120"/>
              </a:rPr>
              <a:t>How to Use SOAR in Your Resume</a:t>
            </a:r>
            <a:endParaRPr lang="en-US" sz="4000" dirty="0"/>
          </a:p>
        </p:txBody>
      </p:sp>
      <p:sp>
        <p:nvSpPr>
          <p:cNvPr id="4" name="Shape 1"/>
          <p:cNvSpPr/>
          <p:nvPr/>
        </p:nvSpPr>
        <p:spPr>
          <a:xfrm>
            <a:off x="1066443" y="1817251"/>
            <a:ext cx="30480" cy="5555813"/>
          </a:xfrm>
          <a:prstGeom prst="roundRect">
            <a:avLst>
              <a:gd name="adj" fmla="val 298142"/>
            </a:avLst>
          </a:prstGeom>
          <a:solidFill>
            <a:srgbClr val="D6BADD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5" name="Shape 2"/>
          <p:cNvSpPr/>
          <p:nvPr/>
        </p:nvSpPr>
        <p:spPr>
          <a:xfrm>
            <a:off x="1294567" y="2288738"/>
            <a:ext cx="757238" cy="30480"/>
          </a:xfrm>
          <a:prstGeom prst="roundRect">
            <a:avLst>
              <a:gd name="adj" fmla="val 298142"/>
            </a:avLst>
          </a:prstGeom>
          <a:solidFill>
            <a:srgbClr val="D6BADD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6" name="Shape 3"/>
          <p:cNvSpPr/>
          <p:nvPr/>
        </p:nvSpPr>
        <p:spPr>
          <a:xfrm>
            <a:off x="838319" y="2060615"/>
            <a:ext cx="486727" cy="486728"/>
          </a:xfrm>
          <a:prstGeom prst="roundRect">
            <a:avLst>
              <a:gd name="adj" fmla="val 18670"/>
            </a:avLst>
          </a:prstGeom>
          <a:solidFill>
            <a:srgbClr val="F0D4F7"/>
          </a:solidFill>
          <a:ln w="7620">
            <a:solidFill>
              <a:srgbClr val="D6BADD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7" name="Text 4"/>
          <p:cNvSpPr/>
          <p:nvPr/>
        </p:nvSpPr>
        <p:spPr>
          <a:xfrm>
            <a:off x="1005245" y="2151221"/>
            <a:ext cx="152757" cy="30551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400"/>
              </a:lnSpc>
              <a:buNone/>
            </a:pPr>
            <a:r>
              <a:rPr lang="en-US" sz="2400" kern="0" spc="-48" dirty="0">
                <a:solidFill>
                  <a:srgbClr val="272525"/>
                </a:solidFill>
                <a:latin typeface="Source Serif Pro Semi Bold" pitchFamily="34" charset="0"/>
                <a:ea typeface="Source Serif Pro Semi Bold" pitchFamily="34" charset="-122"/>
                <a:cs typeface="Source Serif Pro Semi Bold" pitchFamily="34" charset="-120"/>
              </a:rPr>
              <a:t>1</a:t>
            </a:r>
            <a:endParaRPr lang="en-US" sz="2400" dirty="0"/>
          </a:p>
        </p:txBody>
      </p:sp>
      <p:sp>
        <p:nvSpPr>
          <p:cNvPr id="8" name="Text 5"/>
          <p:cNvSpPr/>
          <p:nvPr/>
        </p:nvSpPr>
        <p:spPr>
          <a:xfrm>
            <a:off x="2271593" y="2033588"/>
            <a:ext cx="2843570" cy="31813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500"/>
              </a:lnSpc>
              <a:buNone/>
            </a:pPr>
            <a:r>
              <a:rPr lang="en-US" sz="2000" kern="0" spc="-40" dirty="0">
                <a:solidFill>
                  <a:srgbClr val="272525"/>
                </a:solidFill>
                <a:latin typeface="Source Serif Pro Semi Bold" pitchFamily="34" charset="0"/>
                <a:ea typeface="Source Serif Pro Semi Bold" pitchFamily="34" charset="-122"/>
                <a:cs typeface="Source Serif Pro Semi Bold" pitchFamily="34" charset="-120"/>
              </a:rPr>
              <a:t>Start with Job Description</a:t>
            </a:r>
            <a:endParaRPr lang="en-US" sz="2000" dirty="0"/>
          </a:p>
        </p:txBody>
      </p:sp>
      <p:sp>
        <p:nvSpPr>
          <p:cNvPr id="9" name="Text 6"/>
          <p:cNvSpPr/>
          <p:nvPr/>
        </p:nvSpPr>
        <p:spPr>
          <a:xfrm>
            <a:off x="2271593" y="2481501"/>
            <a:ext cx="6115169" cy="34611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00"/>
              </a:lnSpc>
              <a:buNone/>
            </a:pPr>
            <a:r>
              <a:rPr lang="en-US" sz="1700" kern="0" spc="-34" dirty="0">
                <a:solidFill>
                  <a:srgbClr val="272525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Identify top skills, keywords, and requirements.</a:t>
            </a:r>
            <a:endParaRPr lang="en-US" sz="1700" dirty="0"/>
          </a:p>
        </p:txBody>
      </p:sp>
      <p:sp>
        <p:nvSpPr>
          <p:cNvPr id="10" name="Shape 7"/>
          <p:cNvSpPr/>
          <p:nvPr/>
        </p:nvSpPr>
        <p:spPr>
          <a:xfrm>
            <a:off x="1294567" y="3731776"/>
            <a:ext cx="757238" cy="30480"/>
          </a:xfrm>
          <a:prstGeom prst="roundRect">
            <a:avLst>
              <a:gd name="adj" fmla="val 298142"/>
            </a:avLst>
          </a:prstGeom>
          <a:solidFill>
            <a:srgbClr val="D6BADD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11" name="Shape 8"/>
          <p:cNvSpPr/>
          <p:nvPr/>
        </p:nvSpPr>
        <p:spPr>
          <a:xfrm>
            <a:off x="838319" y="3503652"/>
            <a:ext cx="486727" cy="486728"/>
          </a:xfrm>
          <a:prstGeom prst="roundRect">
            <a:avLst>
              <a:gd name="adj" fmla="val 18670"/>
            </a:avLst>
          </a:prstGeom>
          <a:solidFill>
            <a:srgbClr val="F0D4F7"/>
          </a:solidFill>
          <a:ln w="7620">
            <a:solidFill>
              <a:srgbClr val="D6BADD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2" name="Text 9"/>
          <p:cNvSpPr/>
          <p:nvPr/>
        </p:nvSpPr>
        <p:spPr>
          <a:xfrm>
            <a:off x="1005245" y="3594259"/>
            <a:ext cx="152757" cy="30551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400"/>
              </a:lnSpc>
              <a:buNone/>
            </a:pPr>
            <a:r>
              <a:rPr lang="en-US" sz="2400" kern="0" spc="-48" dirty="0">
                <a:solidFill>
                  <a:srgbClr val="272525"/>
                </a:solidFill>
                <a:latin typeface="Source Serif Pro Semi Bold" pitchFamily="34" charset="0"/>
                <a:ea typeface="Source Serif Pro Semi Bold" pitchFamily="34" charset="-122"/>
                <a:cs typeface="Source Serif Pro Semi Bold" pitchFamily="34" charset="-120"/>
              </a:rPr>
              <a:t>2</a:t>
            </a:r>
            <a:endParaRPr lang="en-US" sz="2400" dirty="0"/>
          </a:p>
        </p:txBody>
      </p:sp>
      <p:sp>
        <p:nvSpPr>
          <p:cNvPr id="13" name="Text 10"/>
          <p:cNvSpPr/>
          <p:nvPr/>
        </p:nvSpPr>
        <p:spPr>
          <a:xfrm>
            <a:off x="2271593" y="3476625"/>
            <a:ext cx="2545437" cy="31813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500"/>
              </a:lnSpc>
              <a:buNone/>
            </a:pPr>
            <a:r>
              <a:rPr lang="en-US" sz="2000" kern="0" spc="-40" dirty="0">
                <a:solidFill>
                  <a:srgbClr val="272525"/>
                </a:solidFill>
                <a:latin typeface="Source Serif Pro Semi Bold" pitchFamily="34" charset="0"/>
                <a:ea typeface="Source Serif Pro Semi Bold" pitchFamily="34" charset="-122"/>
                <a:cs typeface="Source Serif Pro Semi Bold" pitchFamily="34" charset="-120"/>
              </a:rPr>
              <a:t>Use Action Verbs</a:t>
            </a:r>
            <a:endParaRPr lang="en-US" sz="2000" dirty="0"/>
          </a:p>
        </p:txBody>
      </p:sp>
      <p:sp>
        <p:nvSpPr>
          <p:cNvPr id="14" name="Text 11"/>
          <p:cNvSpPr/>
          <p:nvPr/>
        </p:nvSpPr>
        <p:spPr>
          <a:xfrm>
            <a:off x="2271593" y="3924538"/>
            <a:ext cx="6115169" cy="34611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00"/>
              </a:lnSpc>
              <a:buNone/>
            </a:pPr>
            <a:r>
              <a:rPr lang="en-US" sz="1700" kern="0" spc="-34" dirty="0">
                <a:solidFill>
                  <a:srgbClr val="272525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Begin each bullet point with strong verbs like "led" or "implemented".</a:t>
            </a:r>
            <a:endParaRPr lang="en-US" sz="1700" dirty="0"/>
          </a:p>
        </p:txBody>
      </p:sp>
      <p:sp>
        <p:nvSpPr>
          <p:cNvPr id="15" name="Shape 12"/>
          <p:cNvSpPr/>
          <p:nvPr/>
        </p:nvSpPr>
        <p:spPr>
          <a:xfrm>
            <a:off x="1294567" y="5174813"/>
            <a:ext cx="757238" cy="30480"/>
          </a:xfrm>
          <a:prstGeom prst="roundRect">
            <a:avLst>
              <a:gd name="adj" fmla="val 298142"/>
            </a:avLst>
          </a:prstGeom>
          <a:solidFill>
            <a:srgbClr val="D6BADD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16" name="Shape 13"/>
          <p:cNvSpPr/>
          <p:nvPr/>
        </p:nvSpPr>
        <p:spPr>
          <a:xfrm>
            <a:off x="838319" y="4946690"/>
            <a:ext cx="486727" cy="486728"/>
          </a:xfrm>
          <a:prstGeom prst="roundRect">
            <a:avLst>
              <a:gd name="adj" fmla="val 18670"/>
            </a:avLst>
          </a:prstGeom>
          <a:solidFill>
            <a:srgbClr val="F0D4F7"/>
          </a:solidFill>
          <a:ln w="7620">
            <a:solidFill>
              <a:srgbClr val="D6BADD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7" name="Text 14"/>
          <p:cNvSpPr/>
          <p:nvPr/>
        </p:nvSpPr>
        <p:spPr>
          <a:xfrm>
            <a:off x="1005245" y="5037296"/>
            <a:ext cx="152757" cy="30551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400"/>
              </a:lnSpc>
              <a:buNone/>
            </a:pPr>
            <a:r>
              <a:rPr lang="en-US" sz="2400" kern="0" spc="-48" dirty="0">
                <a:solidFill>
                  <a:srgbClr val="272525"/>
                </a:solidFill>
                <a:latin typeface="Source Serif Pro Semi Bold" pitchFamily="34" charset="0"/>
                <a:ea typeface="Source Serif Pro Semi Bold" pitchFamily="34" charset="-122"/>
                <a:cs typeface="Source Serif Pro Semi Bold" pitchFamily="34" charset="-120"/>
              </a:rPr>
              <a:t>3</a:t>
            </a:r>
            <a:endParaRPr lang="en-US" sz="2400" dirty="0"/>
          </a:p>
        </p:txBody>
      </p:sp>
      <p:sp>
        <p:nvSpPr>
          <p:cNvPr id="18" name="Text 15"/>
          <p:cNvSpPr/>
          <p:nvPr/>
        </p:nvSpPr>
        <p:spPr>
          <a:xfrm>
            <a:off x="2271593" y="4919663"/>
            <a:ext cx="2545437" cy="31813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500"/>
              </a:lnSpc>
              <a:buNone/>
            </a:pPr>
            <a:r>
              <a:rPr lang="en-US" sz="2000" kern="0" spc="-40" dirty="0">
                <a:solidFill>
                  <a:srgbClr val="272525"/>
                </a:solidFill>
                <a:latin typeface="Source Serif Pro Semi Bold" pitchFamily="34" charset="0"/>
                <a:ea typeface="Source Serif Pro Semi Bold" pitchFamily="34" charset="-122"/>
                <a:cs typeface="Source Serif Pro Semi Bold" pitchFamily="34" charset="-120"/>
              </a:rPr>
              <a:t>Quantify Results</a:t>
            </a:r>
            <a:endParaRPr lang="en-US" sz="2000" dirty="0"/>
          </a:p>
        </p:txBody>
      </p:sp>
      <p:sp>
        <p:nvSpPr>
          <p:cNvPr id="19" name="Text 16"/>
          <p:cNvSpPr/>
          <p:nvPr/>
        </p:nvSpPr>
        <p:spPr>
          <a:xfrm>
            <a:off x="2271593" y="5367576"/>
            <a:ext cx="6115169" cy="34611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00"/>
              </a:lnSpc>
              <a:buNone/>
            </a:pPr>
            <a:r>
              <a:rPr lang="en-US" sz="1700" kern="0" spc="-34" dirty="0">
                <a:solidFill>
                  <a:srgbClr val="272525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Include metrics to make accomplishments concrete.</a:t>
            </a:r>
            <a:endParaRPr lang="en-US" sz="1700" dirty="0"/>
          </a:p>
        </p:txBody>
      </p:sp>
      <p:sp>
        <p:nvSpPr>
          <p:cNvPr id="20" name="Shape 17"/>
          <p:cNvSpPr/>
          <p:nvPr/>
        </p:nvSpPr>
        <p:spPr>
          <a:xfrm>
            <a:off x="1294567" y="6617851"/>
            <a:ext cx="757238" cy="30480"/>
          </a:xfrm>
          <a:prstGeom prst="roundRect">
            <a:avLst>
              <a:gd name="adj" fmla="val 298142"/>
            </a:avLst>
          </a:prstGeom>
          <a:solidFill>
            <a:srgbClr val="D6BADD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21" name="Shape 18"/>
          <p:cNvSpPr/>
          <p:nvPr/>
        </p:nvSpPr>
        <p:spPr>
          <a:xfrm>
            <a:off x="838319" y="6389727"/>
            <a:ext cx="486727" cy="486728"/>
          </a:xfrm>
          <a:prstGeom prst="roundRect">
            <a:avLst>
              <a:gd name="adj" fmla="val 18670"/>
            </a:avLst>
          </a:prstGeom>
          <a:solidFill>
            <a:srgbClr val="F0D4F7"/>
          </a:solidFill>
          <a:ln w="7620">
            <a:solidFill>
              <a:srgbClr val="D6BADD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22" name="Text 19"/>
          <p:cNvSpPr/>
          <p:nvPr/>
        </p:nvSpPr>
        <p:spPr>
          <a:xfrm>
            <a:off x="1005245" y="6480334"/>
            <a:ext cx="152757" cy="30551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400"/>
              </a:lnSpc>
              <a:buNone/>
            </a:pPr>
            <a:r>
              <a:rPr lang="en-US" sz="2400" kern="0" spc="-48" dirty="0">
                <a:solidFill>
                  <a:srgbClr val="272525"/>
                </a:solidFill>
                <a:latin typeface="Source Serif Pro Semi Bold" pitchFamily="34" charset="0"/>
                <a:ea typeface="Source Serif Pro Semi Bold" pitchFamily="34" charset="-122"/>
                <a:cs typeface="Source Serif Pro Semi Bold" pitchFamily="34" charset="-120"/>
              </a:rPr>
              <a:t>4</a:t>
            </a:r>
            <a:endParaRPr lang="en-US" sz="2400" dirty="0"/>
          </a:p>
        </p:txBody>
      </p:sp>
      <p:sp>
        <p:nvSpPr>
          <p:cNvPr id="23" name="Text 20"/>
          <p:cNvSpPr/>
          <p:nvPr/>
        </p:nvSpPr>
        <p:spPr>
          <a:xfrm>
            <a:off x="2271593" y="6362700"/>
            <a:ext cx="2545437" cy="31813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500"/>
              </a:lnSpc>
              <a:buNone/>
            </a:pPr>
            <a:r>
              <a:rPr lang="en-US" sz="2000" kern="0" spc="-40" dirty="0">
                <a:solidFill>
                  <a:srgbClr val="272525"/>
                </a:solidFill>
                <a:latin typeface="Source Serif Pro Semi Bold" pitchFamily="34" charset="0"/>
                <a:ea typeface="Source Serif Pro Semi Bold" pitchFamily="34" charset="-122"/>
                <a:cs typeface="Source Serif Pro Semi Bold" pitchFamily="34" charset="-120"/>
              </a:rPr>
              <a:t>Proofread for Clarity</a:t>
            </a:r>
            <a:endParaRPr lang="en-US" sz="2000" dirty="0"/>
          </a:p>
        </p:txBody>
      </p:sp>
      <p:sp>
        <p:nvSpPr>
          <p:cNvPr id="24" name="Text 21"/>
          <p:cNvSpPr/>
          <p:nvPr/>
        </p:nvSpPr>
        <p:spPr>
          <a:xfrm>
            <a:off x="2271593" y="6810613"/>
            <a:ext cx="6115169" cy="34611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00"/>
              </a:lnSpc>
              <a:buNone/>
            </a:pPr>
            <a:r>
              <a:rPr lang="en-US" sz="1700" kern="0" spc="-34" dirty="0">
                <a:solidFill>
                  <a:srgbClr val="272525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Ensure clear communication of value without wordiness.</a:t>
            </a:r>
            <a:endParaRPr lang="en-US" sz="17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837724" y="2485787"/>
            <a:ext cx="7733943" cy="70401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5500"/>
              </a:lnSpc>
              <a:buNone/>
            </a:pPr>
            <a:r>
              <a:rPr lang="en-US" sz="4400" kern="0" spc="-89" dirty="0">
                <a:solidFill>
                  <a:srgbClr val="000000"/>
                </a:solidFill>
                <a:latin typeface="Source Serif Pro Semi Bold" pitchFamily="34" charset="0"/>
                <a:ea typeface="Source Serif Pro Semi Bold" pitchFamily="34" charset="-122"/>
                <a:cs typeface="Source Serif Pro Semi Bold" pitchFamily="34" charset="-120"/>
              </a:rPr>
              <a:t>SOAR in Action: Before vs. After</a:t>
            </a:r>
            <a:endParaRPr lang="en-US" sz="4400" dirty="0"/>
          </a:p>
        </p:txBody>
      </p:sp>
      <p:sp>
        <p:nvSpPr>
          <p:cNvPr id="3" name="Text 1"/>
          <p:cNvSpPr/>
          <p:nvPr/>
        </p:nvSpPr>
        <p:spPr>
          <a:xfrm>
            <a:off x="837724" y="3788093"/>
            <a:ext cx="2816185" cy="3519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750"/>
              </a:lnSpc>
              <a:buNone/>
            </a:pPr>
            <a:r>
              <a:rPr lang="en-US" sz="2200" kern="0" spc="-44" dirty="0">
                <a:solidFill>
                  <a:srgbClr val="000000"/>
                </a:solidFill>
                <a:latin typeface="Source Serif Pro Semi Bold" pitchFamily="34" charset="0"/>
                <a:ea typeface="Source Serif Pro Semi Bold" pitchFamily="34" charset="-122"/>
                <a:cs typeface="Source Serif Pro Semi Bold" pitchFamily="34" charset="-120"/>
              </a:rPr>
              <a:t>Before</a:t>
            </a:r>
            <a:endParaRPr lang="en-US" sz="2200" dirty="0"/>
          </a:p>
        </p:txBody>
      </p:sp>
      <p:sp>
        <p:nvSpPr>
          <p:cNvPr id="4" name="Text 2"/>
          <p:cNvSpPr/>
          <p:nvPr/>
        </p:nvSpPr>
        <p:spPr>
          <a:xfrm>
            <a:off x="837724" y="4379357"/>
            <a:ext cx="6185535" cy="38302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3000"/>
              </a:lnSpc>
              <a:buNone/>
            </a:pPr>
            <a:r>
              <a:rPr lang="en-US" sz="1850" kern="0" spc="-38" dirty="0">
                <a:solidFill>
                  <a:srgbClr val="272525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Managed IT projects and collaborated with teams.</a:t>
            </a:r>
            <a:endParaRPr lang="en-US" sz="1850" dirty="0"/>
          </a:p>
        </p:txBody>
      </p:sp>
      <p:sp>
        <p:nvSpPr>
          <p:cNvPr id="5" name="Text 3"/>
          <p:cNvSpPr/>
          <p:nvPr/>
        </p:nvSpPr>
        <p:spPr>
          <a:xfrm>
            <a:off x="7614761" y="3788093"/>
            <a:ext cx="2816185" cy="3519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750"/>
              </a:lnSpc>
              <a:buNone/>
            </a:pPr>
            <a:r>
              <a:rPr lang="en-US" sz="2200" kern="0" spc="-44" dirty="0">
                <a:solidFill>
                  <a:srgbClr val="000000"/>
                </a:solidFill>
                <a:latin typeface="Source Serif Pro Semi Bold" pitchFamily="34" charset="0"/>
                <a:ea typeface="Source Serif Pro Semi Bold" pitchFamily="34" charset="-122"/>
                <a:cs typeface="Source Serif Pro Semi Bold" pitchFamily="34" charset="-120"/>
              </a:rPr>
              <a:t>After (SOAR)</a:t>
            </a:r>
            <a:endParaRPr lang="en-US" sz="2200" dirty="0"/>
          </a:p>
        </p:txBody>
      </p:sp>
      <p:sp>
        <p:nvSpPr>
          <p:cNvPr id="6" name="Text 4"/>
          <p:cNvSpPr/>
          <p:nvPr/>
        </p:nvSpPr>
        <p:spPr>
          <a:xfrm>
            <a:off x="7614761" y="4379357"/>
            <a:ext cx="6185535" cy="11490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3000"/>
              </a:lnSpc>
              <a:buNone/>
            </a:pPr>
            <a:r>
              <a:rPr lang="en-US" sz="1850" kern="0" spc="-38" dirty="0">
                <a:solidFill>
                  <a:srgbClr val="272525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Led cross-functional teams in delivering a $1M SaaS platform ahead of schedule, increasing user engagement by 25% and reducing operational costs by $150K annually.</a:t>
            </a:r>
            <a:endParaRPr lang="en-US" sz="185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299216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837724" y="4201597"/>
            <a:ext cx="5632490" cy="70401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5500"/>
              </a:lnSpc>
              <a:buNone/>
            </a:pPr>
            <a:r>
              <a:rPr lang="en-US" sz="4400" kern="0" spc="-89" dirty="0">
                <a:solidFill>
                  <a:srgbClr val="000000"/>
                </a:solidFill>
                <a:latin typeface="Source Serif Pro Semi Bold" pitchFamily="34" charset="0"/>
                <a:ea typeface="Source Serif Pro Semi Bold" pitchFamily="34" charset="-122"/>
                <a:cs typeface="Source Serif Pro Semi Bold" pitchFamily="34" charset="-120"/>
              </a:rPr>
              <a:t>ATS Optimization Tips</a:t>
            </a:r>
            <a:endParaRPr lang="en-US" sz="4400" dirty="0"/>
          </a:p>
        </p:txBody>
      </p:sp>
      <p:sp>
        <p:nvSpPr>
          <p:cNvPr id="4" name="Shape 1"/>
          <p:cNvSpPr/>
          <p:nvPr/>
        </p:nvSpPr>
        <p:spPr>
          <a:xfrm>
            <a:off x="837724" y="5264587"/>
            <a:ext cx="4158734" cy="1755458"/>
          </a:xfrm>
          <a:prstGeom prst="roundRect">
            <a:avLst>
              <a:gd name="adj" fmla="val 5727"/>
            </a:avLst>
          </a:prstGeom>
          <a:solidFill>
            <a:srgbClr val="F0D4F7"/>
          </a:solidFill>
          <a:ln w="7620">
            <a:solidFill>
              <a:srgbClr val="D6BADD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5" name="Text 2"/>
          <p:cNvSpPr/>
          <p:nvPr/>
        </p:nvSpPr>
        <p:spPr>
          <a:xfrm>
            <a:off x="1084659" y="5511522"/>
            <a:ext cx="2816185" cy="3519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750"/>
              </a:lnSpc>
              <a:buNone/>
            </a:pPr>
            <a:r>
              <a:rPr lang="en-US" sz="2200" kern="0" spc="-44" dirty="0">
                <a:solidFill>
                  <a:srgbClr val="272525"/>
                </a:solidFill>
                <a:latin typeface="Source Serif Pro Semi Bold" pitchFamily="34" charset="0"/>
                <a:ea typeface="Source Serif Pro Semi Bold" pitchFamily="34" charset="-122"/>
                <a:cs typeface="Source Serif Pro Semi Bold" pitchFamily="34" charset="-120"/>
              </a:rPr>
              <a:t>Mirror Keywords</a:t>
            </a:r>
            <a:endParaRPr lang="en-US" sz="2200" dirty="0"/>
          </a:p>
        </p:txBody>
      </p:sp>
      <p:sp>
        <p:nvSpPr>
          <p:cNvPr id="6" name="Text 3"/>
          <p:cNvSpPr/>
          <p:nvPr/>
        </p:nvSpPr>
        <p:spPr>
          <a:xfrm>
            <a:off x="1084659" y="6007060"/>
            <a:ext cx="3664863" cy="38302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3000"/>
              </a:lnSpc>
              <a:buNone/>
            </a:pPr>
            <a:r>
              <a:rPr lang="en-US" sz="1850" kern="0" spc="-38" dirty="0">
                <a:solidFill>
                  <a:srgbClr val="272525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Use terms from the job description.</a:t>
            </a:r>
            <a:endParaRPr lang="en-US" sz="1850" dirty="0"/>
          </a:p>
        </p:txBody>
      </p:sp>
      <p:sp>
        <p:nvSpPr>
          <p:cNvPr id="7" name="Shape 4"/>
          <p:cNvSpPr/>
          <p:nvPr/>
        </p:nvSpPr>
        <p:spPr>
          <a:xfrm>
            <a:off x="5235773" y="5264587"/>
            <a:ext cx="4158734" cy="1755458"/>
          </a:xfrm>
          <a:prstGeom prst="roundRect">
            <a:avLst>
              <a:gd name="adj" fmla="val 5727"/>
            </a:avLst>
          </a:prstGeom>
          <a:solidFill>
            <a:srgbClr val="F0D4F7"/>
          </a:solidFill>
          <a:ln w="7620">
            <a:solidFill>
              <a:srgbClr val="D6BADD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8" name="Text 5"/>
          <p:cNvSpPr/>
          <p:nvPr/>
        </p:nvSpPr>
        <p:spPr>
          <a:xfrm>
            <a:off x="5482709" y="5511522"/>
            <a:ext cx="2816185" cy="3519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750"/>
              </a:lnSpc>
              <a:buNone/>
            </a:pPr>
            <a:r>
              <a:rPr lang="en-US" sz="2200" kern="0" spc="-44" dirty="0">
                <a:solidFill>
                  <a:srgbClr val="272525"/>
                </a:solidFill>
                <a:latin typeface="Source Serif Pro Semi Bold" pitchFamily="34" charset="0"/>
                <a:ea typeface="Source Serif Pro Semi Bold" pitchFamily="34" charset="-122"/>
                <a:cs typeface="Source Serif Pro Semi Bold" pitchFamily="34" charset="-120"/>
              </a:rPr>
              <a:t>Industry Terminology</a:t>
            </a:r>
            <a:endParaRPr lang="en-US" sz="2200" dirty="0"/>
          </a:p>
        </p:txBody>
      </p:sp>
      <p:sp>
        <p:nvSpPr>
          <p:cNvPr id="9" name="Text 6"/>
          <p:cNvSpPr/>
          <p:nvPr/>
        </p:nvSpPr>
        <p:spPr>
          <a:xfrm>
            <a:off x="5482709" y="6007060"/>
            <a:ext cx="3664863" cy="76604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3000"/>
              </a:lnSpc>
              <a:buNone/>
            </a:pPr>
            <a:r>
              <a:rPr lang="en-US" sz="1850" kern="0" spc="-38" dirty="0">
                <a:solidFill>
                  <a:srgbClr val="272525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Include standard terms like Agile, AWS, Python.</a:t>
            </a:r>
            <a:endParaRPr lang="en-US" sz="1850" dirty="0"/>
          </a:p>
        </p:txBody>
      </p:sp>
      <p:sp>
        <p:nvSpPr>
          <p:cNvPr id="10" name="Shape 7"/>
          <p:cNvSpPr/>
          <p:nvPr/>
        </p:nvSpPr>
        <p:spPr>
          <a:xfrm>
            <a:off x="9633823" y="5264587"/>
            <a:ext cx="4158734" cy="1755458"/>
          </a:xfrm>
          <a:prstGeom prst="roundRect">
            <a:avLst>
              <a:gd name="adj" fmla="val 5727"/>
            </a:avLst>
          </a:prstGeom>
          <a:solidFill>
            <a:srgbClr val="F0D4F7"/>
          </a:solidFill>
          <a:ln w="7620">
            <a:solidFill>
              <a:srgbClr val="D6BADD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1" name="Text 8"/>
          <p:cNvSpPr/>
          <p:nvPr/>
        </p:nvSpPr>
        <p:spPr>
          <a:xfrm>
            <a:off x="9880759" y="5511522"/>
            <a:ext cx="3342918" cy="3519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750"/>
              </a:lnSpc>
              <a:buNone/>
            </a:pPr>
            <a:r>
              <a:rPr lang="en-US" sz="2200" kern="0" spc="-44" dirty="0">
                <a:solidFill>
                  <a:srgbClr val="272525"/>
                </a:solidFill>
                <a:latin typeface="Source Serif Pro Semi Bold" pitchFamily="34" charset="0"/>
                <a:ea typeface="Source Serif Pro Semi Bold" pitchFamily="34" charset="-122"/>
                <a:cs typeface="Source Serif Pro Semi Bold" pitchFamily="34" charset="-120"/>
              </a:rPr>
              <a:t>Avoid Excessive Formatting</a:t>
            </a:r>
            <a:endParaRPr lang="en-US" sz="2200" dirty="0"/>
          </a:p>
        </p:txBody>
      </p:sp>
      <p:sp>
        <p:nvSpPr>
          <p:cNvPr id="12" name="Text 9"/>
          <p:cNvSpPr/>
          <p:nvPr/>
        </p:nvSpPr>
        <p:spPr>
          <a:xfrm>
            <a:off x="9880759" y="6007060"/>
            <a:ext cx="3664863" cy="38302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3000"/>
              </a:lnSpc>
              <a:buNone/>
            </a:pPr>
            <a:r>
              <a:rPr lang="en-US" sz="1850" kern="0" spc="-38" dirty="0">
                <a:solidFill>
                  <a:srgbClr val="272525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Keep it simple for ATS processing.</a:t>
            </a:r>
            <a:endParaRPr lang="en-US" sz="185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837724" y="2491145"/>
            <a:ext cx="5632490" cy="70401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5500"/>
              </a:lnSpc>
              <a:buNone/>
            </a:pPr>
            <a:r>
              <a:rPr lang="en-US" sz="4400" kern="0" spc="-89" dirty="0">
                <a:solidFill>
                  <a:srgbClr val="000000"/>
                </a:solidFill>
                <a:latin typeface="Source Serif Pro Semi Bold" pitchFamily="34" charset="0"/>
                <a:ea typeface="Source Serif Pro Semi Bold" pitchFamily="34" charset="-122"/>
                <a:cs typeface="Source Serif Pro Semi Bold" pitchFamily="34" charset="-120"/>
              </a:rPr>
              <a:t>Final Thoughts</a:t>
            </a:r>
            <a:endParaRPr lang="en-US" sz="4400" dirty="0"/>
          </a:p>
        </p:txBody>
      </p:sp>
      <p:sp>
        <p:nvSpPr>
          <p:cNvPr id="4" name="Text 1"/>
          <p:cNvSpPr/>
          <p:nvPr/>
        </p:nvSpPr>
        <p:spPr>
          <a:xfrm>
            <a:off x="837724" y="3554135"/>
            <a:ext cx="7468553" cy="11490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3000"/>
              </a:lnSpc>
              <a:buNone/>
            </a:pPr>
            <a:r>
              <a:rPr lang="en-US" sz="1850" kern="0" spc="-38" dirty="0">
                <a:solidFill>
                  <a:srgbClr val="272525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The SOAR method is a game-changer for resumes. Focus on results and optimize for ATS to craft a document that grabs attention and passes initial screenings.</a:t>
            </a:r>
            <a:endParaRPr lang="en-US" sz="1850" dirty="0"/>
          </a:p>
        </p:txBody>
      </p:sp>
      <p:sp>
        <p:nvSpPr>
          <p:cNvPr id="5" name="Text 2"/>
          <p:cNvSpPr/>
          <p:nvPr/>
        </p:nvSpPr>
        <p:spPr>
          <a:xfrm>
            <a:off x="837724" y="4972407"/>
            <a:ext cx="7468553" cy="76604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3000"/>
              </a:lnSpc>
              <a:buNone/>
            </a:pPr>
            <a:r>
              <a:rPr lang="en-US" sz="1850" kern="0" spc="-38" dirty="0">
                <a:solidFill>
                  <a:srgbClr val="272525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Ready to transform your resume? Start applying SOAR today, and let your achievements shine!</a:t>
            </a:r>
            <a:endParaRPr lang="en-US" sz="185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359</Words>
  <Application>Microsoft Office PowerPoint</Application>
  <PresentationFormat>Custom</PresentationFormat>
  <Paragraphs>70</Paragraphs>
  <Slides>8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4" baseType="lpstr">
      <vt:lpstr>Arial</vt:lpstr>
      <vt:lpstr>Source Sans Pro</vt:lpstr>
      <vt:lpstr>Source Sans Pro Bold</vt:lpstr>
      <vt:lpstr>Source Sans Pro Medium</vt:lpstr>
      <vt:lpstr>Source Serif Pro Semi Bold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Kim Wiethoff</cp:lastModifiedBy>
  <cp:revision>2</cp:revision>
  <dcterms:created xsi:type="dcterms:W3CDTF">2025-02-22T20:35:25Z</dcterms:created>
  <dcterms:modified xsi:type="dcterms:W3CDTF">2025-02-22T20:36:15Z</dcterms:modified>
</cp:coreProperties>
</file>