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Corben" panose="020B0604020202020204" charset="0"/>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14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838438"/>
            <a:ext cx="9385221" cy="1860233"/>
          </a:xfrm>
          <a:prstGeom prst="rect">
            <a:avLst/>
          </a:prstGeom>
          <a:noFill/>
          <a:ln/>
        </p:spPr>
        <p:txBody>
          <a:bodyPr wrap="square" lIns="0" tIns="0" rIns="0" bIns="0" rtlCol="0" anchor="t"/>
          <a:lstStyle/>
          <a:p>
            <a:pPr marL="0" indent="0" algn="l">
              <a:lnSpc>
                <a:spcPts val="4850"/>
              </a:lnSpc>
              <a:buNone/>
            </a:pPr>
            <a:r>
              <a:rPr lang="en-US" sz="3900" b="1" dirty="0">
                <a:solidFill>
                  <a:srgbClr val="1B1B27"/>
                </a:solidFill>
                <a:latin typeface="Corben" pitchFamily="34" charset="0"/>
                <a:ea typeface="Corben" pitchFamily="34" charset="-122"/>
                <a:cs typeface="Corben" pitchFamily="34" charset="-120"/>
              </a:rPr>
              <a:t>How Microsoft 365 AI and Copilot Reduce Agile Ceremony Prep Time by 40% Through Automation</a:t>
            </a:r>
            <a:endParaRPr lang="en-US" sz="3900" b="1" dirty="0"/>
          </a:p>
        </p:txBody>
      </p:sp>
      <p:sp>
        <p:nvSpPr>
          <p:cNvPr id="4" name="Text 1"/>
          <p:cNvSpPr/>
          <p:nvPr/>
        </p:nvSpPr>
        <p:spPr>
          <a:xfrm>
            <a:off x="4451390" y="2996327"/>
            <a:ext cx="93852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 ceremonies are critical for healthy delivery—but preparing for standups, sprint planning, and retrospectives often feels like detective work. By applying Microsoft 365 AI, Copilot, and lightweight automation workflows, teams can reduce ceremony prep time by 40% while improving clarity and eliminating manual overhead.</a:t>
            </a:r>
            <a:endParaRPr lang="en-US" sz="1550" dirty="0"/>
          </a:p>
        </p:txBody>
      </p:sp>
      <p:pic>
        <p:nvPicPr>
          <p:cNvPr id="5" name="Image 1" descr="preencoded.png"/>
          <p:cNvPicPr>
            <a:picLocks noChangeAspect="1"/>
          </p:cNvPicPr>
          <p:nvPr/>
        </p:nvPicPr>
        <p:blipFill>
          <a:blip r:embed="rId4"/>
          <a:stretch>
            <a:fillRect/>
          </a:stretch>
        </p:blipFill>
        <p:spPr>
          <a:xfrm>
            <a:off x="4451390" y="4489728"/>
            <a:ext cx="9385221" cy="1725573"/>
          </a:xfrm>
          <a:prstGeom prst="rect">
            <a:avLst/>
          </a:prstGeom>
        </p:spPr>
      </p:pic>
      <p:sp>
        <p:nvSpPr>
          <p:cNvPr id="6" name="Text 2"/>
          <p:cNvSpPr/>
          <p:nvPr/>
        </p:nvSpPr>
        <p:spPr>
          <a:xfrm>
            <a:off x="4451390" y="6438543"/>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#ManagingProjectsTheAgileWay #AgileDelivery #AIScrumMaster #Microsoft365AI #Copilot #AutomationWorkflows #DigitalTransformation #AgileCoaching #PMOLeadership #ScrumMasterLife #BacklogRefinement #SprintPlanning #AgileMindset</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211342"/>
            <a:ext cx="752641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Corben" pitchFamily="34" charset="0"/>
                <a:ea typeface="Corben" pitchFamily="34" charset="-122"/>
                <a:cs typeface="Corben" pitchFamily="34" charset="-120"/>
              </a:rPr>
              <a:t>What Changed: Before and After</a:t>
            </a:r>
            <a:endParaRPr lang="en-US" sz="3900" dirty="0"/>
          </a:p>
        </p:txBody>
      </p:sp>
      <p:pic>
        <p:nvPicPr>
          <p:cNvPr id="3" name="Image 0" descr="preencoded.png"/>
          <p:cNvPicPr>
            <a:picLocks noChangeAspect="1"/>
          </p:cNvPicPr>
          <p:nvPr/>
        </p:nvPicPr>
        <p:blipFill>
          <a:blip r:embed="rId3"/>
          <a:stretch>
            <a:fillRect/>
          </a:stretch>
        </p:blipFill>
        <p:spPr>
          <a:xfrm>
            <a:off x="793790" y="2228255"/>
            <a:ext cx="6521410" cy="793790"/>
          </a:xfrm>
          <a:prstGeom prst="rect">
            <a:avLst/>
          </a:prstGeom>
        </p:spPr>
      </p:pic>
      <p:sp>
        <p:nvSpPr>
          <p:cNvPr id="4" name="Text 1"/>
          <p:cNvSpPr/>
          <p:nvPr/>
        </p:nvSpPr>
        <p:spPr>
          <a:xfrm>
            <a:off x="992148" y="322040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Before AI</a:t>
            </a:r>
            <a:endParaRPr lang="en-US" sz="1950" dirty="0"/>
          </a:p>
        </p:txBody>
      </p:sp>
      <p:sp>
        <p:nvSpPr>
          <p:cNvPr id="5" name="Text 2"/>
          <p:cNvSpPr/>
          <p:nvPr/>
        </p:nvSpPr>
        <p:spPr>
          <a:xfrm>
            <a:off x="7502541" y="3660231"/>
            <a:ext cx="612469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Cleaner, clearer backlog going into each sprint</a:t>
            </a:r>
            <a:endParaRPr lang="en-US" sz="1550" dirty="0"/>
          </a:p>
        </p:txBody>
      </p:sp>
      <p:sp>
        <p:nvSpPr>
          <p:cNvPr id="6" name="Text 3"/>
          <p:cNvSpPr/>
          <p:nvPr/>
        </p:nvSpPr>
        <p:spPr>
          <a:xfrm>
            <a:off x="7502541" y="4047184"/>
            <a:ext cx="612469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Higher team engagement in ceremonies</a:t>
            </a:r>
            <a:endParaRPr lang="en-US" sz="1550" dirty="0"/>
          </a:p>
        </p:txBody>
      </p:sp>
      <p:sp>
        <p:nvSpPr>
          <p:cNvPr id="7" name="Text 4"/>
          <p:cNvSpPr/>
          <p:nvPr/>
        </p:nvSpPr>
        <p:spPr>
          <a:xfrm>
            <a:off x="7502541" y="4434137"/>
            <a:ext cx="612469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Data-driven retro discussions instead of anecdotal</a:t>
            </a:r>
            <a:endParaRPr lang="en-US" sz="1550" dirty="0"/>
          </a:p>
        </p:txBody>
      </p:sp>
      <p:sp>
        <p:nvSpPr>
          <p:cNvPr id="8" name="Text 5"/>
          <p:cNvSpPr/>
          <p:nvPr/>
        </p:nvSpPr>
        <p:spPr>
          <a:xfrm>
            <a:off x="7502541" y="4821090"/>
            <a:ext cx="612469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Better sprint commitments due to early risk identification</a:t>
            </a:r>
            <a:endParaRPr lang="en-US" sz="1550" dirty="0"/>
          </a:p>
        </p:txBody>
      </p:sp>
      <p:sp>
        <p:nvSpPr>
          <p:cNvPr id="9" name="Text 6"/>
          <p:cNvSpPr/>
          <p:nvPr/>
        </p:nvSpPr>
        <p:spPr>
          <a:xfrm>
            <a:off x="7502541" y="5208043"/>
            <a:ext cx="612469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Increased stakeholder trust through predictable delivery</a:t>
            </a:r>
            <a:endParaRPr lang="en-US" sz="1550" dirty="0"/>
          </a:p>
        </p:txBody>
      </p:sp>
      <p:pic>
        <p:nvPicPr>
          <p:cNvPr id="10" name="Image 1" descr="preencoded.png"/>
          <p:cNvPicPr>
            <a:picLocks noChangeAspect="1"/>
          </p:cNvPicPr>
          <p:nvPr/>
        </p:nvPicPr>
        <p:blipFill>
          <a:blip r:embed="rId4"/>
          <a:stretch>
            <a:fillRect/>
          </a:stretch>
        </p:blipFill>
        <p:spPr>
          <a:xfrm>
            <a:off x="7315200" y="2228255"/>
            <a:ext cx="6521410" cy="793790"/>
          </a:xfrm>
          <a:prstGeom prst="rect">
            <a:avLst/>
          </a:prstGeom>
        </p:spPr>
      </p:pic>
      <p:sp>
        <p:nvSpPr>
          <p:cNvPr id="11" name="Text 7"/>
          <p:cNvSpPr/>
          <p:nvPr/>
        </p:nvSpPr>
        <p:spPr>
          <a:xfrm>
            <a:off x="7513558" y="322040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After AI</a:t>
            </a:r>
            <a:endParaRPr lang="en-US" sz="1950" dirty="0"/>
          </a:p>
        </p:txBody>
      </p:sp>
      <p:sp>
        <p:nvSpPr>
          <p:cNvPr id="12" name="Text 8"/>
          <p:cNvSpPr/>
          <p:nvPr/>
        </p:nvSpPr>
        <p:spPr>
          <a:xfrm>
            <a:off x="992148" y="3689331"/>
            <a:ext cx="612469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Manual gathering of metrics and status</a:t>
            </a:r>
            <a:endParaRPr lang="en-US" sz="1550" dirty="0"/>
          </a:p>
        </p:txBody>
      </p:sp>
      <p:sp>
        <p:nvSpPr>
          <p:cNvPr id="13" name="Text 9"/>
          <p:cNvSpPr/>
          <p:nvPr/>
        </p:nvSpPr>
        <p:spPr>
          <a:xfrm>
            <a:off x="992148" y="4076284"/>
            <a:ext cx="612469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Rushed ceremony preparation</a:t>
            </a:r>
            <a:endParaRPr lang="en-US" sz="1550" dirty="0"/>
          </a:p>
        </p:txBody>
      </p:sp>
      <p:sp>
        <p:nvSpPr>
          <p:cNvPr id="14" name="Text 10"/>
          <p:cNvSpPr/>
          <p:nvPr/>
        </p:nvSpPr>
        <p:spPr>
          <a:xfrm>
            <a:off x="992148" y="4463237"/>
            <a:ext cx="612469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Guesswork on capacity and velocity</a:t>
            </a:r>
            <a:endParaRPr lang="en-US" sz="1550" dirty="0"/>
          </a:p>
        </p:txBody>
      </p:sp>
      <p:sp>
        <p:nvSpPr>
          <p:cNvPr id="15" name="Text 11"/>
          <p:cNvSpPr/>
          <p:nvPr/>
        </p:nvSpPr>
        <p:spPr>
          <a:xfrm>
            <a:off x="992148" y="4850190"/>
            <a:ext cx="612469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Reactive problem-solving</a:t>
            </a:r>
            <a:endParaRPr lang="en-US" sz="1550" dirty="0"/>
          </a:p>
        </p:txBody>
      </p:sp>
      <p:sp>
        <p:nvSpPr>
          <p:cNvPr id="16" name="Text 12"/>
          <p:cNvSpPr/>
          <p:nvPr/>
        </p:nvSpPr>
        <p:spPr>
          <a:xfrm>
            <a:off x="992148" y="5237143"/>
            <a:ext cx="612469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Inconsistent backlog quality</a:t>
            </a:r>
            <a:endParaRPr lang="en-US" sz="1550" dirty="0"/>
          </a:p>
        </p:txBody>
      </p:sp>
      <p:sp>
        <p:nvSpPr>
          <p:cNvPr id="17" name="Text 13"/>
          <p:cNvSpPr/>
          <p:nvPr/>
        </p:nvSpPr>
        <p:spPr>
          <a:xfrm>
            <a:off x="1091446" y="6159818"/>
            <a:ext cx="1274516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didn't replace the Scrum Master or Product Owner—it </a:t>
            </a:r>
            <a:r>
              <a:rPr lang="en-US" sz="1550" b="1" dirty="0">
                <a:solidFill>
                  <a:srgbClr val="404155"/>
                </a:solidFill>
                <a:latin typeface="Nobile" pitchFamily="34" charset="0"/>
                <a:ea typeface="Nobile" pitchFamily="34" charset="-122"/>
                <a:cs typeface="Nobile" pitchFamily="34" charset="-120"/>
              </a:rPr>
              <a:t>amplified their impact</a:t>
            </a:r>
            <a:r>
              <a:rPr lang="en-US" sz="1550" dirty="0">
                <a:solidFill>
                  <a:srgbClr val="404155"/>
                </a:solidFill>
                <a:latin typeface="Nobile" pitchFamily="34" charset="0"/>
                <a:ea typeface="Nobile" pitchFamily="34" charset="-122"/>
                <a:cs typeface="Nobile" pitchFamily="34" charset="-120"/>
              </a:rPr>
              <a:t> by eliminating waste and creating space for what matters most: collaboration, coaching, and outcomes."</a:t>
            </a:r>
            <a:endParaRPr lang="en-US" sz="1550" dirty="0"/>
          </a:p>
        </p:txBody>
      </p:sp>
      <p:sp>
        <p:nvSpPr>
          <p:cNvPr id="18" name="Shape 14"/>
          <p:cNvSpPr/>
          <p:nvPr/>
        </p:nvSpPr>
        <p:spPr>
          <a:xfrm>
            <a:off x="793790" y="5936575"/>
            <a:ext cx="22860" cy="1081564"/>
          </a:xfrm>
          <a:prstGeom prst="rect">
            <a:avLst/>
          </a:prstGeom>
          <a:solidFill>
            <a:srgbClr val="4967E9"/>
          </a:solidFill>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554837"/>
            <a:ext cx="932604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Corben" pitchFamily="34" charset="0"/>
                <a:ea typeface="Corben" pitchFamily="34" charset="-122"/>
                <a:cs typeface="Corben" pitchFamily="34" charset="-120"/>
              </a:rPr>
              <a:t>Why This Matters for Agile Teams Today</a:t>
            </a:r>
            <a:endParaRPr lang="en-US" sz="3900" dirty="0"/>
          </a:p>
        </p:txBody>
      </p:sp>
      <p:sp>
        <p:nvSpPr>
          <p:cNvPr id="4" name="Text 1"/>
          <p:cNvSpPr/>
          <p:nvPr/>
        </p:nvSpPr>
        <p:spPr>
          <a:xfrm>
            <a:off x="4451390" y="2472571"/>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Teams want to move faster. Organizations expect more visibility. Scrum Masters juggle more responsibilities than ever before. AI helps close the gap between these competing demands.</a:t>
            </a:r>
            <a:endParaRPr lang="en-US" sz="1550" dirty="0"/>
          </a:p>
        </p:txBody>
      </p:sp>
      <p:sp>
        <p:nvSpPr>
          <p:cNvPr id="5" name="Text 2"/>
          <p:cNvSpPr/>
          <p:nvPr/>
        </p:nvSpPr>
        <p:spPr>
          <a:xfrm>
            <a:off x="4451390" y="3330893"/>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isn't about automating Agile—it's about </a:t>
            </a:r>
            <a:r>
              <a:rPr lang="en-US" sz="1550" b="1" dirty="0">
                <a:solidFill>
                  <a:srgbClr val="404155"/>
                </a:solidFill>
                <a:latin typeface="Nobile" pitchFamily="34" charset="0"/>
                <a:ea typeface="Nobile" pitchFamily="34" charset="-122"/>
                <a:cs typeface="Nobile" pitchFamily="34" charset="-120"/>
              </a:rPr>
              <a:t>automating the waste around Agile</a:t>
            </a:r>
            <a:r>
              <a:rPr lang="en-US" sz="1550" dirty="0">
                <a:solidFill>
                  <a:srgbClr val="404155"/>
                </a:solidFill>
                <a:latin typeface="Nobile" pitchFamily="34" charset="0"/>
                <a:ea typeface="Nobile" pitchFamily="34" charset="-122"/>
                <a:cs typeface="Nobile" pitchFamily="34" charset="-120"/>
              </a:rPr>
              <a:t> so humans can focus on what they do best: collaboration, coaching, and delivering outcomes that matter.</a:t>
            </a:r>
            <a:endParaRPr lang="en-US" sz="1550" dirty="0"/>
          </a:p>
        </p:txBody>
      </p:sp>
      <p:sp>
        <p:nvSpPr>
          <p:cNvPr id="6" name="Text 3"/>
          <p:cNvSpPr/>
          <p:nvPr/>
        </p:nvSpPr>
        <p:spPr>
          <a:xfrm>
            <a:off x="4451390" y="4189214"/>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delivery becomes more predictable, teams feel safer to experiment and innovate. Stakeholders trust more because visibility is built-in. Sprint goals stop slipping because risks are identified early.</a:t>
            </a:r>
            <a:endParaRPr lang="en-US" sz="1550" dirty="0"/>
          </a:p>
        </p:txBody>
      </p:sp>
      <p:sp>
        <p:nvSpPr>
          <p:cNvPr id="7" name="Text 4"/>
          <p:cNvSpPr/>
          <p:nvPr/>
        </p:nvSpPr>
        <p:spPr>
          <a:xfrm>
            <a:off x="4451390" y="5439489"/>
            <a:ext cx="838414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Corben" pitchFamily="34" charset="0"/>
                <a:ea typeface="Corben" pitchFamily="34" charset="-122"/>
                <a:cs typeface="Corben" pitchFamily="34" charset="-120"/>
              </a:rPr>
              <a:t>This is the future of modern delivery.</a:t>
            </a:r>
            <a:endParaRPr lang="en-US" sz="3900" dirty="0"/>
          </a:p>
        </p:txBody>
      </p:sp>
      <p:sp>
        <p:nvSpPr>
          <p:cNvPr id="8" name="Text 5"/>
          <p:cNvSpPr/>
          <p:nvPr/>
        </p:nvSpPr>
        <p:spPr>
          <a:xfrm>
            <a:off x="4451390" y="6357223"/>
            <a:ext cx="93852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And we can build it today with the tools we already have.</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442918"/>
            <a:ext cx="811232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Corben" pitchFamily="34" charset="0"/>
                <a:ea typeface="Corben" pitchFamily="34" charset="-122"/>
                <a:cs typeface="Corben" pitchFamily="34" charset="-120"/>
              </a:rPr>
              <a:t>Ready to Try This With Your Team?</a:t>
            </a:r>
            <a:endParaRPr lang="en-US" sz="3900" dirty="0"/>
          </a:p>
        </p:txBody>
      </p:sp>
      <p:sp>
        <p:nvSpPr>
          <p:cNvPr id="3" name="Text 1"/>
          <p:cNvSpPr/>
          <p:nvPr/>
        </p:nvSpPr>
        <p:spPr>
          <a:xfrm>
            <a:off x="793790" y="245983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Modern Agile isn't just iterative work—it's </a:t>
            </a:r>
            <a:r>
              <a:rPr lang="en-US" sz="1550" b="1" dirty="0">
                <a:solidFill>
                  <a:srgbClr val="404155"/>
                </a:solidFill>
                <a:latin typeface="Nobile" pitchFamily="34" charset="0"/>
                <a:ea typeface="Nobile" pitchFamily="34" charset="-122"/>
                <a:cs typeface="Nobile" pitchFamily="34" charset="-120"/>
              </a:rPr>
              <a:t>intelligent work</a:t>
            </a:r>
            <a:r>
              <a:rPr lang="en-US" sz="1550" dirty="0">
                <a:solidFill>
                  <a:srgbClr val="404155"/>
                </a:solidFill>
                <a:latin typeface="Nobile" pitchFamily="34" charset="0"/>
                <a:ea typeface="Nobile" pitchFamily="34" charset="-122"/>
                <a:cs typeface="Nobile" pitchFamily="34" charset="-120"/>
              </a:rPr>
              <a:t>. Microsoft 365 AI and Copilot make it easier than ever to eliminate ceremony overhead and focus on what drives value.</a:t>
            </a:r>
            <a:endParaRPr lang="en-US" sz="1550" dirty="0"/>
          </a:p>
        </p:txBody>
      </p:sp>
      <p:sp>
        <p:nvSpPr>
          <p:cNvPr id="4" name="Shape 2"/>
          <p:cNvSpPr/>
          <p:nvPr/>
        </p:nvSpPr>
        <p:spPr>
          <a:xfrm>
            <a:off x="793790" y="3318153"/>
            <a:ext cx="4215289" cy="1793796"/>
          </a:xfrm>
          <a:prstGeom prst="roundRect">
            <a:avLst>
              <a:gd name="adj" fmla="val 4647"/>
            </a:avLst>
          </a:prstGeom>
          <a:solidFill>
            <a:srgbClr val="D2D9F9"/>
          </a:solidFill>
          <a:ln w="7620">
            <a:solidFill>
              <a:srgbClr val="B8BFDF"/>
            </a:solidFill>
            <a:prstDash val="solid"/>
          </a:ln>
        </p:spPr>
        <p:txBody>
          <a:bodyPr/>
          <a:lstStyle/>
          <a:p>
            <a:endParaRPr lang="en-US"/>
          </a:p>
        </p:txBody>
      </p:sp>
      <p:sp>
        <p:nvSpPr>
          <p:cNvPr id="5" name="Text 3"/>
          <p:cNvSpPr/>
          <p:nvPr/>
        </p:nvSpPr>
        <p:spPr>
          <a:xfrm>
            <a:off x="999768" y="3524131"/>
            <a:ext cx="257496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AI Standup Assistants</a:t>
            </a:r>
            <a:endParaRPr lang="en-US" sz="1950" dirty="0"/>
          </a:p>
        </p:txBody>
      </p:sp>
      <p:sp>
        <p:nvSpPr>
          <p:cNvPr id="6" name="Text 4"/>
          <p:cNvSpPr/>
          <p:nvPr/>
        </p:nvSpPr>
        <p:spPr>
          <a:xfrm>
            <a:off x="999768" y="3953351"/>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Daily workflows that pull activity, identify blockers, and generate action-ready summaries automatically</a:t>
            </a:r>
            <a:endParaRPr lang="en-US" sz="1550" dirty="0"/>
          </a:p>
        </p:txBody>
      </p:sp>
      <p:sp>
        <p:nvSpPr>
          <p:cNvPr id="7" name="Shape 5"/>
          <p:cNvSpPr/>
          <p:nvPr/>
        </p:nvSpPr>
        <p:spPr>
          <a:xfrm>
            <a:off x="5207437" y="3318153"/>
            <a:ext cx="4215408" cy="1793796"/>
          </a:xfrm>
          <a:prstGeom prst="roundRect">
            <a:avLst>
              <a:gd name="adj" fmla="val 4647"/>
            </a:avLst>
          </a:prstGeom>
          <a:solidFill>
            <a:srgbClr val="D2D9F9"/>
          </a:solidFill>
          <a:ln w="7620">
            <a:solidFill>
              <a:srgbClr val="B8BFDF"/>
            </a:solidFill>
            <a:prstDash val="solid"/>
          </a:ln>
        </p:spPr>
        <p:txBody>
          <a:bodyPr/>
          <a:lstStyle/>
          <a:p>
            <a:endParaRPr lang="en-US"/>
          </a:p>
        </p:txBody>
      </p:sp>
      <p:sp>
        <p:nvSpPr>
          <p:cNvPr id="8" name="Text 6"/>
          <p:cNvSpPr/>
          <p:nvPr/>
        </p:nvSpPr>
        <p:spPr>
          <a:xfrm>
            <a:off x="5413415" y="3524131"/>
            <a:ext cx="335030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Backlog Quality Dashboards</a:t>
            </a:r>
            <a:endParaRPr lang="en-US" sz="1950" dirty="0"/>
          </a:p>
        </p:txBody>
      </p:sp>
      <p:sp>
        <p:nvSpPr>
          <p:cNvPr id="9" name="Text 7"/>
          <p:cNvSpPr/>
          <p:nvPr/>
        </p:nvSpPr>
        <p:spPr>
          <a:xfrm>
            <a:off x="5413415" y="3953351"/>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Real-time visibility into story readiness, acceptance criteria completeness, and refinement needs</a:t>
            </a:r>
            <a:endParaRPr lang="en-US" sz="1550" dirty="0"/>
          </a:p>
        </p:txBody>
      </p:sp>
      <p:sp>
        <p:nvSpPr>
          <p:cNvPr id="10" name="Shape 8"/>
          <p:cNvSpPr/>
          <p:nvPr/>
        </p:nvSpPr>
        <p:spPr>
          <a:xfrm>
            <a:off x="9621203" y="3318153"/>
            <a:ext cx="4215289" cy="1793796"/>
          </a:xfrm>
          <a:prstGeom prst="roundRect">
            <a:avLst>
              <a:gd name="adj" fmla="val 4647"/>
            </a:avLst>
          </a:prstGeom>
          <a:solidFill>
            <a:srgbClr val="D2D9F9"/>
          </a:solidFill>
          <a:ln w="7620">
            <a:solidFill>
              <a:srgbClr val="B8BFDF"/>
            </a:solidFill>
            <a:prstDash val="solid"/>
          </a:ln>
        </p:spPr>
        <p:txBody>
          <a:bodyPr/>
          <a:lstStyle/>
          <a:p>
            <a:endParaRPr lang="en-US"/>
          </a:p>
        </p:txBody>
      </p:sp>
      <p:sp>
        <p:nvSpPr>
          <p:cNvPr id="11" name="Text 9"/>
          <p:cNvSpPr/>
          <p:nvPr/>
        </p:nvSpPr>
        <p:spPr>
          <a:xfrm>
            <a:off x="9827181" y="3524131"/>
            <a:ext cx="352651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Refinement Prep Automations</a:t>
            </a:r>
            <a:endParaRPr lang="en-US" sz="1950" dirty="0"/>
          </a:p>
        </p:txBody>
      </p:sp>
      <p:sp>
        <p:nvSpPr>
          <p:cNvPr id="12" name="Text 10"/>
          <p:cNvSpPr/>
          <p:nvPr/>
        </p:nvSpPr>
        <p:spPr>
          <a:xfrm>
            <a:off x="9827181" y="3953351"/>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Copilot-powered analysis that flags gaps and generates improvement suggestions before refinement</a:t>
            </a:r>
            <a:endParaRPr lang="en-US" sz="1550" dirty="0"/>
          </a:p>
        </p:txBody>
      </p:sp>
      <p:sp>
        <p:nvSpPr>
          <p:cNvPr id="13" name="Shape 11"/>
          <p:cNvSpPr/>
          <p:nvPr/>
        </p:nvSpPr>
        <p:spPr>
          <a:xfrm>
            <a:off x="793790" y="5310307"/>
            <a:ext cx="6422112" cy="1476256"/>
          </a:xfrm>
          <a:prstGeom prst="roundRect">
            <a:avLst>
              <a:gd name="adj" fmla="val 5647"/>
            </a:avLst>
          </a:prstGeom>
          <a:solidFill>
            <a:srgbClr val="D2D9F9"/>
          </a:solidFill>
          <a:ln w="7620">
            <a:solidFill>
              <a:srgbClr val="B8BFDF"/>
            </a:solidFill>
            <a:prstDash val="solid"/>
          </a:ln>
        </p:spPr>
        <p:txBody>
          <a:bodyPr/>
          <a:lstStyle/>
          <a:p>
            <a:endParaRPr lang="en-US"/>
          </a:p>
        </p:txBody>
      </p:sp>
      <p:sp>
        <p:nvSpPr>
          <p:cNvPr id="14" name="Text 12"/>
          <p:cNvSpPr/>
          <p:nvPr/>
        </p:nvSpPr>
        <p:spPr>
          <a:xfrm>
            <a:off x="999768" y="5516285"/>
            <a:ext cx="304597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Planning Capacity Models</a:t>
            </a:r>
            <a:endParaRPr lang="en-US" sz="1950" dirty="0"/>
          </a:p>
        </p:txBody>
      </p:sp>
      <p:sp>
        <p:nvSpPr>
          <p:cNvPr id="15" name="Text 13"/>
          <p:cNvSpPr/>
          <p:nvPr/>
        </p:nvSpPr>
        <p:spPr>
          <a:xfrm>
            <a:off x="999768" y="5945505"/>
            <a:ext cx="601015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Historical analysis and forecasting to ensure realistic sprint commitments aligned with team capacity</a:t>
            </a:r>
            <a:endParaRPr lang="en-US" sz="1550" dirty="0"/>
          </a:p>
        </p:txBody>
      </p:sp>
      <p:sp>
        <p:nvSpPr>
          <p:cNvPr id="16" name="Shape 14"/>
          <p:cNvSpPr/>
          <p:nvPr/>
        </p:nvSpPr>
        <p:spPr>
          <a:xfrm>
            <a:off x="7414260" y="5310307"/>
            <a:ext cx="6422231" cy="1476256"/>
          </a:xfrm>
          <a:prstGeom prst="roundRect">
            <a:avLst>
              <a:gd name="adj" fmla="val 5647"/>
            </a:avLst>
          </a:prstGeom>
          <a:solidFill>
            <a:srgbClr val="D2D9F9"/>
          </a:solidFill>
          <a:ln w="7620">
            <a:solidFill>
              <a:srgbClr val="B8BFDF"/>
            </a:solidFill>
            <a:prstDash val="solid"/>
          </a:ln>
        </p:spPr>
        <p:txBody>
          <a:bodyPr/>
          <a:lstStyle/>
          <a:p>
            <a:endParaRPr lang="en-US"/>
          </a:p>
        </p:txBody>
      </p:sp>
      <p:sp>
        <p:nvSpPr>
          <p:cNvPr id="17" name="Text 15"/>
          <p:cNvSpPr/>
          <p:nvPr/>
        </p:nvSpPr>
        <p:spPr>
          <a:xfrm>
            <a:off x="7620238" y="551628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Retro Metrics Bots</a:t>
            </a:r>
            <a:endParaRPr lang="en-US" sz="1950" dirty="0"/>
          </a:p>
        </p:txBody>
      </p:sp>
      <p:sp>
        <p:nvSpPr>
          <p:cNvPr id="18" name="Text 16"/>
          <p:cNvSpPr/>
          <p:nvPr/>
        </p:nvSpPr>
        <p:spPr>
          <a:xfrm>
            <a:off x="7620238" y="5945505"/>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Automated collection and analysis of cycle time, throughput, and blockage patterns for data-driven improvement</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19495" y="494586"/>
            <a:ext cx="7057906" cy="562094"/>
          </a:xfrm>
          <a:prstGeom prst="rect">
            <a:avLst/>
          </a:prstGeom>
          <a:noFill/>
          <a:ln/>
        </p:spPr>
        <p:txBody>
          <a:bodyPr wrap="none" lIns="0" tIns="0" rIns="0" bIns="0" rtlCol="0" anchor="t"/>
          <a:lstStyle/>
          <a:p>
            <a:pPr marL="0" indent="0" algn="l">
              <a:lnSpc>
                <a:spcPts val="4400"/>
              </a:lnSpc>
              <a:buNone/>
            </a:pPr>
            <a:r>
              <a:rPr lang="en-US" sz="3500" dirty="0">
                <a:solidFill>
                  <a:srgbClr val="1B1B27"/>
                </a:solidFill>
                <a:latin typeface="Corben" pitchFamily="34" charset="0"/>
                <a:ea typeface="Corben" pitchFamily="34" charset="-122"/>
                <a:cs typeface="Corben" pitchFamily="34" charset="-120"/>
              </a:rPr>
              <a:t>Let's Build Your First Automation</a:t>
            </a:r>
            <a:endParaRPr lang="en-US" sz="3500" dirty="0"/>
          </a:p>
        </p:txBody>
      </p:sp>
      <p:sp>
        <p:nvSpPr>
          <p:cNvPr id="3" name="Text 1"/>
          <p:cNvSpPr/>
          <p:nvPr/>
        </p:nvSpPr>
        <p:spPr>
          <a:xfrm>
            <a:off x="719495" y="1506260"/>
            <a:ext cx="4841677" cy="337185"/>
          </a:xfrm>
          <a:prstGeom prst="rect">
            <a:avLst/>
          </a:prstGeom>
          <a:noFill/>
          <a:ln/>
        </p:spPr>
        <p:txBody>
          <a:bodyPr wrap="none" lIns="0" tIns="0" rIns="0" bIns="0" rtlCol="0" anchor="t"/>
          <a:lstStyle/>
          <a:p>
            <a:pPr marL="0" indent="0" algn="l">
              <a:lnSpc>
                <a:spcPts val="2650"/>
              </a:lnSpc>
              <a:buNone/>
            </a:pPr>
            <a:r>
              <a:rPr lang="en-US" sz="2100" dirty="0">
                <a:solidFill>
                  <a:srgbClr val="1B1B27"/>
                </a:solidFill>
                <a:latin typeface="Corben" pitchFamily="34" charset="0"/>
                <a:ea typeface="Corben" pitchFamily="34" charset="-122"/>
                <a:cs typeface="Corben" pitchFamily="34" charset="-120"/>
              </a:rPr>
              <a:t>Transform Your Ceremonies in 3 Steps</a:t>
            </a:r>
            <a:endParaRPr lang="en-US" sz="2100" dirty="0"/>
          </a:p>
        </p:txBody>
      </p:sp>
      <p:sp>
        <p:nvSpPr>
          <p:cNvPr id="4" name="Shape 2"/>
          <p:cNvSpPr/>
          <p:nvPr/>
        </p:nvSpPr>
        <p:spPr>
          <a:xfrm>
            <a:off x="719495" y="2045732"/>
            <a:ext cx="2868811" cy="2298383"/>
          </a:xfrm>
          <a:prstGeom prst="roundRect">
            <a:avLst>
              <a:gd name="adj" fmla="val 4774"/>
            </a:avLst>
          </a:prstGeom>
          <a:solidFill>
            <a:srgbClr val="F9F9FF">
              <a:alpha val="95000"/>
            </a:srgbClr>
          </a:solidFill>
          <a:ln w="22860">
            <a:solidFill>
              <a:srgbClr val="B8BFDF"/>
            </a:solidFill>
            <a:prstDash val="solid"/>
          </a:ln>
        </p:spPr>
        <p:txBody>
          <a:bodyPr/>
          <a:lstStyle/>
          <a:p>
            <a:endParaRPr lang="en-US"/>
          </a:p>
        </p:txBody>
      </p:sp>
      <p:sp>
        <p:nvSpPr>
          <p:cNvPr id="5" name="Shape 3"/>
          <p:cNvSpPr/>
          <p:nvPr/>
        </p:nvSpPr>
        <p:spPr>
          <a:xfrm>
            <a:off x="696635" y="2045732"/>
            <a:ext cx="91440" cy="2298383"/>
          </a:xfrm>
          <a:prstGeom prst="roundRect">
            <a:avLst>
              <a:gd name="adj" fmla="val 82627"/>
            </a:avLst>
          </a:prstGeom>
          <a:solidFill>
            <a:srgbClr val="4967E9"/>
          </a:solidFill>
          <a:ln/>
        </p:spPr>
        <p:txBody>
          <a:bodyPr/>
          <a:lstStyle/>
          <a:p>
            <a:endParaRPr lang="en-US"/>
          </a:p>
        </p:txBody>
      </p:sp>
      <p:sp>
        <p:nvSpPr>
          <p:cNvPr id="6" name="Text 4"/>
          <p:cNvSpPr/>
          <p:nvPr/>
        </p:nvSpPr>
        <p:spPr>
          <a:xfrm>
            <a:off x="990719" y="2248376"/>
            <a:ext cx="2248614" cy="281107"/>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Corben" pitchFamily="34" charset="0"/>
                <a:ea typeface="Corben" pitchFamily="34" charset="-122"/>
                <a:cs typeface="Corben" pitchFamily="34" charset="-120"/>
              </a:rPr>
              <a:t>Connect Your Tools</a:t>
            </a:r>
            <a:endParaRPr lang="en-US" sz="1750" dirty="0"/>
          </a:p>
        </p:txBody>
      </p:sp>
      <p:sp>
        <p:nvSpPr>
          <p:cNvPr id="7" name="Text 5"/>
          <p:cNvSpPr/>
          <p:nvPr/>
        </p:nvSpPr>
        <p:spPr>
          <a:xfrm>
            <a:off x="990719" y="2709267"/>
            <a:ext cx="2394942" cy="1151096"/>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Link Azure DevOps with Microsoft 365 using Graph connectors to enable data flow</a:t>
            </a:r>
            <a:endParaRPr lang="en-US" sz="1400" dirty="0"/>
          </a:p>
        </p:txBody>
      </p:sp>
      <p:sp>
        <p:nvSpPr>
          <p:cNvPr id="8" name="Shape 6"/>
          <p:cNvSpPr/>
          <p:nvPr/>
        </p:nvSpPr>
        <p:spPr>
          <a:xfrm>
            <a:off x="3768090" y="2045732"/>
            <a:ext cx="2868811" cy="2298383"/>
          </a:xfrm>
          <a:prstGeom prst="roundRect">
            <a:avLst>
              <a:gd name="adj" fmla="val 4774"/>
            </a:avLst>
          </a:prstGeom>
          <a:solidFill>
            <a:srgbClr val="F9F9FF">
              <a:alpha val="95000"/>
            </a:srgbClr>
          </a:solidFill>
          <a:ln w="22860">
            <a:solidFill>
              <a:srgbClr val="B8BFDF"/>
            </a:solidFill>
            <a:prstDash val="solid"/>
          </a:ln>
        </p:spPr>
        <p:txBody>
          <a:bodyPr/>
          <a:lstStyle/>
          <a:p>
            <a:endParaRPr lang="en-US"/>
          </a:p>
        </p:txBody>
      </p:sp>
      <p:sp>
        <p:nvSpPr>
          <p:cNvPr id="9" name="Shape 7"/>
          <p:cNvSpPr/>
          <p:nvPr/>
        </p:nvSpPr>
        <p:spPr>
          <a:xfrm>
            <a:off x="3745230" y="2045732"/>
            <a:ext cx="91440" cy="2298383"/>
          </a:xfrm>
          <a:prstGeom prst="roundRect">
            <a:avLst>
              <a:gd name="adj" fmla="val 82627"/>
            </a:avLst>
          </a:prstGeom>
          <a:solidFill>
            <a:srgbClr val="4967E9"/>
          </a:solidFill>
          <a:ln/>
        </p:spPr>
        <p:txBody>
          <a:bodyPr/>
          <a:lstStyle/>
          <a:p>
            <a:endParaRPr lang="en-US"/>
          </a:p>
        </p:txBody>
      </p:sp>
      <p:sp>
        <p:nvSpPr>
          <p:cNvPr id="10" name="Text 8"/>
          <p:cNvSpPr/>
          <p:nvPr/>
        </p:nvSpPr>
        <p:spPr>
          <a:xfrm>
            <a:off x="4039314" y="2248376"/>
            <a:ext cx="2394942" cy="562213"/>
          </a:xfrm>
          <a:prstGeom prst="rect">
            <a:avLst/>
          </a:prstGeom>
          <a:noFill/>
          <a:ln/>
        </p:spPr>
        <p:txBody>
          <a:bodyPr wrap="square" lIns="0" tIns="0" rIns="0" bIns="0" rtlCol="0" anchor="t"/>
          <a:lstStyle/>
          <a:p>
            <a:pPr marL="0" indent="0" algn="l">
              <a:lnSpc>
                <a:spcPts val="2200"/>
              </a:lnSpc>
              <a:buNone/>
            </a:pPr>
            <a:r>
              <a:rPr lang="en-US" sz="1750" dirty="0">
                <a:solidFill>
                  <a:srgbClr val="404155"/>
                </a:solidFill>
                <a:latin typeface="Corben" pitchFamily="34" charset="0"/>
                <a:ea typeface="Corben" pitchFamily="34" charset="-122"/>
                <a:cs typeface="Corben" pitchFamily="34" charset="-120"/>
              </a:rPr>
              <a:t>Configure Your First Assistant</a:t>
            </a:r>
            <a:endParaRPr lang="en-US" sz="1750" dirty="0"/>
          </a:p>
        </p:txBody>
      </p:sp>
      <p:sp>
        <p:nvSpPr>
          <p:cNvPr id="11" name="Text 9"/>
          <p:cNvSpPr/>
          <p:nvPr/>
        </p:nvSpPr>
        <p:spPr>
          <a:xfrm>
            <a:off x="4039314" y="2990374"/>
            <a:ext cx="2394942" cy="1151096"/>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Start with standup summaries—the quickest win with immediate impact on daily efficiency</a:t>
            </a:r>
            <a:endParaRPr lang="en-US" sz="1400" dirty="0"/>
          </a:p>
        </p:txBody>
      </p:sp>
      <p:sp>
        <p:nvSpPr>
          <p:cNvPr id="12" name="Shape 10"/>
          <p:cNvSpPr/>
          <p:nvPr/>
        </p:nvSpPr>
        <p:spPr>
          <a:xfrm>
            <a:off x="6816685" y="2045732"/>
            <a:ext cx="2868811" cy="2298383"/>
          </a:xfrm>
          <a:prstGeom prst="roundRect">
            <a:avLst>
              <a:gd name="adj" fmla="val 4774"/>
            </a:avLst>
          </a:prstGeom>
          <a:solidFill>
            <a:srgbClr val="F9F9FF">
              <a:alpha val="95000"/>
            </a:srgbClr>
          </a:solidFill>
          <a:ln w="22860">
            <a:solidFill>
              <a:srgbClr val="B8BFDF"/>
            </a:solidFill>
            <a:prstDash val="solid"/>
          </a:ln>
        </p:spPr>
        <p:txBody>
          <a:bodyPr/>
          <a:lstStyle/>
          <a:p>
            <a:endParaRPr lang="en-US"/>
          </a:p>
        </p:txBody>
      </p:sp>
      <p:sp>
        <p:nvSpPr>
          <p:cNvPr id="13" name="Shape 11"/>
          <p:cNvSpPr/>
          <p:nvPr/>
        </p:nvSpPr>
        <p:spPr>
          <a:xfrm>
            <a:off x="6793825" y="2045732"/>
            <a:ext cx="91440" cy="2298383"/>
          </a:xfrm>
          <a:prstGeom prst="roundRect">
            <a:avLst>
              <a:gd name="adj" fmla="val 82627"/>
            </a:avLst>
          </a:prstGeom>
          <a:solidFill>
            <a:srgbClr val="4967E9"/>
          </a:solidFill>
          <a:ln/>
        </p:spPr>
        <p:txBody>
          <a:bodyPr/>
          <a:lstStyle/>
          <a:p>
            <a:endParaRPr lang="en-US"/>
          </a:p>
        </p:txBody>
      </p:sp>
      <p:sp>
        <p:nvSpPr>
          <p:cNvPr id="14" name="Text 12"/>
          <p:cNvSpPr/>
          <p:nvPr/>
        </p:nvSpPr>
        <p:spPr>
          <a:xfrm>
            <a:off x="7087910" y="2248376"/>
            <a:ext cx="2394942" cy="562213"/>
          </a:xfrm>
          <a:prstGeom prst="rect">
            <a:avLst/>
          </a:prstGeom>
          <a:noFill/>
          <a:ln/>
        </p:spPr>
        <p:txBody>
          <a:bodyPr wrap="square" lIns="0" tIns="0" rIns="0" bIns="0" rtlCol="0" anchor="t"/>
          <a:lstStyle/>
          <a:p>
            <a:pPr marL="0" indent="0" algn="l">
              <a:lnSpc>
                <a:spcPts val="2200"/>
              </a:lnSpc>
              <a:buNone/>
            </a:pPr>
            <a:r>
              <a:rPr lang="en-US" sz="1750" dirty="0">
                <a:solidFill>
                  <a:srgbClr val="404155"/>
                </a:solidFill>
                <a:latin typeface="Corben" pitchFamily="34" charset="0"/>
                <a:ea typeface="Corben" pitchFamily="34" charset="-122"/>
                <a:cs typeface="Corben" pitchFamily="34" charset="-120"/>
              </a:rPr>
              <a:t>Scale Across Ceremonies</a:t>
            </a:r>
            <a:endParaRPr lang="en-US" sz="1750" dirty="0"/>
          </a:p>
        </p:txBody>
      </p:sp>
      <p:sp>
        <p:nvSpPr>
          <p:cNvPr id="15" name="Text 13"/>
          <p:cNvSpPr/>
          <p:nvPr/>
        </p:nvSpPr>
        <p:spPr>
          <a:xfrm>
            <a:off x="7087910" y="2990374"/>
            <a:ext cx="2394942" cy="1151096"/>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Expand to refinement prep and retro support once your team experiences the benefits</a:t>
            </a:r>
            <a:endParaRPr lang="en-US" sz="1400" dirty="0"/>
          </a:p>
        </p:txBody>
      </p:sp>
      <p:sp>
        <p:nvSpPr>
          <p:cNvPr id="16" name="Text 14"/>
          <p:cNvSpPr/>
          <p:nvPr/>
        </p:nvSpPr>
        <p:spPr>
          <a:xfrm>
            <a:off x="719495" y="4546402"/>
            <a:ext cx="8966002" cy="863322"/>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Whether you need help designing custom assistants or just want a walkthrough of building your first automation, the path forward is clear. Modern delivery is intelligent delivery—and the transformation starts with a single workflow.</a:t>
            </a:r>
            <a:endParaRPr lang="en-US" sz="1400" dirty="0"/>
          </a:p>
        </p:txBody>
      </p:sp>
      <p:pic>
        <p:nvPicPr>
          <p:cNvPr id="17" name="Image 0" descr="preencoded.png"/>
          <p:cNvPicPr>
            <a:picLocks noChangeAspect="1"/>
          </p:cNvPicPr>
          <p:nvPr/>
        </p:nvPicPr>
        <p:blipFill>
          <a:blip r:embed="rId3"/>
          <a:stretch>
            <a:fillRect/>
          </a:stretch>
        </p:blipFill>
        <p:spPr>
          <a:xfrm>
            <a:off x="10131981" y="1528763"/>
            <a:ext cx="3786426" cy="3786426"/>
          </a:xfrm>
          <a:prstGeom prst="rect">
            <a:avLst/>
          </a:prstGeom>
        </p:spPr>
      </p:pic>
      <p:sp>
        <p:nvSpPr>
          <p:cNvPr id="18" name="Shape 15"/>
          <p:cNvSpPr/>
          <p:nvPr/>
        </p:nvSpPr>
        <p:spPr>
          <a:xfrm>
            <a:off x="719495" y="5773817"/>
            <a:ext cx="13191411" cy="1962388"/>
          </a:xfrm>
          <a:prstGeom prst="roundRect">
            <a:avLst>
              <a:gd name="adj" fmla="val 3850"/>
            </a:avLst>
          </a:prstGeom>
          <a:solidFill>
            <a:srgbClr val="BBC6F7"/>
          </a:solidFill>
          <a:ln/>
        </p:spPr>
        <p:txBody>
          <a:bodyPr/>
          <a:lstStyle/>
          <a:p>
            <a:endParaRPr lang="en-US"/>
          </a:p>
        </p:txBody>
      </p:sp>
      <p:pic>
        <p:nvPicPr>
          <p:cNvPr id="19" name="Image 1" descr="preencoded.png"/>
          <p:cNvPicPr>
            <a:picLocks noChangeAspect="1"/>
          </p:cNvPicPr>
          <p:nvPr/>
        </p:nvPicPr>
        <p:blipFill>
          <a:blip r:embed="rId4"/>
          <a:stretch>
            <a:fillRect/>
          </a:stretch>
        </p:blipFill>
        <p:spPr>
          <a:xfrm>
            <a:off x="899279" y="6038017"/>
            <a:ext cx="280988" cy="224790"/>
          </a:xfrm>
          <a:prstGeom prst="rect">
            <a:avLst/>
          </a:prstGeom>
        </p:spPr>
      </p:pic>
      <p:sp>
        <p:nvSpPr>
          <p:cNvPr id="20" name="Text 16"/>
          <p:cNvSpPr/>
          <p:nvPr/>
        </p:nvSpPr>
        <p:spPr>
          <a:xfrm>
            <a:off x="1360051" y="5998488"/>
            <a:ext cx="2248614" cy="281107"/>
          </a:xfrm>
          <a:prstGeom prst="rect">
            <a:avLst/>
          </a:prstGeom>
          <a:noFill/>
          <a:ln/>
        </p:spPr>
        <p:txBody>
          <a:bodyPr wrap="none" lIns="0" tIns="0" rIns="0" bIns="0" rtlCol="0" anchor="t"/>
          <a:lstStyle/>
          <a:p>
            <a:pPr marL="0" indent="0" algn="l">
              <a:lnSpc>
                <a:spcPts val="2200"/>
              </a:lnSpc>
              <a:buNone/>
            </a:pPr>
            <a:r>
              <a:rPr lang="en-US" sz="1750" dirty="0">
                <a:solidFill>
                  <a:srgbClr val="000000"/>
                </a:solidFill>
                <a:latin typeface="Corben" pitchFamily="34" charset="0"/>
                <a:ea typeface="Corben" pitchFamily="34" charset="-122"/>
                <a:cs typeface="Corben" pitchFamily="34" charset="-120"/>
              </a:rPr>
              <a:t>Ready to Get Started?</a:t>
            </a:r>
            <a:endParaRPr lang="en-US" sz="1750" dirty="0"/>
          </a:p>
        </p:txBody>
      </p:sp>
      <p:sp>
        <p:nvSpPr>
          <p:cNvPr id="21" name="Text 17"/>
          <p:cNvSpPr/>
          <p:nvPr/>
        </p:nvSpPr>
        <p:spPr>
          <a:xfrm>
            <a:off x="1360051" y="6459379"/>
            <a:ext cx="12371070" cy="575548"/>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Nobile" pitchFamily="34" charset="0"/>
                <a:ea typeface="Nobile" pitchFamily="34" charset="-122"/>
                <a:cs typeface="Nobile" pitchFamily="34" charset="-120"/>
              </a:rPr>
              <a:t>Reach out to explore how AI can transform your team's Agile practice. Together, we'll design automation that fits your context, tools, and ceremony needs.</a:t>
            </a:r>
            <a:endParaRPr lang="en-US" sz="1400" dirty="0"/>
          </a:p>
        </p:txBody>
      </p:sp>
      <p:sp>
        <p:nvSpPr>
          <p:cNvPr id="22" name="Text 18"/>
          <p:cNvSpPr/>
          <p:nvPr/>
        </p:nvSpPr>
        <p:spPr>
          <a:xfrm>
            <a:off x="1360051" y="7196733"/>
            <a:ext cx="12371070" cy="287774"/>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Nobile" pitchFamily="34" charset="0"/>
                <a:ea typeface="Nobile" pitchFamily="34" charset="-122"/>
                <a:cs typeface="Nobile" pitchFamily="34" charset="-120"/>
              </a:rPr>
              <a:t>The future of Agile is intelligent, efficient, and human-focused.</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589723"/>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Corben" pitchFamily="34" charset="0"/>
                <a:ea typeface="Corben" pitchFamily="34" charset="-122"/>
                <a:cs typeface="Corben" pitchFamily="34" charset="-120"/>
              </a:rPr>
              <a:t>The Burning Question Every Scrum Master Asks</a:t>
            </a:r>
            <a:endParaRPr lang="en-US" sz="3900" dirty="0"/>
          </a:p>
        </p:txBody>
      </p:sp>
      <p:sp>
        <p:nvSpPr>
          <p:cNvPr id="4" name="Text 1"/>
          <p:cNvSpPr/>
          <p:nvPr/>
        </p:nvSpPr>
        <p:spPr>
          <a:xfrm>
            <a:off x="4451390" y="2909173"/>
            <a:ext cx="9385221" cy="2480310"/>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Corben" pitchFamily="34" charset="0"/>
                <a:ea typeface="Corben" pitchFamily="34" charset="-122"/>
                <a:cs typeface="Corben" pitchFamily="34" charset="-120"/>
              </a:rPr>
              <a:t>Why are highly skilled Scrum Masters still spending hours manually gathering information that AI could pull in seconds?</a:t>
            </a:r>
            <a:endParaRPr lang="en-US" sz="3900" dirty="0"/>
          </a:p>
        </p:txBody>
      </p:sp>
      <p:sp>
        <p:nvSpPr>
          <p:cNvPr id="5" name="Text 2"/>
          <p:cNvSpPr/>
          <p:nvPr/>
        </p:nvSpPr>
        <p:spPr>
          <a:xfrm>
            <a:off x="4451390" y="5687139"/>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detective work of digging through Azure DevOps boards, checking story readiness, gathering sprint metrics, and piecing together sprint activities drains energy and wastes valuable time that should be spent on coaching and collaboration.</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2166223"/>
            <a:ext cx="955357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Corben" pitchFamily="34" charset="0"/>
                <a:ea typeface="Corben" pitchFamily="34" charset="-122"/>
                <a:cs typeface="Corben" pitchFamily="34" charset="-120"/>
              </a:rPr>
              <a:t>The Problem: Manual Prep Creates Waste</a:t>
            </a:r>
            <a:endParaRPr lang="en-US" sz="3900" dirty="0"/>
          </a:p>
        </p:txBody>
      </p:sp>
      <p:sp>
        <p:nvSpPr>
          <p:cNvPr id="4" name="Text 1"/>
          <p:cNvSpPr/>
          <p:nvPr/>
        </p:nvSpPr>
        <p:spPr>
          <a:xfrm>
            <a:off x="793790" y="308395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Every ceremony requires unnecessary overhead that consumes 4–6 hours per week. This prep work isn't value-add, it isn't sustainable, and it definitely isn't Agile.</a:t>
            </a:r>
            <a:endParaRPr lang="en-US" sz="1550" dirty="0"/>
          </a:p>
        </p:txBody>
      </p:sp>
      <p:sp>
        <p:nvSpPr>
          <p:cNvPr id="5" name="Shape 2"/>
          <p:cNvSpPr/>
          <p:nvPr/>
        </p:nvSpPr>
        <p:spPr>
          <a:xfrm>
            <a:off x="793790" y="3942278"/>
            <a:ext cx="4215289" cy="3361373"/>
          </a:xfrm>
          <a:prstGeom prst="roundRect">
            <a:avLst>
              <a:gd name="adj" fmla="val 2480"/>
            </a:avLst>
          </a:prstGeom>
          <a:solidFill>
            <a:srgbClr val="D2D9F9"/>
          </a:solidFill>
          <a:ln w="7620">
            <a:solidFill>
              <a:srgbClr val="B8BFDF"/>
            </a:solidFill>
            <a:prstDash val="solid"/>
          </a:ln>
        </p:spPr>
        <p:txBody>
          <a:bodyPr/>
          <a:lstStyle/>
          <a:p>
            <a:endParaRPr lang="en-US"/>
          </a:p>
        </p:txBody>
      </p:sp>
      <p:sp>
        <p:nvSpPr>
          <p:cNvPr id="6" name="Shape 3"/>
          <p:cNvSpPr/>
          <p:nvPr/>
        </p:nvSpPr>
        <p:spPr>
          <a:xfrm>
            <a:off x="999768" y="4148257"/>
            <a:ext cx="595313" cy="595313"/>
          </a:xfrm>
          <a:prstGeom prst="roundRect">
            <a:avLst>
              <a:gd name="adj" fmla="val 15358451"/>
            </a:avLst>
          </a:prstGeom>
          <a:solidFill>
            <a:srgbClr val="4967E9"/>
          </a:solidFill>
          <a:ln/>
        </p:spPr>
        <p:txBody>
          <a:bodyPr/>
          <a:lstStyle/>
          <a:p>
            <a:endParaRPr lang="en-US"/>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479" y="4311848"/>
            <a:ext cx="267891" cy="267891"/>
          </a:xfrm>
          <a:prstGeom prst="rect">
            <a:avLst/>
          </a:prstGeom>
        </p:spPr>
      </p:pic>
      <p:sp>
        <p:nvSpPr>
          <p:cNvPr id="8" name="Text 4"/>
          <p:cNvSpPr/>
          <p:nvPr/>
        </p:nvSpPr>
        <p:spPr>
          <a:xfrm>
            <a:off x="999768" y="494192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For Standups</a:t>
            </a:r>
            <a:endParaRPr lang="en-US" sz="1950" dirty="0"/>
          </a:p>
        </p:txBody>
      </p:sp>
      <p:sp>
        <p:nvSpPr>
          <p:cNvPr id="9" name="Text 5"/>
          <p:cNvSpPr/>
          <p:nvPr/>
        </p:nvSpPr>
        <p:spPr>
          <a:xfrm>
            <a:off x="999768" y="5371148"/>
            <a:ext cx="3803333"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Checking which work items stalled</a:t>
            </a:r>
            <a:endParaRPr lang="en-US" sz="1550" dirty="0"/>
          </a:p>
        </p:txBody>
      </p:sp>
      <p:sp>
        <p:nvSpPr>
          <p:cNvPr id="10" name="Text 6"/>
          <p:cNvSpPr/>
          <p:nvPr/>
        </p:nvSpPr>
        <p:spPr>
          <a:xfrm>
            <a:off x="999768" y="5758101"/>
            <a:ext cx="3803333"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Reviewing blockers and dependency flags</a:t>
            </a:r>
            <a:endParaRPr lang="en-US" sz="1550" dirty="0"/>
          </a:p>
        </p:txBody>
      </p:sp>
      <p:sp>
        <p:nvSpPr>
          <p:cNvPr id="11" name="Text 7"/>
          <p:cNvSpPr/>
          <p:nvPr/>
        </p:nvSpPr>
        <p:spPr>
          <a:xfrm>
            <a:off x="999768" y="6462593"/>
            <a:ext cx="3803333"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Identifying WIP overload or unclear tasks</a:t>
            </a:r>
            <a:endParaRPr lang="en-US" sz="1550" dirty="0"/>
          </a:p>
        </p:txBody>
      </p:sp>
      <p:sp>
        <p:nvSpPr>
          <p:cNvPr id="12" name="Shape 8"/>
          <p:cNvSpPr/>
          <p:nvPr/>
        </p:nvSpPr>
        <p:spPr>
          <a:xfrm>
            <a:off x="5207437" y="3942278"/>
            <a:ext cx="4215408" cy="3361373"/>
          </a:xfrm>
          <a:prstGeom prst="roundRect">
            <a:avLst>
              <a:gd name="adj" fmla="val 2480"/>
            </a:avLst>
          </a:prstGeom>
          <a:solidFill>
            <a:srgbClr val="D2D9F9"/>
          </a:solidFill>
          <a:ln w="7620">
            <a:solidFill>
              <a:srgbClr val="B8BFDF"/>
            </a:solidFill>
            <a:prstDash val="solid"/>
          </a:ln>
        </p:spPr>
        <p:txBody>
          <a:bodyPr/>
          <a:lstStyle/>
          <a:p>
            <a:endParaRPr lang="en-US"/>
          </a:p>
        </p:txBody>
      </p:sp>
      <p:sp>
        <p:nvSpPr>
          <p:cNvPr id="13" name="Shape 9"/>
          <p:cNvSpPr/>
          <p:nvPr/>
        </p:nvSpPr>
        <p:spPr>
          <a:xfrm>
            <a:off x="5413415" y="4148257"/>
            <a:ext cx="595313" cy="595313"/>
          </a:xfrm>
          <a:prstGeom prst="roundRect">
            <a:avLst>
              <a:gd name="adj" fmla="val 15358451"/>
            </a:avLst>
          </a:prstGeom>
          <a:solidFill>
            <a:srgbClr val="4967E9"/>
          </a:solidFill>
          <a:ln/>
        </p:spPr>
        <p:txBody>
          <a:bodyPr/>
          <a:lstStyle/>
          <a:p>
            <a:endParaRPr lang="en-US"/>
          </a:p>
        </p:txBody>
      </p:sp>
      <p:pic>
        <p:nvPicPr>
          <p:cNvPr id="14"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7126" y="4311848"/>
            <a:ext cx="267891" cy="267891"/>
          </a:xfrm>
          <a:prstGeom prst="rect">
            <a:avLst/>
          </a:prstGeom>
        </p:spPr>
      </p:pic>
      <p:sp>
        <p:nvSpPr>
          <p:cNvPr id="15" name="Text 10"/>
          <p:cNvSpPr/>
          <p:nvPr/>
        </p:nvSpPr>
        <p:spPr>
          <a:xfrm>
            <a:off x="5413415" y="494192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For Sprint Planning</a:t>
            </a:r>
            <a:endParaRPr lang="en-US" sz="1950" dirty="0"/>
          </a:p>
        </p:txBody>
      </p:sp>
      <p:sp>
        <p:nvSpPr>
          <p:cNvPr id="16" name="Text 11"/>
          <p:cNvSpPr/>
          <p:nvPr/>
        </p:nvSpPr>
        <p:spPr>
          <a:xfrm>
            <a:off x="5413415" y="5371148"/>
            <a:ext cx="3803452"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Verifying backlog readiness</a:t>
            </a:r>
            <a:endParaRPr lang="en-US" sz="1550" dirty="0"/>
          </a:p>
        </p:txBody>
      </p:sp>
      <p:sp>
        <p:nvSpPr>
          <p:cNvPr id="17" name="Text 12"/>
          <p:cNvSpPr/>
          <p:nvPr/>
        </p:nvSpPr>
        <p:spPr>
          <a:xfrm>
            <a:off x="5413415" y="5758101"/>
            <a:ext cx="3803452"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Aligning capacity with planned work</a:t>
            </a:r>
            <a:endParaRPr lang="en-US" sz="1550" dirty="0"/>
          </a:p>
        </p:txBody>
      </p:sp>
      <p:sp>
        <p:nvSpPr>
          <p:cNvPr id="18" name="Text 13"/>
          <p:cNvSpPr/>
          <p:nvPr/>
        </p:nvSpPr>
        <p:spPr>
          <a:xfrm>
            <a:off x="5413415" y="6145054"/>
            <a:ext cx="3803452"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Reviewing historical cycle time and throughput</a:t>
            </a:r>
            <a:endParaRPr lang="en-US" sz="1550" dirty="0"/>
          </a:p>
        </p:txBody>
      </p:sp>
      <p:sp>
        <p:nvSpPr>
          <p:cNvPr id="19" name="Shape 14"/>
          <p:cNvSpPr/>
          <p:nvPr/>
        </p:nvSpPr>
        <p:spPr>
          <a:xfrm>
            <a:off x="9621203" y="3942278"/>
            <a:ext cx="4215289" cy="3361373"/>
          </a:xfrm>
          <a:prstGeom prst="roundRect">
            <a:avLst>
              <a:gd name="adj" fmla="val 2480"/>
            </a:avLst>
          </a:prstGeom>
          <a:solidFill>
            <a:srgbClr val="D2D9F9"/>
          </a:solidFill>
          <a:ln w="7620">
            <a:solidFill>
              <a:srgbClr val="B8BFDF"/>
            </a:solidFill>
            <a:prstDash val="solid"/>
          </a:ln>
        </p:spPr>
        <p:txBody>
          <a:bodyPr/>
          <a:lstStyle/>
          <a:p>
            <a:endParaRPr lang="en-US"/>
          </a:p>
        </p:txBody>
      </p:sp>
      <p:sp>
        <p:nvSpPr>
          <p:cNvPr id="20" name="Shape 15"/>
          <p:cNvSpPr/>
          <p:nvPr/>
        </p:nvSpPr>
        <p:spPr>
          <a:xfrm>
            <a:off x="9827181" y="4148257"/>
            <a:ext cx="595313" cy="595313"/>
          </a:xfrm>
          <a:prstGeom prst="roundRect">
            <a:avLst>
              <a:gd name="adj" fmla="val 15358451"/>
            </a:avLst>
          </a:prstGeom>
          <a:solidFill>
            <a:srgbClr val="4967E9"/>
          </a:solidFill>
          <a:ln/>
        </p:spPr>
        <p:txBody>
          <a:bodyPr/>
          <a:lstStyle/>
          <a:p>
            <a:endParaRPr lang="en-US"/>
          </a:p>
        </p:txBody>
      </p:sp>
      <p:pic>
        <p:nvPicPr>
          <p:cNvPr id="21"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0892" y="4311848"/>
            <a:ext cx="267891" cy="267891"/>
          </a:xfrm>
          <a:prstGeom prst="rect">
            <a:avLst/>
          </a:prstGeom>
        </p:spPr>
      </p:pic>
      <p:sp>
        <p:nvSpPr>
          <p:cNvPr id="22" name="Text 16"/>
          <p:cNvSpPr/>
          <p:nvPr/>
        </p:nvSpPr>
        <p:spPr>
          <a:xfrm>
            <a:off x="9827181" y="494192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For Retros</a:t>
            </a:r>
            <a:endParaRPr lang="en-US" sz="1950" dirty="0"/>
          </a:p>
        </p:txBody>
      </p:sp>
      <p:sp>
        <p:nvSpPr>
          <p:cNvPr id="23" name="Text 17"/>
          <p:cNvSpPr/>
          <p:nvPr/>
        </p:nvSpPr>
        <p:spPr>
          <a:xfrm>
            <a:off x="9827181" y="5371148"/>
            <a:ext cx="3803333"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Pulling metrics and trends</a:t>
            </a:r>
            <a:endParaRPr lang="en-US" sz="1550" dirty="0"/>
          </a:p>
        </p:txBody>
      </p:sp>
      <p:sp>
        <p:nvSpPr>
          <p:cNvPr id="24" name="Text 18"/>
          <p:cNvSpPr/>
          <p:nvPr/>
        </p:nvSpPr>
        <p:spPr>
          <a:xfrm>
            <a:off x="9827181" y="5758101"/>
            <a:ext cx="3803333"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Summarizing completed work</a:t>
            </a:r>
            <a:endParaRPr lang="en-US" sz="1550" dirty="0"/>
          </a:p>
        </p:txBody>
      </p:sp>
      <p:sp>
        <p:nvSpPr>
          <p:cNvPr id="25" name="Text 19"/>
          <p:cNvSpPr/>
          <p:nvPr/>
        </p:nvSpPr>
        <p:spPr>
          <a:xfrm>
            <a:off x="9827181" y="6145054"/>
            <a:ext cx="3803333"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Identifying patterns in blockers and resolution time</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2852023"/>
            <a:ext cx="1118627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Corben" pitchFamily="34" charset="0"/>
                <a:ea typeface="Corben" pitchFamily="34" charset="-122"/>
                <a:cs typeface="Corben" pitchFamily="34" charset="-120"/>
              </a:rPr>
              <a:t>The Solution: AI + Automation + Delivery Insights</a:t>
            </a:r>
            <a:endParaRPr lang="en-US" sz="3900" dirty="0"/>
          </a:p>
        </p:txBody>
      </p:sp>
      <p:sp>
        <p:nvSpPr>
          <p:cNvPr id="4" name="Text 1"/>
          <p:cNvSpPr/>
          <p:nvPr/>
        </p:nvSpPr>
        <p:spPr>
          <a:xfrm>
            <a:off x="793790" y="376975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game-changing approach involves building three lightweight AI assistants powered by Microsoft 365 Copilot, Graph connectors, and Azure DevOps data. These assistants work behind the scenes to assemble all the information teams need—before meetings ever start.</a:t>
            </a:r>
            <a:endParaRPr lang="en-US" sz="1550" dirty="0"/>
          </a:p>
        </p:txBody>
      </p:sp>
      <p:sp>
        <p:nvSpPr>
          <p:cNvPr id="5" name="Text 2"/>
          <p:cNvSpPr/>
          <p:nvPr/>
        </p:nvSpPr>
        <p:spPr>
          <a:xfrm>
            <a:off x="793790" y="462807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Corben Light" pitchFamily="34" charset="0"/>
                <a:ea typeface="Corben Light" pitchFamily="34" charset="-122"/>
                <a:cs typeface="Corben Light" pitchFamily="34" charset="-120"/>
              </a:rPr>
              <a:t>01</a:t>
            </a:r>
            <a:endParaRPr lang="en-US" sz="1550" dirty="0"/>
          </a:p>
        </p:txBody>
      </p:sp>
      <p:sp>
        <p:nvSpPr>
          <p:cNvPr id="6" name="Shape 3"/>
          <p:cNvSpPr/>
          <p:nvPr/>
        </p:nvSpPr>
        <p:spPr>
          <a:xfrm>
            <a:off x="793790" y="4942403"/>
            <a:ext cx="4215289" cy="22860"/>
          </a:xfrm>
          <a:prstGeom prst="rect">
            <a:avLst/>
          </a:prstGeom>
          <a:solidFill>
            <a:srgbClr val="4967E9"/>
          </a:solidFill>
          <a:ln/>
        </p:spPr>
        <p:txBody>
          <a:bodyPr/>
          <a:lstStyle/>
          <a:p>
            <a:endParaRPr lang="en-US"/>
          </a:p>
        </p:txBody>
      </p:sp>
      <p:sp>
        <p:nvSpPr>
          <p:cNvPr id="7" name="Text 4"/>
          <p:cNvSpPr/>
          <p:nvPr/>
        </p:nvSpPr>
        <p:spPr>
          <a:xfrm>
            <a:off x="793790" y="5087303"/>
            <a:ext cx="402764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Automated AI Standup Summaries</a:t>
            </a:r>
            <a:endParaRPr lang="en-US" sz="1950" dirty="0"/>
          </a:p>
        </p:txBody>
      </p:sp>
      <p:sp>
        <p:nvSpPr>
          <p:cNvPr id="8" name="Text 5"/>
          <p:cNvSpPr/>
          <p:nvPr/>
        </p:nvSpPr>
        <p:spPr>
          <a:xfrm>
            <a:off x="793790" y="5516523"/>
            <a:ext cx="421528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Daily workflow that analyzes 24-hour activity and generates action-ready summaries</a:t>
            </a:r>
            <a:endParaRPr lang="en-US" sz="1550" dirty="0"/>
          </a:p>
        </p:txBody>
      </p:sp>
      <p:sp>
        <p:nvSpPr>
          <p:cNvPr id="9" name="Text 6"/>
          <p:cNvSpPr/>
          <p:nvPr/>
        </p:nvSpPr>
        <p:spPr>
          <a:xfrm>
            <a:off x="5207437" y="462807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Corben Light" pitchFamily="34" charset="0"/>
                <a:ea typeface="Corben Light" pitchFamily="34" charset="-122"/>
                <a:cs typeface="Corben Light" pitchFamily="34" charset="-120"/>
              </a:rPr>
              <a:t>02</a:t>
            </a:r>
            <a:endParaRPr lang="en-US" sz="1550" dirty="0"/>
          </a:p>
        </p:txBody>
      </p:sp>
      <p:sp>
        <p:nvSpPr>
          <p:cNvPr id="10" name="Shape 7"/>
          <p:cNvSpPr/>
          <p:nvPr/>
        </p:nvSpPr>
        <p:spPr>
          <a:xfrm>
            <a:off x="5207437" y="4942403"/>
            <a:ext cx="4215408" cy="22860"/>
          </a:xfrm>
          <a:prstGeom prst="rect">
            <a:avLst/>
          </a:prstGeom>
          <a:solidFill>
            <a:srgbClr val="4967E9"/>
          </a:solidFill>
          <a:ln/>
        </p:spPr>
        <p:txBody>
          <a:bodyPr/>
          <a:lstStyle/>
          <a:p>
            <a:endParaRPr lang="en-US"/>
          </a:p>
        </p:txBody>
      </p:sp>
      <p:sp>
        <p:nvSpPr>
          <p:cNvPr id="11" name="Text 8"/>
          <p:cNvSpPr/>
          <p:nvPr/>
        </p:nvSpPr>
        <p:spPr>
          <a:xfrm>
            <a:off x="5207437" y="5087303"/>
            <a:ext cx="4215408"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Backlog Readiness &amp; Refinement Prep Packets</a:t>
            </a:r>
            <a:endParaRPr lang="en-US" sz="1950" dirty="0"/>
          </a:p>
        </p:txBody>
      </p:sp>
      <p:sp>
        <p:nvSpPr>
          <p:cNvPr id="12" name="Text 9"/>
          <p:cNvSpPr/>
          <p:nvPr/>
        </p:nvSpPr>
        <p:spPr>
          <a:xfrm>
            <a:off x="5207437" y="5826681"/>
            <a:ext cx="421540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Copilot-powered reviews that flag gaps and generate improvement suggestions</a:t>
            </a:r>
            <a:endParaRPr lang="en-US" sz="1550" dirty="0"/>
          </a:p>
        </p:txBody>
      </p:sp>
      <p:sp>
        <p:nvSpPr>
          <p:cNvPr id="13" name="Text 10"/>
          <p:cNvSpPr/>
          <p:nvPr/>
        </p:nvSpPr>
        <p:spPr>
          <a:xfrm>
            <a:off x="9621203" y="462807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Corben Light" pitchFamily="34" charset="0"/>
                <a:ea typeface="Corben Light" pitchFamily="34" charset="-122"/>
                <a:cs typeface="Corben Light" pitchFamily="34" charset="-120"/>
              </a:rPr>
              <a:t>03</a:t>
            </a:r>
            <a:endParaRPr lang="en-US" sz="1550" dirty="0"/>
          </a:p>
        </p:txBody>
      </p:sp>
      <p:sp>
        <p:nvSpPr>
          <p:cNvPr id="14" name="Shape 11"/>
          <p:cNvSpPr/>
          <p:nvPr/>
        </p:nvSpPr>
        <p:spPr>
          <a:xfrm>
            <a:off x="9621203" y="4942403"/>
            <a:ext cx="4215289" cy="22860"/>
          </a:xfrm>
          <a:prstGeom prst="rect">
            <a:avLst/>
          </a:prstGeom>
          <a:solidFill>
            <a:srgbClr val="4967E9"/>
          </a:solidFill>
          <a:ln/>
        </p:spPr>
        <p:txBody>
          <a:bodyPr/>
          <a:lstStyle/>
          <a:p>
            <a:endParaRPr lang="en-US"/>
          </a:p>
        </p:txBody>
      </p:sp>
      <p:sp>
        <p:nvSpPr>
          <p:cNvPr id="15" name="Text 12"/>
          <p:cNvSpPr/>
          <p:nvPr/>
        </p:nvSpPr>
        <p:spPr>
          <a:xfrm>
            <a:off x="9621203" y="5087303"/>
            <a:ext cx="375523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Sprint Planning &amp; Retro Support</a:t>
            </a:r>
            <a:endParaRPr lang="en-US" sz="1950" dirty="0"/>
          </a:p>
        </p:txBody>
      </p:sp>
      <p:sp>
        <p:nvSpPr>
          <p:cNvPr id="16" name="Text 13"/>
          <p:cNvSpPr/>
          <p:nvPr/>
        </p:nvSpPr>
        <p:spPr>
          <a:xfrm>
            <a:off x="9621203" y="5516523"/>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Weekly assistants that analyze capacity, metrics, and patterns automatically</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85361"/>
            <a:ext cx="979050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Corben" pitchFamily="34" charset="0"/>
                <a:ea typeface="Corben" pitchFamily="34" charset="-122"/>
                <a:cs typeface="Corben" pitchFamily="34" charset="-120"/>
              </a:rPr>
              <a:t>Pillar 1: Automated AI Standup Summaries</a:t>
            </a:r>
            <a:endParaRPr lang="en-US" sz="3900" dirty="0"/>
          </a:p>
        </p:txBody>
      </p:sp>
      <p:sp>
        <p:nvSpPr>
          <p:cNvPr id="3" name="Text 1"/>
          <p:cNvSpPr/>
          <p:nvPr/>
        </p:nvSpPr>
        <p:spPr>
          <a:xfrm>
            <a:off x="793790" y="1684734"/>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Corben" pitchFamily="34" charset="0"/>
                <a:ea typeface="Corben" pitchFamily="34" charset="-122"/>
                <a:cs typeface="Corben" pitchFamily="34" charset="-120"/>
              </a:rPr>
              <a:t>How It Works</a:t>
            </a:r>
            <a:endParaRPr lang="en-US" sz="2300" dirty="0"/>
          </a:p>
        </p:txBody>
      </p:sp>
      <p:sp>
        <p:nvSpPr>
          <p:cNvPr id="4" name="Text 2"/>
          <p:cNvSpPr/>
          <p:nvPr/>
        </p:nvSpPr>
        <p:spPr>
          <a:xfrm>
            <a:off x="793790" y="235446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 daily AI workflow runs every morning and transforms standup preparation from a time-consuming chore into a 15-minute action session.</a:t>
            </a:r>
            <a:endParaRPr lang="en-US" sz="1550" dirty="0"/>
          </a:p>
        </p:txBody>
      </p:sp>
      <p:sp>
        <p:nvSpPr>
          <p:cNvPr id="5" name="Shape 3"/>
          <p:cNvSpPr/>
          <p:nvPr/>
        </p:nvSpPr>
        <p:spPr>
          <a:xfrm>
            <a:off x="793790" y="3436025"/>
            <a:ext cx="3378637" cy="1062752"/>
          </a:xfrm>
          <a:prstGeom prst="roundRect">
            <a:avLst>
              <a:gd name="adj" fmla="val 7844"/>
            </a:avLst>
          </a:prstGeom>
          <a:solidFill>
            <a:srgbClr val="F9F9FF">
              <a:alpha val="95000"/>
            </a:srgbClr>
          </a:solidFill>
          <a:ln w="22860">
            <a:solidFill>
              <a:srgbClr val="B8BFDF"/>
            </a:solidFill>
            <a:prstDash val="solid"/>
          </a:ln>
        </p:spPr>
        <p:txBody>
          <a:bodyPr/>
          <a:lstStyle/>
          <a:p>
            <a:endParaRPr lang="en-US"/>
          </a:p>
        </p:txBody>
      </p:sp>
      <p:sp>
        <p:nvSpPr>
          <p:cNvPr id="6" name="Text 4"/>
          <p:cNvSpPr/>
          <p:nvPr/>
        </p:nvSpPr>
        <p:spPr>
          <a:xfrm>
            <a:off x="1015008" y="3657243"/>
            <a:ext cx="2936200"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Pulls the last 24 hours of work item activity</a:t>
            </a:r>
            <a:endParaRPr lang="en-US" sz="1950" dirty="0"/>
          </a:p>
        </p:txBody>
      </p:sp>
      <p:sp>
        <p:nvSpPr>
          <p:cNvPr id="7" name="Shape 5"/>
          <p:cNvSpPr/>
          <p:nvPr/>
        </p:nvSpPr>
        <p:spPr>
          <a:xfrm>
            <a:off x="4370784" y="3436025"/>
            <a:ext cx="3378637" cy="1062752"/>
          </a:xfrm>
          <a:prstGeom prst="roundRect">
            <a:avLst>
              <a:gd name="adj" fmla="val 7844"/>
            </a:avLst>
          </a:prstGeom>
          <a:solidFill>
            <a:srgbClr val="F9F9FF">
              <a:alpha val="95000"/>
            </a:srgbClr>
          </a:solidFill>
          <a:ln w="22860">
            <a:solidFill>
              <a:srgbClr val="B8BFDF"/>
            </a:solidFill>
            <a:prstDash val="solid"/>
          </a:ln>
        </p:spPr>
        <p:txBody>
          <a:bodyPr/>
          <a:lstStyle/>
          <a:p>
            <a:endParaRPr lang="en-US"/>
          </a:p>
        </p:txBody>
      </p:sp>
      <p:sp>
        <p:nvSpPr>
          <p:cNvPr id="8" name="Text 6"/>
          <p:cNvSpPr/>
          <p:nvPr/>
        </p:nvSpPr>
        <p:spPr>
          <a:xfrm>
            <a:off x="4592003" y="3657243"/>
            <a:ext cx="2936200"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Analyzes changes, blockers, and WIP aging</a:t>
            </a:r>
            <a:endParaRPr lang="en-US" sz="1950" dirty="0"/>
          </a:p>
        </p:txBody>
      </p:sp>
      <p:sp>
        <p:nvSpPr>
          <p:cNvPr id="9" name="Shape 7"/>
          <p:cNvSpPr/>
          <p:nvPr/>
        </p:nvSpPr>
        <p:spPr>
          <a:xfrm>
            <a:off x="793790" y="4697135"/>
            <a:ext cx="3378637" cy="1062752"/>
          </a:xfrm>
          <a:prstGeom prst="roundRect">
            <a:avLst>
              <a:gd name="adj" fmla="val 7844"/>
            </a:avLst>
          </a:prstGeom>
          <a:solidFill>
            <a:srgbClr val="F9F9FF">
              <a:alpha val="95000"/>
            </a:srgbClr>
          </a:solidFill>
          <a:ln w="22860">
            <a:solidFill>
              <a:srgbClr val="B8BFDF"/>
            </a:solidFill>
            <a:prstDash val="solid"/>
          </a:ln>
        </p:spPr>
        <p:txBody>
          <a:bodyPr/>
          <a:lstStyle/>
          <a:p>
            <a:endParaRPr lang="en-US"/>
          </a:p>
        </p:txBody>
      </p:sp>
      <p:sp>
        <p:nvSpPr>
          <p:cNvPr id="10" name="Text 8"/>
          <p:cNvSpPr/>
          <p:nvPr/>
        </p:nvSpPr>
        <p:spPr>
          <a:xfrm>
            <a:off x="1015008" y="4918353"/>
            <a:ext cx="2936200"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Identifies stalled work (&gt; 48 hours no movement)</a:t>
            </a:r>
            <a:endParaRPr lang="en-US" sz="1950" dirty="0"/>
          </a:p>
        </p:txBody>
      </p:sp>
      <p:sp>
        <p:nvSpPr>
          <p:cNvPr id="11" name="Shape 9"/>
          <p:cNvSpPr/>
          <p:nvPr/>
        </p:nvSpPr>
        <p:spPr>
          <a:xfrm>
            <a:off x="4370784" y="4697135"/>
            <a:ext cx="3378637" cy="1062752"/>
          </a:xfrm>
          <a:prstGeom prst="roundRect">
            <a:avLst>
              <a:gd name="adj" fmla="val 7844"/>
            </a:avLst>
          </a:prstGeom>
          <a:solidFill>
            <a:srgbClr val="F9F9FF">
              <a:alpha val="95000"/>
            </a:srgbClr>
          </a:solidFill>
          <a:ln w="22860">
            <a:solidFill>
              <a:srgbClr val="B8BFDF"/>
            </a:solidFill>
            <a:prstDash val="solid"/>
          </a:ln>
        </p:spPr>
        <p:txBody>
          <a:bodyPr/>
          <a:lstStyle/>
          <a:p>
            <a:endParaRPr lang="en-US"/>
          </a:p>
        </p:txBody>
      </p:sp>
      <p:sp>
        <p:nvSpPr>
          <p:cNvPr id="12" name="Text 10"/>
          <p:cNvSpPr/>
          <p:nvPr/>
        </p:nvSpPr>
        <p:spPr>
          <a:xfrm>
            <a:off x="4592003" y="4918353"/>
            <a:ext cx="2936200"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Tags the responsible team member</a:t>
            </a:r>
            <a:endParaRPr lang="en-US" sz="1950" dirty="0"/>
          </a:p>
        </p:txBody>
      </p:sp>
      <p:sp>
        <p:nvSpPr>
          <p:cNvPr id="13" name="Shape 11"/>
          <p:cNvSpPr/>
          <p:nvPr/>
        </p:nvSpPr>
        <p:spPr>
          <a:xfrm>
            <a:off x="793790" y="5958245"/>
            <a:ext cx="3378637" cy="1062752"/>
          </a:xfrm>
          <a:prstGeom prst="roundRect">
            <a:avLst>
              <a:gd name="adj" fmla="val 7844"/>
            </a:avLst>
          </a:prstGeom>
          <a:solidFill>
            <a:srgbClr val="F9F9FF">
              <a:alpha val="95000"/>
            </a:srgbClr>
          </a:solidFill>
          <a:ln w="22860">
            <a:solidFill>
              <a:srgbClr val="B8BFDF"/>
            </a:solidFill>
            <a:prstDash val="solid"/>
          </a:ln>
        </p:spPr>
        <p:txBody>
          <a:bodyPr/>
          <a:lstStyle/>
          <a:p>
            <a:endParaRPr lang="en-US"/>
          </a:p>
        </p:txBody>
      </p:sp>
      <p:sp>
        <p:nvSpPr>
          <p:cNvPr id="14" name="Text 12"/>
          <p:cNvSpPr/>
          <p:nvPr/>
        </p:nvSpPr>
        <p:spPr>
          <a:xfrm>
            <a:off x="1015008" y="6179463"/>
            <a:ext cx="2936200"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Generates AI-crafted standup summary</a:t>
            </a:r>
            <a:endParaRPr lang="en-US" sz="1950" dirty="0"/>
          </a:p>
        </p:txBody>
      </p:sp>
      <p:sp>
        <p:nvSpPr>
          <p:cNvPr id="15" name="Shape 13"/>
          <p:cNvSpPr/>
          <p:nvPr/>
        </p:nvSpPr>
        <p:spPr>
          <a:xfrm>
            <a:off x="4370784" y="5958245"/>
            <a:ext cx="3378637" cy="1062752"/>
          </a:xfrm>
          <a:prstGeom prst="roundRect">
            <a:avLst>
              <a:gd name="adj" fmla="val 7844"/>
            </a:avLst>
          </a:prstGeom>
          <a:solidFill>
            <a:srgbClr val="F9F9FF">
              <a:alpha val="95000"/>
            </a:srgbClr>
          </a:solidFill>
          <a:ln w="22860">
            <a:solidFill>
              <a:srgbClr val="B8BFDF"/>
            </a:solidFill>
            <a:prstDash val="solid"/>
          </a:ln>
        </p:spPr>
        <p:txBody>
          <a:bodyPr/>
          <a:lstStyle/>
          <a:p>
            <a:endParaRPr lang="en-US"/>
          </a:p>
        </p:txBody>
      </p:sp>
      <p:sp>
        <p:nvSpPr>
          <p:cNvPr id="16" name="Text 14"/>
          <p:cNvSpPr/>
          <p:nvPr/>
        </p:nvSpPr>
        <p:spPr>
          <a:xfrm>
            <a:off x="4592003" y="6179463"/>
            <a:ext cx="2936200"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Posts automatically in Microsoft Teams</a:t>
            </a:r>
            <a:endParaRPr lang="en-US" sz="1950" dirty="0"/>
          </a:p>
        </p:txBody>
      </p:sp>
      <p:sp>
        <p:nvSpPr>
          <p:cNvPr id="17" name="Shape 15"/>
          <p:cNvSpPr/>
          <p:nvPr/>
        </p:nvSpPr>
        <p:spPr>
          <a:xfrm>
            <a:off x="8241149" y="3436025"/>
            <a:ext cx="5602962" cy="3417927"/>
          </a:xfrm>
          <a:prstGeom prst="roundRect">
            <a:avLst>
              <a:gd name="adj" fmla="val 2439"/>
            </a:avLst>
          </a:prstGeom>
          <a:solidFill>
            <a:srgbClr val="BBC6F7"/>
          </a:solidFill>
          <a:ln/>
        </p:spPr>
        <p:txBody>
          <a:bodyPr/>
          <a:lstStyle/>
          <a:p>
            <a:endParaRPr lang="en-US"/>
          </a:p>
        </p:txBody>
      </p:sp>
      <p:pic>
        <p:nvPicPr>
          <p:cNvPr id="18" name="Image 0" descr="preencoded.png"/>
          <p:cNvPicPr>
            <a:picLocks noChangeAspect="1"/>
          </p:cNvPicPr>
          <p:nvPr/>
        </p:nvPicPr>
        <p:blipFill>
          <a:blip r:embed="rId3"/>
          <a:stretch>
            <a:fillRect/>
          </a:stretch>
        </p:blipFill>
        <p:spPr>
          <a:xfrm>
            <a:off x="8439507" y="3743444"/>
            <a:ext cx="372070" cy="297656"/>
          </a:xfrm>
          <a:prstGeom prst="rect">
            <a:avLst/>
          </a:prstGeom>
        </p:spPr>
      </p:pic>
      <p:sp>
        <p:nvSpPr>
          <p:cNvPr id="19" name="Text 16"/>
          <p:cNvSpPr/>
          <p:nvPr/>
        </p:nvSpPr>
        <p:spPr>
          <a:xfrm>
            <a:off x="9009936" y="3683913"/>
            <a:ext cx="4507111" cy="372070"/>
          </a:xfrm>
          <a:prstGeom prst="rect">
            <a:avLst/>
          </a:prstGeom>
          <a:noFill/>
          <a:ln/>
        </p:spPr>
        <p:txBody>
          <a:bodyPr wrap="none" lIns="0" tIns="0" rIns="0" bIns="0" rtlCol="0" anchor="t"/>
          <a:lstStyle/>
          <a:p>
            <a:pPr marL="0" indent="0" algn="l">
              <a:lnSpc>
                <a:spcPts val="2900"/>
              </a:lnSpc>
              <a:buNone/>
            </a:pPr>
            <a:r>
              <a:rPr lang="en-US" sz="2300" dirty="0">
                <a:solidFill>
                  <a:srgbClr val="000000"/>
                </a:solidFill>
                <a:latin typeface="Corben" pitchFamily="34" charset="0"/>
                <a:ea typeface="Corben" pitchFamily="34" charset="-122"/>
                <a:cs typeface="Corben" pitchFamily="34" charset="-120"/>
              </a:rPr>
              <a:t>What Teams See Before Standup</a:t>
            </a:r>
            <a:endParaRPr lang="en-US" sz="2300" dirty="0"/>
          </a:p>
        </p:txBody>
      </p:sp>
      <p:sp>
        <p:nvSpPr>
          <p:cNvPr id="20" name="Text 17"/>
          <p:cNvSpPr/>
          <p:nvPr/>
        </p:nvSpPr>
        <p:spPr>
          <a:xfrm>
            <a:off x="9009936" y="4254341"/>
            <a:ext cx="4635818"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000000"/>
                </a:solidFill>
                <a:latin typeface="Nobile" pitchFamily="34" charset="0"/>
                <a:ea typeface="Nobile" pitchFamily="34" charset="-122"/>
                <a:cs typeface="Nobile" pitchFamily="34" charset="-120"/>
              </a:rPr>
              <a:t>What moved</a:t>
            </a:r>
            <a:r>
              <a:rPr lang="en-US" sz="1550" dirty="0">
                <a:solidFill>
                  <a:srgbClr val="000000"/>
                </a:solidFill>
                <a:latin typeface="Nobile" pitchFamily="34" charset="0"/>
                <a:ea typeface="Nobile" pitchFamily="34" charset="-122"/>
                <a:cs typeface="Nobile" pitchFamily="34" charset="-120"/>
              </a:rPr>
              <a:t> – Recent progress and completions</a:t>
            </a:r>
            <a:endParaRPr lang="en-US" sz="1550" dirty="0"/>
          </a:p>
        </p:txBody>
      </p:sp>
      <p:sp>
        <p:nvSpPr>
          <p:cNvPr id="21" name="Text 18"/>
          <p:cNvSpPr/>
          <p:nvPr/>
        </p:nvSpPr>
        <p:spPr>
          <a:xfrm>
            <a:off x="9009936" y="4958834"/>
            <a:ext cx="4635818"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000000"/>
                </a:solidFill>
                <a:latin typeface="Nobile" pitchFamily="34" charset="0"/>
                <a:ea typeface="Nobile" pitchFamily="34" charset="-122"/>
                <a:cs typeface="Nobile" pitchFamily="34" charset="-120"/>
              </a:rPr>
              <a:t>What stalled</a:t>
            </a:r>
            <a:r>
              <a:rPr lang="en-US" sz="1550" dirty="0">
                <a:solidFill>
                  <a:srgbClr val="000000"/>
                </a:solidFill>
                <a:latin typeface="Nobile" pitchFamily="34" charset="0"/>
                <a:ea typeface="Nobile" pitchFamily="34" charset="-122"/>
                <a:cs typeface="Nobile" pitchFamily="34" charset="-120"/>
              </a:rPr>
              <a:t> – Items with no recent activity</a:t>
            </a:r>
            <a:endParaRPr lang="en-US" sz="1550" dirty="0"/>
          </a:p>
        </p:txBody>
      </p:sp>
      <p:sp>
        <p:nvSpPr>
          <p:cNvPr id="22" name="Text 19"/>
          <p:cNvSpPr/>
          <p:nvPr/>
        </p:nvSpPr>
        <p:spPr>
          <a:xfrm>
            <a:off x="9009936" y="5345787"/>
            <a:ext cx="4635818"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000000"/>
                </a:solidFill>
                <a:latin typeface="Nobile" pitchFamily="34" charset="0"/>
                <a:ea typeface="Nobile" pitchFamily="34" charset="-122"/>
                <a:cs typeface="Nobile" pitchFamily="34" charset="-120"/>
              </a:rPr>
              <a:t>What's blocked</a:t>
            </a:r>
            <a:r>
              <a:rPr lang="en-US" sz="1550" dirty="0">
                <a:solidFill>
                  <a:srgbClr val="000000"/>
                </a:solidFill>
                <a:latin typeface="Nobile" pitchFamily="34" charset="0"/>
                <a:ea typeface="Nobile" pitchFamily="34" charset="-122"/>
                <a:cs typeface="Nobile" pitchFamily="34" charset="-120"/>
              </a:rPr>
              <a:t> – Active impediments requiring attention</a:t>
            </a:r>
            <a:endParaRPr lang="en-US" sz="1550" dirty="0"/>
          </a:p>
        </p:txBody>
      </p:sp>
      <p:sp>
        <p:nvSpPr>
          <p:cNvPr id="23" name="Text 20"/>
          <p:cNvSpPr/>
          <p:nvPr/>
        </p:nvSpPr>
        <p:spPr>
          <a:xfrm>
            <a:off x="9009936" y="6050280"/>
            <a:ext cx="4635818"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000000"/>
                </a:solidFill>
                <a:latin typeface="Nobile" pitchFamily="34" charset="0"/>
                <a:ea typeface="Nobile" pitchFamily="34" charset="-122"/>
                <a:cs typeface="Nobile" pitchFamily="34" charset="-120"/>
              </a:rPr>
              <a:t>What needs clarification</a:t>
            </a:r>
            <a:r>
              <a:rPr lang="en-US" sz="1550" dirty="0">
                <a:solidFill>
                  <a:srgbClr val="000000"/>
                </a:solidFill>
                <a:latin typeface="Nobile" pitchFamily="34" charset="0"/>
                <a:ea typeface="Nobile" pitchFamily="34" charset="-122"/>
                <a:cs typeface="Nobile" pitchFamily="34" charset="-120"/>
              </a:rPr>
              <a:t> – Ambiguous or incomplete items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05671"/>
            <a:ext cx="1269003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Corben" pitchFamily="34" charset="0"/>
                <a:ea typeface="Corben" pitchFamily="34" charset="-122"/>
                <a:cs typeface="Corben" pitchFamily="34" charset="-120"/>
              </a:rPr>
              <a:t>Pillar 2: Backlog Readiness &amp; Refinement Prep Packets</a:t>
            </a:r>
            <a:endParaRPr lang="en-US" sz="3900" dirty="0"/>
          </a:p>
        </p:txBody>
      </p:sp>
      <p:sp>
        <p:nvSpPr>
          <p:cNvPr id="3" name="Text 1"/>
          <p:cNvSpPr/>
          <p:nvPr/>
        </p:nvSpPr>
        <p:spPr>
          <a:xfrm>
            <a:off x="793790" y="1622584"/>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Backlog refinement used to involve painful context-switching, story rewrites, missing acceptance criteria, and surprise dependencies. The Copilot-powered refinement workflow changed everything by cutting refinement prep time in half while dramatically improving backlog quality.</a:t>
            </a:r>
            <a:endParaRPr lang="en-US" sz="1550" dirty="0"/>
          </a:p>
        </p:txBody>
      </p:sp>
      <p:sp>
        <p:nvSpPr>
          <p:cNvPr id="4" name="Shape 2"/>
          <p:cNvSpPr/>
          <p:nvPr/>
        </p:nvSpPr>
        <p:spPr>
          <a:xfrm>
            <a:off x="793790" y="2798445"/>
            <a:ext cx="6422231" cy="1476256"/>
          </a:xfrm>
          <a:prstGeom prst="roundRect">
            <a:avLst>
              <a:gd name="adj" fmla="val 5647"/>
            </a:avLst>
          </a:prstGeom>
          <a:solidFill>
            <a:srgbClr val="D2D9F9"/>
          </a:solidFill>
          <a:ln w="7620">
            <a:solidFill>
              <a:srgbClr val="B8BFDF"/>
            </a:solidFill>
            <a:prstDash val="solid"/>
          </a:ln>
        </p:spPr>
        <p:txBody>
          <a:bodyPr/>
          <a:lstStyle/>
          <a:p>
            <a:endParaRPr lang="en-US"/>
          </a:p>
        </p:txBody>
      </p:sp>
      <p:sp>
        <p:nvSpPr>
          <p:cNvPr id="5" name="Text 3"/>
          <p:cNvSpPr/>
          <p:nvPr/>
        </p:nvSpPr>
        <p:spPr>
          <a:xfrm>
            <a:off x="999768" y="3004423"/>
            <a:ext cx="414778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Reviews user stories for missing AC</a:t>
            </a:r>
            <a:endParaRPr lang="en-US" sz="1950" dirty="0"/>
          </a:p>
        </p:txBody>
      </p:sp>
      <p:sp>
        <p:nvSpPr>
          <p:cNvPr id="6" name="Text 4"/>
          <p:cNvSpPr/>
          <p:nvPr/>
        </p:nvSpPr>
        <p:spPr>
          <a:xfrm>
            <a:off x="999768" y="3433643"/>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Automatically scans every story to ensure acceptance criteria are complete and testable</a:t>
            </a:r>
            <a:endParaRPr lang="en-US" sz="1550" dirty="0"/>
          </a:p>
        </p:txBody>
      </p:sp>
      <p:sp>
        <p:nvSpPr>
          <p:cNvPr id="7" name="Shape 5"/>
          <p:cNvSpPr/>
          <p:nvPr/>
        </p:nvSpPr>
        <p:spPr>
          <a:xfrm>
            <a:off x="7414379" y="2798445"/>
            <a:ext cx="6422231" cy="1476256"/>
          </a:xfrm>
          <a:prstGeom prst="roundRect">
            <a:avLst>
              <a:gd name="adj" fmla="val 5647"/>
            </a:avLst>
          </a:prstGeom>
          <a:solidFill>
            <a:srgbClr val="D2D9F9"/>
          </a:solidFill>
          <a:ln w="7620">
            <a:solidFill>
              <a:srgbClr val="B8BFDF"/>
            </a:solidFill>
            <a:prstDash val="solid"/>
          </a:ln>
        </p:spPr>
        <p:txBody>
          <a:bodyPr/>
          <a:lstStyle/>
          <a:p>
            <a:endParaRPr lang="en-US"/>
          </a:p>
        </p:txBody>
      </p:sp>
      <p:sp>
        <p:nvSpPr>
          <p:cNvPr id="8" name="Text 6"/>
          <p:cNvSpPr/>
          <p:nvPr/>
        </p:nvSpPr>
        <p:spPr>
          <a:xfrm>
            <a:off x="7620357" y="3004423"/>
            <a:ext cx="437423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Flags ambiguous titles or descriptions</a:t>
            </a:r>
            <a:endParaRPr lang="en-US" sz="1950" dirty="0"/>
          </a:p>
        </p:txBody>
      </p:sp>
      <p:sp>
        <p:nvSpPr>
          <p:cNvPr id="9" name="Text 7"/>
          <p:cNvSpPr/>
          <p:nvPr/>
        </p:nvSpPr>
        <p:spPr>
          <a:xfrm>
            <a:off x="7620357" y="3433643"/>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Identifies unclear language that could lead to misinterpretation during development</a:t>
            </a:r>
            <a:endParaRPr lang="en-US" sz="1550" dirty="0"/>
          </a:p>
        </p:txBody>
      </p:sp>
      <p:sp>
        <p:nvSpPr>
          <p:cNvPr id="10" name="Shape 8"/>
          <p:cNvSpPr/>
          <p:nvPr/>
        </p:nvSpPr>
        <p:spPr>
          <a:xfrm>
            <a:off x="793790" y="4473059"/>
            <a:ext cx="6422231" cy="1476256"/>
          </a:xfrm>
          <a:prstGeom prst="roundRect">
            <a:avLst>
              <a:gd name="adj" fmla="val 5647"/>
            </a:avLst>
          </a:prstGeom>
          <a:solidFill>
            <a:srgbClr val="D2D9F9"/>
          </a:solidFill>
          <a:ln w="7620">
            <a:solidFill>
              <a:srgbClr val="B8BFDF"/>
            </a:solidFill>
            <a:prstDash val="solid"/>
          </a:ln>
        </p:spPr>
        <p:txBody>
          <a:bodyPr/>
          <a:lstStyle/>
          <a:p>
            <a:endParaRPr lang="en-US"/>
          </a:p>
        </p:txBody>
      </p:sp>
      <p:sp>
        <p:nvSpPr>
          <p:cNvPr id="11" name="Text 9"/>
          <p:cNvSpPr/>
          <p:nvPr/>
        </p:nvSpPr>
        <p:spPr>
          <a:xfrm>
            <a:off x="999768" y="4679037"/>
            <a:ext cx="294905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Checks dependency links</a:t>
            </a:r>
            <a:endParaRPr lang="en-US" sz="1950" dirty="0"/>
          </a:p>
        </p:txBody>
      </p:sp>
      <p:sp>
        <p:nvSpPr>
          <p:cNvPr id="12" name="Text 10"/>
          <p:cNvSpPr/>
          <p:nvPr/>
        </p:nvSpPr>
        <p:spPr>
          <a:xfrm>
            <a:off x="999768" y="5108258"/>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Validates all dependencies are properly documented and surfaces hidden relationships</a:t>
            </a:r>
            <a:endParaRPr lang="en-US" sz="1550" dirty="0"/>
          </a:p>
        </p:txBody>
      </p:sp>
      <p:sp>
        <p:nvSpPr>
          <p:cNvPr id="13" name="Shape 11"/>
          <p:cNvSpPr/>
          <p:nvPr/>
        </p:nvSpPr>
        <p:spPr>
          <a:xfrm>
            <a:off x="7414379" y="4473059"/>
            <a:ext cx="6422231" cy="1476256"/>
          </a:xfrm>
          <a:prstGeom prst="roundRect">
            <a:avLst>
              <a:gd name="adj" fmla="val 5647"/>
            </a:avLst>
          </a:prstGeom>
          <a:solidFill>
            <a:srgbClr val="D2D9F9"/>
          </a:solidFill>
          <a:ln w="7620">
            <a:solidFill>
              <a:srgbClr val="B8BFDF"/>
            </a:solidFill>
            <a:prstDash val="solid"/>
          </a:ln>
        </p:spPr>
        <p:txBody>
          <a:bodyPr/>
          <a:lstStyle/>
          <a:p>
            <a:endParaRPr lang="en-US"/>
          </a:p>
        </p:txBody>
      </p:sp>
      <p:sp>
        <p:nvSpPr>
          <p:cNvPr id="14" name="Text 12"/>
          <p:cNvSpPr/>
          <p:nvPr/>
        </p:nvSpPr>
        <p:spPr>
          <a:xfrm>
            <a:off x="7620357" y="4679037"/>
            <a:ext cx="436078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Evaluates required tasks against DoR</a:t>
            </a:r>
            <a:endParaRPr lang="en-US" sz="1950" dirty="0"/>
          </a:p>
        </p:txBody>
      </p:sp>
      <p:sp>
        <p:nvSpPr>
          <p:cNvPr id="15" name="Text 13"/>
          <p:cNvSpPr/>
          <p:nvPr/>
        </p:nvSpPr>
        <p:spPr>
          <a:xfrm>
            <a:off x="7620357" y="5108258"/>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Compares each story against your Definition of Ready to ensure sprint-readiness</a:t>
            </a:r>
            <a:endParaRPr lang="en-US" sz="1550" dirty="0"/>
          </a:p>
        </p:txBody>
      </p:sp>
      <p:sp>
        <p:nvSpPr>
          <p:cNvPr id="16" name="Shape 14"/>
          <p:cNvSpPr/>
          <p:nvPr/>
        </p:nvSpPr>
        <p:spPr>
          <a:xfrm>
            <a:off x="793790" y="6147673"/>
            <a:ext cx="6422231" cy="1476256"/>
          </a:xfrm>
          <a:prstGeom prst="roundRect">
            <a:avLst>
              <a:gd name="adj" fmla="val 5647"/>
            </a:avLst>
          </a:prstGeom>
          <a:solidFill>
            <a:srgbClr val="D2D9F9"/>
          </a:solidFill>
          <a:ln w="7620">
            <a:solidFill>
              <a:srgbClr val="B8BFDF"/>
            </a:solidFill>
            <a:prstDash val="solid"/>
          </a:ln>
        </p:spPr>
        <p:txBody>
          <a:bodyPr/>
          <a:lstStyle/>
          <a:p>
            <a:endParaRPr lang="en-US"/>
          </a:p>
        </p:txBody>
      </p:sp>
      <p:sp>
        <p:nvSpPr>
          <p:cNvPr id="17" name="Text 15"/>
          <p:cNvSpPr/>
          <p:nvPr/>
        </p:nvSpPr>
        <p:spPr>
          <a:xfrm>
            <a:off x="999768" y="6353651"/>
            <a:ext cx="323850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Highlights oversized stories</a:t>
            </a:r>
            <a:endParaRPr lang="en-US" sz="1950" dirty="0"/>
          </a:p>
        </p:txBody>
      </p:sp>
      <p:sp>
        <p:nvSpPr>
          <p:cNvPr id="18" name="Text 16"/>
          <p:cNvSpPr/>
          <p:nvPr/>
        </p:nvSpPr>
        <p:spPr>
          <a:xfrm>
            <a:off x="999768" y="6782872"/>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Identifies stories that should be broken down before sprint commitment</a:t>
            </a:r>
            <a:endParaRPr lang="en-US" sz="1550" dirty="0"/>
          </a:p>
        </p:txBody>
      </p:sp>
      <p:sp>
        <p:nvSpPr>
          <p:cNvPr id="19" name="Shape 17"/>
          <p:cNvSpPr/>
          <p:nvPr/>
        </p:nvSpPr>
        <p:spPr>
          <a:xfrm>
            <a:off x="7414379" y="6147673"/>
            <a:ext cx="6422231" cy="1476256"/>
          </a:xfrm>
          <a:prstGeom prst="roundRect">
            <a:avLst>
              <a:gd name="adj" fmla="val 5647"/>
            </a:avLst>
          </a:prstGeom>
          <a:solidFill>
            <a:srgbClr val="D2D9F9"/>
          </a:solidFill>
          <a:ln w="7620">
            <a:solidFill>
              <a:srgbClr val="B8BFDF"/>
            </a:solidFill>
            <a:prstDash val="solid"/>
          </a:ln>
        </p:spPr>
        <p:txBody>
          <a:bodyPr/>
          <a:lstStyle/>
          <a:p>
            <a:endParaRPr lang="en-US"/>
          </a:p>
        </p:txBody>
      </p:sp>
      <p:sp>
        <p:nvSpPr>
          <p:cNvPr id="20" name="Text 18"/>
          <p:cNvSpPr/>
          <p:nvPr/>
        </p:nvSpPr>
        <p:spPr>
          <a:xfrm>
            <a:off x="7620357" y="6353651"/>
            <a:ext cx="402740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Generates Refinement Prep Packet</a:t>
            </a:r>
            <a:endParaRPr lang="en-US" sz="1950" dirty="0"/>
          </a:p>
        </p:txBody>
      </p:sp>
      <p:sp>
        <p:nvSpPr>
          <p:cNvPr id="21" name="Text 19"/>
          <p:cNvSpPr/>
          <p:nvPr/>
        </p:nvSpPr>
        <p:spPr>
          <a:xfrm>
            <a:off x="7620357" y="6782872"/>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Delivers comprehensive report 24 hours before refinement with AI-suggested improvements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2541865"/>
            <a:ext cx="979455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Corben" pitchFamily="34" charset="0"/>
                <a:ea typeface="Corben" pitchFamily="34" charset="-122"/>
                <a:cs typeface="Corben" pitchFamily="34" charset="-120"/>
              </a:rPr>
              <a:t>What's Inside the Refinement Prep Packet</a:t>
            </a:r>
            <a:endParaRPr lang="en-US" sz="3900" dirty="0"/>
          </a:p>
        </p:txBody>
      </p:sp>
      <p:sp>
        <p:nvSpPr>
          <p:cNvPr id="4" name="Shape 1"/>
          <p:cNvSpPr/>
          <p:nvPr/>
        </p:nvSpPr>
        <p:spPr>
          <a:xfrm>
            <a:off x="793790" y="3459599"/>
            <a:ext cx="4215289" cy="1793796"/>
          </a:xfrm>
          <a:prstGeom prst="roundRect">
            <a:avLst>
              <a:gd name="adj" fmla="val 4647"/>
            </a:avLst>
          </a:prstGeom>
          <a:solidFill>
            <a:srgbClr val="D2D9F9"/>
          </a:solidFill>
          <a:ln w="7620">
            <a:solidFill>
              <a:srgbClr val="B8BFDF"/>
            </a:solidFill>
            <a:prstDash val="solid"/>
          </a:ln>
        </p:spPr>
        <p:txBody>
          <a:bodyPr/>
          <a:lstStyle/>
          <a:p>
            <a:endParaRPr lang="en-US"/>
          </a:p>
        </p:txBody>
      </p:sp>
      <p:sp>
        <p:nvSpPr>
          <p:cNvPr id="5" name="Text 2"/>
          <p:cNvSpPr/>
          <p:nvPr/>
        </p:nvSpPr>
        <p:spPr>
          <a:xfrm>
            <a:off x="999768" y="366557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Stories Not Ready</a:t>
            </a:r>
            <a:endParaRPr lang="en-US" sz="1950" dirty="0"/>
          </a:p>
        </p:txBody>
      </p:sp>
      <p:sp>
        <p:nvSpPr>
          <p:cNvPr id="6" name="Text 3"/>
          <p:cNvSpPr/>
          <p:nvPr/>
        </p:nvSpPr>
        <p:spPr>
          <a:xfrm>
            <a:off x="999768" y="4094798"/>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Complete list of stories that don't meet Definition of Ready with specific gaps identified</a:t>
            </a:r>
            <a:endParaRPr lang="en-US" sz="1550" dirty="0"/>
          </a:p>
        </p:txBody>
      </p:sp>
      <p:sp>
        <p:nvSpPr>
          <p:cNvPr id="7" name="Shape 4"/>
          <p:cNvSpPr/>
          <p:nvPr/>
        </p:nvSpPr>
        <p:spPr>
          <a:xfrm>
            <a:off x="5207437" y="3459599"/>
            <a:ext cx="4215408" cy="1793796"/>
          </a:xfrm>
          <a:prstGeom prst="roundRect">
            <a:avLst>
              <a:gd name="adj" fmla="val 4647"/>
            </a:avLst>
          </a:prstGeom>
          <a:solidFill>
            <a:srgbClr val="D2D9F9"/>
          </a:solidFill>
          <a:ln w="7620">
            <a:solidFill>
              <a:srgbClr val="B8BFDF"/>
            </a:solidFill>
            <a:prstDash val="solid"/>
          </a:ln>
        </p:spPr>
        <p:txBody>
          <a:bodyPr/>
          <a:lstStyle/>
          <a:p>
            <a:endParaRPr lang="en-US"/>
          </a:p>
        </p:txBody>
      </p:sp>
      <p:sp>
        <p:nvSpPr>
          <p:cNvPr id="8" name="Text 5"/>
          <p:cNvSpPr/>
          <p:nvPr/>
        </p:nvSpPr>
        <p:spPr>
          <a:xfrm>
            <a:off x="5413415" y="3665577"/>
            <a:ext cx="280487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Stories Needing Rewrite</a:t>
            </a:r>
            <a:endParaRPr lang="en-US" sz="1950" dirty="0"/>
          </a:p>
        </p:txBody>
      </p:sp>
      <p:sp>
        <p:nvSpPr>
          <p:cNvPr id="9" name="Text 6"/>
          <p:cNvSpPr/>
          <p:nvPr/>
        </p:nvSpPr>
        <p:spPr>
          <a:xfrm>
            <a:off x="5413415" y="4094798"/>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User stories with clarity issues, ambiguous language, or missing context flagged for revision</a:t>
            </a:r>
            <a:endParaRPr lang="en-US" sz="1550" dirty="0"/>
          </a:p>
        </p:txBody>
      </p:sp>
      <p:sp>
        <p:nvSpPr>
          <p:cNvPr id="10" name="Shape 7"/>
          <p:cNvSpPr/>
          <p:nvPr/>
        </p:nvSpPr>
        <p:spPr>
          <a:xfrm>
            <a:off x="9621203" y="3459599"/>
            <a:ext cx="4215289" cy="1793796"/>
          </a:xfrm>
          <a:prstGeom prst="roundRect">
            <a:avLst>
              <a:gd name="adj" fmla="val 4647"/>
            </a:avLst>
          </a:prstGeom>
          <a:solidFill>
            <a:srgbClr val="D2D9F9"/>
          </a:solidFill>
          <a:ln w="7620">
            <a:solidFill>
              <a:srgbClr val="B8BFDF"/>
            </a:solidFill>
            <a:prstDash val="solid"/>
          </a:ln>
        </p:spPr>
        <p:txBody>
          <a:bodyPr/>
          <a:lstStyle/>
          <a:p>
            <a:endParaRPr lang="en-US"/>
          </a:p>
        </p:txBody>
      </p:sp>
      <p:sp>
        <p:nvSpPr>
          <p:cNvPr id="11" name="Text 8"/>
          <p:cNvSpPr/>
          <p:nvPr/>
        </p:nvSpPr>
        <p:spPr>
          <a:xfrm>
            <a:off x="9827181" y="366557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Clarity Gaps</a:t>
            </a:r>
            <a:endParaRPr lang="en-US" sz="1950" dirty="0"/>
          </a:p>
        </p:txBody>
      </p:sp>
      <p:sp>
        <p:nvSpPr>
          <p:cNvPr id="12" name="Text 9"/>
          <p:cNvSpPr/>
          <p:nvPr/>
        </p:nvSpPr>
        <p:spPr>
          <a:xfrm>
            <a:off x="9827181" y="4094798"/>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Specific questions and unclear requirements that need Product Owner input before refinement</a:t>
            </a:r>
            <a:endParaRPr lang="en-US" sz="1550" dirty="0"/>
          </a:p>
        </p:txBody>
      </p:sp>
      <p:sp>
        <p:nvSpPr>
          <p:cNvPr id="13" name="Shape 10"/>
          <p:cNvSpPr/>
          <p:nvPr/>
        </p:nvSpPr>
        <p:spPr>
          <a:xfrm>
            <a:off x="793790" y="5451753"/>
            <a:ext cx="6422112" cy="1476256"/>
          </a:xfrm>
          <a:prstGeom prst="roundRect">
            <a:avLst>
              <a:gd name="adj" fmla="val 5647"/>
            </a:avLst>
          </a:prstGeom>
          <a:solidFill>
            <a:srgbClr val="D2D9F9"/>
          </a:solidFill>
          <a:ln w="7620">
            <a:solidFill>
              <a:srgbClr val="B8BFDF"/>
            </a:solidFill>
            <a:prstDash val="solid"/>
          </a:ln>
        </p:spPr>
        <p:txBody>
          <a:bodyPr/>
          <a:lstStyle/>
          <a:p>
            <a:endParaRPr lang="en-US"/>
          </a:p>
        </p:txBody>
      </p:sp>
      <p:sp>
        <p:nvSpPr>
          <p:cNvPr id="14" name="Text 11"/>
          <p:cNvSpPr/>
          <p:nvPr/>
        </p:nvSpPr>
        <p:spPr>
          <a:xfrm>
            <a:off x="999768" y="565773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Dependency Risks</a:t>
            </a:r>
            <a:endParaRPr lang="en-US" sz="1950" dirty="0"/>
          </a:p>
        </p:txBody>
      </p:sp>
      <p:sp>
        <p:nvSpPr>
          <p:cNvPr id="15" name="Text 12"/>
          <p:cNvSpPr/>
          <p:nvPr/>
        </p:nvSpPr>
        <p:spPr>
          <a:xfrm>
            <a:off x="999768" y="6086951"/>
            <a:ext cx="601015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Cross-team dependencies, external blockers, or integration points requiring coordination</a:t>
            </a:r>
            <a:endParaRPr lang="en-US" sz="1550" dirty="0"/>
          </a:p>
        </p:txBody>
      </p:sp>
      <p:sp>
        <p:nvSpPr>
          <p:cNvPr id="16" name="Shape 13"/>
          <p:cNvSpPr/>
          <p:nvPr/>
        </p:nvSpPr>
        <p:spPr>
          <a:xfrm>
            <a:off x="7414260" y="5451753"/>
            <a:ext cx="6422231" cy="1476256"/>
          </a:xfrm>
          <a:prstGeom prst="roundRect">
            <a:avLst>
              <a:gd name="adj" fmla="val 5647"/>
            </a:avLst>
          </a:prstGeom>
          <a:solidFill>
            <a:srgbClr val="D2D9F9"/>
          </a:solidFill>
          <a:ln w="7620">
            <a:solidFill>
              <a:srgbClr val="B8BFDF"/>
            </a:solidFill>
            <a:prstDash val="solid"/>
          </a:ln>
        </p:spPr>
        <p:txBody>
          <a:bodyPr/>
          <a:lstStyle/>
          <a:p>
            <a:endParaRPr lang="en-US"/>
          </a:p>
        </p:txBody>
      </p:sp>
      <p:sp>
        <p:nvSpPr>
          <p:cNvPr id="17" name="Text 14"/>
          <p:cNvSpPr/>
          <p:nvPr/>
        </p:nvSpPr>
        <p:spPr>
          <a:xfrm>
            <a:off x="7620238" y="5657731"/>
            <a:ext cx="329660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Corben" pitchFamily="34" charset="0"/>
                <a:ea typeface="Corben" pitchFamily="34" charset="-122"/>
                <a:cs typeface="Corben" pitchFamily="34" charset="-120"/>
              </a:rPr>
              <a:t>AI-Suggested Improvements</a:t>
            </a:r>
            <a:endParaRPr lang="en-US" sz="1950" dirty="0"/>
          </a:p>
        </p:txBody>
      </p:sp>
      <p:sp>
        <p:nvSpPr>
          <p:cNvPr id="18" name="Text 15"/>
          <p:cNvSpPr/>
          <p:nvPr/>
        </p:nvSpPr>
        <p:spPr>
          <a:xfrm>
            <a:off x="7620238" y="6086951"/>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Copilot-generated recommendations for acceptance criteria, test scenarios, and story splitting</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42950" y="654248"/>
            <a:ext cx="8776811" cy="580430"/>
          </a:xfrm>
          <a:prstGeom prst="rect">
            <a:avLst/>
          </a:prstGeom>
          <a:noFill/>
          <a:ln/>
        </p:spPr>
        <p:txBody>
          <a:bodyPr wrap="none" lIns="0" tIns="0" rIns="0" bIns="0" rtlCol="0" anchor="t"/>
          <a:lstStyle/>
          <a:p>
            <a:pPr marL="0" indent="0" algn="l">
              <a:lnSpc>
                <a:spcPts val="4550"/>
              </a:lnSpc>
              <a:buNone/>
            </a:pPr>
            <a:r>
              <a:rPr lang="en-US" sz="3650" dirty="0">
                <a:solidFill>
                  <a:srgbClr val="1B1B27"/>
                </a:solidFill>
                <a:latin typeface="Corben" pitchFamily="34" charset="0"/>
                <a:ea typeface="Corben" pitchFamily="34" charset="-122"/>
                <a:cs typeface="Corben" pitchFamily="34" charset="-120"/>
              </a:rPr>
              <a:t>Pillar 3: Sprint Planning &amp; Retro Support</a:t>
            </a:r>
            <a:endParaRPr lang="en-US" sz="3650" dirty="0"/>
          </a:p>
        </p:txBody>
      </p:sp>
      <p:sp>
        <p:nvSpPr>
          <p:cNvPr id="3" name="Text 1"/>
          <p:cNvSpPr/>
          <p:nvPr/>
        </p:nvSpPr>
        <p:spPr>
          <a:xfrm>
            <a:off x="742950" y="1699022"/>
            <a:ext cx="2987993" cy="348258"/>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Corben" pitchFamily="34" charset="0"/>
                <a:ea typeface="Corben" pitchFamily="34" charset="-122"/>
                <a:cs typeface="Corben" pitchFamily="34" charset="-120"/>
              </a:rPr>
              <a:t>Before Sprint Planning</a:t>
            </a:r>
            <a:endParaRPr lang="en-US" sz="2150" dirty="0"/>
          </a:p>
        </p:txBody>
      </p:sp>
      <p:sp>
        <p:nvSpPr>
          <p:cNvPr id="4" name="Text 2"/>
          <p:cNvSpPr/>
          <p:nvPr/>
        </p:nvSpPr>
        <p:spPr>
          <a:xfrm>
            <a:off x="742950" y="2233017"/>
            <a:ext cx="8521184" cy="594360"/>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A weekly planning assistant analyzes historical data and current capacity to set teams up for realistic commitments and successful sprints.</a:t>
            </a:r>
            <a:endParaRPr lang="en-US" sz="1450" dirty="0"/>
          </a:p>
        </p:txBody>
      </p:sp>
      <p:sp>
        <p:nvSpPr>
          <p:cNvPr id="5" name="Shape 3"/>
          <p:cNvSpPr/>
          <p:nvPr/>
        </p:nvSpPr>
        <p:spPr>
          <a:xfrm>
            <a:off x="742950" y="3036332"/>
            <a:ext cx="2716530" cy="2341483"/>
          </a:xfrm>
          <a:prstGeom prst="roundRect">
            <a:avLst>
              <a:gd name="adj" fmla="val 3332"/>
            </a:avLst>
          </a:prstGeom>
          <a:solidFill>
            <a:srgbClr val="D2D9F9"/>
          </a:solidFill>
          <a:ln w="7620">
            <a:solidFill>
              <a:srgbClr val="B8BFDF"/>
            </a:solidFill>
            <a:prstDash val="solid"/>
          </a:ln>
        </p:spPr>
        <p:txBody>
          <a:bodyPr/>
          <a:lstStyle/>
          <a:p>
            <a:endParaRPr lang="en-US"/>
          </a:p>
        </p:txBody>
      </p:sp>
      <p:sp>
        <p:nvSpPr>
          <p:cNvPr id="6" name="Text 4"/>
          <p:cNvSpPr/>
          <p:nvPr/>
        </p:nvSpPr>
        <p:spPr>
          <a:xfrm>
            <a:off x="936308" y="3229689"/>
            <a:ext cx="2329815" cy="580311"/>
          </a:xfrm>
          <a:prstGeom prst="rect">
            <a:avLst/>
          </a:prstGeom>
          <a:noFill/>
          <a:ln/>
        </p:spPr>
        <p:txBody>
          <a:bodyPr wrap="square" lIns="0" tIns="0" rIns="0" bIns="0" rtlCol="0" anchor="t"/>
          <a:lstStyle/>
          <a:p>
            <a:pPr marL="0" indent="0" algn="l">
              <a:lnSpc>
                <a:spcPts val="2250"/>
              </a:lnSpc>
              <a:buNone/>
            </a:pPr>
            <a:r>
              <a:rPr lang="en-US" sz="1800" dirty="0">
                <a:solidFill>
                  <a:srgbClr val="404155"/>
                </a:solidFill>
                <a:latin typeface="Corben" pitchFamily="34" charset="0"/>
                <a:ea typeface="Corben" pitchFamily="34" charset="-122"/>
                <a:cs typeface="Corben" pitchFamily="34" charset="-120"/>
              </a:rPr>
              <a:t>Analyzes team capacity</a:t>
            </a:r>
            <a:endParaRPr lang="en-US" sz="1800" dirty="0"/>
          </a:p>
        </p:txBody>
      </p:sp>
      <p:sp>
        <p:nvSpPr>
          <p:cNvPr id="7" name="Text 5"/>
          <p:cNvSpPr/>
          <p:nvPr/>
        </p:nvSpPr>
        <p:spPr>
          <a:xfrm>
            <a:off x="936308" y="3995738"/>
            <a:ext cx="2329815" cy="1188720"/>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Accounts for PTO, meetings, and actual available development hours</a:t>
            </a:r>
            <a:endParaRPr lang="en-US" sz="1450" dirty="0"/>
          </a:p>
        </p:txBody>
      </p:sp>
      <p:sp>
        <p:nvSpPr>
          <p:cNvPr id="8" name="Shape 6"/>
          <p:cNvSpPr/>
          <p:nvPr/>
        </p:nvSpPr>
        <p:spPr>
          <a:xfrm>
            <a:off x="3645218" y="3036332"/>
            <a:ext cx="2716530" cy="2341483"/>
          </a:xfrm>
          <a:prstGeom prst="roundRect">
            <a:avLst>
              <a:gd name="adj" fmla="val 3332"/>
            </a:avLst>
          </a:prstGeom>
          <a:solidFill>
            <a:srgbClr val="D2D9F9"/>
          </a:solidFill>
          <a:ln w="7620">
            <a:solidFill>
              <a:srgbClr val="B8BFDF"/>
            </a:solidFill>
            <a:prstDash val="solid"/>
          </a:ln>
        </p:spPr>
        <p:txBody>
          <a:bodyPr/>
          <a:lstStyle/>
          <a:p>
            <a:endParaRPr lang="en-US"/>
          </a:p>
        </p:txBody>
      </p:sp>
      <p:sp>
        <p:nvSpPr>
          <p:cNvPr id="9" name="Text 7"/>
          <p:cNvSpPr/>
          <p:nvPr/>
        </p:nvSpPr>
        <p:spPr>
          <a:xfrm>
            <a:off x="3838575" y="3229689"/>
            <a:ext cx="2329815" cy="580311"/>
          </a:xfrm>
          <a:prstGeom prst="rect">
            <a:avLst/>
          </a:prstGeom>
          <a:noFill/>
          <a:ln/>
        </p:spPr>
        <p:txBody>
          <a:bodyPr wrap="square" lIns="0" tIns="0" rIns="0" bIns="0" rtlCol="0" anchor="t"/>
          <a:lstStyle/>
          <a:p>
            <a:pPr marL="0" indent="0" algn="l">
              <a:lnSpc>
                <a:spcPts val="2250"/>
              </a:lnSpc>
              <a:buNone/>
            </a:pPr>
            <a:r>
              <a:rPr lang="en-US" sz="1800" dirty="0">
                <a:solidFill>
                  <a:srgbClr val="404155"/>
                </a:solidFill>
                <a:latin typeface="Corben" pitchFamily="34" charset="0"/>
                <a:ea typeface="Corben" pitchFamily="34" charset="-122"/>
                <a:cs typeface="Corben" pitchFamily="34" charset="-120"/>
              </a:rPr>
              <a:t>Reads historical throughput</a:t>
            </a:r>
            <a:endParaRPr lang="en-US" sz="1800" dirty="0"/>
          </a:p>
        </p:txBody>
      </p:sp>
      <p:sp>
        <p:nvSpPr>
          <p:cNvPr id="10" name="Text 8"/>
          <p:cNvSpPr/>
          <p:nvPr/>
        </p:nvSpPr>
        <p:spPr>
          <a:xfrm>
            <a:off x="3838575" y="3995738"/>
            <a:ext cx="2329815" cy="891540"/>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Reviews past 3-6 sprints to establish velocity baseline</a:t>
            </a:r>
            <a:endParaRPr lang="en-US" sz="1450" dirty="0"/>
          </a:p>
        </p:txBody>
      </p:sp>
      <p:sp>
        <p:nvSpPr>
          <p:cNvPr id="11" name="Shape 9"/>
          <p:cNvSpPr/>
          <p:nvPr/>
        </p:nvSpPr>
        <p:spPr>
          <a:xfrm>
            <a:off x="6547485" y="3036332"/>
            <a:ext cx="2716530" cy="2341483"/>
          </a:xfrm>
          <a:prstGeom prst="roundRect">
            <a:avLst>
              <a:gd name="adj" fmla="val 3332"/>
            </a:avLst>
          </a:prstGeom>
          <a:solidFill>
            <a:srgbClr val="D2D9F9"/>
          </a:solidFill>
          <a:ln w="7620">
            <a:solidFill>
              <a:srgbClr val="B8BFDF"/>
            </a:solidFill>
            <a:prstDash val="solid"/>
          </a:ln>
        </p:spPr>
        <p:txBody>
          <a:bodyPr/>
          <a:lstStyle/>
          <a:p>
            <a:endParaRPr lang="en-US"/>
          </a:p>
        </p:txBody>
      </p:sp>
      <p:sp>
        <p:nvSpPr>
          <p:cNvPr id="12" name="Text 10"/>
          <p:cNvSpPr/>
          <p:nvPr/>
        </p:nvSpPr>
        <p:spPr>
          <a:xfrm>
            <a:off x="6740843" y="3229689"/>
            <a:ext cx="2329815" cy="580311"/>
          </a:xfrm>
          <a:prstGeom prst="rect">
            <a:avLst/>
          </a:prstGeom>
          <a:noFill/>
          <a:ln/>
        </p:spPr>
        <p:txBody>
          <a:bodyPr wrap="square" lIns="0" tIns="0" rIns="0" bIns="0" rtlCol="0" anchor="t"/>
          <a:lstStyle/>
          <a:p>
            <a:pPr marL="0" indent="0" algn="l">
              <a:lnSpc>
                <a:spcPts val="2250"/>
              </a:lnSpc>
              <a:buNone/>
            </a:pPr>
            <a:r>
              <a:rPr lang="en-US" sz="1800" dirty="0">
                <a:solidFill>
                  <a:srgbClr val="404155"/>
                </a:solidFill>
                <a:latin typeface="Corben" pitchFamily="34" charset="0"/>
                <a:ea typeface="Corben" pitchFamily="34" charset="-122"/>
                <a:cs typeface="Corben" pitchFamily="34" charset="-120"/>
              </a:rPr>
              <a:t>Suggests capacity-aligned sprint goal</a:t>
            </a:r>
            <a:endParaRPr lang="en-US" sz="1800" dirty="0"/>
          </a:p>
        </p:txBody>
      </p:sp>
      <p:sp>
        <p:nvSpPr>
          <p:cNvPr id="13" name="Text 11"/>
          <p:cNvSpPr/>
          <p:nvPr/>
        </p:nvSpPr>
        <p:spPr>
          <a:xfrm>
            <a:off x="6740843" y="3995738"/>
            <a:ext cx="2329815" cy="891540"/>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Proposes realistic goals based on team capacity and priorities</a:t>
            </a:r>
            <a:endParaRPr lang="en-US" sz="1450" dirty="0"/>
          </a:p>
        </p:txBody>
      </p:sp>
      <p:sp>
        <p:nvSpPr>
          <p:cNvPr id="14" name="Shape 12"/>
          <p:cNvSpPr/>
          <p:nvPr/>
        </p:nvSpPr>
        <p:spPr>
          <a:xfrm>
            <a:off x="742950" y="5563553"/>
            <a:ext cx="4167664" cy="1456968"/>
          </a:xfrm>
          <a:prstGeom prst="roundRect">
            <a:avLst>
              <a:gd name="adj" fmla="val 5355"/>
            </a:avLst>
          </a:prstGeom>
          <a:solidFill>
            <a:srgbClr val="D2D9F9"/>
          </a:solidFill>
          <a:ln w="7620">
            <a:solidFill>
              <a:srgbClr val="B8BFDF"/>
            </a:solidFill>
            <a:prstDash val="solid"/>
          </a:ln>
        </p:spPr>
        <p:txBody>
          <a:bodyPr/>
          <a:lstStyle/>
          <a:p>
            <a:endParaRPr lang="en-US"/>
          </a:p>
        </p:txBody>
      </p:sp>
      <p:sp>
        <p:nvSpPr>
          <p:cNvPr id="15" name="Text 13"/>
          <p:cNvSpPr/>
          <p:nvPr/>
        </p:nvSpPr>
        <p:spPr>
          <a:xfrm>
            <a:off x="936308" y="5756910"/>
            <a:ext cx="3184565" cy="290155"/>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Corben" pitchFamily="34" charset="0"/>
                <a:ea typeface="Corben" pitchFamily="34" charset="-122"/>
                <a:cs typeface="Corben" pitchFamily="34" charset="-120"/>
              </a:rPr>
              <a:t>Identifies load-balance issues</a:t>
            </a:r>
            <a:endParaRPr lang="en-US" sz="1800" dirty="0"/>
          </a:p>
        </p:txBody>
      </p:sp>
      <p:sp>
        <p:nvSpPr>
          <p:cNvPr id="16" name="Text 14"/>
          <p:cNvSpPr/>
          <p:nvPr/>
        </p:nvSpPr>
        <p:spPr>
          <a:xfrm>
            <a:off x="936308" y="6232803"/>
            <a:ext cx="3780949" cy="594360"/>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Flags team members with overcommitment or underutilization</a:t>
            </a:r>
            <a:endParaRPr lang="en-US" sz="1450" dirty="0"/>
          </a:p>
        </p:txBody>
      </p:sp>
      <p:sp>
        <p:nvSpPr>
          <p:cNvPr id="17" name="Shape 15"/>
          <p:cNvSpPr/>
          <p:nvPr/>
        </p:nvSpPr>
        <p:spPr>
          <a:xfrm>
            <a:off x="5096351" y="5563553"/>
            <a:ext cx="4167664" cy="1456968"/>
          </a:xfrm>
          <a:prstGeom prst="roundRect">
            <a:avLst>
              <a:gd name="adj" fmla="val 5355"/>
            </a:avLst>
          </a:prstGeom>
          <a:solidFill>
            <a:srgbClr val="D2D9F9"/>
          </a:solidFill>
          <a:ln w="7620">
            <a:solidFill>
              <a:srgbClr val="B8BFDF"/>
            </a:solidFill>
            <a:prstDash val="solid"/>
          </a:ln>
        </p:spPr>
        <p:txBody>
          <a:bodyPr/>
          <a:lstStyle/>
          <a:p>
            <a:endParaRPr lang="en-US"/>
          </a:p>
        </p:txBody>
      </p:sp>
      <p:sp>
        <p:nvSpPr>
          <p:cNvPr id="18" name="Text 16"/>
          <p:cNvSpPr/>
          <p:nvPr/>
        </p:nvSpPr>
        <p:spPr>
          <a:xfrm>
            <a:off x="5289709" y="5756910"/>
            <a:ext cx="2321838" cy="290155"/>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Corben" pitchFamily="34" charset="0"/>
                <a:ea typeface="Corben" pitchFamily="34" charset="-122"/>
                <a:cs typeface="Corben" pitchFamily="34" charset="-120"/>
              </a:rPr>
              <a:t>Flags risky work</a:t>
            </a:r>
            <a:endParaRPr lang="en-US" sz="1800" dirty="0"/>
          </a:p>
        </p:txBody>
      </p:sp>
      <p:sp>
        <p:nvSpPr>
          <p:cNvPr id="19" name="Text 17"/>
          <p:cNvSpPr/>
          <p:nvPr/>
        </p:nvSpPr>
        <p:spPr>
          <a:xfrm>
            <a:off x="5289709" y="6232803"/>
            <a:ext cx="3780949" cy="594360"/>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Highlights stories with dependencies, unknowns, or technical complexity</a:t>
            </a:r>
            <a:endParaRPr lang="en-US" sz="1450" dirty="0"/>
          </a:p>
        </p:txBody>
      </p:sp>
      <p:sp>
        <p:nvSpPr>
          <p:cNvPr id="20" name="Text 18"/>
          <p:cNvSpPr/>
          <p:nvPr/>
        </p:nvSpPr>
        <p:spPr>
          <a:xfrm>
            <a:off x="9724906" y="1699022"/>
            <a:ext cx="2825710" cy="348258"/>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Corben" pitchFamily="34" charset="0"/>
                <a:ea typeface="Corben" pitchFamily="34" charset="-122"/>
                <a:cs typeface="Corben" pitchFamily="34" charset="-120"/>
              </a:rPr>
              <a:t>Before Retrospectives</a:t>
            </a:r>
            <a:endParaRPr lang="en-US" sz="2150" dirty="0"/>
          </a:p>
        </p:txBody>
      </p:sp>
      <p:sp>
        <p:nvSpPr>
          <p:cNvPr id="21" name="Text 19"/>
          <p:cNvSpPr/>
          <p:nvPr/>
        </p:nvSpPr>
        <p:spPr>
          <a:xfrm>
            <a:off x="9724906" y="2233017"/>
            <a:ext cx="4170045" cy="891540"/>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A second workflow transforms retros from anecdotal discussions into data-driven improvement sessions.</a:t>
            </a:r>
            <a:endParaRPr lang="en-US" sz="1450" dirty="0"/>
          </a:p>
        </p:txBody>
      </p:sp>
      <p:sp>
        <p:nvSpPr>
          <p:cNvPr id="22" name="Shape 20"/>
          <p:cNvSpPr/>
          <p:nvPr/>
        </p:nvSpPr>
        <p:spPr>
          <a:xfrm>
            <a:off x="9724906" y="3333512"/>
            <a:ext cx="4170045" cy="2974062"/>
          </a:xfrm>
          <a:prstGeom prst="roundRect">
            <a:avLst>
              <a:gd name="adj" fmla="val 2623"/>
            </a:avLst>
          </a:prstGeom>
          <a:solidFill>
            <a:srgbClr val="BBC6F7"/>
          </a:solidFill>
          <a:ln/>
        </p:spPr>
        <p:txBody>
          <a:bodyPr/>
          <a:lstStyle/>
          <a:p>
            <a:endParaRPr lang="en-US"/>
          </a:p>
        </p:txBody>
      </p:sp>
      <p:pic>
        <p:nvPicPr>
          <p:cNvPr id="23" name="Image 0" descr="preencoded.png"/>
          <p:cNvPicPr>
            <a:picLocks noChangeAspect="1"/>
          </p:cNvPicPr>
          <p:nvPr/>
        </p:nvPicPr>
        <p:blipFill>
          <a:blip r:embed="rId3"/>
          <a:stretch>
            <a:fillRect/>
          </a:stretch>
        </p:blipFill>
        <p:spPr>
          <a:xfrm>
            <a:off x="9910643" y="3613904"/>
            <a:ext cx="290155" cy="232172"/>
          </a:xfrm>
          <a:prstGeom prst="rect">
            <a:avLst/>
          </a:prstGeom>
        </p:spPr>
      </p:pic>
      <p:sp>
        <p:nvSpPr>
          <p:cNvPr id="24" name="Text 21"/>
          <p:cNvSpPr/>
          <p:nvPr/>
        </p:nvSpPr>
        <p:spPr>
          <a:xfrm>
            <a:off x="10386536" y="3565684"/>
            <a:ext cx="3288268" cy="290155"/>
          </a:xfrm>
          <a:prstGeom prst="rect">
            <a:avLst/>
          </a:prstGeom>
          <a:noFill/>
          <a:ln/>
        </p:spPr>
        <p:txBody>
          <a:bodyPr wrap="none" lIns="0" tIns="0" rIns="0" bIns="0" rtlCol="0" anchor="t"/>
          <a:lstStyle/>
          <a:p>
            <a:pPr marL="0" indent="0" algn="l">
              <a:lnSpc>
                <a:spcPts val="2250"/>
              </a:lnSpc>
              <a:buNone/>
            </a:pPr>
            <a:r>
              <a:rPr lang="en-US" sz="1800" dirty="0">
                <a:solidFill>
                  <a:srgbClr val="000000"/>
                </a:solidFill>
                <a:latin typeface="Corben" pitchFamily="34" charset="0"/>
                <a:ea typeface="Corben" pitchFamily="34" charset="-122"/>
                <a:cs typeface="Corben" pitchFamily="34" charset="-120"/>
              </a:rPr>
              <a:t>Retro Insights Report Includes</a:t>
            </a:r>
            <a:endParaRPr lang="en-US" sz="1800" dirty="0"/>
          </a:p>
        </p:txBody>
      </p:sp>
      <p:sp>
        <p:nvSpPr>
          <p:cNvPr id="25" name="Text 22"/>
          <p:cNvSpPr/>
          <p:nvPr/>
        </p:nvSpPr>
        <p:spPr>
          <a:xfrm>
            <a:off x="10386536" y="4041577"/>
            <a:ext cx="3322677" cy="297180"/>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000000"/>
                </a:solidFill>
                <a:latin typeface="Nobile" pitchFamily="34" charset="0"/>
                <a:ea typeface="Nobile" pitchFamily="34" charset="-122"/>
                <a:cs typeface="Nobile" pitchFamily="34" charset="-120"/>
              </a:rPr>
              <a:t>Cycle time trends</a:t>
            </a:r>
            <a:endParaRPr lang="en-US" sz="1450" dirty="0"/>
          </a:p>
        </p:txBody>
      </p:sp>
      <p:sp>
        <p:nvSpPr>
          <p:cNvPr id="26" name="Text 23"/>
          <p:cNvSpPr/>
          <p:nvPr/>
        </p:nvSpPr>
        <p:spPr>
          <a:xfrm>
            <a:off x="10386536" y="4403765"/>
            <a:ext cx="3322677" cy="297180"/>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000000"/>
                </a:solidFill>
                <a:latin typeface="Nobile" pitchFamily="34" charset="0"/>
                <a:ea typeface="Nobile" pitchFamily="34" charset="-122"/>
                <a:cs typeface="Nobile" pitchFamily="34" charset="-120"/>
              </a:rPr>
              <a:t>Throughput analysis</a:t>
            </a:r>
            <a:endParaRPr lang="en-US" sz="1450" dirty="0"/>
          </a:p>
        </p:txBody>
      </p:sp>
      <p:sp>
        <p:nvSpPr>
          <p:cNvPr id="27" name="Text 24"/>
          <p:cNvSpPr/>
          <p:nvPr/>
        </p:nvSpPr>
        <p:spPr>
          <a:xfrm>
            <a:off x="10386536" y="4765953"/>
            <a:ext cx="3322677" cy="297180"/>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000000"/>
                </a:solidFill>
                <a:latin typeface="Nobile" pitchFamily="34" charset="0"/>
                <a:ea typeface="Nobile" pitchFamily="34" charset="-122"/>
                <a:cs typeface="Nobile" pitchFamily="34" charset="-120"/>
              </a:rPr>
              <a:t>WIP aging patterns</a:t>
            </a:r>
            <a:endParaRPr lang="en-US" sz="1450" dirty="0"/>
          </a:p>
        </p:txBody>
      </p:sp>
      <p:sp>
        <p:nvSpPr>
          <p:cNvPr id="28" name="Text 25"/>
          <p:cNvSpPr/>
          <p:nvPr/>
        </p:nvSpPr>
        <p:spPr>
          <a:xfrm>
            <a:off x="10386536" y="5128141"/>
            <a:ext cx="3322677" cy="297180"/>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000000"/>
                </a:solidFill>
                <a:latin typeface="Nobile" pitchFamily="34" charset="0"/>
                <a:ea typeface="Nobile" pitchFamily="34" charset="-122"/>
                <a:cs typeface="Nobile" pitchFamily="34" charset="-120"/>
              </a:rPr>
              <a:t>Blockage duration data</a:t>
            </a:r>
            <a:endParaRPr lang="en-US" sz="1450" dirty="0"/>
          </a:p>
        </p:txBody>
      </p:sp>
      <p:sp>
        <p:nvSpPr>
          <p:cNvPr id="29" name="Text 26"/>
          <p:cNvSpPr/>
          <p:nvPr/>
        </p:nvSpPr>
        <p:spPr>
          <a:xfrm>
            <a:off x="10386536" y="5490329"/>
            <a:ext cx="3322677" cy="297180"/>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000000"/>
                </a:solidFill>
                <a:latin typeface="Nobile" pitchFamily="34" charset="0"/>
                <a:ea typeface="Nobile" pitchFamily="34" charset="-122"/>
                <a:cs typeface="Nobile" pitchFamily="34" charset="-120"/>
              </a:rPr>
              <a:t>Pattern summaries</a:t>
            </a:r>
            <a:endParaRPr lang="en-US" sz="1450" dirty="0"/>
          </a:p>
        </p:txBody>
      </p:sp>
      <p:sp>
        <p:nvSpPr>
          <p:cNvPr id="30" name="Text 27"/>
          <p:cNvSpPr/>
          <p:nvPr/>
        </p:nvSpPr>
        <p:spPr>
          <a:xfrm>
            <a:off x="10386536" y="5852517"/>
            <a:ext cx="3322677" cy="297180"/>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000000"/>
                </a:solidFill>
                <a:latin typeface="Nobile" pitchFamily="34" charset="0"/>
                <a:ea typeface="Nobile" pitchFamily="34" charset="-122"/>
                <a:cs typeface="Nobile" pitchFamily="34" charset="-120"/>
              </a:rPr>
              <a:t>Potential root causes</a:t>
            </a:r>
            <a:endParaRPr lang="en-US" sz="1450" dirty="0"/>
          </a:p>
        </p:txBody>
      </p:sp>
      <p:sp>
        <p:nvSpPr>
          <p:cNvPr id="31" name="Text 28"/>
          <p:cNvSpPr/>
          <p:nvPr/>
        </p:nvSpPr>
        <p:spPr>
          <a:xfrm>
            <a:off x="9724906" y="6516529"/>
            <a:ext cx="4170045" cy="891540"/>
          </a:xfrm>
          <a:prstGeom prst="rect">
            <a:avLst/>
          </a:prstGeom>
          <a:noFill/>
          <a:ln/>
        </p:spPr>
        <p:txBody>
          <a:bodyPr wrap="square" lIns="0" tIns="0" rIns="0" bIns="0" rtlCol="0" anchor="t"/>
          <a:lstStyle/>
          <a:p>
            <a:pPr marL="0" indent="0" algn="l">
              <a:lnSpc>
                <a:spcPts val="2300"/>
              </a:lnSpc>
              <a:buNone/>
            </a:pPr>
            <a:r>
              <a:rPr lang="en-US" sz="1450" b="1" dirty="0">
                <a:solidFill>
                  <a:srgbClr val="404155"/>
                </a:solidFill>
                <a:latin typeface="Nobile" pitchFamily="34" charset="0"/>
                <a:ea typeface="Nobile" pitchFamily="34" charset="-122"/>
                <a:cs typeface="Nobile" pitchFamily="34" charset="-120"/>
              </a:rPr>
              <a:t>Nothing to gather manually. Nothing to calculate.</a:t>
            </a:r>
            <a:r>
              <a:rPr lang="en-US" sz="1450" dirty="0">
                <a:solidFill>
                  <a:srgbClr val="404155"/>
                </a:solidFill>
                <a:latin typeface="Nobile" pitchFamily="34" charset="0"/>
                <a:ea typeface="Nobile" pitchFamily="34" charset="-122"/>
                <a:cs typeface="Nobile" pitchFamily="34" charset="-120"/>
              </a:rPr>
              <a:t> Just open the meeting and start improving.</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782842"/>
            <a:ext cx="8135541"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Corben" pitchFamily="34" charset="0"/>
                <a:ea typeface="Corben" pitchFamily="34" charset="-122"/>
                <a:cs typeface="Corben" pitchFamily="34" charset="-120"/>
              </a:rPr>
              <a:t>The Impact: Measurable Results That Matter</a:t>
            </a:r>
            <a:endParaRPr lang="en-US" sz="3100" dirty="0"/>
          </a:p>
        </p:txBody>
      </p:sp>
      <p:sp>
        <p:nvSpPr>
          <p:cNvPr id="4" name="Text 1"/>
          <p:cNvSpPr/>
          <p:nvPr/>
        </p:nvSpPr>
        <p:spPr>
          <a:xfrm>
            <a:off x="4451390" y="2576632"/>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With AI in place, Agile ceremonies shifted from administration to alignment. Teams experienced dramatic improvements across every dimension of delivery performance and engagement.</a:t>
            </a:r>
            <a:endParaRPr lang="en-US" sz="1550" dirty="0"/>
          </a:p>
        </p:txBody>
      </p:sp>
      <p:sp>
        <p:nvSpPr>
          <p:cNvPr id="5" name="Text 2"/>
          <p:cNvSpPr/>
          <p:nvPr/>
        </p:nvSpPr>
        <p:spPr>
          <a:xfrm>
            <a:off x="4451390" y="3534132"/>
            <a:ext cx="29629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Corben" pitchFamily="34" charset="0"/>
                <a:ea typeface="Corben" pitchFamily="34" charset="-122"/>
                <a:cs typeface="Corben" pitchFamily="34" charset="-120"/>
              </a:rPr>
              <a:t>40%</a:t>
            </a:r>
            <a:endParaRPr lang="en-US" sz="5150" dirty="0"/>
          </a:p>
        </p:txBody>
      </p:sp>
      <p:sp>
        <p:nvSpPr>
          <p:cNvPr id="6" name="Text 3"/>
          <p:cNvSpPr/>
          <p:nvPr/>
        </p:nvSpPr>
        <p:spPr>
          <a:xfrm>
            <a:off x="4451390" y="4437102"/>
            <a:ext cx="2962989" cy="620316"/>
          </a:xfrm>
          <a:prstGeom prst="rect">
            <a:avLst/>
          </a:prstGeom>
          <a:noFill/>
          <a:ln/>
        </p:spPr>
        <p:txBody>
          <a:bodyPr wrap="square" lIns="0" tIns="0" rIns="0" bIns="0" rtlCol="0" anchor="t"/>
          <a:lstStyle/>
          <a:p>
            <a:pPr marL="0" indent="0" algn="ctr">
              <a:lnSpc>
                <a:spcPts val="2400"/>
              </a:lnSpc>
              <a:buNone/>
            </a:pPr>
            <a:r>
              <a:rPr lang="en-US" sz="1950" dirty="0">
                <a:solidFill>
                  <a:srgbClr val="404155"/>
                </a:solidFill>
                <a:latin typeface="Corben" pitchFamily="34" charset="0"/>
                <a:ea typeface="Corben" pitchFamily="34" charset="-122"/>
                <a:cs typeface="Corben" pitchFamily="34" charset="-120"/>
              </a:rPr>
              <a:t>Reduction in ceremony prep time</a:t>
            </a:r>
            <a:endParaRPr lang="en-US" sz="1950" dirty="0"/>
          </a:p>
        </p:txBody>
      </p:sp>
      <p:sp>
        <p:nvSpPr>
          <p:cNvPr id="7" name="Text 4"/>
          <p:cNvSpPr/>
          <p:nvPr/>
        </p:nvSpPr>
        <p:spPr>
          <a:xfrm>
            <a:off x="4451390" y="5176480"/>
            <a:ext cx="2962989"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From 4–6 hours per week to less than 3 hours—time redirected to coaching and delivery</a:t>
            </a:r>
            <a:endParaRPr lang="en-US" sz="1550" dirty="0"/>
          </a:p>
        </p:txBody>
      </p:sp>
      <p:sp>
        <p:nvSpPr>
          <p:cNvPr id="8" name="Text 5"/>
          <p:cNvSpPr/>
          <p:nvPr/>
        </p:nvSpPr>
        <p:spPr>
          <a:xfrm>
            <a:off x="7662386" y="3534132"/>
            <a:ext cx="29631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Corben" pitchFamily="34" charset="0"/>
                <a:ea typeface="Corben" pitchFamily="34" charset="-122"/>
                <a:cs typeface="Corben" pitchFamily="34" charset="-120"/>
              </a:rPr>
              <a:t>100%</a:t>
            </a:r>
            <a:endParaRPr lang="en-US" sz="5150" dirty="0"/>
          </a:p>
        </p:txBody>
      </p:sp>
      <p:sp>
        <p:nvSpPr>
          <p:cNvPr id="9" name="Text 6"/>
          <p:cNvSpPr/>
          <p:nvPr/>
        </p:nvSpPr>
        <p:spPr>
          <a:xfrm>
            <a:off x="7748945" y="4437102"/>
            <a:ext cx="2789992"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Corben" pitchFamily="34" charset="0"/>
                <a:ea typeface="Corben" pitchFamily="34" charset="-122"/>
                <a:cs typeface="Corben" pitchFamily="34" charset="-120"/>
              </a:rPr>
              <a:t>More focus on outcomes</a:t>
            </a:r>
            <a:endParaRPr lang="en-US" sz="1950" dirty="0"/>
          </a:p>
        </p:txBody>
      </p:sp>
      <p:sp>
        <p:nvSpPr>
          <p:cNvPr id="10" name="Text 7"/>
          <p:cNvSpPr/>
          <p:nvPr/>
        </p:nvSpPr>
        <p:spPr>
          <a:xfrm>
            <a:off x="7662386" y="4866323"/>
            <a:ext cx="2963108"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Conversations grounded in facts instead of assumptions or incomplete information</a:t>
            </a:r>
            <a:endParaRPr lang="en-US" sz="1550" dirty="0"/>
          </a:p>
        </p:txBody>
      </p:sp>
      <p:sp>
        <p:nvSpPr>
          <p:cNvPr id="11" name="Text 8"/>
          <p:cNvSpPr/>
          <p:nvPr/>
        </p:nvSpPr>
        <p:spPr>
          <a:xfrm>
            <a:off x="10873502" y="3534132"/>
            <a:ext cx="29629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Corben" pitchFamily="34" charset="0"/>
                <a:ea typeface="Corben" pitchFamily="34" charset="-122"/>
                <a:cs typeface="Corben" pitchFamily="34" charset="-120"/>
              </a:rPr>
              <a:t>15min</a:t>
            </a:r>
            <a:endParaRPr lang="en-US" sz="5150" dirty="0"/>
          </a:p>
        </p:txBody>
      </p:sp>
      <p:sp>
        <p:nvSpPr>
          <p:cNvPr id="12" name="Text 9"/>
          <p:cNvSpPr/>
          <p:nvPr/>
        </p:nvSpPr>
        <p:spPr>
          <a:xfrm>
            <a:off x="11114484" y="4437102"/>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Corben" pitchFamily="34" charset="0"/>
                <a:ea typeface="Corben" pitchFamily="34" charset="-122"/>
                <a:cs typeface="Corben" pitchFamily="34" charset="-120"/>
              </a:rPr>
              <a:t>Standup duration</a:t>
            </a:r>
            <a:endParaRPr lang="en-US" sz="1950" dirty="0"/>
          </a:p>
        </p:txBody>
      </p:sp>
      <p:sp>
        <p:nvSpPr>
          <p:cNvPr id="13" name="Text 10"/>
          <p:cNvSpPr/>
          <p:nvPr/>
        </p:nvSpPr>
        <p:spPr>
          <a:xfrm>
            <a:off x="10873502" y="4866323"/>
            <a:ext cx="2962989"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Predictable, action-oriented standups with zero data-hunting or context-switching</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TotalTime>
  <Words>1398</Words>
  <Application>Microsoft Office PowerPoint</Application>
  <PresentationFormat>Custom</PresentationFormat>
  <Paragraphs>161</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Corben</vt:lpstr>
      <vt:lpstr>Corben Light</vt:lpstr>
      <vt:lpstr>Nobile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3</cp:revision>
  <dcterms:created xsi:type="dcterms:W3CDTF">2025-11-25T21:29:44Z</dcterms:created>
  <dcterms:modified xsi:type="dcterms:W3CDTF">2025-11-25T22:14:33Z</dcterms:modified>
</cp:coreProperties>
</file>