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DM Sans" pitchFamily="2" charset="0"/>
      <p:regular r:id="rId18"/>
      <p:bold r:id="rId19"/>
    </p:embeddedFont>
    <p:embeddedFont>
      <p:font typeface="DM Sans Bold" pitchFamily="2" charset="0"/>
      <p:bold r:id="rId20"/>
    </p:embeddedFont>
    <p:embeddedFont>
      <p:font typeface="DM Sans Medium" pitchFamily="2" charset="0"/>
      <p:regular r:id="rId21"/>
      <p:italic r:id="rId22"/>
    </p:embeddedFont>
    <p:embeddedFont>
      <p:font typeface="Libre Baskerville" panose="02000000000000000000"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71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9486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Best Practices for RFID System Rollout in Warehouses</a:t>
            </a:r>
            <a:endParaRPr lang="en-US" sz="4450" dirty="0"/>
          </a:p>
        </p:txBody>
      </p:sp>
      <p:sp>
        <p:nvSpPr>
          <p:cNvPr id="4" name="Text 1"/>
          <p:cNvSpPr/>
          <p:nvPr/>
        </p:nvSpPr>
        <p:spPr>
          <a:xfrm>
            <a:off x="793790" y="326136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Implementing RFID technology in warehouse operations can revolutionize your inventory management, dramatically improve accuracy, and streamline operations. However, a successful implementation requires careful planning and strategic execution to avoid costly disruptions.</a:t>
            </a:r>
            <a:endParaRPr lang="en-US" sz="1750" dirty="0"/>
          </a:p>
        </p:txBody>
      </p:sp>
      <p:sp>
        <p:nvSpPr>
          <p:cNvPr id="5" name="Text 2"/>
          <p:cNvSpPr/>
          <p:nvPr/>
        </p:nvSpPr>
        <p:spPr>
          <a:xfrm>
            <a:off x="793790" y="533102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This presentation guides warehouse managers and operations personnel through proven best practices for ensuring a smooth RFID system rollout. We'll cover everything from initial planning and pilot testing to hardware selection, system integration, and staff training.</a:t>
            </a:r>
            <a:endParaRPr lang="en-US" sz="1750" dirty="0"/>
          </a:p>
        </p:txBody>
      </p:sp>
      <p:sp>
        <p:nvSpPr>
          <p:cNvPr id="6" name="Shape 3"/>
          <p:cNvSpPr/>
          <p:nvPr/>
        </p:nvSpPr>
        <p:spPr>
          <a:xfrm>
            <a:off x="793790" y="705469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7612" y="7187327"/>
            <a:ext cx="15513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DM Sans Medium" pitchFamily="34" charset="0"/>
                <a:ea typeface="DM Sans Medium" pitchFamily="34" charset="-122"/>
                <a:cs typeface="DM Sans Medium" pitchFamily="34" charset="-120"/>
              </a:rPr>
              <a:t>kW</a:t>
            </a:r>
            <a:endParaRPr lang="en-US" sz="750" dirty="0"/>
          </a:p>
        </p:txBody>
      </p:sp>
      <p:sp>
        <p:nvSpPr>
          <p:cNvPr id="8" name="Text 5"/>
          <p:cNvSpPr/>
          <p:nvPr/>
        </p:nvSpPr>
        <p:spPr>
          <a:xfrm>
            <a:off x="1270040" y="7037784"/>
            <a:ext cx="2919651" cy="396835"/>
          </a:xfrm>
          <a:prstGeom prst="rect">
            <a:avLst/>
          </a:prstGeom>
          <a:noFill/>
          <a:ln/>
        </p:spPr>
        <p:txBody>
          <a:bodyPr wrap="none" lIns="0" tIns="0" rIns="0" bIns="0" rtlCol="0" anchor="t"/>
          <a:lstStyle/>
          <a:p>
            <a:pPr marL="0" indent="0" algn="l">
              <a:lnSpc>
                <a:spcPts val="3100"/>
              </a:lnSpc>
              <a:buNone/>
            </a:pPr>
            <a:r>
              <a:rPr lang="en-US" sz="2200" b="1" dirty="0">
                <a:solidFill>
                  <a:srgbClr val="454240"/>
                </a:solidFill>
                <a:latin typeface="DM Sans Bold" pitchFamily="34" charset="0"/>
                <a:ea typeface="DM Sans Bold" pitchFamily="34" charset="-122"/>
                <a:cs typeface="DM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5686" y="570309"/>
            <a:ext cx="13179028" cy="1295876"/>
          </a:xfrm>
          <a:prstGeom prst="rect">
            <a:avLst/>
          </a:prstGeom>
          <a:noFill/>
          <a:ln/>
        </p:spPr>
        <p:txBody>
          <a:bodyPr wrap="square" lIns="0" tIns="0" rIns="0" bIns="0" rtlCol="0" anchor="t"/>
          <a:lstStyle/>
          <a:p>
            <a:pPr marL="0" indent="0" algn="l">
              <a:lnSpc>
                <a:spcPts val="5100"/>
              </a:lnSpc>
              <a:buNone/>
            </a:pPr>
            <a:r>
              <a:rPr lang="en-US" sz="4050" dirty="0">
                <a:solidFill>
                  <a:srgbClr val="5C4E3D"/>
                </a:solidFill>
                <a:latin typeface="Libre Baskerville" pitchFamily="34" charset="0"/>
                <a:ea typeface="Libre Baskerville" pitchFamily="34" charset="-122"/>
                <a:cs typeface="Libre Baskerville" pitchFamily="34" charset="-120"/>
              </a:rPr>
              <a:t>Ensuring Tag Readability in Challenging Environments</a:t>
            </a:r>
            <a:endParaRPr lang="en-US" sz="4050" dirty="0"/>
          </a:p>
        </p:txBody>
      </p:sp>
      <p:pic>
        <p:nvPicPr>
          <p:cNvPr id="3" name="Image 0" descr="preencoded.png"/>
          <p:cNvPicPr>
            <a:picLocks noChangeAspect="1"/>
          </p:cNvPicPr>
          <p:nvPr/>
        </p:nvPicPr>
        <p:blipFill>
          <a:blip r:embed="rId3"/>
          <a:stretch>
            <a:fillRect/>
          </a:stretch>
        </p:blipFill>
        <p:spPr>
          <a:xfrm>
            <a:off x="725686" y="2280761"/>
            <a:ext cx="518279" cy="518279"/>
          </a:xfrm>
          <a:prstGeom prst="rect">
            <a:avLst/>
          </a:prstGeom>
        </p:spPr>
      </p:pic>
      <p:sp>
        <p:nvSpPr>
          <p:cNvPr id="4" name="Text 1"/>
          <p:cNvSpPr/>
          <p:nvPr/>
        </p:nvSpPr>
        <p:spPr>
          <a:xfrm>
            <a:off x="725686" y="3006328"/>
            <a:ext cx="2721650" cy="323969"/>
          </a:xfrm>
          <a:prstGeom prst="rect">
            <a:avLst/>
          </a:prstGeom>
          <a:noFill/>
          <a:ln/>
        </p:spPr>
        <p:txBody>
          <a:bodyPr wrap="non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High Moisture Areas</a:t>
            </a:r>
            <a:endParaRPr lang="en-US" sz="2000" dirty="0"/>
          </a:p>
        </p:txBody>
      </p:sp>
      <p:sp>
        <p:nvSpPr>
          <p:cNvPr id="5" name="Text 2"/>
          <p:cNvSpPr/>
          <p:nvPr/>
        </p:nvSpPr>
        <p:spPr>
          <a:xfrm>
            <a:off x="725686" y="3454598"/>
            <a:ext cx="3061454" cy="232112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Use specialized water-resistant tags and encapsulated inlays for cold storage, refrigerated zones, or areas with condensation. Consider IP68-rated tags for maximum protection.</a:t>
            </a:r>
            <a:endParaRPr lang="en-US" sz="1600" dirty="0"/>
          </a:p>
        </p:txBody>
      </p:sp>
      <p:pic>
        <p:nvPicPr>
          <p:cNvPr id="6" name="Image 1" descr="preencoded.png"/>
          <p:cNvPicPr>
            <a:picLocks noChangeAspect="1"/>
          </p:cNvPicPr>
          <p:nvPr/>
        </p:nvPicPr>
        <p:blipFill>
          <a:blip r:embed="rId4"/>
          <a:stretch>
            <a:fillRect/>
          </a:stretch>
        </p:blipFill>
        <p:spPr>
          <a:xfrm>
            <a:off x="4098131" y="2280761"/>
            <a:ext cx="518279" cy="518279"/>
          </a:xfrm>
          <a:prstGeom prst="rect">
            <a:avLst/>
          </a:prstGeom>
        </p:spPr>
      </p:pic>
      <p:sp>
        <p:nvSpPr>
          <p:cNvPr id="7" name="Text 3"/>
          <p:cNvSpPr/>
          <p:nvPr/>
        </p:nvSpPr>
        <p:spPr>
          <a:xfrm>
            <a:off x="4098131" y="3006328"/>
            <a:ext cx="3061573" cy="647938"/>
          </a:xfrm>
          <a:prstGeom prst="rect">
            <a:avLst/>
          </a:prstGeom>
          <a:noFill/>
          <a:ln/>
        </p:spPr>
        <p:txBody>
          <a:bodyPr wrap="squar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Metal-Rich Environments</a:t>
            </a:r>
            <a:endParaRPr lang="en-US" sz="2000" dirty="0"/>
          </a:p>
        </p:txBody>
      </p:sp>
      <p:sp>
        <p:nvSpPr>
          <p:cNvPr id="8" name="Text 4"/>
          <p:cNvSpPr/>
          <p:nvPr/>
        </p:nvSpPr>
        <p:spPr>
          <a:xfrm>
            <a:off x="4098131" y="3778568"/>
            <a:ext cx="3061573" cy="265271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Deploy metal-mount RFID tags with specialized backing designed to function on metallic surfaces. These tags maintain read performance despite signal interference from shelving, containers, or products.</a:t>
            </a:r>
            <a:endParaRPr lang="en-US" sz="1600" dirty="0"/>
          </a:p>
        </p:txBody>
      </p:sp>
      <p:pic>
        <p:nvPicPr>
          <p:cNvPr id="9" name="Image 2" descr="preencoded.png"/>
          <p:cNvPicPr>
            <a:picLocks noChangeAspect="1"/>
          </p:cNvPicPr>
          <p:nvPr/>
        </p:nvPicPr>
        <p:blipFill>
          <a:blip r:embed="rId5"/>
          <a:stretch>
            <a:fillRect/>
          </a:stretch>
        </p:blipFill>
        <p:spPr>
          <a:xfrm>
            <a:off x="7470696" y="2280761"/>
            <a:ext cx="518279" cy="518279"/>
          </a:xfrm>
          <a:prstGeom prst="rect">
            <a:avLst/>
          </a:prstGeom>
        </p:spPr>
      </p:pic>
      <p:sp>
        <p:nvSpPr>
          <p:cNvPr id="10" name="Text 5"/>
          <p:cNvSpPr/>
          <p:nvPr/>
        </p:nvSpPr>
        <p:spPr>
          <a:xfrm>
            <a:off x="7470696" y="3006328"/>
            <a:ext cx="3061454" cy="647938"/>
          </a:xfrm>
          <a:prstGeom prst="rect">
            <a:avLst/>
          </a:prstGeom>
          <a:noFill/>
          <a:ln/>
        </p:spPr>
        <p:txBody>
          <a:bodyPr wrap="squar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Dense Product Stacking</a:t>
            </a:r>
            <a:endParaRPr lang="en-US" sz="2000" dirty="0"/>
          </a:p>
        </p:txBody>
      </p:sp>
      <p:sp>
        <p:nvSpPr>
          <p:cNvPr id="11" name="Text 6"/>
          <p:cNvSpPr/>
          <p:nvPr/>
        </p:nvSpPr>
        <p:spPr>
          <a:xfrm>
            <a:off x="7470696" y="3778568"/>
            <a:ext cx="3061454" cy="232112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Implement higher-powered readers or strategically place multiple readers to penetrate densely packed inventory. Tag placement protocols should ensure outward-facing tag orientation when possible.</a:t>
            </a:r>
            <a:endParaRPr lang="en-US" sz="1600" dirty="0"/>
          </a:p>
        </p:txBody>
      </p:sp>
      <p:pic>
        <p:nvPicPr>
          <p:cNvPr id="12" name="Image 3" descr="preencoded.png"/>
          <p:cNvPicPr>
            <a:picLocks noChangeAspect="1"/>
          </p:cNvPicPr>
          <p:nvPr/>
        </p:nvPicPr>
        <p:blipFill>
          <a:blip r:embed="rId6"/>
          <a:stretch>
            <a:fillRect/>
          </a:stretch>
        </p:blipFill>
        <p:spPr>
          <a:xfrm>
            <a:off x="10843141" y="2280761"/>
            <a:ext cx="518279" cy="518279"/>
          </a:xfrm>
          <a:prstGeom prst="rect">
            <a:avLst/>
          </a:prstGeom>
        </p:spPr>
      </p:pic>
      <p:sp>
        <p:nvSpPr>
          <p:cNvPr id="13" name="Text 7"/>
          <p:cNvSpPr/>
          <p:nvPr/>
        </p:nvSpPr>
        <p:spPr>
          <a:xfrm>
            <a:off x="10843141" y="3006328"/>
            <a:ext cx="3061573" cy="647938"/>
          </a:xfrm>
          <a:prstGeom prst="rect">
            <a:avLst/>
          </a:prstGeom>
          <a:noFill/>
          <a:ln/>
        </p:spPr>
        <p:txBody>
          <a:bodyPr wrap="square" lIns="0" tIns="0" rIns="0" bIns="0" rtlCol="0" anchor="t"/>
          <a:lstStyle/>
          <a:p>
            <a:pPr marL="0" indent="0" algn="l">
              <a:lnSpc>
                <a:spcPts val="2550"/>
              </a:lnSpc>
              <a:buNone/>
            </a:pPr>
            <a:r>
              <a:rPr lang="en-US" sz="2000" dirty="0">
                <a:solidFill>
                  <a:srgbClr val="454240"/>
                </a:solidFill>
                <a:latin typeface="Libre Baskerville" pitchFamily="34" charset="0"/>
                <a:ea typeface="Libre Baskerville" pitchFamily="34" charset="-122"/>
                <a:cs typeface="Libre Baskerville" pitchFamily="34" charset="-120"/>
              </a:rPr>
              <a:t>High-Speed Movement</a:t>
            </a:r>
            <a:endParaRPr lang="en-US" sz="2000" dirty="0"/>
          </a:p>
        </p:txBody>
      </p:sp>
      <p:sp>
        <p:nvSpPr>
          <p:cNvPr id="14" name="Text 8"/>
          <p:cNvSpPr/>
          <p:nvPr/>
        </p:nvSpPr>
        <p:spPr>
          <a:xfrm>
            <a:off x="10843141" y="3778568"/>
            <a:ext cx="3061573" cy="2321123"/>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For areas with rapidly moving inventory on conveyors or forklifts, select high-performance tags with enhanced read rates and consider portal configurations with multiple antenna arrays.</a:t>
            </a:r>
            <a:endParaRPr lang="en-US" sz="1600" dirty="0"/>
          </a:p>
        </p:txBody>
      </p:sp>
      <p:sp>
        <p:nvSpPr>
          <p:cNvPr id="15" name="Text 9"/>
          <p:cNvSpPr/>
          <p:nvPr/>
        </p:nvSpPr>
        <p:spPr>
          <a:xfrm>
            <a:off x="725686" y="6664523"/>
            <a:ext cx="13179028" cy="994767"/>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Environmental factors represent one of the most significant challenges for RFID systems. Physical conditions affect read reliability, requiring specialized solutions tailored to your specific warehouse environment. A one-size-fits-all approach rarely delivers optimal performance across all inventory types and locations.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91809"/>
          </a:xfrm>
          <a:prstGeom prst="rect">
            <a:avLst/>
          </a:prstGeom>
        </p:spPr>
      </p:pic>
      <p:sp>
        <p:nvSpPr>
          <p:cNvPr id="3" name="Text 0"/>
          <p:cNvSpPr/>
          <p:nvPr/>
        </p:nvSpPr>
        <p:spPr>
          <a:xfrm>
            <a:off x="585668" y="2686407"/>
            <a:ext cx="8905399" cy="522922"/>
          </a:xfrm>
          <a:prstGeom prst="rect">
            <a:avLst/>
          </a:prstGeom>
          <a:noFill/>
          <a:ln/>
        </p:spPr>
        <p:txBody>
          <a:bodyPr wrap="none" lIns="0" tIns="0" rIns="0" bIns="0" rtlCol="0" anchor="t"/>
          <a:lstStyle/>
          <a:p>
            <a:pPr marL="0" indent="0" algn="l">
              <a:lnSpc>
                <a:spcPts val="4100"/>
              </a:lnSpc>
              <a:buNone/>
            </a:pPr>
            <a:r>
              <a:rPr lang="en-US" sz="3250" dirty="0">
                <a:solidFill>
                  <a:srgbClr val="5C4E3D"/>
                </a:solidFill>
                <a:latin typeface="Libre Baskerville" pitchFamily="34" charset="0"/>
                <a:ea typeface="Libre Baskerville" pitchFamily="34" charset="-122"/>
                <a:cs typeface="Libre Baskerville" pitchFamily="34" charset="-120"/>
              </a:rPr>
              <a:t>Measuring RFID Implementation Success</a:t>
            </a:r>
            <a:endParaRPr lang="en-US" sz="3250" dirty="0"/>
          </a:p>
        </p:txBody>
      </p:sp>
      <p:sp>
        <p:nvSpPr>
          <p:cNvPr id="4" name="Text 1"/>
          <p:cNvSpPr/>
          <p:nvPr/>
        </p:nvSpPr>
        <p:spPr>
          <a:xfrm>
            <a:off x="585668" y="3543895"/>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99.5%</a:t>
            </a:r>
            <a:endParaRPr lang="en-US" sz="4300" dirty="0"/>
          </a:p>
        </p:txBody>
      </p:sp>
      <p:sp>
        <p:nvSpPr>
          <p:cNvPr id="5" name="Text 2"/>
          <p:cNvSpPr/>
          <p:nvPr/>
        </p:nvSpPr>
        <p:spPr>
          <a:xfrm>
            <a:off x="2841784" y="4305181"/>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Inventory Accuracy</a:t>
            </a:r>
            <a:endParaRPr lang="en-US" sz="1600" dirty="0"/>
          </a:p>
        </p:txBody>
      </p:sp>
      <p:sp>
        <p:nvSpPr>
          <p:cNvPr id="6" name="Text 3"/>
          <p:cNvSpPr/>
          <p:nvPr/>
        </p:nvSpPr>
        <p:spPr>
          <a:xfrm>
            <a:off x="585668" y="4667012"/>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Target for properly implemented systems vs. 70-80% with traditional methods</a:t>
            </a:r>
            <a:endParaRPr lang="en-US" sz="1300" dirty="0"/>
          </a:p>
        </p:txBody>
      </p:sp>
      <p:sp>
        <p:nvSpPr>
          <p:cNvPr id="7" name="Text 4"/>
          <p:cNvSpPr/>
          <p:nvPr/>
        </p:nvSpPr>
        <p:spPr>
          <a:xfrm>
            <a:off x="7440692" y="3543895"/>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65%</a:t>
            </a:r>
            <a:endParaRPr lang="en-US" sz="4300" dirty="0"/>
          </a:p>
        </p:txBody>
      </p:sp>
      <p:sp>
        <p:nvSpPr>
          <p:cNvPr id="8" name="Text 5"/>
          <p:cNvSpPr/>
          <p:nvPr/>
        </p:nvSpPr>
        <p:spPr>
          <a:xfrm>
            <a:off x="9696807" y="4305181"/>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Time Reduction</a:t>
            </a:r>
            <a:endParaRPr lang="en-US" sz="1600" dirty="0"/>
          </a:p>
        </p:txBody>
      </p:sp>
      <p:sp>
        <p:nvSpPr>
          <p:cNvPr id="9" name="Text 6"/>
          <p:cNvSpPr/>
          <p:nvPr/>
        </p:nvSpPr>
        <p:spPr>
          <a:xfrm>
            <a:off x="7440692" y="4667012"/>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Average decrease in time required for inventory counts and item location</a:t>
            </a:r>
            <a:endParaRPr lang="en-US" sz="1300" dirty="0"/>
          </a:p>
        </p:txBody>
      </p:sp>
      <p:sp>
        <p:nvSpPr>
          <p:cNvPr id="10" name="Text 7"/>
          <p:cNvSpPr/>
          <p:nvPr/>
        </p:nvSpPr>
        <p:spPr>
          <a:xfrm>
            <a:off x="585668" y="5520333"/>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30%</a:t>
            </a:r>
            <a:endParaRPr lang="en-US" sz="4300" dirty="0"/>
          </a:p>
        </p:txBody>
      </p:sp>
      <p:sp>
        <p:nvSpPr>
          <p:cNvPr id="11" name="Text 8"/>
          <p:cNvSpPr/>
          <p:nvPr/>
        </p:nvSpPr>
        <p:spPr>
          <a:xfrm>
            <a:off x="2841784" y="6281618"/>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Labor Savings</a:t>
            </a:r>
            <a:endParaRPr lang="en-US" sz="1600" dirty="0"/>
          </a:p>
        </p:txBody>
      </p:sp>
      <p:sp>
        <p:nvSpPr>
          <p:cNvPr id="12" name="Text 9"/>
          <p:cNvSpPr/>
          <p:nvPr/>
        </p:nvSpPr>
        <p:spPr>
          <a:xfrm>
            <a:off x="585668" y="6643449"/>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Typical reduction in labor hours dedicated to inventory management</a:t>
            </a:r>
            <a:endParaRPr lang="en-US" sz="1300" dirty="0"/>
          </a:p>
        </p:txBody>
      </p:sp>
      <p:sp>
        <p:nvSpPr>
          <p:cNvPr id="13" name="Text 10"/>
          <p:cNvSpPr/>
          <p:nvPr/>
        </p:nvSpPr>
        <p:spPr>
          <a:xfrm>
            <a:off x="7440692" y="5520333"/>
            <a:ext cx="6604040" cy="552212"/>
          </a:xfrm>
          <a:prstGeom prst="rect">
            <a:avLst/>
          </a:prstGeom>
          <a:noFill/>
          <a:ln/>
        </p:spPr>
        <p:txBody>
          <a:bodyPr wrap="none" lIns="0" tIns="0" rIns="0" bIns="0" rtlCol="0" anchor="t"/>
          <a:lstStyle/>
          <a:p>
            <a:pPr marL="0" indent="0" algn="ctr">
              <a:lnSpc>
                <a:spcPts val="4300"/>
              </a:lnSpc>
              <a:buNone/>
            </a:pPr>
            <a:r>
              <a:rPr lang="en-US" sz="4300" dirty="0">
                <a:solidFill>
                  <a:srgbClr val="454240"/>
                </a:solidFill>
                <a:latin typeface="Libre Baskerville" pitchFamily="34" charset="0"/>
                <a:ea typeface="Libre Baskerville" pitchFamily="34" charset="-122"/>
                <a:cs typeface="Libre Baskerville" pitchFamily="34" charset="-120"/>
              </a:rPr>
              <a:t>ROI 12-18</a:t>
            </a:r>
            <a:endParaRPr lang="en-US" sz="4300" dirty="0"/>
          </a:p>
        </p:txBody>
      </p:sp>
      <p:sp>
        <p:nvSpPr>
          <p:cNvPr id="14" name="Text 11"/>
          <p:cNvSpPr/>
          <p:nvPr/>
        </p:nvSpPr>
        <p:spPr>
          <a:xfrm>
            <a:off x="9696807" y="6281618"/>
            <a:ext cx="2091809" cy="261461"/>
          </a:xfrm>
          <a:prstGeom prst="rect">
            <a:avLst/>
          </a:prstGeom>
          <a:noFill/>
          <a:ln/>
        </p:spPr>
        <p:txBody>
          <a:bodyPr wrap="none" lIns="0" tIns="0" rIns="0" bIns="0" rtlCol="0" anchor="t"/>
          <a:lstStyle/>
          <a:p>
            <a:pPr marL="0" indent="0" algn="ctr">
              <a:lnSpc>
                <a:spcPts val="2050"/>
              </a:lnSpc>
              <a:buNone/>
            </a:pPr>
            <a:r>
              <a:rPr lang="en-US" sz="1600" dirty="0">
                <a:solidFill>
                  <a:srgbClr val="454240"/>
                </a:solidFill>
                <a:latin typeface="Libre Baskerville" pitchFamily="34" charset="0"/>
                <a:ea typeface="Libre Baskerville" pitchFamily="34" charset="-122"/>
                <a:cs typeface="Libre Baskerville" pitchFamily="34" charset="-120"/>
              </a:rPr>
              <a:t>Months to Payback</a:t>
            </a:r>
            <a:endParaRPr lang="en-US" sz="1600" dirty="0"/>
          </a:p>
        </p:txBody>
      </p:sp>
      <p:sp>
        <p:nvSpPr>
          <p:cNvPr id="15" name="Text 12"/>
          <p:cNvSpPr/>
          <p:nvPr/>
        </p:nvSpPr>
        <p:spPr>
          <a:xfrm>
            <a:off x="7440692" y="6643449"/>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54240"/>
                </a:solidFill>
                <a:latin typeface="DM Sans" pitchFamily="34" charset="0"/>
                <a:ea typeface="DM Sans" pitchFamily="34" charset="-122"/>
                <a:cs typeface="DM Sans" pitchFamily="34" charset="-120"/>
              </a:rPr>
              <a:t>Average timeframe for return on investment in warehouse environments</a:t>
            </a:r>
            <a:endParaRPr lang="en-US" sz="1300" dirty="0"/>
          </a:p>
        </p:txBody>
      </p:sp>
      <p:sp>
        <p:nvSpPr>
          <p:cNvPr id="16" name="Text 13"/>
          <p:cNvSpPr/>
          <p:nvPr/>
        </p:nvSpPr>
        <p:spPr>
          <a:xfrm>
            <a:off x="585668" y="7099459"/>
            <a:ext cx="13459063" cy="535543"/>
          </a:xfrm>
          <a:prstGeom prst="rect">
            <a:avLst/>
          </a:prstGeom>
          <a:noFill/>
          <a:ln/>
        </p:spPr>
        <p:txBody>
          <a:bodyPr wrap="square" lIns="0" tIns="0" rIns="0" bIns="0" rtlCol="0" anchor="t"/>
          <a:lstStyle/>
          <a:p>
            <a:pPr marL="0" indent="0" algn="l">
              <a:lnSpc>
                <a:spcPts val="2100"/>
              </a:lnSpc>
              <a:buNone/>
            </a:pPr>
            <a:r>
              <a:rPr lang="en-US" sz="1300" dirty="0">
                <a:solidFill>
                  <a:srgbClr val="454240"/>
                </a:solidFill>
                <a:latin typeface="DM Sans" pitchFamily="34" charset="0"/>
                <a:ea typeface="DM Sans" pitchFamily="34" charset="-122"/>
                <a:cs typeface="DM Sans" pitchFamily="34" charset="-120"/>
              </a:rPr>
              <a:t>Establishing clear metrics helps quantify your RFID implementation's success and identify areas needing refinement. Beyond these core metrics, consider additional KPIs specific to your operation, such as reduction in shipping errors, improved order fulfillment rates, or enhanced inventory visibility across multiple locations.</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68774" y="620316"/>
            <a:ext cx="11557516" cy="597218"/>
          </a:xfrm>
          <a:prstGeom prst="rect">
            <a:avLst/>
          </a:prstGeom>
          <a:noFill/>
          <a:ln/>
        </p:spPr>
        <p:txBody>
          <a:bodyPr wrap="none" lIns="0" tIns="0" rIns="0" bIns="0" rtlCol="0" anchor="t"/>
          <a:lstStyle/>
          <a:p>
            <a:pPr marL="0" indent="0" algn="l">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Data Security Considerations for RFID Systems</a:t>
            </a:r>
            <a:endParaRPr lang="en-US" sz="3750" dirty="0"/>
          </a:p>
        </p:txBody>
      </p:sp>
      <p:sp>
        <p:nvSpPr>
          <p:cNvPr id="3" name="Text 1"/>
          <p:cNvSpPr/>
          <p:nvPr/>
        </p:nvSpPr>
        <p:spPr>
          <a:xfrm>
            <a:off x="668774" y="1676043"/>
            <a:ext cx="3523774" cy="2446020"/>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Work with your IT security team to conduct a thorough risk assessment before implementation. Develop a comprehensive security plan that addresses physical security of RFID components, network security for data transmission, and application security for accessing stored information.</a:t>
            </a:r>
            <a:endParaRPr lang="en-US" sz="1500" dirty="0"/>
          </a:p>
        </p:txBody>
      </p:sp>
      <p:sp>
        <p:nvSpPr>
          <p:cNvPr id="4" name="Text 2"/>
          <p:cNvSpPr/>
          <p:nvPr/>
        </p:nvSpPr>
        <p:spPr>
          <a:xfrm>
            <a:off x="668774" y="4293989"/>
            <a:ext cx="3523774" cy="2140267"/>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RFID systems capture detailed information about your inventory, operations, and potentially customer data. This wealth of information requires robust security measures to protect against both internal and external threats.</a:t>
            </a:r>
            <a:endParaRPr lang="en-US" sz="1500" dirty="0"/>
          </a:p>
        </p:txBody>
      </p:sp>
      <p:pic>
        <p:nvPicPr>
          <p:cNvPr id="5" name="Image 0" descr="preencoded.png"/>
          <p:cNvPicPr>
            <a:picLocks noChangeAspect="1"/>
          </p:cNvPicPr>
          <p:nvPr/>
        </p:nvPicPr>
        <p:blipFill>
          <a:blip r:embed="rId3"/>
          <a:stretch>
            <a:fillRect/>
          </a:stretch>
        </p:blipFill>
        <p:spPr>
          <a:xfrm>
            <a:off x="6527006" y="4603671"/>
            <a:ext cx="5581531" cy="5581531"/>
          </a:xfrm>
          <a:prstGeom prst="rect">
            <a:avLst/>
          </a:prstGeom>
        </p:spPr>
      </p:pic>
      <p:pic>
        <p:nvPicPr>
          <p:cNvPr id="6" name="Image 1" descr="preencoded.png"/>
          <p:cNvPicPr>
            <a:picLocks noChangeAspect="1"/>
          </p:cNvPicPr>
          <p:nvPr/>
        </p:nvPicPr>
        <p:blipFill>
          <a:blip r:embed="rId4"/>
          <a:stretch>
            <a:fillRect/>
          </a:stretch>
        </p:blipFill>
        <p:spPr>
          <a:xfrm>
            <a:off x="7222688" y="6391751"/>
            <a:ext cx="322421" cy="403027"/>
          </a:xfrm>
          <a:prstGeom prst="rect">
            <a:avLst/>
          </a:prstGeom>
        </p:spPr>
      </p:pic>
      <p:pic>
        <p:nvPicPr>
          <p:cNvPr id="7" name="Image 2" descr="preencoded.png"/>
          <p:cNvPicPr>
            <a:picLocks noChangeAspect="1"/>
          </p:cNvPicPr>
          <p:nvPr/>
        </p:nvPicPr>
        <p:blipFill>
          <a:blip r:embed="rId5"/>
          <a:stretch>
            <a:fillRect/>
          </a:stretch>
        </p:blipFill>
        <p:spPr>
          <a:xfrm>
            <a:off x="6527006" y="4603671"/>
            <a:ext cx="5581531" cy="5581531"/>
          </a:xfrm>
          <a:prstGeom prst="rect">
            <a:avLst/>
          </a:prstGeom>
        </p:spPr>
      </p:pic>
      <p:pic>
        <p:nvPicPr>
          <p:cNvPr id="8" name="Image 3" descr="preencoded.png"/>
          <p:cNvPicPr>
            <a:picLocks noChangeAspect="1"/>
          </p:cNvPicPr>
          <p:nvPr/>
        </p:nvPicPr>
        <p:blipFill>
          <a:blip r:embed="rId6"/>
          <a:stretch>
            <a:fillRect/>
          </a:stretch>
        </p:blipFill>
        <p:spPr>
          <a:xfrm>
            <a:off x="8355449" y="5258991"/>
            <a:ext cx="322421" cy="403027"/>
          </a:xfrm>
          <a:prstGeom prst="rect">
            <a:avLst/>
          </a:prstGeom>
        </p:spPr>
      </p:pic>
      <p:pic>
        <p:nvPicPr>
          <p:cNvPr id="9" name="Image 4" descr="preencoded.png"/>
          <p:cNvPicPr>
            <a:picLocks noChangeAspect="1"/>
          </p:cNvPicPr>
          <p:nvPr/>
        </p:nvPicPr>
        <p:blipFill>
          <a:blip r:embed="rId7"/>
          <a:stretch>
            <a:fillRect/>
          </a:stretch>
        </p:blipFill>
        <p:spPr>
          <a:xfrm>
            <a:off x="6527006" y="4603671"/>
            <a:ext cx="5581531" cy="5581531"/>
          </a:xfrm>
          <a:prstGeom prst="rect">
            <a:avLst/>
          </a:prstGeom>
        </p:spPr>
      </p:pic>
      <p:pic>
        <p:nvPicPr>
          <p:cNvPr id="10" name="Image 5" descr="preencoded.png"/>
          <p:cNvPicPr>
            <a:picLocks noChangeAspect="1"/>
          </p:cNvPicPr>
          <p:nvPr/>
        </p:nvPicPr>
        <p:blipFill>
          <a:blip r:embed="rId8"/>
          <a:stretch>
            <a:fillRect/>
          </a:stretch>
        </p:blipFill>
        <p:spPr>
          <a:xfrm>
            <a:off x="9957435" y="5258991"/>
            <a:ext cx="322421" cy="403027"/>
          </a:xfrm>
          <a:prstGeom prst="rect">
            <a:avLst/>
          </a:prstGeom>
        </p:spPr>
      </p:pic>
      <p:pic>
        <p:nvPicPr>
          <p:cNvPr id="11" name="Image 6" descr="preencoded.png"/>
          <p:cNvPicPr>
            <a:picLocks noChangeAspect="1"/>
          </p:cNvPicPr>
          <p:nvPr/>
        </p:nvPicPr>
        <p:blipFill>
          <a:blip r:embed="rId9"/>
          <a:stretch>
            <a:fillRect/>
          </a:stretch>
        </p:blipFill>
        <p:spPr>
          <a:xfrm>
            <a:off x="6527006" y="4603671"/>
            <a:ext cx="5581531" cy="5581531"/>
          </a:xfrm>
          <a:prstGeom prst="rect">
            <a:avLst/>
          </a:prstGeom>
        </p:spPr>
      </p:pic>
      <p:pic>
        <p:nvPicPr>
          <p:cNvPr id="12" name="Image 7" descr="preencoded.png"/>
          <p:cNvPicPr>
            <a:picLocks noChangeAspect="1"/>
          </p:cNvPicPr>
          <p:nvPr/>
        </p:nvPicPr>
        <p:blipFill>
          <a:blip r:embed="rId10"/>
          <a:stretch>
            <a:fillRect/>
          </a:stretch>
        </p:blipFill>
        <p:spPr>
          <a:xfrm>
            <a:off x="11090196" y="6391751"/>
            <a:ext cx="322421" cy="403027"/>
          </a:xfrm>
          <a:prstGeom prst="rect">
            <a:avLst/>
          </a:prstGeom>
        </p:spPr>
      </p:pic>
      <p:sp>
        <p:nvSpPr>
          <p:cNvPr id="13" name="Text 3"/>
          <p:cNvSpPr/>
          <p:nvPr/>
        </p:nvSpPr>
        <p:spPr>
          <a:xfrm>
            <a:off x="4666417" y="2625209"/>
            <a:ext cx="2110740" cy="298490"/>
          </a:xfrm>
          <a:prstGeom prst="rect">
            <a:avLst/>
          </a:prstGeom>
          <a:noFill/>
          <a:ln/>
        </p:spPr>
        <p:txBody>
          <a:bodyPr wrap="non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Access Control</a:t>
            </a:r>
            <a:endParaRPr lang="en-US" sz="1850" dirty="0"/>
          </a:p>
        </p:txBody>
      </p:sp>
      <p:sp>
        <p:nvSpPr>
          <p:cNvPr id="14" name="Text 4"/>
          <p:cNvSpPr/>
          <p:nvPr/>
        </p:nvSpPr>
        <p:spPr>
          <a:xfrm>
            <a:off x="4666417" y="3114794"/>
            <a:ext cx="2110740" cy="2140267"/>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Implement role-based permissions limiting who can view, modify, or export RFID data. Create audit trails tracking all system interactions.</a:t>
            </a:r>
            <a:endParaRPr lang="en-US" sz="1500" dirty="0"/>
          </a:p>
        </p:txBody>
      </p:sp>
      <p:sp>
        <p:nvSpPr>
          <p:cNvPr id="15" name="Text 5"/>
          <p:cNvSpPr/>
          <p:nvPr/>
        </p:nvSpPr>
        <p:spPr>
          <a:xfrm>
            <a:off x="7063740" y="1719024"/>
            <a:ext cx="2110740" cy="298490"/>
          </a:xfrm>
          <a:prstGeom prst="rect">
            <a:avLst/>
          </a:prstGeom>
          <a:noFill/>
          <a:ln/>
        </p:spPr>
        <p:txBody>
          <a:bodyPr wrap="non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Data Encryption</a:t>
            </a:r>
            <a:endParaRPr lang="en-US" sz="1850" dirty="0"/>
          </a:p>
        </p:txBody>
      </p:sp>
      <p:sp>
        <p:nvSpPr>
          <p:cNvPr id="16" name="Text 6"/>
          <p:cNvSpPr/>
          <p:nvPr/>
        </p:nvSpPr>
        <p:spPr>
          <a:xfrm>
            <a:off x="7063740" y="2208609"/>
            <a:ext cx="2110740" cy="2140267"/>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Encrypt data both in transit and at rest using industry-standard protocols. Apply additional encryption to sensitive product information.</a:t>
            </a:r>
            <a:endParaRPr lang="en-US" sz="1500" dirty="0"/>
          </a:p>
        </p:txBody>
      </p:sp>
      <p:sp>
        <p:nvSpPr>
          <p:cNvPr id="17" name="Text 7"/>
          <p:cNvSpPr/>
          <p:nvPr/>
        </p:nvSpPr>
        <p:spPr>
          <a:xfrm>
            <a:off x="9461063" y="1726287"/>
            <a:ext cx="2110740" cy="596979"/>
          </a:xfrm>
          <a:prstGeom prst="rect">
            <a:avLst/>
          </a:prstGeom>
          <a:noFill/>
          <a:ln/>
        </p:spPr>
        <p:txBody>
          <a:bodyPr wrap="squar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Privacy Protection</a:t>
            </a:r>
            <a:endParaRPr lang="en-US" sz="1850" dirty="0"/>
          </a:p>
        </p:txBody>
      </p:sp>
      <p:sp>
        <p:nvSpPr>
          <p:cNvPr id="18" name="Text 8"/>
          <p:cNvSpPr/>
          <p:nvPr/>
        </p:nvSpPr>
        <p:spPr>
          <a:xfrm>
            <a:off x="9461063" y="2514362"/>
            <a:ext cx="2110740" cy="1834515"/>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Establish protocols for handling customer-associated data in compliance with relevant regulations like GDPR or CCPA.</a:t>
            </a:r>
            <a:endParaRPr lang="en-US" sz="1500" dirty="0"/>
          </a:p>
        </p:txBody>
      </p:sp>
      <p:sp>
        <p:nvSpPr>
          <p:cNvPr id="19" name="Text 9"/>
          <p:cNvSpPr/>
          <p:nvPr/>
        </p:nvSpPr>
        <p:spPr>
          <a:xfrm>
            <a:off x="11858387" y="2632472"/>
            <a:ext cx="2110740" cy="596979"/>
          </a:xfrm>
          <a:prstGeom prst="rect">
            <a:avLst/>
          </a:prstGeom>
          <a:noFill/>
          <a:ln/>
        </p:spPr>
        <p:txBody>
          <a:bodyPr wrap="square" lIns="0" tIns="0" rIns="0" bIns="0" rtlCol="0" anchor="t"/>
          <a:lstStyle/>
          <a:p>
            <a:pPr marL="0" indent="0" algn="ctr">
              <a:lnSpc>
                <a:spcPts val="2350"/>
              </a:lnSpc>
              <a:buNone/>
            </a:pPr>
            <a:r>
              <a:rPr lang="en-US" sz="1850" dirty="0">
                <a:solidFill>
                  <a:srgbClr val="5C4E3D"/>
                </a:solidFill>
                <a:latin typeface="Libre Baskerville" pitchFamily="34" charset="0"/>
                <a:ea typeface="Libre Baskerville" pitchFamily="34" charset="-122"/>
                <a:cs typeface="Libre Baskerville" pitchFamily="34" charset="-120"/>
              </a:rPr>
              <a:t>System Hardening</a:t>
            </a:r>
            <a:endParaRPr lang="en-US" sz="1850" dirty="0"/>
          </a:p>
        </p:txBody>
      </p:sp>
      <p:sp>
        <p:nvSpPr>
          <p:cNvPr id="20" name="Text 10"/>
          <p:cNvSpPr/>
          <p:nvPr/>
        </p:nvSpPr>
        <p:spPr>
          <a:xfrm>
            <a:off x="11858387" y="3420547"/>
            <a:ext cx="2110740" cy="1834515"/>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Secure physical infrastructure including readers, network equipment, and servers against unauthorized access or tampering.</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18066" y="888325"/>
            <a:ext cx="10772537" cy="641152"/>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RFID System Maintenance Best Practices</a:t>
            </a:r>
            <a:endParaRPr lang="en-US" sz="4000" dirty="0"/>
          </a:p>
        </p:txBody>
      </p:sp>
      <p:sp>
        <p:nvSpPr>
          <p:cNvPr id="3" name="Shape 1"/>
          <p:cNvSpPr/>
          <p:nvPr/>
        </p:nvSpPr>
        <p:spPr>
          <a:xfrm>
            <a:off x="718066"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94980" y="2208907"/>
            <a:ext cx="307658" cy="384691"/>
          </a:xfrm>
          <a:prstGeom prst="rect">
            <a:avLst/>
          </a:prstGeom>
        </p:spPr>
      </p:pic>
      <p:sp>
        <p:nvSpPr>
          <p:cNvPr id="5" name="Text 2"/>
          <p:cNvSpPr/>
          <p:nvPr/>
        </p:nvSpPr>
        <p:spPr>
          <a:xfrm>
            <a:off x="1384816" y="2170509"/>
            <a:ext cx="2477929"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Daily Checks</a:t>
            </a:r>
            <a:endParaRPr lang="en-US" sz="2000" dirty="0"/>
          </a:p>
        </p:txBody>
      </p:sp>
      <p:sp>
        <p:nvSpPr>
          <p:cNvPr id="6" name="Text 3"/>
          <p:cNvSpPr/>
          <p:nvPr/>
        </p:nvSpPr>
        <p:spPr>
          <a:xfrm>
            <a:off x="1384816" y="2614017"/>
            <a:ext cx="2477929" cy="229695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Perform quick reader functionality tests and verify tag read rates at key locations. Address any anomalies immediately before they affect operations.</a:t>
            </a:r>
            <a:endParaRPr lang="en-US" sz="1600" dirty="0"/>
          </a:p>
        </p:txBody>
      </p:sp>
      <p:sp>
        <p:nvSpPr>
          <p:cNvPr id="7" name="Shape 4"/>
          <p:cNvSpPr/>
          <p:nvPr/>
        </p:nvSpPr>
        <p:spPr>
          <a:xfrm>
            <a:off x="4067889"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4144804" y="2208907"/>
            <a:ext cx="307658" cy="384691"/>
          </a:xfrm>
          <a:prstGeom prst="rect">
            <a:avLst/>
          </a:prstGeom>
        </p:spPr>
      </p:pic>
      <p:sp>
        <p:nvSpPr>
          <p:cNvPr id="9" name="Text 5"/>
          <p:cNvSpPr/>
          <p:nvPr/>
        </p:nvSpPr>
        <p:spPr>
          <a:xfrm>
            <a:off x="4734639" y="2170509"/>
            <a:ext cx="2477929" cy="641033"/>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Weekly Maintenance</a:t>
            </a:r>
            <a:endParaRPr lang="en-US" sz="2000" dirty="0"/>
          </a:p>
        </p:txBody>
      </p:sp>
      <p:sp>
        <p:nvSpPr>
          <p:cNvPr id="10" name="Text 6"/>
          <p:cNvSpPr/>
          <p:nvPr/>
        </p:nvSpPr>
        <p:spPr>
          <a:xfrm>
            <a:off x="4734639" y="2934533"/>
            <a:ext cx="2477929" cy="229695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Clean reader antennas, inspect physical infrastructure for damage, and review performance data for any developing issues or declining read accuracy.</a:t>
            </a:r>
            <a:endParaRPr lang="en-US" sz="1600" dirty="0"/>
          </a:p>
        </p:txBody>
      </p:sp>
      <p:sp>
        <p:nvSpPr>
          <p:cNvPr id="11" name="Shape 7"/>
          <p:cNvSpPr/>
          <p:nvPr/>
        </p:nvSpPr>
        <p:spPr>
          <a:xfrm>
            <a:off x="7417713"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494627" y="2208907"/>
            <a:ext cx="307658" cy="384691"/>
          </a:xfrm>
          <a:prstGeom prst="rect">
            <a:avLst/>
          </a:prstGeom>
        </p:spPr>
      </p:pic>
      <p:sp>
        <p:nvSpPr>
          <p:cNvPr id="13" name="Text 8"/>
          <p:cNvSpPr/>
          <p:nvPr/>
        </p:nvSpPr>
        <p:spPr>
          <a:xfrm>
            <a:off x="8084463" y="2170509"/>
            <a:ext cx="2477929"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Monthly Updates</a:t>
            </a:r>
            <a:endParaRPr lang="en-US" sz="2000" dirty="0"/>
          </a:p>
        </p:txBody>
      </p:sp>
      <p:sp>
        <p:nvSpPr>
          <p:cNvPr id="14" name="Text 9"/>
          <p:cNvSpPr/>
          <p:nvPr/>
        </p:nvSpPr>
        <p:spPr>
          <a:xfrm>
            <a:off x="8084463" y="2614017"/>
            <a:ext cx="2477929" cy="229695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Apply software updates, conduct thorough system diagnostics, and validate integration with connected systems to ensure continued compatibility.</a:t>
            </a:r>
            <a:endParaRPr lang="en-US" sz="1600" dirty="0"/>
          </a:p>
        </p:txBody>
      </p:sp>
      <p:sp>
        <p:nvSpPr>
          <p:cNvPr id="15" name="Shape 10"/>
          <p:cNvSpPr/>
          <p:nvPr/>
        </p:nvSpPr>
        <p:spPr>
          <a:xfrm>
            <a:off x="10767536" y="2170509"/>
            <a:ext cx="461605" cy="461605"/>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44451" y="2208907"/>
            <a:ext cx="307658" cy="384691"/>
          </a:xfrm>
          <a:prstGeom prst="rect">
            <a:avLst/>
          </a:prstGeom>
        </p:spPr>
      </p:pic>
      <p:sp>
        <p:nvSpPr>
          <p:cNvPr id="17" name="Text 11"/>
          <p:cNvSpPr/>
          <p:nvPr/>
        </p:nvSpPr>
        <p:spPr>
          <a:xfrm>
            <a:off x="11434286" y="2170509"/>
            <a:ext cx="2477929"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Quarterly Audits</a:t>
            </a:r>
            <a:endParaRPr lang="en-US" sz="2000" dirty="0"/>
          </a:p>
        </p:txBody>
      </p:sp>
      <p:sp>
        <p:nvSpPr>
          <p:cNvPr id="18" name="Text 12"/>
          <p:cNvSpPr/>
          <p:nvPr/>
        </p:nvSpPr>
        <p:spPr>
          <a:xfrm>
            <a:off x="11434286" y="2614017"/>
            <a:ext cx="2477929" cy="2625090"/>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Perform comprehensive system evaluations including signal coverage testing, hardware inspections, and performance benchmarking against established KPIs.</a:t>
            </a:r>
            <a:endParaRPr lang="en-US" sz="1600" dirty="0"/>
          </a:p>
        </p:txBody>
      </p:sp>
      <p:sp>
        <p:nvSpPr>
          <p:cNvPr id="19" name="Text 13"/>
          <p:cNvSpPr/>
          <p:nvPr/>
        </p:nvSpPr>
        <p:spPr>
          <a:xfrm>
            <a:off x="718066" y="5469850"/>
            <a:ext cx="13194268" cy="984409"/>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Proactive maintenance prevents costly downtime and performance degradation. Develop a structured maintenance schedule with clearly assigned responsibilities and documentation requirements. Establish escalation procedures for different types of system issues to ensure rapid resolution.</a:t>
            </a:r>
            <a:endParaRPr lang="en-US" sz="1600" dirty="0"/>
          </a:p>
        </p:txBody>
      </p:sp>
      <p:sp>
        <p:nvSpPr>
          <p:cNvPr id="20" name="Text 14"/>
          <p:cNvSpPr/>
          <p:nvPr/>
        </p:nvSpPr>
        <p:spPr>
          <a:xfrm>
            <a:off x="718066" y="6685002"/>
            <a:ext cx="13194268"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Consider creating a dedicated maintenance toolkit with spare parts, cleaning supplies, and testing equipment to streamline regular upkeep activities.</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752356"/>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Cost Considerations for RFID Implementation</a:t>
            </a:r>
            <a:endParaRPr lang="en-US" sz="4450" dirty="0"/>
          </a:p>
        </p:txBody>
      </p:sp>
      <p:pic>
        <p:nvPicPr>
          <p:cNvPr id="3" name="Image 0" descr="preencoded.png"/>
          <p:cNvPicPr>
            <a:picLocks noChangeAspect="1"/>
          </p:cNvPicPr>
          <p:nvPr/>
        </p:nvPicPr>
        <p:blipFill>
          <a:blip r:embed="rId3"/>
          <a:stretch>
            <a:fillRect/>
          </a:stretch>
        </p:blipFill>
        <p:spPr>
          <a:xfrm>
            <a:off x="793790" y="2765227"/>
            <a:ext cx="3624382" cy="3624382"/>
          </a:xfrm>
          <a:prstGeom prst="rect">
            <a:avLst/>
          </a:prstGeom>
        </p:spPr>
      </p:pic>
      <p:sp>
        <p:nvSpPr>
          <p:cNvPr id="4" name="Shape 1"/>
          <p:cNvSpPr/>
          <p:nvPr/>
        </p:nvSpPr>
        <p:spPr>
          <a:xfrm>
            <a:off x="4448651" y="3515916"/>
            <a:ext cx="226814" cy="226814"/>
          </a:xfrm>
          <a:prstGeom prst="roundRect">
            <a:avLst>
              <a:gd name="adj" fmla="val 8063"/>
            </a:avLst>
          </a:prstGeom>
          <a:solidFill>
            <a:srgbClr val="40320C"/>
          </a:solidFill>
          <a:ln/>
        </p:spPr>
        <p:txBody>
          <a:bodyPr/>
          <a:lstStyle/>
          <a:p>
            <a:endParaRPr lang="en-US"/>
          </a:p>
        </p:txBody>
      </p:sp>
      <p:sp>
        <p:nvSpPr>
          <p:cNvPr id="5" name="Text 2"/>
          <p:cNvSpPr/>
          <p:nvPr/>
        </p:nvSpPr>
        <p:spPr>
          <a:xfrm>
            <a:off x="4736425" y="3515916"/>
            <a:ext cx="1000006"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Hardware</a:t>
            </a:r>
            <a:endParaRPr lang="en-US" sz="1750" dirty="0"/>
          </a:p>
        </p:txBody>
      </p:sp>
      <p:sp>
        <p:nvSpPr>
          <p:cNvPr id="6" name="Shape 3"/>
          <p:cNvSpPr/>
          <p:nvPr/>
        </p:nvSpPr>
        <p:spPr>
          <a:xfrm>
            <a:off x="4448651" y="3895130"/>
            <a:ext cx="226814" cy="226814"/>
          </a:xfrm>
          <a:prstGeom prst="roundRect">
            <a:avLst>
              <a:gd name="adj" fmla="val 8063"/>
            </a:avLst>
          </a:prstGeom>
          <a:solidFill>
            <a:srgbClr val="6F5515"/>
          </a:solidFill>
          <a:ln/>
        </p:spPr>
        <p:txBody>
          <a:bodyPr/>
          <a:lstStyle/>
          <a:p>
            <a:endParaRPr lang="en-US"/>
          </a:p>
        </p:txBody>
      </p:sp>
      <p:sp>
        <p:nvSpPr>
          <p:cNvPr id="7" name="Text 4"/>
          <p:cNvSpPr/>
          <p:nvPr/>
        </p:nvSpPr>
        <p:spPr>
          <a:xfrm>
            <a:off x="4736425" y="3895130"/>
            <a:ext cx="932498"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Software</a:t>
            </a:r>
            <a:endParaRPr lang="en-US" sz="1750" dirty="0"/>
          </a:p>
        </p:txBody>
      </p:sp>
      <p:sp>
        <p:nvSpPr>
          <p:cNvPr id="8" name="Shape 5"/>
          <p:cNvSpPr/>
          <p:nvPr/>
        </p:nvSpPr>
        <p:spPr>
          <a:xfrm>
            <a:off x="4448651" y="4274344"/>
            <a:ext cx="226814" cy="226814"/>
          </a:xfrm>
          <a:prstGeom prst="roundRect">
            <a:avLst>
              <a:gd name="adj" fmla="val 8063"/>
            </a:avLst>
          </a:prstGeom>
          <a:solidFill>
            <a:srgbClr val="9D791E"/>
          </a:solidFill>
          <a:ln/>
        </p:spPr>
        <p:txBody>
          <a:bodyPr/>
          <a:lstStyle/>
          <a:p>
            <a:endParaRPr lang="en-US"/>
          </a:p>
        </p:txBody>
      </p:sp>
      <p:sp>
        <p:nvSpPr>
          <p:cNvPr id="9" name="Text 6"/>
          <p:cNvSpPr/>
          <p:nvPr/>
        </p:nvSpPr>
        <p:spPr>
          <a:xfrm>
            <a:off x="4736425" y="4274344"/>
            <a:ext cx="1135380"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Integration</a:t>
            </a:r>
            <a:endParaRPr lang="en-US" sz="1750" dirty="0"/>
          </a:p>
        </p:txBody>
      </p:sp>
      <p:sp>
        <p:nvSpPr>
          <p:cNvPr id="10" name="Shape 7"/>
          <p:cNvSpPr/>
          <p:nvPr/>
        </p:nvSpPr>
        <p:spPr>
          <a:xfrm>
            <a:off x="4448651" y="4653558"/>
            <a:ext cx="226814" cy="226814"/>
          </a:xfrm>
          <a:prstGeom prst="roundRect">
            <a:avLst>
              <a:gd name="adj" fmla="val 8063"/>
            </a:avLst>
          </a:prstGeom>
          <a:solidFill>
            <a:srgbClr val="CC9D27"/>
          </a:solidFill>
          <a:ln/>
        </p:spPr>
        <p:txBody>
          <a:bodyPr/>
          <a:lstStyle/>
          <a:p>
            <a:endParaRPr lang="en-US"/>
          </a:p>
        </p:txBody>
      </p:sp>
      <p:sp>
        <p:nvSpPr>
          <p:cNvPr id="11" name="Text 8"/>
          <p:cNvSpPr/>
          <p:nvPr/>
        </p:nvSpPr>
        <p:spPr>
          <a:xfrm>
            <a:off x="4736425" y="4653558"/>
            <a:ext cx="817126"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Training</a:t>
            </a:r>
            <a:endParaRPr lang="en-US" sz="1750" dirty="0"/>
          </a:p>
        </p:txBody>
      </p:sp>
      <p:sp>
        <p:nvSpPr>
          <p:cNvPr id="12" name="Shape 9"/>
          <p:cNvSpPr/>
          <p:nvPr/>
        </p:nvSpPr>
        <p:spPr>
          <a:xfrm>
            <a:off x="4448651" y="5032772"/>
            <a:ext cx="226814" cy="226814"/>
          </a:xfrm>
          <a:prstGeom prst="roundRect">
            <a:avLst>
              <a:gd name="adj" fmla="val 8063"/>
            </a:avLst>
          </a:prstGeom>
          <a:solidFill>
            <a:srgbClr val="DDB44C"/>
          </a:solidFill>
          <a:ln/>
        </p:spPr>
        <p:txBody>
          <a:bodyPr/>
          <a:lstStyle/>
          <a:p>
            <a:endParaRPr lang="en-US"/>
          </a:p>
        </p:txBody>
      </p:sp>
      <p:sp>
        <p:nvSpPr>
          <p:cNvPr id="13" name="Text 10"/>
          <p:cNvSpPr/>
          <p:nvPr/>
        </p:nvSpPr>
        <p:spPr>
          <a:xfrm>
            <a:off x="4736425" y="5032772"/>
            <a:ext cx="1133356"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Installation</a:t>
            </a:r>
            <a:endParaRPr lang="en-US" sz="1750" dirty="0"/>
          </a:p>
        </p:txBody>
      </p:sp>
      <p:sp>
        <p:nvSpPr>
          <p:cNvPr id="14" name="Shape 11"/>
          <p:cNvSpPr/>
          <p:nvPr/>
        </p:nvSpPr>
        <p:spPr>
          <a:xfrm>
            <a:off x="4448651" y="5411986"/>
            <a:ext cx="226814" cy="226814"/>
          </a:xfrm>
          <a:prstGeom prst="roundRect">
            <a:avLst>
              <a:gd name="adj" fmla="val 8063"/>
            </a:avLst>
          </a:prstGeom>
          <a:solidFill>
            <a:srgbClr val="E6C87B"/>
          </a:solidFill>
          <a:ln/>
        </p:spPr>
        <p:txBody>
          <a:bodyPr/>
          <a:lstStyle/>
          <a:p>
            <a:endParaRPr lang="en-US"/>
          </a:p>
        </p:txBody>
      </p:sp>
      <p:sp>
        <p:nvSpPr>
          <p:cNvPr id="15" name="Text 12"/>
          <p:cNvSpPr/>
          <p:nvPr/>
        </p:nvSpPr>
        <p:spPr>
          <a:xfrm>
            <a:off x="4736425" y="5411986"/>
            <a:ext cx="1355288" cy="226814"/>
          </a:xfrm>
          <a:prstGeom prst="rect">
            <a:avLst/>
          </a:prstGeom>
          <a:noFill/>
          <a:ln/>
        </p:spPr>
        <p:txBody>
          <a:bodyPr wrap="none" lIns="0" tIns="0" rIns="0" bIns="0" rtlCol="0" anchor="t"/>
          <a:lstStyle/>
          <a:p>
            <a:pPr marL="0" indent="0" algn="l">
              <a:lnSpc>
                <a:spcPts val="1750"/>
              </a:lnSpc>
              <a:buNone/>
            </a:pPr>
            <a:r>
              <a:rPr lang="en-US" sz="1750" dirty="0">
                <a:solidFill>
                  <a:srgbClr val="454240"/>
                </a:solidFill>
                <a:latin typeface="DM Sans" pitchFamily="34" charset="0"/>
                <a:ea typeface="DM Sans" pitchFamily="34" charset="-122"/>
                <a:cs typeface="DM Sans" pitchFamily="34" charset="-120"/>
              </a:rPr>
              <a:t>Maintenance</a:t>
            </a:r>
            <a:endParaRPr lang="en-US" sz="1750" dirty="0"/>
          </a:p>
        </p:txBody>
      </p:sp>
      <p:sp>
        <p:nvSpPr>
          <p:cNvPr id="16" name="Text 13"/>
          <p:cNvSpPr/>
          <p:nvPr/>
        </p:nvSpPr>
        <p:spPr>
          <a:xfrm>
            <a:off x="7599521" y="2714149"/>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Understanding the full cost landscape helps develop accurate budgets and secure appropriate funding. While hardware costs like tags and readers are most visible, software licensing, system integration, and ongoing maintenance often represent significant portions of the total investment.</a:t>
            </a:r>
            <a:endParaRPr lang="en-US" sz="1750" dirty="0"/>
          </a:p>
        </p:txBody>
      </p:sp>
      <p:sp>
        <p:nvSpPr>
          <p:cNvPr id="17" name="Text 14"/>
          <p:cNvSpPr/>
          <p:nvPr/>
        </p:nvSpPr>
        <p:spPr>
          <a:xfrm>
            <a:off x="7599521" y="5095637"/>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When calculating ROI, look beyond direct labor savings to consider benefits like reduced inventory carrying costs, decreased shrinkage, improved order accuracy, and enhanced customer satisfaction. The most successful implementations typically show positive returns within 12-18 months when all benefits are properly quantified.</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37235" y="746641"/>
            <a:ext cx="13155930" cy="1316355"/>
          </a:xfrm>
          <a:prstGeom prst="rect">
            <a:avLst/>
          </a:prstGeom>
          <a:noFill/>
          <a:ln/>
        </p:spPr>
        <p:txBody>
          <a:bodyPr wrap="squar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Key Takeaways for Successful RFID Implementation</a:t>
            </a:r>
            <a:endParaRPr lang="en-US" sz="4100" dirty="0"/>
          </a:p>
        </p:txBody>
      </p:sp>
      <p:sp>
        <p:nvSpPr>
          <p:cNvPr id="3" name="Shape 1"/>
          <p:cNvSpPr/>
          <p:nvPr/>
        </p:nvSpPr>
        <p:spPr>
          <a:xfrm>
            <a:off x="737235"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16233" y="2760643"/>
            <a:ext cx="315873" cy="394930"/>
          </a:xfrm>
          <a:prstGeom prst="rect">
            <a:avLst/>
          </a:prstGeom>
        </p:spPr>
      </p:pic>
      <p:sp>
        <p:nvSpPr>
          <p:cNvPr id="5" name="Text 2"/>
          <p:cNvSpPr/>
          <p:nvPr/>
        </p:nvSpPr>
        <p:spPr>
          <a:xfrm>
            <a:off x="1421725" y="2721173"/>
            <a:ext cx="2446496" cy="65793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Prioritize People and Processes</a:t>
            </a:r>
            <a:endParaRPr lang="en-US" sz="2050" dirty="0"/>
          </a:p>
        </p:txBody>
      </p:sp>
      <p:sp>
        <p:nvSpPr>
          <p:cNvPr id="6" name="Text 3"/>
          <p:cNvSpPr/>
          <p:nvPr/>
        </p:nvSpPr>
        <p:spPr>
          <a:xfrm>
            <a:off x="1421725" y="3505438"/>
            <a:ext cx="2446496" cy="134778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Technology alone cannot deliver success without user adoption and process alignment</a:t>
            </a:r>
            <a:endParaRPr lang="en-US" sz="1650" dirty="0"/>
          </a:p>
        </p:txBody>
      </p:sp>
      <p:sp>
        <p:nvSpPr>
          <p:cNvPr id="7" name="Shape 4"/>
          <p:cNvSpPr/>
          <p:nvPr/>
        </p:nvSpPr>
        <p:spPr>
          <a:xfrm>
            <a:off x="4078843"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4157841" y="2760643"/>
            <a:ext cx="315873" cy="394930"/>
          </a:xfrm>
          <a:prstGeom prst="rect">
            <a:avLst/>
          </a:prstGeom>
        </p:spPr>
      </p:pic>
      <p:sp>
        <p:nvSpPr>
          <p:cNvPr id="9" name="Text 5"/>
          <p:cNvSpPr/>
          <p:nvPr/>
        </p:nvSpPr>
        <p:spPr>
          <a:xfrm>
            <a:off x="4763333" y="2721173"/>
            <a:ext cx="2446496" cy="98690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Invest in the Right Technology Mix</a:t>
            </a:r>
            <a:endParaRPr lang="en-US" sz="2050" dirty="0"/>
          </a:p>
        </p:txBody>
      </p:sp>
      <p:sp>
        <p:nvSpPr>
          <p:cNvPr id="10" name="Text 6"/>
          <p:cNvSpPr/>
          <p:nvPr/>
        </p:nvSpPr>
        <p:spPr>
          <a:xfrm>
            <a:off x="4763333" y="3834408"/>
            <a:ext cx="2446496" cy="134778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Choose solutions suited to your specific environment and requirements</a:t>
            </a:r>
            <a:endParaRPr lang="en-US" sz="1650" dirty="0"/>
          </a:p>
        </p:txBody>
      </p:sp>
      <p:sp>
        <p:nvSpPr>
          <p:cNvPr id="11" name="Shape 7"/>
          <p:cNvSpPr/>
          <p:nvPr/>
        </p:nvSpPr>
        <p:spPr>
          <a:xfrm>
            <a:off x="7420451"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499449" y="2760643"/>
            <a:ext cx="315873" cy="394930"/>
          </a:xfrm>
          <a:prstGeom prst="rect">
            <a:avLst/>
          </a:prstGeom>
        </p:spPr>
      </p:pic>
      <p:sp>
        <p:nvSpPr>
          <p:cNvPr id="13" name="Text 8"/>
          <p:cNvSpPr/>
          <p:nvPr/>
        </p:nvSpPr>
        <p:spPr>
          <a:xfrm>
            <a:off x="8104942" y="2721173"/>
            <a:ext cx="2446496" cy="65793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Test Thoroughly Before Scaling</a:t>
            </a:r>
            <a:endParaRPr lang="en-US" sz="2050" dirty="0"/>
          </a:p>
        </p:txBody>
      </p:sp>
      <p:sp>
        <p:nvSpPr>
          <p:cNvPr id="14" name="Text 9"/>
          <p:cNvSpPr/>
          <p:nvPr/>
        </p:nvSpPr>
        <p:spPr>
          <a:xfrm>
            <a:off x="8104942" y="3505438"/>
            <a:ext cx="2446496" cy="1010841"/>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Use pilot programs to identify challenges in a controlled environment</a:t>
            </a:r>
            <a:endParaRPr lang="en-US" sz="1650" dirty="0"/>
          </a:p>
        </p:txBody>
      </p:sp>
      <p:sp>
        <p:nvSpPr>
          <p:cNvPr id="15" name="Shape 10"/>
          <p:cNvSpPr/>
          <p:nvPr/>
        </p:nvSpPr>
        <p:spPr>
          <a:xfrm>
            <a:off x="10762059" y="2721173"/>
            <a:ext cx="473869" cy="473869"/>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41057" y="2760643"/>
            <a:ext cx="315873" cy="394930"/>
          </a:xfrm>
          <a:prstGeom prst="rect">
            <a:avLst/>
          </a:prstGeom>
        </p:spPr>
      </p:pic>
      <p:sp>
        <p:nvSpPr>
          <p:cNvPr id="17" name="Text 11"/>
          <p:cNvSpPr/>
          <p:nvPr/>
        </p:nvSpPr>
        <p:spPr>
          <a:xfrm>
            <a:off x="11446550" y="2721173"/>
            <a:ext cx="2446496" cy="657939"/>
          </a:xfrm>
          <a:prstGeom prst="rect">
            <a:avLst/>
          </a:prstGeom>
          <a:noFill/>
          <a:ln/>
        </p:spPr>
        <p:txBody>
          <a:bodyPr wrap="squar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Start with Clear Objectives</a:t>
            </a:r>
            <a:endParaRPr lang="en-US" sz="2050" dirty="0"/>
          </a:p>
        </p:txBody>
      </p:sp>
      <p:sp>
        <p:nvSpPr>
          <p:cNvPr id="18" name="Text 12"/>
          <p:cNvSpPr/>
          <p:nvPr/>
        </p:nvSpPr>
        <p:spPr>
          <a:xfrm>
            <a:off x="11446550" y="3505438"/>
            <a:ext cx="2446496" cy="1010841"/>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Define specific goals that will guide decisions and evaluate success</a:t>
            </a:r>
            <a:endParaRPr lang="en-US" sz="1650" dirty="0"/>
          </a:p>
        </p:txBody>
      </p:sp>
      <p:sp>
        <p:nvSpPr>
          <p:cNvPr id="19" name="Text 13"/>
          <p:cNvSpPr/>
          <p:nvPr/>
        </p:nvSpPr>
        <p:spPr>
          <a:xfrm>
            <a:off x="737235" y="5608677"/>
            <a:ext cx="6321028" cy="168473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 smooth RFID system rollout requires balancing technical considerations with operational and human factors. By following these best practices, you can minimize disruption, accelerate time-to-value, and maximize the long-term benefits of your RFID investment.</a:t>
            </a:r>
            <a:endParaRPr lang="en-US" sz="1650" dirty="0"/>
          </a:p>
        </p:txBody>
      </p:sp>
      <p:sp>
        <p:nvSpPr>
          <p:cNvPr id="20" name="Text 14"/>
          <p:cNvSpPr/>
          <p:nvPr/>
        </p:nvSpPr>
        <p:spPr>
          <a:xfrm>
            <a:off x="7579757" y="5608677"/>
            <a:ext cx="6321028" cy="1684734"/>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Remember that implementation is not a one-time event but an ongoing process of optimization. Continue monitoring performance, gathering feedback, and refining your approach to ensure your RFID system evolves alongside your warehouse operations.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2434" y="926544"/>
            <a:ext cx="7831931" cy="1171575"/>
          </a:xfrm>
          <a:prstGeom prst="rect">
            <a:avLst/>
          </a:prstGeom>
          <a:noFill/>
          <a:ln/>
        </p:spPr>
        <p:txBody>
          <a:bodyPr wrap="square" lIns="0" tIns="0" rIns="0" bIns="0" rtlCol="0" anchor="t"/>
          <a:lstStyle/>
          <a:p>
            <a:pPr marL="0" indent="0" algn="l">
              <a:lnSpc>
                <a:spcPts val="4600"/>
              </a:lnSpc>
              <a:buNone/>
            </a:pPr>
            <a:r>
              <a:rPr lang="en-US" sz="3650" dirty="0">
                <a:solidFill>
                  <a:srgbClr val="5C4E3D"/>
                </a:solidFill>
                <a:latin typeface="Libre Baskerville" pitchFamily="34" charset="0"/>
                <a:ea typeface="Libre Baskerville" pitchFamily="34" charset="-122"/>
                <a:cs typeface="Libre Baskerville" pitchFamily="34" charset="-120"/>
              </a:rPr>
              <a:t>Setting Clear Objectives for Your RFID Implementation</a:t>
            </a:r>
            <a:endParaRPr lang="en-US" sz="3650" dirty="0"/>
          </a:p>
        </p:txBody>
      </p:sp>
      <p:sp>
        <p:nvSpPr>
          <p:cNvPr id="4" name="Shape 1"/>
          <p:cNvSpPr/>
          <p:nvPr/>
        </p:nvSpPr>
        <p:spPr>
          <a:xfrm>
            <a:off x="6142434" y="2590086"/>
            <a:ext cx="421719" cy="421719"/>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212741" y="2625209"/>
            <a:ext cx="281107" cy="351472"/>
          </a:xfrm>
          <a:prstGeom prst="rect">
            <a:avLst/>
          </a:prstGeom>
        </p:spPr>
      </p:pic>
      <p:sp>
        <p:nvSpPr>
          <p:cNvPr id="6" name="Text 2"/>
          <p:cNvSpPr/>
          <p:nvPr/>
        </p:nvSpPr>
        <p:spPr>
          <a:xfrm>
            <a:off x="6751558" y="2590086"/>
            <a:ext cx="3213140" cy="585788"/>
          </a:xfrm>
          <a:prstGeom prst="rect">
            <a:avLst/>
          </a:prstGeom>
          <a:noFill/>
          <a:ln/>
        </p:spPr>
        <p:txBody>
          <a:bodyPr wrap="squar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Identify Specific Challenges</a:t>
            </a:r>
            <a:endParaRPr lang="en-US" sz="1800" dirty="0"/>
          </a:p>
        </p:txBody>
      </p:sp>
      <p:sp>
        <p:nvSpPr>
          <p:cNvPr id="7" name="Text 3"/>
          <p:cNvSpPr/>
          <p:nvPr/>
        </p:nvSpPr>
        <p:spPr>
          <a:xfrm>
            <a:off x="6751558" y="3288268"/>
            <a:ext cx="3213140" cy="1500188"/>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Pinpoint the exact warehouse operations that will benefit most from RFID technology, such as receiving processes, inventory counts, or order fulfillment.</a:t>
            </a:r>
            <a:endParaRPr lang="en-US" sz="1450" dirty="0"/>
          </a:p>
        </p:txBody>
      </p:sp>
      <p:sp>
        <p:nvSpPr>
          <p:cNvPr id="8" name="Shape 4"/>
          <p:cNvSpPr/>
          <p:nvPr/>
        </p:nvSpPr>
        <p:spPr>
          <a:xfrm>
            <a:off x="10152102" y="2590086"/>
            <a:ext cx="421719" cy="421719"/>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10222409" y="2625209"/>
            <a:ext cx="281107" cy="351472"/>
          </a:xfrm>
          <a:prstGeom prst="rect">
            <a:avLst/>
          </a:prstGeom>
        </p:spPr>
      </p:pic>
      <p:sp>
        <p:nvSpPr>
          <p:cNvPr id="10" name="Text 5"/>
          <p:cNvSpPr/>
          <p:nvPr/>
        </p:nvSpPr>
        <p:spPr>
          <a:xfrm>
            <a:off x="10761226" y="2590086"/>
            <a:ext cx="3134439" cy="292894"/>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Establish Measurable KPIs</a:t>
            </a:r>
            <a:endParaRPr lang="en-US" sz="1800" dirty="0"/>
          </a:p>
        </p:txBody>
      </p:sp>
      <p:sp>
        <p:nvSpPr>
          <p:cNvPr id="11" name="Text 6"/>
          <p:cNvSpPr/>
          <p:nvPr/>
        </p:nvSpPr>
        <p:spPr>
          <a:xfrm>
            <a:off x="10761226" y="2995374"/>
            <a:ext cx="3213140" cy="1200150"/>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Define concrete metrics like error reduction percentages, cycle count time improvements, or labor cost savings to evaluate success.</a:t>
            </a:r>
            <a:endParaRPr lang="en-US" sz="1450" dirty="0"/>
          </a:p>
        </p:txBody>
      </p:sp>
      <p:sp>
        <p:nvSpPr>
          <p:cNvPr id="12" name="Shape 7"/>
          <p:cNvSpPr/>
          <p:nvPr/>
        </p:nvSpPr>
        <p:spPr>
          <a:xfrm>
            <a:off x="6142434" y="5186720"/>
            <a:ext cx="421719" cy="421719"/>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212741" y="5221843"/>
            <a:ext cx="281107" cy="351472"/>
          </a:xfrm>
          <a:prstGeom prst="rect">
            <a:avLst/>
          </a:prstGeom>
        </p:spPr>
      </p:pic>
      <p:sp>
        <p:nvSpPr>
          <p:cNvPr id="14" name="Text 8"/>
          <p:cNvSpPr/>
          <p:nvPr/>
        </p:nvSpPr>
        <p:spPr>
          <a:xfrm>
            <a:off x="6751558" y="5186720"/>
            <a:ext cx="3739991" cy="292894"/>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Align Stakeholder Expectations</a:t>
            </a:r>
            <a:endParaRPr lang="en-US" sz="1800" dirty="0"/>
          </a:p>
        </p:txBody>
      </p:sp>
      <p:sp>
        <p:nvSpPr>
          <p:cNvPr id="15" name="Text 9"/>
          <p:cNvSpPr/>
          <p:nvPr/>
        </p:nvSpPr>
        <p:spPr>
          <a:xfrm>
            <a:off x="6751558" y="5592008"/>
            <a:ext cx="7222808" cy="60007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Ensure all departments from IT to operations understand the project timeline, resource requirements, and expected outcomes.</a:t>
            </a:r>
            <a:endParaRPr lang="en-US" sz="1450" dirty="0"/>
          </a:p>
        </p:txBody>
      </p:sp>
      <p:sp>
        <p:nvSpPr>
          <p:cNvPr id="16" name="Text 10"/>
          <p:cNvSpPr/>
          <p:nvPr/>
        </p:nvSpPr>
        <p:spPr>
          <a:xfrm>
            <a:off x="6142434" y="6402943"/>
            <a:ext cx="7831931" cy="90011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Without clear objectives, RFID implementations often fail to deliver their full potential. Taking time to establish specific goals helps maintain focus throughout the project and provides benchmarks for measuring return on investment.</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4126" y="549235"/>
            <a:ext cx="7870150" cy="557213"/>
          </a:xfrm>
          <a:prstGeom prst="rect">
            <a:avLst/>
          </a:prstGeom>
          <a:noFill/>
          <a:ln/>
        </p:spPr>
        <p:txBody>
          <a:bodyPr wrap="none" lIns="0" tIns="0" rIns="0" bIns="0" rtlCol="0" anchor="t"/>
          <a:lstStyle/>
          <a:p>
            <a:pPr marL="0" indent="0" algn="l">
              <a:lnSpc>
                <a:spcPts val="4350"/>
              </a:lnSpc>
              <a:buNone/>
            </a:pPr>
            <a:r>
              <a:rPr lang="en-US" sz="3500" dirty="0">
                <a:solidFill>
                  <a:srgbClr val="5C4E3D"/>
                </a:solidFill>
                <a:latin typeface="Libre Baskerville" pitchFamily="34" charset="0"/>
                <a:ea typeface="Libre Baskerville" pitchFamily="34" charset="-122"/>
                <a:cs typeface="Libre Baskerville" pitchFamily="34" charset="-120"/>
              </a:rPr>
              <a:t>The Importance of Pilot Programs</a:t>
            </a:r>
            <a:endParaRPr lang="en-US" sz="3500" dirty="0"/>
          </a:p>
        </p:txBody>
      </p:sp>
      <p:pic>
        <p:nvPicPr>
          <p:cNvPr id="4" name="Image 1" descr="preencoded.png"/>
          <p:cNvPicPr>
            <a:picLocks noChangeAspect="1"/>
          </p:cNvPicPr>
          <p:nvPr/>
        </p:nvPicPr>
        <p:blipFill>
          <a:blip r:embed="rId4"/>
          <a:stretch>
            <a:fillRect/>
          </a:stretch>
        </p:blipFill>
        <p:spPr>
          <a:xfrm>
            <a:off x="624126" y="1373862"/>
            <a:ext cx="891540" cy="1312545"/>
          </a:xfrm>
          <a:prstGeom prst="rect">
            <a:avLst/>
          </a:prstGeom>
        </p:spPr>
      </p:pic>
      <p:sp>
        <p:nvSpPr>
          <p:cNvPr id="5" name="Text 1"/>
          <p:cNvSpPr/>
          <p:nvPr/>
        </p:nvSpPr>
        <p:spPr>
          <a:xfrm>
            <a:off x="1783080" y="1552099"/>
            <a:ext cx="2228969"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Select Test Area</a:t>
            </a:r>
            <a:endParaRPr lang="en-US" sz="1750" dirty="0"/>
          </a:p>
        </p:txBody>
      </p:sp>
      <p:sp>
        <p:nvSpPr>
          <p:cNvPr id="6" name="Text 2"/>
          <p:cNvSpPr/>
          <p:nvPr/>
        </p:nvSpPr>
        <p:spPr>
          <a:xfrm>
            <a:off x="1783080" y="1937623"/>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Choose a controlled section of your warehouse with a diverse mix of inventory types and workflows to ensure comprehensive testing.</a:t>
            </a:r>
            <a:endParaRPr lang="en-US" sz="1400" dirty="0"/>
          </a:p>
        </p:txBody>
      </p:sp>
      <p:pic>
        <p:nvPicPr>
          <p:cNvPr id="7" name="Image 2" descr="preencoded.png"/>
          <p:cNvPicPr>
            <a:picLocks noChangeAspect="1"/>
          </p:cNvPicPr>
          <p:nvPr/>
        </p:nvPicPr>
        <p:blipFill>
          <a:blip r:embed="rId5"/>
          <a:stretch>
            <a:fillRect/>
          </a:stretch>
        </p:blipFill>
        <p:spPr>
          <a:xfrm>
            <a:off x="624126" y="2686407"/>
            <a:ext cx="891540" cy="1312545"/>
          </a:xfrm>
          <a:prstGeom prst="rect">
            <a:avLst/>
          </a:prstGeom>
        </p:spPr>
      </p:pic>
      <p:sp>
        <p:nvSpPr>
          <p:cNvPr id="8" name="Text 3"/>
          <p:cNvSpPr/>
          <p:nvPr/>
        </p:nvSpPr>
        <p:spPr>
          <a:xfrm>
            <a:off x="1783080" y="2864644"/>
            <a:ext cx="2714982"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Test Multiple Tag Types</a:t>
            </a:r>
            <a:endParaRPr lang="en-US" sz="1750" dirty="0"/>
          </a:p>
        </p:txBody>
      </p:sp>
      <p:sp>
        <p:nvSpPr>
          <p:cNvPr id="9" name="Text 4"/>
          <p:cNvSpPr/>
          <p:nvPr/>
        </p:nvSpPr>
        <p:spPr>
          <a:xfrm>
            <a:off x="1783080" y="3250168"/>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Evaluate various RFID tag options with different products and packaging materials to determine optimal performance.</a:t>
            </a:r>
            <a:endParaRPr lang="en-US" sz="1400" dirty="0"/>
          </a:p>
        </p:txBody>
      </p:sp>
      <p:pic>
        <p:nvPicPr>
          <p:cNvPr id="10" name="Image 3" descr="preencoded.png"/>
          <p:cNvPicPr>
            <a:picLocks noChangeAspect="1"/>
          </p:cNvPicPr>
          <p:nvPr/>
        </p:nvPicPr>
        <p:blipFill>
          <a:blip r:embed="rId6"/>
          <a:stretch>
            <a:fillRect/>
          </a:stretch>
        </p:blipFill>
        <p:spPr>
          <a:xfrm>
            <a:off x="624126" y="3998952"/>
            <a:ext cx="891540" cy="1312545"/>
          </a:xfrm>
          <a:prstGeom prst="rect">
            <a:avLst/>
          </a:prstGeom>
        </p:spPr>
      </p:pic>
      <p:sp>
        <p:nvSpPr>
          <p:cNvPr id="11" name="Text 5"/>
          <p:cNvSpPr/>
          <p:nvPr/>
        </p:nvSpPr>
        <p:spPr>
          <a:xfrm>
            <a:off x="1783080" y="4177189"/>
            <a:ext cx="3408164"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Monitor Performance Metrics</a:t>
            </a:r>
            <a:endParaRPr lang="en-US" sz="1750" dirty="0"/>
          </a:p>
        </p:txBody>
      </p:sp>
      <p:sp>
        <p:nvSpPr>
          <p:cNvPr id="12" name="Text 6"/>
          <p:cNvSpPr/>
          <p:nvPr/>
        </p:nvSpPr>
        <p:spPr>
          <a:xfrm>
            <a:off x="1783080" y="4562713"/>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Track read rates, processing speed, and error reduction to establish baseline expectations for full deployment.</a:t>
            </a:r>
            <a:endParaRPr lang="en-US" sz="1400" dirty="0"/>
          </a:p>
        </p:txBody>
      </p:sp>
      <p:pic>
        <p:nvPicPr>
          <p:cNvPr id="13" name="Image 4" descr="preencoded.png"/>
          <p:cNvPicPr>
            <a:picLocks noChangeAspect="1"/>
          </p:cNvPicPr>
          <p:nvPr/>
        </p:nvPicPr>
        <p:blipFill>
          <a:blip r:embed="rId7"/>
          <a:stretch>
            <a:fillRect/>
          </a:stretch>
        </p:blipFill>
        <p:spPr>
          <a:xfrm>
            <a:off x="624126" y="5311497"/>
            <a:ext cx="891540" cy="1312545"/>
          </a:xfrm>
          <a:prstGeom prst="rect">
            <a:avLst/>
          </a:prstGeom>
        </p:spPr>
      </p:pic>
      <p:sp>
        <p:nvSpPr>
          <p:cNvPr id="14" name="Text 7"/>
          <p:cNvSpPr/>
          <p:nvPr/>
        </p:nvSpPr>
        <p:spPr>
          <a:xfrm>
            <a:off x="1783080" y="5489734"/>
            <a:ext cx="2228969" cy="278606"/>
          </a:xfrm>
          <a:prstGeom prst="rect">
            <a:avLst/>
          </a:prstGeom>
          <a:noFill/>
          <a:ln/>
        </p:spPr>
        <p:txBody>
          <a:bodyPr wrap="none" lIns="0" tIns="0" rIns="0" bIns="0" rtlCol="0" anchor="t"/>
          <a:lstStyle/>
          <a:p>
            <a:pPr marL="0" indent="0" algn="l">
              <a:lnSpc>
                <a:spcPts val="2150"/>
              </a:lnSpc>
              <a:buNone/>
            </a:pPr>
            <a:r>
              <a:rPr lang="en-US" sz="1750" dirty="0">
                <a:solidFill>
                  <a:srgbClr val="454240"/>
                </a:solidFill>
                <a:latin typeface="Libre Baskerville" pitchFamily="34" charset="0"/>
                <a:ea typeface="Libre Baskerville" pitchFamily="34" charset="-122"/>
                <a:cs typeface="Libre Baskerville" pitchFamily="34" charset="-120"/>
              </a:rPr>
              <a:t>Refine Processes</a:t>
            </a:r>
            <a:endParaRPr lang="en-US" sz="1750" dirty="0"/>
          </a:p>
        </p:txBody>
      </p:sp>
      <p:sp>
        <p:nvSpPr>
          <p:cNvPr id="15" name="Text 8"/>
          <p:cNvSpPr/>
          <p:nvPr/>
        </p:nvSpPr>
        <p:spPr>
          <a:xfrm>
            <a:off x="1783080" y="5875258"/>
            <a:ext cx="6736794" cy="570548"/>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Use insights from the pilot to adjust workflows, hardware placements, and system configurations before scaling.</a:t>
            </a:r>
            <a:endParaRPr lang="en-US" sz="1400" dirty="0"/>
          </a:p>
        </p:txBody>
      </p:sp>
      <p:sp>
        <p:nvSpPr>
          <p:cNvPr id="16" name="Text 9"/>
          <p:cNvSpPr/>
          <p:nvPr/>
        </p:nvSpPr>
        <p:spPr>
          <a:xfrm>
            <a:off x="624126" y="6824543"/>
            <a:ext cx="7895749" cy="855821"/>
          </a:xfrm>
          <a:prstGeom prst="rect">
            <a:avLst/>
          </a:prstGeom>
          <a:noFill/>
          <a:ln/>
        </p:spPr>
        <p:txBody>
          <a:bodyPr wrap="square" lIns="0" tIns="0" rIns="0" bIns="0" rtlCol="0" anchor="t"/>
          <a:lstStyle/>
          <a:p>
            <a:pPr marL="0" indent="0" algn="l">
              <a:lnSpc>
                <a:spcPts val="2200"/>
              </a:lnSpc>
              <a:buNone/>
            </a:pPr>
            <a:r>
              <a:rPr lang="en-US" sz="1400" dirty="0">
                <a:solidFill>
                  <a:srgbClr val="454240"/>
                </a:solidFill>
                <a:latin typeface="DM Sans" pitchFamily="34" charset="0"/>
                <a:ea typeface="DM Sans" pitchFamily="34" charset="-122"/>
                <a:cs typeface="DM Sans" pitchFamily="34" charset="-120"/>
              </a:rPr>
              <a:t>A pilot program serves as your proving ground, revealing potential obstacles before they impact your entire operation. Companies that invest in thorough pilot testing typically experience 60% fewer disruptions during full-scale implementation.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075" y="624602"/>
            <a:ext cx="10215324" cy="708065"/>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Selecting the Right RFID Hardware</a:t>
            </a:r>
            <a:endParaRPr lang="en-US" sz="4450" dirty="0"/>
          </a:p>
        </p:txBody>
      </p:sp>
      <p:sp>
        <p:nvSpPr>
          <p:cNvPr id="3" name="Text 1"/>
          <p:cNvSpPr/>
          <p:nvPr/>
        </p:nvSpPr>
        <p:spPr>
          <a:xfrm>
            <a:off x="793075" y="1899166"/>
            <a:ext cx="2832616" cy="353973"/>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Passive RFID Tags</a:t>
            </a:r>
            <a:endParaRPr lang="en-US" sz="2200" dirty="0"/>
          </a:p>
        </p:txBody>
      </p:sp>
      <p:sp>
        <p:nvSpPr>
          <p:cNvPr id="4" name="Text 2"/>
          <p:cNvSpPr/>
          <p:nvPr/>
        </p:nvSpPr>
        <p:spPr>
          <a:xfrm>
            <a:off x="793075" y="2479715"/>
            <a:ext cx="3978950" cy="72485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No internal power source, activated by reader signals</a:t>
            </a:r>
            <a:endParaRPr lang="en-US" sz="1750" dirty="0"/>
          </a:p>
        </p:txBody>
      </p:sp>
      <p:sp>
        <p:nvSpPr>
          <p:cNvPr id="5" name="Text 3"/>
          <p:cNvSpPr/>
          <p:nvPr/>
        </p:nvSpPr>
        <p:spPr>
          <a:xfrm>
            <a:off x="793075" y="340852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Lower cost ($0.10-$0.50 per tag)</a:t>
            </a:r>
            <a:endParaRPr lang="en-US" sz="1750" dirty="0"/>
          </a:p>
        </p:txBody>
      </p:sp>
      <p:sp>
        <p:nvSpPr>
          <p:cNvPr id="6" name="Text 4"/>
          <p:cNvSpPr/>
          <p:nvPr/>
        </p:nvSpPr>
        <p:spPr>
          <a:xfrm>
            <a:off x="793075" y="3850243"/>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Smaller size, ideal for most products</a:t>
            </a:r>
            <a:endParaRPr lang="en-US" sz="1750" dirty="0"/>
          </a:p>
        </p:txBody>
      </p:sp>
      <p:sp>
        <p:nvSpPr>
          <p:cNvPr id="7" name="Text 5"/>
          <p:cNvSpPr/>
          <p:nvPr/>
        </p:nvSpPr>
        <p:spPr>
          <a:xfrm>
            <a:off x="793075" y="465439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Limited read range (up to 20 feet)</a:t>
            </a:r>
            <a:endParaRPr lang="en-US" sz="1750" dirty="0"/>
          </a:p>
        </p:txBody>
      </p:sp>
      <p:sp>
        <p:nvSpPr>
          <p:cNvPr id="8" name="Text 6"/>
          <p:cNvSpPr/>
          <p:nvPr/>
        </p:nvSpPr>
        <p:spPr>
          <a:xfrm>
            <a:off x="793075" y="5096113"/>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Best for high-volume inventory</a:t>
            </a:r>
            <a:endParaRPr lang="en-US" sz="1750" dirty="0"/>
          </a:p>
        </p:txBody>
      </p:sp>
      <p:sp>
        <p:nvSpPr>
          <p:cNvPr id="9" name="Text 7"/>
          <p:cNvSpPr/>
          <p:nvPr/>
        </p:nvSpPr>
        <p:spPr>
          <a:xfrm>
            <a:off x="5332571" y="1899166"/>
            <a:ext cx="2832616" cy="353973"/>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Active RFID Tags</a:t>
            </a:r>
            <a:endParaRPr lang="en-US" sz="2200" dirty="0"/>
          </a:p>
        </p:txBody>
      </p:sp>
      <p:sp>
        <p:nvSpPr>
          <p:cNvPr id="10" name="Text 8"/>
          <p:cNvSpPr/>
          <p:nvPr/>
        </p:nvSpPr>
        <p:spPr>
          <a:xfrm>
            <a:off x="5332571" y="2479715"/>
            <a:ext cx="3978950" cy="72485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Battery-powered for continuous transmission</a:t>
            </a:r>
            <a:endParaRPr lang="en-US" sz="1750" dirty="0"/>
          </a:p>
        </p:txBody>
      </p:sp>
      <p:sp>
        <p:nvSpPr>
          <p:cNvPr id="11" name="Text 9"/>
          <p:cNvSpPr/>
          <p:nvPr/>
        </p:nvSpPr>
        <p:spPr>
          <a:xfrm>
            <a:off x="5332571" y="340852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Higher cost ($5-$50 per tag)</a:t>
            </a:r>
            <a:endParaRPr lang="en-US" sz="1750" dirty="0"/>
          </a:p>
        </p:txBody>
      </p:sp>
      <p:sp>
        <p:nvSpPr>
          <p:cNvPr id="12" name="Text 10"/>
          <p:cNvSpPr/>
          <p:nvPr/>
        </p:nvSpPr>
        <p:spPr>
          <a:xfrm>
            <a:off x="5332571" y="3850243"/>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Extended read range (up to 300 feet)</a:t>
            </a:r>
            <a:endParaRPr lang="en-US" sz="1750" dirty="0"/>
          </a:p>
        </p:txBody>
      </p:sp>
      <p:sp>
        <p:nvSpPr>
          <p:cNvPr id="13" name="Text 11"/>
          <p:cNvSpPr/>
          <p:nvPr/>
        </p:nvSpPr>
        <p:spPr>
          <a:xfrm>
            <a:off x="5332571" y="4654391"/>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Enhanced data capacity</a:t>
            </a:r>
            <a:endParaRPr lang="en-US" sz="1750" dirty="0"/>
          </a:p>
        </p:txBody>
      </p:sp>
      <p:sp>
        <p:nvSpPr>
          <p:cNvPr id="14" name="Text 12"/>
          <p:cNvSpPr/>
          <p:nvPr/>
        </p:nvSpPr>
        <p:spPr>
          <a:xfrm>
            <a:off x="5332571" y="5096113"/>
            <a:ext cx="3978950"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Ideal for high-value assets</a:t>
            </a:r>
            <a:endParaRPr lang="en-US" sz="1750" dirty="0"/>
          </a:p>
        </p:txBody>
      </p:sp>
      <p:sp>
        <p:nvSpPr>
          <p:cNvPr id="15" name="Text 13"/>
          <p:cNvSpPr/>
          <p:nvPr/>
        </p:nvSpPr>
        <p:spPr>
          <a:xfrm>
            <a:off x="9872067" y="1899166"/>
            <a:ext cx="2832616" cy="353973"/>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RFID Readers</a:t>
            </a:r>
            <a:endParaRPr lang="en-US" sz="2200" dirty="0"/>
          </a:p>
        </p:txBody>
      </p:sp>
      <p:sp>
        <p:nvSpPr>
          <p:cNvPr id="16" name="Text 14"/>
          <p:cNvSpPr/>
          <p:nvPr/>
        </p:nvSpPr>
        <p:spPr>
          <a:xfrm>
            <a:off x="9872067" y="2479715"/>
            <a:ext cx="3978950" cy="362426"/>
          </a:xfrm>
          <a:prstGeom prst="rect">
            <a:avLst/>
          </a:prstGeom>
          <a:noFill/>
          <a:ln/>
        </p:spPr>
        <p:txBody>
          <a:bodyPr wrap="non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Available in multiple form factors</a:t>
            </a:r>
            <a:endParaRPr lang="en-US" sz="1750" dirty="0"/>
          </a:p>
        </p:txBody>
      </p:sp>
      <p:sp>
        <p:nvSpPr>
          <p:cNvPr id="17" name="Text 15"/>
          <p:cNvSpPr/>
          <p:nvPr/>
        </p:nvSpPr>
        <p:spPr>
          <a:xfrm>
            <a:off x="9872067" y="3046095"/>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Fixed portal readers for entry/exit points</a:t>
            </a:r>
            <a:endParaRPr lang="en-US" sz="1750" dirty="0"/>
          </a:p>
        </p:txBody>
      </p:sp>
      <p:sp>
        <p:nvSpPr>
          <p:cNvPr id="18" name="Text 16"/>
          <p:cNvSpPr/>
          <p:nvPr/>
        </p:nvSpPr>
        <p:spPr>
          <a:xfrm>
            <a:off x="9872067" y="3850243"/>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Handheld devices for manual scanning</a:t>
            </a:r>
            <a:endParaRPr lang="en-US" sz="1750" dirty="0"/>
          </a:p>
        </p:txBody>
      </p:sp>
      <p:sp>
        <p:nvSpPr>
          <p:cNvPr id="19" name="Text 17"/>
          <p:cNvSpPr/>
          <p:nvPr/>
        </p:nvSpPr>
        <p:spPr>
          <a:xfrm>
            <a:off x="9872067" y="4654391"/>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Mobile readers mounted on forklifts</a:t>
            </a:r>
            <a:endParaRPr lang="en-US" sz="1750" dirty="0"/>
          </a:p>
        </p:txBody>
      </p:sp>
      <p:sp>
        <p:nvSpPr>
          <p:cNvPr id="20" name="Text 18"/>
          <p:cNvSpPr/>
          <p:nvPr/>
        </p:nvSpPr>
        <p:spPr>
          <a:xfrm>
            <a:off x="9872067" y="5458539"/>
            <a:ext cx="3978950" cy="724853"/>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Consider read range and network connectivity</a:t>
            </a:r>
            <a:endParaRPr lang="en-US" sz="1750" dirty="0"/>
          </a:p>
        </p:txBody>
      </p:sp>
      <p:sp>
        <p:nvSpPr>
          <p:cNvPr id="21" name="Text 19"/>
          <p:cNvSpPr/>
          <p:nvPr/>
        </p:nvSpPr>
        <p:spPr>
          <a:xfrm>
            <a:off x="793075" y="6517600"/>
            <a:ext cx="13044249" cy="1087279"/>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Hardware selection directly impacts your RFID system's effectiveness and ROI. The optimal configuration depends on your warehouse environment, inventory characteristics, and specific operational needs. Most warehouses benefit from a combination of different reader types and tag specifications.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8899" y="564833"/>
            <a:ext cx="9923502" cy="641866"/>
          </a:xfrm>
          <a:prstGeom prst="rect">
            <a:avLst/>
          </a:prstGeom>
          <a:noFill/>
          <a:ln/>
        </p:spPr>
        <p:txBody>
          <a:bodyPr wrap="none" lIns="0" tIns="0" rIns="0" bIns="0" rtlCol="0" anchor="t"/>
          <a:lstStyle/>
          <a:p>
            <a:pPr marL="0" indent="0" algn="l">
              <a:lnSpc>
                <a:spcPts val="5050"/>
              </a:lnSpc>
              <a:buNone/>
            </a:pPr>
            <a:r>
              <a:rPr lang="en-US" sz="4000" dirty="0">
                <a:solidFill>
                  <a:srgbClr val="5C4E3D"/>
                </a:solidFill>
                <a:latin typeface="Libre Baskerville" pitchFamily="34" charset="0"/>
                <a:ea typeface="Libre Baskerville" pitchFamily="34" charset="-122"/>
                <a:cs typeface="Libre Baskerville" pitchFamily="34" charset="-120"/>
              </a:rPr>
              <a:t>RFID Software Solutions Comparison</a:t>
            </a:r>
            <a:endParaRPr lang="en-US" sz="4000" dirty="0"/>
          </a:p>
        </p:txBody>
      </p:sp>
      <p:sp>
        <p:nvSpPr>
          <p:cNvPr id="3" name="Shape 1"/>
          <p:cNvSpPr/>
          <p:nvPr/>
        </p:nvSpPr>
        <p:spPr>
          <a:xfrm>
            <a:off x="718899" y="1514713"/>
            <a:ext cx="13192601" cy="4938474"/>
          </a:xfrm>
          <a:prstGeom prst="roundRect">
            <a:avLst>
              <a:gd name="adj" fmla="val 1747"/>
            </a:avLst>
          </a:prstGeom>
          <a:noFill/>
          <a:ln w="7620">
            <a:solidFill>
              <a:srgbClr val="000000">
                <a:alpha val="8000"/>
              </a:srgbClr>
            </a:solidFill>
            <a:prstDash val="solid"/>
          </a:ln>
        </p:spPr>
        <p:txBody>
          <a:bodyPr/>
          <a:lstStyle/>
          <a:p>
            <a:endParaRPr lang="en-US"/>
          </a:p>
        </p:txBody>
      </p:sp>
      <p:sp>
        <p:nvSpPr>
          <p:cNvPr id="4" name="Shape 2"/>
          <p:cNvSpPr/>
          <p:nvPr/>
        </p:nvSpPr>
        <p:spPr>
          <a:xfrm>
            <a:off x="726519" y="1522333"/>
            <a:ext cx="13177361" cy="590312"/>
          </a:xfrm>
          <a:prstGeom prst="rect">
            <a:avLst/>
          </a:prstGeom>
          <a:solidFill>
            <a:srgbClr val="FFFFFF">
              <a:alpha val="4000"/>
            </a:srgbClr>
          </a:solidFill>
          <a:ln/>
        </p:spPr>
        <p:txBody>
          <a:bodyPr/>
          <a:lstStyle/>
          <a:p>
            <a:endParaRPr lang="en-US"/>
          </a:p>
        </p:txBody>
      </p:sp>
      <p:sp>
        <p:nvSpPr>
          <p:cNvPr id="5" name="Text 3"/>
          <p:cNvSpPr/>
          <p:nvPr/>
        </p:nvSpPr>
        <p:spPr>
          <a:xfrm>
            <a:off x="931902" y="1653183"/>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Software Solution</a:t>
            </a:r>
            <a:endParaRPr lang="en-US" sz="1600" dirty="0"/>
          </a:p>
        </p:txBody>
      </p:sp>
      <p:sp>
        <p:nvSpPr>
          <p:cNvPr id="6" name="Text 4"/>
          <p:cNvSpPr/>
          <p:nvPr/>
        </p:nvSpPr>
        <p:spPr>
          <a:xfrm>
            <a:off x="4230053" y="1653183"/>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Key Features</a:t>
            </a:r>
            <a:endParaRPr lang="en-US" sz="1600" dirty="0"/>
          </a:p>
        </p:txBody>
      </p:sp>
      <p:sp>
        <p:nvSpPr>
          <p:cNvPr id="7" name="Text 5"/>
          <p:cNvSpPr/>
          <p:nvPr/>
        </p:nvSpPr>
        <p:spPr>
          <a:xfrm>
            <a:off x="7524393" y="1653183"/>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Best For</a:t>
            </a:r>
            <a:endParaRPr lang="en-US" sz="1600" dirty="0"/>
          </a:p>
        </p:txBody>
      </p:sp>
      <p:sp>
        <p:nvSpPr>
          <p:cNvPr id="8" name="Text 6"/>
          <p:cNvSpPr/>
          <p:nvPr/>
        </p:nvSpPr>
        <p:spPr>
          <a:xfrm>
            <a:off x="10818733" y="1653183"/>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Integration Capabilities</a:t>
            </a:r>
            <a:endParaRPr lang="en-US" sz="1600" dirty="0"/>
          </a:p>
        </p:txBody>
      </p:sp>
      <p:sp>
        <p:nvSpPr>
          <p:cNvPr id="9" name="Shape 7"/>
          <p:cNvSpPr/>
          <p:nvPr/>
        </p:nvSpPr>
        <p:spPr>
          <a:xfrm>
            <a:off x="726519" y="2112645"/>
            <a:ext cx="13177361" cy="1247537"/>
          </a:xfrm>
          <a:prstGeom prst="rect">
            <a:avLst/>
          </a:prstGeom>
          <a:solidFill>
            <a:srgbClr val="000000">
              <a:alpha val="4000"/>
            </a:srgbClr>
          </a:solidFill>
          <a:ln/>
        </p:spPr>
        <p:txBody>
          <a:bodyPr/>
          <a:lstStyle/>
          <a:p>
            <a:endParaRPr lang="en-US"/>
          </a:p>
        </p:txBody>
      </p:sp>
      <p:sp>
        <p:nvSpPr>
          <p:cNvPr id="10" name="Text 8"/>
          <p:cNvSpPr/>
          <p:nvPr/>
        </p:nvSpPr>
        <p:spPr>
          <a:xfrm>
            <a:off x="931902" y="2243495"/>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Impinj Platform</a:t>
            </a:r>
            <a:endParaRPr lang="en-US" sz="1600" dirty="0"/>
          </a:p>
        </p:txBody>
      </p:sp>
      <p:sp>
        <p:nvSpPr>
          <p:cNvPr id="11" name="Text 9"/>
          <p:cNvSpPr/>
          <p:nvPr/>
        </p:nvSpPr>
        <p:spPr>
          <a:xfrm>
            <a:off x="4230053" y="2243495"/>
            <a:ext cx="2875955" cy="985837"/>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Item intelligence, real-time tracking, high-volume processing</a:t>
            </a:r>
            <a:endParaRPr lang="en-US" sz="1600" dirty="0"/>
          </a:p>
        </p:txBody>
      </p:sp>
      <p:sp>
        <p:nvSpPr>
          <p:cNvPr id="12" name="Text 10"/>
          <p:cNvSpPr/>
          <p:nvPr/>
        </p:nvSpPr>
        <p:spPr>
          <a:xfrm>
            <a:off x="7524393" y="2243495"/>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Large enterprise warehouses</a:t>
            </a:r>
            <a:endParaRPr lang="en-US" sz="1600" dirty="0"/>
          </a:p>
        </p:txBody>
      </p:sp>
      <p:sp>
        <p:nvSpPr>
          <p:cNvPr id="13" name="Text 11"/>
          <p:cNvSpPr/>
          <p:nvPr/>
        </p:nvSpPr>
        <p:spPr>
          <a:xfrm>
            <a:off x="10818733" y="2243495"/>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ERP, WMS, custom APIs</a:t>
            </a:r>
            <a:endParaRPr lang="en-US" sz="1600" dirty="0"/>
          </a:p>
        </p:txBody>
      </p:sp>
      <p:sp>
        <p:nvSpPr>
          <p:cNvPr id="14" name="Shape 12"/>
          <p:cNvSpPr/>
          <p:nvPr/>
        </p:nvSpPr>
        <p:spPr>
          <a:xfrm>
            <a:off x="726519" y="3360182"/>
            <a:ext cx="13177361" cy="1247537"/>
          </a:xfrm>
          <a:prstGeom prst="rect">
            <a:avLst/>
          </a:prstGeom>
          <a:solidFill>
            <a:srgbClr val="FFFFFF">
              <a:alpha val="4000"/>
            </a:srgbClr>
          </a:solidFill>
          <a:ln/>
        </p:spPr>
        <p:txBody>
          <a:bodyPr/>
          <a:lstStyle/>
          <a:p>
            <a:endParaRPr lang="en-US"/>
          </a:p>
        </p:txBody>
      </p:sp>
      <p:sp>
        <p:nvSpPr>
          <p:cNvPr id="15" name="Text 13"/>
          <p:cNvSpPr/>
          <p:nvPr/>
        </p:nvSpPr>
        <p:spPr>
          <a:xfrm>
            <a:off x="931902" y="3491032"/>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Zebra MotionWorks</a:t>
            </a:r>
            <a:endParaRPr lang="en-US" sz="1600" dirty="0"/>
          </a:p>
        </p:txBody>
      </p:sp>
      <p:sp>
        <p:nvSpPr>
          <p:cNvPr id="16" name="Text 14"/>
          <p:cNvSpPr/>
          <p:nvPr/>
        </p:nvSpPr>
        <p:spPr>
          <a:xfrm>
            <a:off x="4230053" y="3491032"/>
            <a:ext cx="2875955" cy="985837"/>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Asset visibility, operational analytics, workflow automation</a:t>
            </a:r>
            <a:endParaRPr lang="en-US" sz="1600" dirty="0"/>
          </a:p>
        </p:txBody>
      </p:sp>
      <p:sp>
        <p:nvSpPr>
          <p:cNvPr id="17" name="Text 15"/>
          <p:cNvSpPr/>
          <p:nvPr/>
        </p:nvSpPr>
        <p:spPr>
          <a:xfrm>
            <a:off x="7524393" y="3491032"/>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Manufacturing &amp; distribution</a:t>
            </a:r>
            <a:endParaRPr lang="en-US" sz="1600" dirty="0"/>
          </a:p>
        </p:txBody>
      </p:sp>
      <p:sp>
        <p:nvSpPr>
          <p:cNvPr id="18" name="Text 16"/>
          <p:cNvSpPr/>
          <p:nvPr/>
        </p:nvSpPr>
        <p:spPr>
          <a:xfrm>
            <a:off x="10818733" y="3491032"/>
            <a:ext cx="287976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Zebra hardware ecosystem, SAP</a:t>
            </a:r>
            <a:endParaRPr lang="en-US" sz="1600" dirty="0"/>
          </a:p>
        </p:txBody>
      </p:sp>
      <p:sp>
        <p:nvSpPr>
          <p:cNvPr id="19" name="Shape 17"/>
          <p:cNvSpPr/>
          <p:nvPr/>
        </p:nvSpPr>
        <p:spPr>
          <a:xfrm>
            <a:off x="726519" y="4607719"/>
            <a:ext cx="13177361" cy="918924"/>
          </a:xfrm>
          <a:prstGeom prst="rect">
            <a:avLst/>
          </a:prstGeom>
          <a:solidFill>
            <a:srgbClr val="000000">
              <a:alpha val="4000"/>
            </a:srgbClr>
          </a:solidFill>
          <a:ln/>
        </p:spPr>
        <p:txBody>
          <a:bodyPr/>
          <a:lstStyle/>
          <a:p>
            <a:endParaRPr lang="en-US"/>
          </a:p>
        </p:txBody>
      </p:sp>
      <p:sp>
        <p:nvSpPr>
          <p:cNvPr id="20" name="Text 18"/>
          <p:cNvSpPr/>
          <p:nvPr/>
        </p:nvSpPr>
        <p:spPr>
          <a:xfrm>
            <a:off x="931902" y="4738568"/>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SOTI Connect</a:t>
            </a:r>
            <a:endParaRPr lang="en-US" sz="1600" dirty="0"/>
          </a:p>
        </p:txBody>
      </p:sp>
      <p:sp>
        <p:nvSpPr>
          <p:cNvPr id="21" name="Text 19"/>
          <p:cNvSpPr/>
          <p:nvPr/>
        </p:nvSpPr>
        <p:spPr>
          <a:xfrm>
            <a:off x="4230053" y="4738568"/>
            <a:ext cx="287595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IoT management, security features, remote diagnostics</a:t>
            </a:r>
            <a:endParaRPr lang="en-US" sz="1600" dirty="0"/>
          </a:p>
        </p:txBody>
      </p:sp>
      <p:sp>
        <p:nvSpPr>
          <p:cNvPr id="22" name="Text 20"/>
          <p:cNvSpPr/>
          <p:nvPr/>
        </p:nvSpPr>
        <p:spPr>
          <a:xfrm>
            <a:off x="7524393" y="4738568"/>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Multi-location operations</a:t>
            </a:r>
            <a:endParaRPr lang="en-US" sz="1600" dirty="0"/>
          </a:p>
        </p:txBody>
      </p:sp>
      <p:sp>
        <p:nvSpPr>
          <p:cNvPr id="23" name="Text 21"/>
          <p:cNvSpPr/>
          <p:nvPr/>
        </p:nvSpPr>
        <p:spPr>
          <a:xfrm>
            <a:off x="10818733" y="4738568"/>
            <a:ext cx="287976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Mobile device management systems</a:t>
            </a:r>
            <a:endParaRPr lang="en-US" sz="1600" dirty="0"/>
          </a:p>
        </p:txBody>
      </p:sp>
      <p:sp>
        <p:nvSpPr>
          <p:cNvPr id="24" name="Shape 22"/>
          <p:cNvSpPr/>
          <p:nvPr/>
        </p:nvSpPr>
        <p:spPr>
          <a:xfrm>
            <a:off x="726519" y="5526643"/>
            <a:ext cx="13177361" cy="918924"/>
          </a:xfrm>
          <a:prstGeom prst="rect">
            <a:avLst/>
          </a:prstGeom>
          <a:solidFill>
            <a:srgbClr val="FFFFFF">
              <a:alpha val="4000"/>
            </a:srgbClr>
          </a:solidFill>
          <a:ln/>
        </p:spPr>
        <p:txBody>
          <a:bodyPr/>
          <a:lstStyle/>
          <a:p>
            <a:endParaRPr lang="en-US"/>
          </a:p>
        </p:txBody>
      </p:sp>
      <p:sp>
        <p:nvSpPr>
          <p:cNvPr id="25" name="Text 23"/>
          <p:cNvSpPr/>
          <p:nvPr/>
        </p:nvSpPr>
        <p:spPr>
          <a:xfrm>
            <a:off x="931902" y="5657493"/>
            <a:ext cx="287976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Oracle NetSuite WMS</a:t>
            </a:r>
            <a:endParaRPr lang="en-US" sz="1600" dirty="0"/>
          </a:p>
        </p:txBody>
      </p:sp>
      <p:sp>
        <p:nvSpPr>
          <p:cNvPr id="26" name="Text 24"/>
          <p:cNvSpPr/>
          <p:nvPr/>
        </p:nvSpPr>
        <p:spPr>
          <a:xfrm>
            <a:off x="4230053" y="5657493"/>
            <a:ext cx="287595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Cloud-based, inventory control, demand planning</a:t>
            </a:r>
            <a:endParaRPr lang="en-US" sz="1600" dirty="0"/>
          </a:p>
        </p:txBody>
      </p:sp>
      <p:sp>
        <p:nvSpPr>
          <p:cNvPr id="27" name="Text 25"/>
          <p:cNvSpPr/>
          <p:nvPr/>
        </p:nvSpPr>
        <p:spPr>
          <a:xfrm>
            <a:off x="7524393" y="5657493"/>
            <a:ext cx="2875955" cy="328613"/>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Mid-sized businesses</a:t>
            </a:r>
            <a:endParaRPr lang="en-US" sz="1600" dirty="0"/>
          </a:p>
        </p:txBody>
      </p:sp>
      <p:sp>
        <p:nvSpPr>
          <p:cNvPr id="28" name="Text 26"/>
          <p:cNvSpPr/>
          <p:nvPr/>
        </p:nvSpPr>
        <p:spPr>
          <a:xfrm>
            <a:off x="10818733" y="5657493"/>
            <a:ext cx="2879765" cy="6572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Oracle ecosystem, comprehensive API</a:t>
            </a:r>
            <a:endParaRPr lang="en-US" sz="1600" dirty="0"/>
          </a:p>
        </p:txBody>
      </p:sp>
      <p:sp>
        <p:nvSpPr>
          <p:cNvPr id="29" name="Text 27"/>
          <p:cNvSpPr/>
          <p:nvPr/>
        </p:nvSpPr>
        <p:spPr>
          <a:xfrm>
            <a:off x="718899" y="6684169"/>
            <a:ext cx="13192601" cy="985837"/>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Your software platform forms the backbone of your RFID system, converting tag reads into actionable business intelligence. When evaluating options, prioritize solutions that offer robust reporting capabilities, straightforward integration with existing systems, and user-friendly interfaces that warehouse staff can quickly learn.</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10552" y="479703"/>
            <a:ext cx="13409295" cy="1090136"/>
          </a:xfrm>
          <a:prstGeom prst="rect">
            <a:avLst/>
          </a:prstGeom>
          <a:noFill/>
          <a:ln/>
        </p:spPr>
        <p:txBody>
          <a:bodyPr wrap="square" lIns="0" tIns="0" rIns="0" bIns="0" rtlCol="0" anchor="t"/>
          <a:lstStyle/>
          <a:p>
            <a:pPr marL="0" indent="0" algn="l">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System Integration: Connecting RFID with Existing Infrastructure</a:t>
            </a:r>
            <a:endParaRPr lang="en-US" sz="3400" dirty="0"/>
          </a:p>
        </p:txBody>
      </p:sp>
      <p:sp>
        <p:nvSpPr>
          <p:cNvPr id="3" name="Text 1"/>
          <p:cNvSpPr/>
          <p:nvPr/>
        </p:nvSpPr>
        <p:spPr>
          <a:xfrm>
            <a:off x="2526149" y="2628543"/>
            <a:ext cx="2180749"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Data Mapping</a:t>
            </a:r>
            <a:endParaRPr lang="en-US" sz="1700" dirty="0"/>
          </a:p>
        </p:txBody>
      </p:sp>
      <p:sp>
        <p:nvSpPr>
          <p:cNvPr id="4" name="Text 2"/>
          <p:cNvSpPr/>
          <p:nvPr/>
        </p:nvSpPr>
        <p:spPr>
          <a:xfrm>
            <a:off x="610552" y="3005852"/>
            <a:ext cx="4096345" cy="558165"/>
          </a:xfrm>
          <a:prstGeom prst="rect">
            <a:avLst/>
          </a:prstGeom>
          <a:noFill/>
          <a:ln/>
        </p:spPr>
        <p:txBody>
          <a:bodyPr wrap="squar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Align RFID data fields with existing database structures</a:t>
            </a:r>
            <a:endParaRPr lang="en-US" sz="1350" dirty="0"/>
          </a:p>
        </p:txBody>
      </p:sp>
      <p:pic>
        <p:nvPicPr>
          <p:cNvPr id="5" name="Image 0" descr="preencoded.png"/>
          <p:cNvPicPr>
            <a:picLocks noChangeAspect="1"/>
          </p:cNvPicPr>
          <p:nvPr/>
        </p:nvPicPr>
        <p:blipFill>
          <a:blip r:embed="rId3"/>
          <a:stretch>
            <a:fillRect/>
          </a:stretch>
        </p:blipFill>
        <p:spPr>
          <a:xfrm>
            <a:off x="4968597" y="1918692"/>
            <a:ext cx="4693206" cy="4693206"/>
          </a:xfrm>
          <a:prstGeom prst="rect">
            <a:avLst/>
          </a:prstGeom>
        </p:spPr>
      </p:pic>
      <p:pic>
        <p:nvPicPr>
          <p:cNvPr id="6" name="Image 1" descr="preencoded.png"/>
          <p:cNvPicPr>
            <a:picLocks noChangeAspect="1"/>
          </p:cNvPicPr>
          <p:nvPr/>
        </p:nvPicPr>
        <p:blipFill>
          <a:blip r:embed="rId4"/>
          <a:stretch>
            <a:fillRect/>
          </a:stretch>
        </p:blipFill>
        <p:spPr>
          <a:xfrm>
            <a:off x="6240125" y="2758142"/>
            <a:ext cx="260985" cy="326231"/>
          </a:xfrm>
          <a:prstGeom prst="rect">
            <a:avLst/>
          </a:prstGeom>
        </p:spPr>
      </p:pic>
      <p:sp>
        <p:nvSpPr>
          <p:cNvPr id="7" name="Text 3"/>
          <p:cNvSpPr/>
          <p:nvPr/>
        </p:nvSpPr>
        <p:spPr>
          <a:xfrm>
            <a:off x="9923502" y="2768084"/>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API Integration</a:t>
            </a:r>
            <a:endParaRPr lang="en-US" sz="1700" dirty="0"/>
          </a:p>
        </p:txBody>
      </p:sp>
      <p:sp>
        <p:nvSpPr>
          <p:cNvPr id="8" name="Text 4"/>
          <p:cNvSpPr/>
          <p:nvPr/>
        </p:nvSpPr>
        <p:spPr>
          <a:xfrm>
            <a:off x="9923502" y="3145393"/>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Establish secure connections between systems</a:t>
            </a:r>
            <a:endParaRPr lang="en-US" sz="1350" dirty="0"/>
          </a:p>
        </p:txBody>
      </p:sp>
      <p:pic>
        <p:nvPicPr>
          <p:cNvPr id="9" name="Image 2" descr="preencoded.png"/>
          <p:cNvPicPr>
            <a:picLocks noChangeAspect="1"/>
          </p:cNvPicPr>
          <p:nvPr/>
        </p:nvPicPr>
        <p:blipFill>
          <a:blip r:embed="rId5"/>
          <a:stretch>
            <a:fillRect/>
          </a:stretch>
        </p:blipFill>
        <p:spPr>
          <a:xfrm>
            <a:off x="4968597" y="1918692"/>
            <a:ext cx="4693206" cy="4693206"/>
          </a:xfrm>
          <a:prstGeom prst="rect">
            <a:avLst/>
          </a:prstGeom>
        </p:spPr>
      </p:pic>
      <p:pic>
        <p:nvPicPr>
          <p:cNvPr id="10" name="Image 3" descr="preencoded.png"/>
          <p:cNvPicPr>
            <a:picLocks noChangeAspect="1"/>
          </p:cNvPicPr>
          <p:nvPr/>
        </p:nvPicPr>
        <p:blipFill>
          <a:blip r:embed="rId6"/>
          <a:stretch>
            <a:fillRect/>
          </a:stretch>
        </p:blipFill>
        <p:spPr>
          <a:xfrm>
            <a:off x="8528506" y="3157597"/>
            <a:ext cx="260985" cy="326231"/>
          </a:xfrm>
          <a:prstGeom prst="rect">
            <a:avLst/>
          </a:prstGeom>
        </p:spPr>
      </p:pic>
      <p:sp>
        <p:nvSpPr>
          <p:cNvPr id="11" name="Text 5"/>
          <p:cNvSpPr/>
          <p:nvPr/>
        </p:nvSpPr>
        <p:spPr>
          <a:xfrm>
            <a:off x="9923502" y="5245537"/>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Synchronization</a:t>
            </a:r>
            <a:endParaRPr lang="en-US" sz="1700" dirty="0"/>
          </a:p>
        </p:txBody>
      </p:sp>
      <p:sp>
        <p:nvSpPr>
          <p:cNvPr id="12" name="Text 6"/>
          <p:cNvSpPr/>
          <p:nvPr/>
        </p:nvSpPr>
        <p:spPr>
          <a:xfrm>
            <a:off x="9923502" y="5622846"/>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Ensure real-time data updates across platforms</a:t>
            </a:r>
            <a:endParaRPr lang="en-US" sz="1350" dirty="0"/>
          </a:p>
        </p:txBody>
      </p:sp>
      <p:pic>
        <p:nvPicPr>
          <p:cNvPr id="13" name="Image 4" descr="preencoded.png"/>
          <p:cNvPicPr>
            <a:picLocks noChangeAspect="1"/>
          </p:cNvPicPr>
          <p:nvPr/>
        </p:nvPicPr>
        <p:blipFill>
          <a:blip r:embed="rId7"/>
          <a:stretch>
            <a:fillRect/>
          </a:stretch>
        </p:blipFill>
        <p:spPr>
          <a:xfrm>
            <a:off x="4968597" y="1918692"/>
            <a:ext cx="4693206" cy="4693206"/>
          </a:xfrm>
          <a:prstGeom prst="rect">
            <a:avLst/>
          </a:prstGeom>
        </p:spPr>
      </p:pic>
      <p:pic>
        <p:nvPicPr>
          <p:cNvPr id="14" name="Image 5" descr="preencoded.png"/>
          <p:cNvPicPr>
            <a:picLocks noChangeAspect="1"/>
          </p:cNvPicPr>
          <p:nvPr/>
        </p:nvPicPr>
        <p:blipFill>
          <a:blip r:embed="rId8"/>
          <a:stretch>
            <a:fillRect/>
          </a:stretch>
        </p:blipFill>
        <p:spPr>
          <a:xfrm>
            <a:off x="8129052" y="5445978"/>
            <a:ext cx="260985" cy="326231"/>
          </a:xfrm>
          <a:prstGeom prst="rect">
            <a:avLst/>
          </a:prstGeom>
        </p:spPr>
      </p:pic>
      <p:sp>
        <p:nvSpPr>
          <p:cNvPr id="15" name="Text 7"/>
          <p:cNvSpPr/>
          <p:nvPr/>
        </p:nvSpPr>
        <p:spPr>
          <a:xfrm>
            <a:off x="2526149" y="5245537"/>
            <a:ext cx="2180749"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Security Protocols</a:t>
            </a:r>
            <a:endParaRPr lang="en-US" sz="1700" dirty="0"/>
          </a:p>
        </p:txBody>
      </p:sp>
      <p:sp>
        <p:nvSpPr>
          <p:cNvPr id="16" name="Text 8"/>
          <p:cNvSpPr/>
          <p:nvPr/>
        </p:nvSpPr>
        <p:spPr>
          <a:xfrm>
            <a:off x="610552" y="5622846"/>
            <a:ext cx="4096345" cy="279083"/>
          </a:xfrm>
          <a:prstGeom prst="rect">
            <a:avLst/>
          </a:prstGeom>
          <a:noFill/>
          <a:ln/>
        </p:spPr>
        <p:txBody>
          <a:bodyPr wrap="non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Implement data protection measures</a:t>
            </a:r>
            <a:endParaRPr lang="en-US" sz="1350" dirty="0"/>
          </a:p>
        </p:txBody>
      </p:sp>
      <p:pic>
        <p:nvPicPr>
          <p:cNvPr id="17" name="Image 6" descr="preencoded.png"/>
          <p:cNvPicPr>
            <a:picLocks noChangeAspect="1"/>
          </p:cNvPicPr>
          <p:nvPr/>
        </p:nvPicPr>
        <p:blipFill>
          <a:blip r:embed="rId9"/>
          <a:stretch>
            <a:fillRect/>
          </a:stretch>
        </p:blipFill>
        <p:spPr>
          <a:xfrm>
            <a:off x="4968597" y="1918692"/>
            <a:ext cx="4693206" cy="4693206"/>
          </a:xfrm>
          <a:prstGeom prst="rect">
            <a:avLst/>
          </a:prstGeom>
        </p:spPr>
      </p:pic>
      <p:pic>
        <p:nvPicPr>
          <p:cNvPr id="18" name="Image 7" descr="preencoded.png"/>
          <p:cNvPicPr>
            <a:picLocks noChangeAspect="1"/>
          </p:cNvPicPr>
          <p:nvPr/>
        </p:nvPicPr>
        <p:blipFill>
          <a:blip r:embed="rId10"/>
          <a:stretch>
            <a:fillRect/>
          </a:stretch>
        </p:blipFill>
        <p:spPr>
          <a:xfrm>
            <a:off x="5840670" y="5046524"/>
            <a:ext cx="260985" cy="326231"/>
          </a:xfrm>
          <a:prstGeom prst="rect">
            <a:avLst/>
          </a:prstGeom>
        </p:spPr>
      </p:pic>
      <p:sp>
        <p:nvSpPr>
          <p:cNvPr id="19" name="Text 9"/>
          <p:cNvSpPr/>
          <p:nvPr/>
        </p:nvSpPr>
        <p:spPr>
          <a:xfrm>
            <a:off x="610552" y="680811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Seamless integration enables your RFID system to communicate effectively with existing warehouse management systems (WMS), enterprise resource planning (ERP) software, and inventory databases. This connectivity eliminates manual data entry, reduces errors, and provides comprehensive visibility across operations.</a:t>
            </a:r>
            <a:endParaRPr lang="en-US" sz="1350" dirty="0"/>
          </a:p>
        </p:txBody>
      </p:sp>
      <p:sp>
        <p:nvSpPr>
          <p:cNvPr id="20" name="Text 10"/>
          <p:cNvSpPr/>
          <p:nvPr/>
        </p:nvSpPr>
        <p:spPr>
          <a:xfrm>
            <a:off x="610552" y="756249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Work closely with your IT department or systems integrator to develop a detailed integration plan that addresses potential compatibility issues before they disrupt operations.</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2231" y="585192"/>
            <a:ext cx="13225939" cy="1253966"/>
          </a:xfrm>
          <a:prstGeom prst="rect">
            <a:avLst/>
          </a:prstGeom>
          <a:noFill/>
          <a:ln/>
        </p:spPr>
        <p:txBody>
          <a:bodyPr wrap="square" lIns="0" tIns="0" rIns="0" bIns="0" rtlCol="0" anchor="t"/>
          <a:lstStyle/>
          <a:p>
            <a:pPr marL="0" indent="0" algn="l">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Optimizing Warehouse Layout for RFID Performance</a:t>
            </a:r>
            <a:endParaRPr lang="en-US" sz="3900" dirty="0"/>
          </a:p>
        </p:txBody>
      </p:sp>
      <p:sp>
        <p:nvSpPr>
          <p:cNvPr id="3" name="Shape 1"/>
          <p:cNvSpPr/>
          <p:nvPr/>
        </p:nvSpPr>
        <p:spPr>
          <a:xfrm>
            <a:off x="702231" y="2240399"/>
            <a:ext cx="2204204" cy="1156097"/>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63303" y="2642116"/>
            <a:ext cx="282059" cy="352663"/>
          </a:xfrm>
          <a:prstGeom prst="rect">
            <a:avLst/>
          </a:prstGeom>
        </p:spPr>
      </p:pic>
      <p:sp>
        <p:nvSpPr>
          <p:cNvPr id="5" name="Text 2"/>
          <p:cNvSpPr/>
          <p:nvPr/>
        </p:nvSpPr>
        <p:spPr>
          <a:xfrm>
            <a:off x="3107055" y="2441019"/>
            <a:ext cx="3444359" cy="313492"/>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Reader Placement Analysis</a:t>
            </a:r>
            <a:endParaRPr lang="en-US" sz="1950" dirty="0"/>
          </a:p>
        </p:txBody>
      </p:sp>
      <p:sp>
        <p:nvSpPr>
          <p:cNvPr id="6" name="Text 3"/>
          <p:cNvSpPr/>
          <p:nvPr/>
        </p:nvSpPr>
        <p:spPr>
          <a:xfrm>
            <a:off x="3107055" y="2874883"/>
            <a:ext cx="5566886" cy="320992"/>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Conduct RF site surveys to identify optimal reader locations</a:t>
            </a:r>
            <a:endParaRPr lang="en-US" sz="1550" dirty="0"/>
          </a:p>
        </p:txBody>
      </p:sp>
      <p:sp>
        <p:nvSpPr>
          <p:cNvPr id="7" name="Shape 4"/>
          <p:cNvSpPr/>
          <p:nvPr/>
        </p:nvSpPr>
        <p:spPr>
          <a:xfrm>
            <a:off x="3006685" y="3386971"/>
            <a:ext cx="10821233" cy="11430"/>
          </a:xfrm>
          <a:prstGeom prst="roundRect">
            <a:avLst>
              <a:gd name="adj" fmla="val 737333"/>
            </a:avLst>
          </a:prstGeom>
          <a:solidFill>
            <a:srgbClr val="DDD3BA"/>
          </a:solidFill>
          <a:ln/>
        </p:spPr>
        <p:txBody>
          <a:bodyPr/>
          <a:lstStyle/>
          <a:p>
            <a:endParaRPr lang="en-US"/>
          </a:p>
        </p:txBody>
      </p:sp>
      <p:sp>
        <p:nvSpPr>
          <p:cNvPr id="8" name="Shape 5"/>
          <p:cNvSpPr/>
          <p:nvPr/>
        </p:nvSpPr>
        <p:spPr>
          <a:xfrm>
            <a:off x="702231" y="3496747"/>
            <a:ext cx="4408527" cy="1156097"/>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65465" y="3898463"/>
            <a:ext cx="282059" cy="352663"/>
          </a:xfrm>
          <a:prstGeom prst="rect">
            <a:avLst/>
          </a:prstGeom>
        </p:spPr>
      </p:pic>
      <p:sp>
        <p:nvSpPr>
          <p:cNvPr id="10" name="Text 6"/>
          <p:cNvSpPr/>
          <p:nvPr/>
        </p:nvSpPr>
        <p:spPr>
          <a:xfrm>
            <a:off x="5311378" y="3697367"/>
            <a:ext cx="3870365" cy="313492"/>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Signal Interference Mitigation</a:t>
            </a:r>
            <a:endParaRPr lang="en-US" sz="1950" dirty="0"/>
          </a:p>
        </p:txBody>
      </p:sp>
      <p:sp>
        <p:nvSpPr>
          <p:cNvPr id="11" name="Text 7"/>
          <p:cNvSpPr/>
          <p:nvPr/>
        </p:nvSpPr>
        <p:spPr>
          <a:xfrm>
            <a:off x="5311378" y="4131231"/>
            <a:ext cx="5377101" cy="320992"/>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Address metal surfaces, liquids, and electronic equipment</a:t>
            </a:r>
            <a:endParaRPr lang="en-US" sz="1550" dirty="0"/>
          </a:p>
        </p:txBody>
      </p:sp>
      <p:sp>
        <p:nvSpPr>
          <p:cNvPr id="12" name="Shape 8"/>
          <p:cNvSpPr/>
          <p:nvPr/>
        </p:nvSpPr>
        <p:spPr>
          <a:xfrm>
            <a:off x="5211008" y="4643318"/>
            <a:ext cx="8616910" cy="11430"/>
          </a:xfrm>
          <a:prstGeom prst="roundRect">
            <a:avLst>
              <a:gd name="adj" fmla="val 737333"/>
            </a:avLst>
          </a:prstGeom>
          <a:solidFill>
            <a:srgbClr val="DDD3BA"/>
          </a:solidFill>
          <a:ln/>
        </p:spPr>
        <p:txBody>
          <a:bodyPr/>
          <a:lstStyle/>
          <a:p>
            <a:endParaRPr lang="en-US"/>
          </a:p>
        </p:txBody>
      </p:sp>
      <p:sp>
        <p:nvSpPr>
          <p:cNvPr id="13" name="Shape 9"/>
          <p:cNvSpPr/>
          <p:nvPr/>
        </p:nvSpPr>
        <p:spPr>
          <a:xfrm>
            <a:off x="702231" y="4753094"/>
            <a:ext cx="6612969" cy="1156097"/>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67626" y="5154811"/>
            <a:ext cx="282059" cy="352663"/>
          </a:xfrm>
          <a:prstGeom prst="rect">
            <a:avLst/>
          </a:prstGeom>
        </p:spPr>
      </p:pic>
      <p:sp>
        <p:nvSpPr>
          <p:cNvPr id="15" name="Text 10"/>
          <p:cNvSpPr/>
          <p:nvPr/>
        </p:nvSpPr>
        <p:spPr>
          <a:xfrm>
            <a:off x="7515820" y="4953714"/>
            <a:ext cx="2805112" cy="313492"/>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Traffic Flow Redesign</a:t>
            </a:r>
            <a:endParaRPr lang="en-US" sz="1950" dirty="0"/>
          </a:p>
        </p:txBody>
      </p:sp>
      <p:sp>
        <p:nvSpPr>
          <p:cNvPr id="16" name="Text 11"/>
          <p:cNvSpPr/>
          <p:nvPr/>
        </p:nvSpPr>
        <p:spPr>
          <a:xfrm>
            <a:off x="7515820" y="5387578"/>
            <a:ext cx="5144929" cy="320992"/>
          </a:xfrm>
          <a:prstGeom prst="rect">
            <a:avLst/>
          </a:prstGeom>
          <a:noFill/>
          <a:ln/>
        </p:spPr>
        <p:txBody>
          <a:bodyPr wrap="non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Adjust movement patterns for maximum read accuracy</a:t>
            </a:r>
            <a:endParaRPr lang="en-US" sz="1550" dirty="0"/>
          </a:p>
        </p:txBody>
      </p:sp>
      <p:sp>
        <p:nvSpPr>
          <p:cNvPr id="17" name="Text 12"/>
          <p:cNvSpPr/>
          <p:nvPr/>
        </p:nvSpPr>
        <p:spPr>
          <a:xfrm>
            <a:off x="702231" y="6134814"/>
            <a:ext cx="13225939" cy="641985"/>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Physical environment significantly impacts RFID system performance. Metal shelving, dense product packaging, and even concrete walls can interfere with radio frequency signals. Strategic reader placement and potential layout modifications can dramatically improve read rates.</a:t>
            </a:r>
            <a:endParaRPr lang="en-US" sz="1550" dirty="0"/>
          </a:p>
        </p:txBody>
      </p:sp>
      <p:sp>
        <p:nvSpPr>
          <p:cNvPr id="18" name="Text 13"/>
          <p:cNvSpPr/>
          <p:nvPr/>
        </p:nvSpPr>
        <p:spPr>
          <a:xfrm>
            <a:off x="702231" y="7002423"/>
            <a:ext cx="13225939" cy="641985"/>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Consider creating dedicated RFID scanning zones at key points such as receiving docks, shipping areas, and transition points between warehouse sections. These optimized zones can increase read accuracy from industry averages of 85-90% to over 99%.</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2236" y="583168"/>
            <a:ext cx="9080063" cy="662821"/>
          </a:xfrm>
          <a:prstGeom prst="rect">
            <a:avLst/>
          </a:prstGeom>
          <a:noFill/>
          <a:ln/>
        </p:spPr>
        <p:txBody>
          <a:bodyPr wrap="none" lIns="0" tIns="0" rIns="0" bIns="0" rtlCol="0" anchor="t"/>
          <a:lstStyle/>
          <a:p>
            <a:pPr marL="0" indent="0" algn="l">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Effective Staff Training Strategies</a:t>
            </a:r>
            <a:endParaRPr lang="en-US" sz="4150" dirty="0"/>
          </a:p>
        </p:txBody>
      </p:sp>
      <p:sp>
        <p:nvSpPr>
          <p:cNvPr id="3" name="Shape 1"/>
          <p:cNvSpPr/>
          <p:nvPr/>
        </p:nvSpPr>
        <p:spPr>
          <a:xfrm>
            <a:off x="742236" y="1670090"/>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4" name="Text 2"/>
          <p:cNvSpPr/>
          <p:nvPr/>
        </p:nvSpPr>
        <p:spPr>
          <a:xfrm>
            <a:off x="961906" y="1889760"/>
            <a:ext cx="4021098"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Role-Based Training Modules</a:t>
            </a:r>
            <a:endParaRPr lang="en-US" sz="2050" dirty="0"/>
          </a:p>
        </p:txBody>
      </p:sp>
      <p:sp>
        <p:nvSpPr>
          <p:cNvPr id="5" name="Text 3"/>
          <p:cNvSpPr/>
          <p:nvPr/>
        </p:nvSpPr>
        <p:spPr>
          <a:xfrm>
            <a:off x="961906" y="2348270"/>
            <a:ext cx="6027658" cy="135683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Develop specialized training content for different warehouse roles, from pickers and receivers to supervisors and system administrators. Focus on the specific RFID interactions each position requires.</a:t>
            </a:r>
            <a:endParaRPr lang="en-US" sz="1650" dirty="0"/>
          </a:p>
        </p:txBody>
      </p:sp>
      <p:sp>
        <p:nvSpPr>
          <p:cNvPr id="6" name="Shape 4"/>
          <p:cNvSpPr/>
          <p:nvPr/>
        </p:nvSpPr>
        <p:spPr>
          <a:xfrm>
            <a:off x="7421285" y="1670090"/>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7" name="Text 5"/>
          <p:cNvSpPr/>
          <p:nvPr/>
        </p:nvSpPr>
        <p:spPr>
          <a:xfrm>
            <a:off x="7640955" y="1889760"/>
            <a:ext cx="3941326"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Hands-On Learning Sessions</a:t>
            </a:r>
            <a:endParaRPr lang="en-US" sz="2050" dirty="0"/>
          </a:p>
        </p:txBody>
      </p:sp>
      <p:sp>
        <p:nvSpPr>
          <p:cNvPr id="8" name="Text 6"/>
          <p:cNvSpPr/>
          <p:nvPr/>
        </p:nvSpPr>
        <p:spPr>
          <a:xfrm>
            <a:off x="7640955" y="2348270"/>
            <a:ext cx="6027658" cy="135683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Conduct small-group workshops where employees practice using RFID equipment in realistic scenarios. Include troubleshooting exercises to build confidence and problem-solving skills.</a:t>
            </a:r>
            <a:endParaRPr lang="en-US" sz="1650" dirty="0"/>
          </a:p>
        </p:txBody>
      </p:sp>
      <p:sp>
        <p:nvSpPr>
          <p:cNvPr id="9" name="Shape 7"/>
          <p:cNvSpPr/>
          <p:nvPr/>
        </p:nvSpPr>
        <p:spPr>
          <a:xfrm>
            <a:off x="742236" y="4136827"/>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61906" y="4356497"/>
            <a:ext cx="3605570"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Visual Reference Materials</a:t>
            </a:r>
            <a:endParaRPr lang="en-US" sz="2050" dirty="0"/>
          </a:p>
        </p:txBody>
      </p:sp>
      <p:sp>
        <p:nvSpPr>
          <p:cNvPr id="11" name="Text 9"/>
          <p:cNvSpPr/>
          <p:nvPr/>
        </p:nvSpPr>
        <p:spPr>
          <a:xfrm>
            <a:off x="961906" y="4815007"/>
            <a:ext cx="6027658" cy="135683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Create clear, accessible documentation including quick-reference guides, process flowcharts, and equipment diagrams. Position these materials at workstations for immediate reference.</a:t>
            </a:r>
            <a:endParaRPr lang="en-US" sz="1650" dirty="0"/>
          </a:p>
        </p:txBody>
      </p:sp>
      <p:sp>
        <p:nvSpPr>
          <p:cNvPr id="12" name="Shape 10"/>
          <p:cNvSpPr/>
          <p:nvPr/>
        </p:nvSpPr>
        <p:spPr>
          <a:xfrm>
            <a:off x="7421285" y="4136827"/>
            <a:ext cx="6466999" cy="2254687"/>
          </a:xfrm>
          <a:prstGeom prst="roundRect">
            <a:avLst>
              <a:gd name="adj" fmla="val 3951"/>
            </a:avLst>
          </a:prstGeom>
          <a:solidFill>
            <a:srgbClr val="F7EDD4"/>
          </a:solidFill>
          <a:ln w="7620">
            <a:solidFill>
              <a:srgbClr val="DDD3BA"/>
            </a:solidFill>
            <a:prstDash val="solid"/>
          </a:ln>
        </p:spPr>
        <p:txBody>
          <a:bodyPr/>
          <a:lstStyle/>
          <a:p>
            <a:endParaRPr lang="en-US"/>
          </a:p>
        </p:txBody>
      </p:sp>
      <p:sp>
        <p:nvSpPr>
          <p:cNvPr id="13" name="Text 11"/>
          <p:cNvSpPr/>
          <p:nvPr/>
        </p:nvSpPr>
        <p:spPr>
          <a:xfrm>
            <a:off x="7640955" y="4356497"/>
            <a:ext cx="3441502" cy="331351"/>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Ongoing Support System</a:t>
            </a:r>
            <a:endParaRPr lang="en-US" sz="2050" dirty="0"/>
          </a:p>
        </p:txBody>
      </p:sp>
      <p:sp>
        <p:nvSpPr>
          <p:cNvPr id="14" name="Text 12"/>
          <p:cNvSpPr/>
          <p:nvPr/>
        </p:nvSpPr>
        <p:spPr>
          <a:xfrm>
            <a:off x="7640955" y="4815007"/>
            <a:ext cx="6027658" cy="1017627"/>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Designate RFID champions within each team who receive advanced training and serve as first-line support for colleagues encountering issues during daily operations.</a:t>
            </a:r>
            <a:endParaRPr lang="en-US" sz="1650" dirty="0"/>
          </a:p>
        </p:txBody>
      </p:sp>
      <p:sp>
        <p:nvSpPr>
          <p:cNvPr id="15" name="Text 13"/>
          <p:cNvSpPr/>
          <p:nvPr/>
        </p:nvSpPr>
        <p:spPr>
          <a:xfrm>
            <a:off x="742236" y="6630114"/>
            <a:ext cx="13145929" cy="1017627"/>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Employee adoption can make or break your RFID implementation. Staff who understand the technology's benefits and feel confident using the equipment will embrace the new system, while those who receive inadequate training may resist changes or develop inefficient workarounds.</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5685" y="562332"/>
            <a:ext cx="11517987" cy="639008"/>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Common RFID Implementation Challenges</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3226356" cy="31944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Strategic Planning Issues</a:t>
            </a:r>
            <a:endParaRPr lang="en-US" sz="2000" dirty="0"/>
          </a:p>
        </p:txBody>
      </p:sp>
      <p:sp>
        <p:nvSpPr>
          <p:cNvPr id="6" name="Text 2"/>
          <p:cNvSpPr/>
          <p:nvPr/>
        </p:nvSpPr>
        <p:spPr>
          <a:xfrm>
            <a:off x="5308640" y="2256711"/>
            <a:ext cx="3727847" cy="327065"/>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Unclear objectives, unrealistic timelines</a:t>
            </a:r>
            <a:endParaRPr lang="en-US" sz="1600" dirty="0"/>
          </a:p>
        </p:txBody>
      </p:sp>
      <p:sp>
        <p:nvSpPr>
          <p:cNvPr id="7" name="Shape 3"/>
          <p:cNvSpPr/>
          <p:nvPr/>
        </p:nvSpPr>
        <p:spPr>
          <a:xfrm>
            <a:off x="5155287" y="2804160"/>
            <a:ext cx="8708350" cy="11430"/>
          </a:xfrm>
          <a:prstGeom prst="roundRect">
            <a:avLst>
              <a:gd name="adj" fmla="val 751392"/>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80442" cy="31944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Technical Obstacles</a:t>
            </a:r>
            <a:endParaRPr lang="en-US" sz="2000" dirty="0"/>
          </a:p>
        </p:txBody>
      </p:sp>
      <p:sp>
        <p:nvSpPr>
          <p:cNvPr id="11" name="Text 5"/>
          <p:cNvSpPr/>
          <p:nvPr/>
        </p:nvSpPr>
        <p:spPr>
          <a:xfrm>
            <a:off x="6397585" y="3485793"/>
            <a:ext cx="4342567" cy="327065"/>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Read accuracy problems, integration conflicts</a:t>
            </a:r>
            <a:endParaRPr lang="en-US" sz="1600" dirty="0"/>
          </a:p>
        </p:txBody>
      </p:sp>
      <p:sp>
        <p:nvSpPr>
          <p:cNvPr id="12" name="Shape 6"/>
          <p:cNvSpPr/>
          <p:nvPr/>
        </p:nvSpPr>
        <p:spPr>
          <a:xfrm>
            <a:off x="6244233" y="4033242"/>
            <a:ext cx="7619405" cy="11430"/>
          </a:xfrm>
          <a:prstGeom prst="roundRect">
            <a:avLst>
              <a:gd name="adj" fmla="val 751392"/>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3799761" cy="31944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People Management Hurdles</a:t>
            </a:r>
            <a:endParaRPr lang="en-US" sz="2000" dirty="0"/>
          </a:p>
        </p:txBody>
      </p:sp>
      <p:sp>
        <p:nvSpPr>
          <p:cNvPr id="16" name="Text 8"/>
          <p:cNvSpPr/>
          <p:nvPr/>
        </p:nvSpPr>
        <p:spPr>
          <a:xfrm>
            <a:off x="7486531" y="4714875"/>
            <a:ext cx="3799761" cy="327065"/>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Resistance to change, training gaps</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Understanding common pitfalls helps you proactively address them before they derail your implementation. Technical challenges often receive the most attention, but strategic planning issues and people management hurdles frequently cause the most significant disruptions.</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Successful implementations typically allocate 25% of the budget to change management and training – not just the 5-10% that many projects mistakenly designate. Additionally, planning for a phased rollout with buffer time between stages allows for addressing unexpected issues without cascading delays.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1965</Words>
  <Application>Microsoft Office PowerPoint</Application>
  <PresentationFormat>Custom</PresentationFormat>
  <Paragraphs>185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DM Sans</vt:lpstr>
      <vt:lpstr>DM Sans Bold</vt:lpstr>
      <vt:lpstr>DM Sans Medium</vt:lpstr>
      <vt:lpstr>Libre Baskerville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2025-03-20T18:57:41Z</dcterms:created>
  <dcterms:modified xsi:type="dcterms:W3CDTF">2025-03-20T19:16:01Z</dcterms:modified>
</cp:coreProperties>
</file>