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4630400" cy="8229600"/>
  <p:notesSz cx="8229600" cy="14630400"/>
  <p:embeddedFontLst>
    <p:embeddedFont>
      <p:font typeface="Corben" panose="020B0604020202020204" charset="0"/>
      <p:regular r:id="rId15"/>
    </p:embeddedFont>
    <p:embeddedFont>
      <p:font typeface="Nobile" panose="020B0604020202020204" charset="0"/>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63" d="100"/>
          <a:sy n="63" d="100"/>
        </p:scale>
        <p:origin x="946" y="2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81922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95000"/>
            </a:srgbClr>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95000"/>
            </a:srgbClr>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95000"/>
            </a:srgbClr>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95000"/>
            </a:srgbClr>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95000"/>
            </a:srgbClr>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95000"/>
            </a:srgbClr>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95000"/>
            </a:srgbClr>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95000"/>
            </a:srgbClr>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95000"/>
            </a:srgbClr>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95000"/>
            </a:srgbClr>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95000"/>
            </a:srgbClr>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95000"/>
            </a:srgbClr>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1648301"/>
            <a:ext cx="7556421" cy="2126337"/>
          </a:xfrm>
          <a:prstGeom prst="rect">
            <a:avLst/>
          </a:prstGeom>
          <a:noFill/>
          <a:ln/>
        </p:spPr>
        <p:txBody>
          <a:bodyPr wrap="square" lIns="0" tIns="0" rIns="0" bIns="0" rtlCol="0" anchor="t"/>
          <a:lstStyle/>
          <a:p>
            <a:pPr marL="0" indent="0">
              <a:lnSpc>
                <a:spcPts val="5550"/>
              </a:lnSpc>
              <a:buNone/>
            </a:pPr>
            <a:r>
              <a:rPr lang="en-US" sz="4450" dirty="0">
                <a:solidFill>
                  <a:srgbClr val="1B1B27"/>
                </a:solidFill>
                <a:latin typeface="Corben" pitchFamily="34" charset="0"/>
                <a:ea typeface="Corben" pitchFamily="34" charset="-122"/>
                <a:cs typeface="Corben" pitchFamily="34" charset="-120"/>
              </a:rPr>
              <a:t>Mastering Your Interview: Guide for IT Management Roles</a:t>
            </a:r>
            <a:endParaRPr lang="en-US" sz="4450" dirty="0"/>
          </a:p>
        </p:txBody>
      </p:sp>
      <p:sp>
        <p:nvSpPr>
          <p:cNvPr id="4" name="Text 1"/>
          <p:cNvSpPr/>
          <p:nvPr/>
        </p:nvSpPr>
        <p:spPr>
          <a:xfrm>
            <a:off x="6280190" y="4114800"/>
            <a:ext cx="7556421" cy="1814513"/>
          </a:xfrm>
          <a:prstGeom prst="rect">
            <a:avLst/>
          </a:prstGeom>
          <a:noFill/>
          <a:ln/>
        </p:spPr>
        <p:txBody>
          <a:bodyPr wrap="square" lIns="0" tIns="0" rIns="0" bIns="0" rtlCol="0" anchor="t"/>
          <a:lstStyle/>
          <a:p>
            <a:pPr marL="0" indent="0">
              <a:lnSpc>
                <a:spcPts val="2850"/>
              </a:lnSpc>
              <a:buNone/>
            </a:pPr>
            <a:r>
              <a:rPr lang="en-US" sz="1750" dirty="0">
                <a:solidFill>
                  <a:srgbClr val="404155"/>
                </a:solidFill>
                <a:latin typeface="Nobile" pitchFamily="34" charset="0"/>
                <a:ea typeface="Nobile" pitchFamily="34" charset="-122"/>
                <a:cs typeface="Nobile" pitchFamily="34" charset="-120"/>
              </a:rPr>
              <a:t>Preparing for an IT management job interview requires more than just technical skills. It demands a strategic approach encompassing understanding the job description, showcasing relevant experience, and demonstrating cultural fit. This guide will help you ace your interview, with a special focus on leveraging ChatGPT for preparation.</a:t>
            </a:r>
            <a:endParaRPr lang="en-US" sz="1750" dirty="0"/>
          </a:p>
        </p:txBody>
      </p:sp>
      <p:sp>
        <p:nvSpPr>
          <p:cNvPr id="5" name="Shape 2"/>
          <p:cNvSpPr/>
          <p:nvPr/>
        </p:nvSpPr>
        <p:spPr>
          <a:xfrm>
            <a:off x="6280190" y="6201370"/>
            <a:ext cx="362903" cy="362903"/>
          </a:xfrm>
          <a:prstGeom prst="roundRect">
            <a:avLst>
              <a:gd name="adj" fmla="val 25194296"/>
            </a:avLst>
          </a:prstGeom>
          <a:solidFill>
            <a:srgbClr val="7BCC95"/>
          </a:solidFill>
          <a:ln w="7620">
            <a:solidFill>
              <a:srgbClr val="FFFFFF"/>
            </a:solidFill>
            <a:prstDash val="solid"/>
          </a:ln>
        </p:spPr>
        <p:txBody>
          <a:bodyPr/>
          <a:lstStyle/>
          <a:p>
            <a:endParaRPr lang="en-US"/>
          </a:p>
        </p:txBody>
      </p:sp>
      <p:sp>
        <p:nvSpPr>
          <p:cNvPr id="6" name="Text 3"/>
          <p:cNvSpPr/>
          <p:nvPr/>
        </p:nvSpPr>
        <p:spPr>
          <a:xfrm>
            <a:off x="6378893" y="6334006"/>
            <a:ext cx="165378" cy="97512"/>
          </a:xfrm>
          <a:prstGeom prst="rect">
            <a:avLst/>
          </a:prstGeom>
          <a:noFill/>
          <a:ln/>
        </p:spPr>
        <p:txBody>
          <a:bodyPr wrap="none" lIns="0" tIns="0" rIns="0" bIns="0" rtlCol="0" anchor="t"/>
          <a:lstStyle/>
          <a:p>
            <a:pPr marL="0" indent="0" algn="ctr">
              <a:lnSpc>
                <a:spcPts val="750"/>
              </a:lnSpc>
              <a:buNone/>
            </a:pPr>
            <a:r>
              <a:rPr lang="en-US" sz="750" dirty="0">
                <a:solidFill>
                  <a:srgbClr val="3C3838"/>
                </a:solidFill>
                <a:latin typeface="Nobile Medium" pitchFamily="34" charset="0"/>
                <a:ea typeface="Nobile Medium" pitchFamily="34" charset="-122"/>
                <a:cs typeface="Nobile Medium" pitchFamily="34" charset="-120"/>
              </a:rPr>
              <a:t>kW</a:t>
            </a:r>
            <a:endParaRPr lang="en-US" sz="750" dirty="0"/>
          </a:p>
        </p:txBody>
      </p:sp>
      <p:sp>
        <p:nvSpPr>
          <p:cNvPr id="7" name="Text 4"/>
          <p:cNvSpPr/>
          <p:nvPr/>
        </p:nvSpPr>
        <p:spPr>
          <a:xfrm>
            <a:off x="6756440" y="6184463"/>
            <a:ext cx="3141107" cy="396835"/>
          </a:xfrm>
          <a:prstGeom prst="rect">
            <a:avLst/>
          </a:prstGeom>
          <a:noFill/>
          <a:ln/>
        </p:spPr>
        <p:txBody>
          <a:bodyPr wrap="none" lIns="0" tIns="0" rIns="0" bIns="0" rtlCol="0" anchor="t"/>
          <a:lstStyle/>
          <a:p>
            <a:pPr marL="0" indent="0" algn="l">
              <a:lnSpc>
                <a:spcPts val="3100"/>
              </a:lnSpc>
              <a:buNone/>
            </a:pPr>
            <a:r>
              <a:rPr lang="en-US" sz="2200" b="1" dirty="0">
                <a:solidFill>
                  <a:srgbClr val="404155"/>
                </a:solidFill>
                <a:latin typeface="Nobile Bold" pitchFamily="34" charset="0"/>
                <a:ea typeface="Nobile Bold" pitchFamily="34" charset="-122"/>
                <a:cs typeface="Nobile Bold" pitchFamily="34" charset="-120"/>
              </a:rPr>
              <a:t>by Kimberly Wiethoff</a:t>
            </a:r>
            <a:endParaRPr lang="en-US" sz="2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793790" y="2177058"/>
            <a:ext cx="9054822" cy="708779"/>
          </a:xfrm>
          <a:prstGeom prst="rect">
            <a:avLst/>
          </a:prstGeom>
          <a:noFill/>
          <a:ln/>
        </p:spPr>
        <p:txBody>
          <a:bodyPr wrap="none" lIns="0" tIns="0" rIns="0" bIns="0" rtlCol="0" anchor="t"/>
          <a:lstStyle/>
          <a:p>
            <a:pPr marL="0" indent="0">
              <a:lnSpc>
                <a:spcPts val="5550"/>
              </a:lnSpc>
              <a:buNone/>
            </a:pPr>
            <a:r>
              <a:rPr lang="en-US" sz="4450" dirty="0">
                <a:solidFill>
                  <a:srgbClr val="1B1B27"/>
                </a:solidFill>
                <a:latin typeface="Corben" pitchFamily="34" charset="0"/>
                <a:ea typeface="Corben" pitchFamily="34" charset="-122"/>
                <a:cs typeface="Corben" pitchFamily="34" charset="-120"/>
              </a:rPr>
              <a:t>Leveraging Personal Assessments</a:t>
            </a:r>
            <a:endParaRPr lang="en-US" sz="4450" dirty="0"/>
          </a:p>
        </p:txBody>
      </p:sp>
      <p:sp>
        <p:nvSpPr>
          <p:cNvPr id="3" name="Text 1"/>
          <p:cNvSpPr/>
          <p:nvPr/>
        </p:nvSpPr>
        <p:spPr>
          <a:xfrm>
            <a:off x="793790" y="3452813"/>
            <a:ext cx="2835235" cy="354330"/>
          </a:xfrm>
          <a:prstGeom prst="rect">
            <a:avLst/>
          </a:prstGeom>
          <a:noFill/>
          <a:ln/>
        </p:spPr>
        <p:txBody>
          <a:bodyPr wrap="none" lIns="0" tIns="0" rIns="0" bIns="0" rtlCol="0" anchor="t"/>
          <a:lstStyle/>
          <a:p>
            <a:pPr marL="0" indent="0">
              <a:lnSpc>
                <a:spcPts val="2750"/>
              </a:lnSpc>
              <a:buNone/>
            </a:pPr>
            <a:r>
              <a:rPr lang="en-US" sz="2200" dirty="0">
                <a:solidFill>
                  <a:srgbClr val="1B1B27"/>
                </a:solidFill>
                <a:latin typeface="Corben" pitchFamily="34" charset="0"/>
                <a:ea typeface="Corben" pitchFamily="34" charset="-122"/>
                <a:cs typeface="Corben" pitchFamily="34" charset="-120"/>
              </a:rPr>
              <a:t>DISC Assessment</a:t>
            </a:r>
            <a:endParaRPr lang="en-US" sz="2200" dirty="0"/>
          </a:p>
        </p:txBody>
      </p:sp>
      <p:sp>
        <p:nvSpPr>
          <p:cNvPr id="4" name="Text 2"/>
          <p:cNvSpPr/>
          <p:nvPr/>
        </p:nvSpPr>
        <p:spPr>
          <a:xfrm>
            <a:off x="793790" y="4033957"/>
            <a:ext cx="3978116" cy="1814513"/>
          </a:xfrm>
          <a:prstGeom prst="rect">
            <a:avLst/>
          </a:prstGeom>
          <a:noFill/>
          <a:ln/>
        </p:spPr>
        <p:txBody>
          <a:bodyPr wrap="square" lIns="0" tIns="0" rIns="0" bIns="0" rtlCol="0" anchor="t"/>
          <a:lstStyle/>
          <a:p>
            <a:pPr marL="0" indent="0">
              <a:lnSpc>
                <a:spcPts val="2850"/>
              </a:lnSpc>
              <a:buNone/>
            </a:pPr>
            <a:r>
              <a:rPr lang="en-US" sz="1750" dirty="0">
                <a:solidFill>
                  <a:srgbClr val="404155"/>
                </a:solidFill>
                <a:latin typeface="Nobile" pitchFamily="34" charset="0"/>
                <a:ea typeface="Nobile" pitchFamily="34" charset="-122"/>
                <a:cs typeface="Nobile" pitchFamily="34" charset="-120"/>
              </a:rPr>
              <a:t>Use your DISC profile to understand your personality and work ethic. Leverage ChatGPT to interpret how these traits align with the job requirements and company culture.</a:t>
            </a:r>
            <a:endParaRPr lang="en-US" sz="1750" dirty="0"/>
          </a:p>
        </p:txBody>
      </p:sp>
      <p:sp>
        <p:nvSpPr>
          <p:cNvPr id="5" name="Text 3"/>
          <p:cNvSpPr/>
          <p:nvPr/>
        </p:nvSpPr>
        <p:spPr>
          <a:xfrm>
            <a:off x="5332928" y="3452813"/>
            <a:ext cx="3605570" cy="354330"/>
          </a:xfrm>
          <a:prstGeom prst="rect">
            <a:avLst/>
          </a:prstGeom>
          <a:noFill/>
          <a:ln/>
        </p:spPr>
        <p:txBody>
          <a:bodyPr wrap="none" lIns="0" tIns="0" rIns="0" bIns="0" rtlCol="0" anchor="t"/>
          <a:lstStyle/>
          <a:p>
            <a:pPr marL="0" indent="0">
              <a:lnSpc>
                <a:spcPts val="2750"/>
              </a:lnSpc>
              <a:buNone/>
            </a:pPr>
            <a:r>
              <a:rPr lang="en-US" sz="2200" dirty="0">
                <a:solidFill>
                  <a:srgbClr val="1B1B27"/>
                </a:solidFill>
                <a:latin typeface="Corben" pitchFamily="34" charset="0"/>
                <a:ea typeface="Corben" pitchFamily="34" charset="-122"/>
                <a:cs typeface="Corben" pitchFamily="34" charset="-120"/>
              </a:rPr>
              <a:t>Strengths and Weaknesses</a:t>
            </a:r>
            <a:endParaRPr lang="en-US" sz="2200" dirty="0"/>
          </a:p>
        </p:txBody>
      </p:sp>
      <p:sp>
        <p:nvSpPr>
          <p:cNvPr id="6" name="Text 4"/>
          <p:cNvSpPr/>
          <p:nvPr/>
        </p:nvSpPr>
        <p:spPr>
          <a:xfrm>
            <a:off x="5332928" y="4033957"/>
            <a:ext cx="3978116" cy="1814513"/>
          </a:xfrm>
          <a:prstGeom prst="rect">
            <a:avLst/>
          </a:prstGeom>
          <a:noFill/>
          <a:ln/>
        </p:spPr>
        <p:txBody>
          <a:bodyPr wrap="square" lIns="0" tIns="0" rIns="0" bIns="0" rtlCol="0" anchor="t"/>
          <a:lstStyle/>
          <a:p>
            <a:pPr marL="0" indent="0">
              <a:lnSpc>
                <a:spcPts val="2850"/>
              </a:lnSpc>
              <a:buNone/>
            </a:pPr>
            <a:r>
              <a:rPr lang="en-US" sz="1750" dirty="0">
                <a:solidFill>
                  <a:srgbClr val="404155"/>
                </a:solidFill>
                <a:latin typeface="Nobile" pitchFamily="34" charset="0"/>
                <a:ea typeface="Nobile" pitchFamily="34" charset="-122"/>
                <a:cs typeface="Nobile" pitchFamily="34" charset="-120"/>
              </a:rPr>
              <a:t>Ask ChatGPT to analyze your resume and DISC assessment to identify potential strengths and areas for improvement. Prepare to discuss these during the interview.</a:t>
            </a:r>
            <a:endParaRPr lang="en-US" sz="1750" dirty="0"/>
          </a:p>
        </p:txBody>
      </p:sp>
      <p:sp>
        <p:nvSpPr>
          <p:cNvPr id="7" name="Text 5"/>
          <p:cNvSpPr/>
          <p:nvPr/>
        </p:nvSpPr>
        <p:spPr>
          <a:xfrm>
            <a:off x="9872067" y="3452813"/>
            <a:ext cx="2835235" cy="354330"/>
          </a:xfrm>
          <a:prstGeom prst="rect">
            <a:avLst/>
          </a:prstGeom>
          <a:noFill/>
          <a:ln/>
        </p:spPr>
        <p:txBody>
          <a:bodyPr wrap="none" lIns="0" tIns="0" rIns="0" bIns="0" rtlCol="0" anchor="t"/>
          <a:lstStyle/>
          <a:p>
            <a:pPr marL="0" indent="0">
              <a:lnSpc>
                <a:spcPts val="2750"/>
              </a:lnSpc>
              <a:buNone/>
            </a:pPr>
            <a:r>
              <a:rPr lang="en-US" sz="2200" dirty="0">
                <a:solidFill>
                  <a:srgbClr val="1B1B27"/>
                </a:solidFill>
                <a:latin typeface="Corben" pitchFamily="34" charset="0"/>
                <a:ea typeface="Corben" pitchFamily="34" charset="-122"/>
                <a:cs typeface="Corben" pitchFamily="34" charset="-120"/>
              </a:rPr>
              <a:t>Cultural Fit</a:t>
            </a:r>
            <a:endParaRPr lang="en-US" sz="2200" dirty="0"/>
          </a:p>
        </p:txBody>
      </p:sp>
      <p:sp>
        <p:nvSpPr>
          <p:cNvPr id="8" name="Text 6"/>
          <p:cNvSpPr/>
          <p:nvPr/>
        </p:nvSpPr>
        <p:spPr>
          <a:xfrm>
            <a:off x="9872067" y="4033957"/>
            <a:ext cx="3978116" cy="1814513"/>
          </a:xfrm>
          <a:prstGeom prst="rect">
            <a:avLst/>
          </a:prstGeom>
          <a:noFill/>
          <a:ln/>
        </p:spPr>
        <p:txBody>
          <a:bodyPr wrap="square" lIns="0" tIns="0" rIns="0" bIns="0" rtlCol="0" anchor="t"/>
          <a:lstStyle/>
          <a:p>
            <a:pPr marL="0" indent="0">
              <a:lnSpc>
                <a:spcPts val="2850"/>
              </a:lnSpc>
              <a:buNone/>
            </a:pPr>
            <a:r>
              <a:rPr lang="en-US" sz="1750" dirty="0">
                <a:solidFill>
                  <a:srgbClr val="404155"/>
                </a:solidFill>
                <a:latin typeface="Nobile" pitchFamily="34" charset="0"/>
                <a:ea typeface="Nobile" pitchFamily="34" charset="-122"/>
                <a:cs typeface="Nobile" pitchFamily="34" charset="-120"/>
              </a:rPr>
              <a:t>Use ChatGPT to generate statements that demonstrate your cultural fit based on your personal assessments and the job description.</a:t>
            </a:r>
            <a:endParaRPr lang="en-US" sz="17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793790" y="1155263"/>
            <a:ext cx="9178290" cy="708779"/>
          </a:xfrm>
          <a:prstGeom prst="rect">
            <a:avLst/>
          </a:prstGeom>
          <a:noFill/>
          <a:ln/>
        </p:spPr>
        <p:txBody>
          <a:bodyPr wrap="none" lIns="0" tIns="0" rIns="0" bIns="0" rtlCol="0" anchor="t"/>
          <a:lstStyle/>
          <a:p>
            <a:pPr marL="0" indent="0">
              <a:lnSpc>
                <a:spcPts val="5550"/>
              </a:lnSpc>
              <a:buNone/>
            </a:pPr>
            <a:r>
              <a:rPr lang="en-US" sz="4450" dirty="0">
                <a:solidFill>
                  <a:srgbClr val="1B1B27"/>
                </a:solidFill>
                <a:latin typeface="Corben" pitchFamily="34" charset="0"/>
                <a:ea typeface="Corben" pitchFamily="34" charset="-122"/>
                <a:cs typeface="Corben" pitchFamily="34" charset="-120"/>
              </a:rPr>
              <a:t>Staying Current in IT Management</a:t>
            </a:r>
            <a:endParaRPr lang="en-US" sz="4450" dirty="0"/>
          </a:p>
        </p:txBody>
      </p:sp>
      <p:pic>
        <p:nvPicPr>
          <p:cNvPr id="3" name="Image 0" descr="preencoded.png"/>
          <p:cNvPicPr>
            <a:picLocks noChangeAspect="1"/>
          </p:cNvPicPr>
          <p:nvPr/>
        </p:nvPicPr>
        <p:blipFill>
          <a:blip r:embed="rId3"/>
          <a:stretch>
            <a:fillRect/>
          </a:stretch>
        </p:blipFill>
        <p:spPr>
          <a:xfrm>
            <a:off x="801410" y="2463641"/>
            <a:ext cx="3120747" cy="3120747"/>
          </a:xfrm>
          <a:prstGeom prst="rect">
            <a:avLst/>
          </a:prstGeom>
        </p:spPr>
      </p:pic>
      <p:pic>
        <p:nvPicPr>
          <p:cNvPr id="4" name="Image 1" descr="preencoded.png"/>
          <p:cNvPicPr>
            <a:picLocks noChangeAspect="1"/>
          </p:cNvPicPr>
          <p:nvPr/>
        </p:nvPicPr>
        <p:blipFill>
          <a:blip r:embed="rId4"/>
          <a:stretch>
            <a:fillRect/>
          </a:stretch>
        </p:blipFill>
        <p:spPr>
          <a:xfrm>
            <a:off x="4103608" y="2463641"/>
            <a:ext cx="3120866" cy="3120866"/>
          </a:xfrm>
          <a:prstGeom prst="rect">
            <a:avLst/>
          </a:prstGeom>
        </p:spPr>
      </p:pic>
      <p:pic>
        <p:nvPicPr>
          <p:cNvPr id="5" name="Image 2" descr="preencoded.png"/>
          <p:cNvPicPr>
            <a:picLocks noChangeAspect="1"/>
          </p:cNvPicPr>
          <p:nvPr/>
        </p:nvPicPr>
        <p:blipFill>
          <a:blip r:embed="rId5"/>
          <a:stretch>
            <a:fillRect/>
          </a:stretch>
        </p:blipFill>
        <p:spPr>
          <a:xfrm>
            <a:off x="7405926" y="2463641"/>
            <a:ext cx="3120747" cy="3120747"/>
          </a:xfrm>
          <a:prstGeom prst="rect">
            <a:avLst/>
          </a:prstGeom>
        </p:spPr>
      </p:pic>
      <p:pic>
        <p:nvPicPr>
          <p:cNvPr id="6" name="Image 3" descr="preencoded.png"/>
          <p:cNvPicPr>
            <a:picLocks noChangeAspect="1"/>
          </p:cNvPicPr>
          <p:nvPr/>
        </p:nvPicPr>
        <p:blipFill>
          <a:blip r:embed="rId6"/>
          <a:stretch>
            <a:fillRect/>
          </a:stretch>
        </p:blipFill>
        <p:spPr>
          <a:xfrm>
            <a:off x="10708124" y="2463641"/>
            <a:ext cx="3120866" cy="3120866"/>
          </a:xfrm>
          <a:prstGeom prst="rect">
            <a:avLst/>
          </a:prstGeom>
        </p:spPr>
      </p:pic>
      <p:sp>
        <p:nvSpPr>
          <p:cNvPr id="7" name="Text 1"/>
          <p:cNvSpPr/>
          <p:nvPr/>
        </p:nvSpPr>
        <p:spPr>
          <a:xfrm>
            <a:off x="793790" y="5985629"/>
            <a:ext cx="13042821" cy="1088708"/>
          </a:xfrm>
          <a:prstGeom prst="rect">
            <a:avLst/>
          </a:prstGeom>
          <a:noFill/>
          <a:ln/>
        </p:spPr>
        <p:txBody>
          <a:bodyPr wrap="square" lIns="0" tIns="0" rIns="0" bIns="0" rtlCol="0" anchor="t"/>
          <a:lstStyle/>
          <a:p>
            <a:pPr marL="0" indent="0">
              <a:lnSpc>
                <a:spcPts val="2850"/>
              </a:lnSpc>
              <a:buNone/>
            </a:pPr>
            <a:r>
              <a:rPr lang="en-US" sz="1750" dirty="0">
                <a:solidFill>
                  <a:srgbClr val="404155"/>
                </a:solidFill>
                <a:latin typeface="Nobile" pitchFamily="34" charset="0"/>
                <a:ea typeface="Nobile" pitchFamily="34" charset="-122"/>
                <a:cs typeface="Nobile" pitchFamily="34" charset="-120"/>
              </a:rPr>
              <a:t>To stay current in the rapidly evolving field of IT management, engage in continuous learning through online courses, attend industry conferences, participate in professional networks, and regularly read industry publications and blogs. Use ChatGPT to identify trending topics and resources in IT management.</a:t>
            </a:r>
            <a:endParaRPr lang="en-US" sz="17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09136" y="559356"/>
            <a:ext cx="7725728" cy="1266349"/>
          </a:xfrm>
          <a:prstGeom prst="rect">
            <a:avLst/>
          </a:prstGeom>
          <a:noFill/>
          <a:ln/>
        </p:spPr>
        <p:txBody>
          <a:bodyPr wrap="square" lIns="0" tIns="0" rIns="0" bIns="0" rtlCol="0" anchor="t"/>
          <a:lstStyle/>
          <a:p>
            <a:pPr marL="0" indent="0">
              <a:lnSpc>
                <a:spcPts val="4950"/>
              </a:lnSpc>
              <a:buNone/>
            </a:pPr>
            <a:r>
              <a:rPr lang="en-US" sz="3950" dirty="0">
                <a:solidFill>
                  <a:srgbClr val="1B1B27"/>
                </a:solidFill>
                <a:latin typeface="Corben" pitchFamily="34" charset="0"/>
                <a:ea typeface="Corben" pitchFamily="34" charset="-122"/>
                <a:cs typeface="Corben" pitchFamily="34" charset="-120"/>
              </a:rPr>
              <a:t>Conclusion: Acing Your IT Management Interview</a:t>
            </a:r>
            <a:endParaRPr lang="en-US" sz="3950" dirty="0"/>
          </a:p>
        </p:txBody>
      </p:sp>
      <p:sp>
        <p:nvSpPr>
          <p:cNvPr id="4" name="Shape 1"/>
          <p:cNvSpPr/>
          <p:nvPr/>
        </p:nvSpPr>
        <p:spPr>
          <a:xfrm>
            <a:off x="709136" y="2357438"/>
            <a:ext cx="455890" cy="455890"/>
          </a:xfrm>
          <a:prstGeom prst="roundRect">
            <a:avLst>
              <a:gd name="adj" fmla="val 18668"/>
            </a:avLst>
          </a:prstGeom>
          <a:solidFill>
            <a:srgbClr val="D2D9F9"/>
          </a:solidFill>
          <a:ln w="7620">
            <a:solidFill>
              <a:srgbClr val="B8BFDF"/>
            </a:solidFill>
            <a:prstDash val="solid"/>
          </a:ln>
        </p:spPr>
        <p:txBody>
          <a:bodyPr/>
          <a:lstStyle/>
          <a:p>
            <a:endParaRPr lang="en-US"/>
          </a:p>
        </p:txBody>
      </p:sp>
      <p:sp>
        <p:nvSpPr>
          <p:cNvPr id="5" name="Text 2"/>
          <p:cNvSpPr/>
          <p:nvPr/>
        </p:nvSpPr>
        <p:spPr>
          <a:xfrm>
            <a:off x="892135" y="2433399"/>
            <a:ext cx="89773" cy="303967"/>
          </a:xfrm>
          <a:prstGeom prst="rect">
            <a:avLst/>
          </a:prstGeom>
          <a:noFill/>
          <a:ln/>
        </p:spPr>
        <p:txBody>
          <a:bodyPr wrap="none" lIns="0" tIns="0" rIns="0" bIns="0" rtlCol="0" anchor="t"/>
          <a:lstStyle/>
          <a:p>
            <a:pPr marL="0" indent="0" algn="ctr">
              <a:lnSpc>
                <a:spcPts val="2350"/>
              </a:lnSpc>
              <a:buNone/>
            </a:pPr>
            <a:r>
              <a:rPr lang="en-US" sz="2350" dirty="0">
                <a:solidFill>
                  <a:srgbClr val="404155"/>
                </a:solidFill>
                <a:latin typeface="Corben" pitchFamily="34" charset="0"/>
                <a:ea typeface="Corben" pitchFamily="34" charset="-122"/>
                <a:cs typeface="Corben" pitchFamily="34" charset="-120"/>
              </a:rPr>
              <a:t>1</a:t>
            </a:r>
            <a:endParaRPr lang="en-US" sz="2350" dirty="0"/>
          </a:p>
        </p:txBody>
      </p:sp>
      <p:sp>
        <p:nvSpPr>
          <p:cNvPr id="6" name="Text 3"/>
          <p:cNvSpPr/>
          <p:nvPr/>
        </p:nvSpPr>
        <p:spPr>
          <a:xfrm>
            <a:off x="1367552" y="2357438"/>
            <a:ext cx="2621042" cy="316468"/>
          </a:xfrm>
          <a:prstGeom prst="rect">
            <a:avLst/>
          </a:prstGeom>
          <a:noFill/>
          <a:ln/>
        </p:spPr>
        <p:txBody>
          <a:bodyPr wrap="none" lIns="0" tIns="0" rIns="0" bIns="0" rtlCol="0" anchor="t"/>
          <a:lstStyle/>
          <a:p>
            <a:pPr marL="0" indent="0">
              <a:lnSpc>
                <a:spcPts val="2450"/>
              </a:lnSpc>
              <a:buNone/>
            </a:pPr>
            <a:r>
              <a:rPr lang="en-US" sz="1950" dirty="0">
                <a:solidFill>
                  <a:srgbClr val="404155"/>
                </a:solidFill>
                <a:latin typeface="Corben" pitchFamily="34" charset="0"/>
                <a:ea typeface="Corben" pitchFamily="34" charset="-122"/>
                <a:cs typeface="Corben" pitchFamily="34" charset="-120"/>
              </a:rPr>
              <a:t>Thorough Preparation</a:t>
            </a:r>
            <a:endParaRPr lang="en-US" sz="1950" dirty="0"/>
          </a:p>
        </p:txBody>
      </p:sp>
      <p:sp>
        <p:nvSpPr>
          <p:cNvPr id="7" name="Text 4"/>
          <p:cNvSpPr/>
          <p:nvPr/>
        </p:nvSpPr>
        <p:spPr>
          <a:xfrm>
            <a:off x="1367552" y="2795468"/>
            <a:ext cx="7067312" cy="648414"/>
          </a:xfrm>
          <a:prstGeom prst="rect">
            <a:avLst/>
          </a:prstGeom>
          <a:noFill/>
          <a:ln/>
        </p:spPr>
        <p:txBody>
          <a:bodyPr wrap="square" lIns="0" tIns="0" rIns="0" bIns="0" rtlCol="0" anchor="t"/>
          <a:lstStyle/>
          <a:p>
            <a:pPr marL="0" indent="0">
              <a:lnSpc>
                <a:spcPts val="2550"/>
              </a:lnSpc>
              <a:buNone/>
            </a:pPr>
            <a:r>
              <a:rPr lang="en-US" sz="1550" dirty="0">
                <a:solidFill>
                  <a:srgbClr val="404155"/>
                </a:solidFill>
                <a:latin typeface="Nobile" pitchFamily="34" charset="0"/>
                <a:ea typeface="Nobile" pitchFamily="34" charset="-122"/>
                <a:cs typeface="Nobile" pitchFamily="34" charset="-120"/>
              </a:rPr>
              <a:t>Understand the job description, highlight relevant experience, and demonstrate cultural fit.</a:t>
            </a:r>
            <a:endParaRPr lang="en-US" sz="1550" dirty="0"/>
          </a:p>
        </p:txBody>
      </p:sp>
      <p:sp>
        <p:nvSpPr>
          <p:cNvPr id="8" name="Shape 5"/>
          <p:cNvSpPr/>
          <p:nvPr/>
        </p:nvSpPr>
        <p:spPr>
          <a:xfrm>
            <a:off x="709136" y="3874294"/>
            <a:ext cx="455890" cy="455890"/>
          </a:xfrm>
          <a:prstGeom prst="roundRect">
            <a:avLst>
              <a:gd name="adj" fmla="val 18668"/>
            </a:avLst>
          </a:prstGeom>
          <a:solidFill>
            <a:srgbClr val="D2D9F9"/>
          </a:solidFill>
          <a:ln w="7620">
            <a:solidFill>
              <a:srgbClr val="B8BFDF"/>
            </a:solidFill>
            <a:prstDash val="solid"/>
          </a:ln>
        </p:spPr>
        <p:txBody>
          <a:bodyPr/>
          <a:lstStyle/>
          <a:p>
            <a:endParaRPr lang="en-US"/>
          </a:p>
        </p:txBody>
      </p:sp>
      <p:sp>
        <p:nvSpPr>
          <p:cNvPr id="9" name="Text 6"/>
          <p:cNvSpPr/>
          <p:nvPr/>
        </p:nvSpPr>
        <p:spPr>
          <a:xfrm>
            <a:off x="857845" y="3950256"/>
            <a:ext cx="158472" cy="303967"/>
          </a:xfrm>
          <a:prstGeom prst="rect">
            <a:avLst/>
          </a:prstGeom>
          <a:noFill/>
          <a:ln/>
        </p:spPr>
        <p:txBody>
          <a:bodyPr wrap="none" lIns="0" tIns="0" rIns="0" bIns="0" rtlCol="0" anchor="t"/>
          <a:lstStyle/>
          <a:p>
            <a:pPr marL="0" indent="0" algn="ctr">
              <a:lnSpc>
                <a:spcPts val="2350"/>
              </a:lnSpc>
              <a:buNone/>
            </a:pPr>
            <a:r>
              <a:rPr lang="en-US" sz="2350" dirty="0">
                <a:solidFill>
                  <a:srgbClr val="404155"/>
                </a:solidFill>
                <a:latin typeface="Corben" pitchFamily="34" charset="0"/>
                <a:ea typeface="Corben" pitchFamily="34" charset="-122"/>
                <a:cs typeface="Corben" pitchFamily="34" charset="-120"/>
              </a:rPr>
              <a:t>2</a:t>
            </a:r>
            <a:endParaRPr lang="en-US" sz="2350" dirty="0"/>
          </a:p>
        </p:txBody>
      </p:sp>
      <p:sp>
        <p:nvSpPr>
          <p:cNvPr id="10" name="Text 7"/>
          <p:cNvSpPr/>
          <p:nvPr/>
        </p:nvSpPr>
        <p:spPr>
          <a:xfrm>
            <a:off x="1367552" y="3874294"/>
            <a:ext cx="2532936" cy="316468"/>
          </a:xfrm>
          <a:prstGeom prst="rect">
            <a:avLst/>
          </a:prstGeom>
          <a:noFill/>
          <a:ln/>
        </p:spPr>
        <p:txBody>
          <a:bodyPr wrap="none" lIns="0" tIns="0" rIns="0" bIns="0" rtlCol="0" anchor="t"/>
          <a:lstStyle/>
          <a:p>
            <a:pPr marL="0" indent="0">
              <a:lnSpc>
                <a:spcPts val="2450"/>
              </a:lnSpc>
              <a:buNone/>
            </a:pPr>
            <a:r>
              <a:rPr lang="en-US" sz="1950" dirty="0">
                <a:solidFill>
                  <a:srgbClr val="404155"/>
                </a:solidFill>
                <a:latin typeface="Corben" pitchFamily="34" charset="0"/>
                <a:ea typeface="Corben" pitchFamily="34" charset="-122"/>
                <a:cs typeface="Corben" pitchFamily="34" charset="-120"/>
              </a:rPr>
              <a:t>Showcase Skills</a:t>
            </a:r>
            <a:endParaRPr lang="en-US" sz="1950" dirty="0"/>
          </a:p>
        </p:txBody>
      </p:sp>
      <p:sp>
        <p:nvSpPr>
          <p:cNvPr id="11" name="Text 8"/>
          <p:cNvSpPr/>
          <p:nvPr/>
        </p:nvSpPr>
        <p:spPr>
          <a:xfrm>
            <a:off x="1367552" y="4312325"/>
            <a:ext cx="7067312" cy="648414"/>
          </a:xfrm>
          <a:prstGeom prst="rect">
            <a:avLst/>
          </a:prstGeom>
          <a:noFill/>
          <a:ln/>
        </p:spPr>
        <p:txBody>
          <a:bodyPr wrap="square" lIns="0" tIns="0" rIns="0" bIns="0" rtlCol="0" anchor="t"/>
          <a:lstStyle/>
          <a:p>
            <a:pPr marL="0" indent="0">
              <a:lnSpc>
                <a:spcPts val="2550"/>
              </a:lnSpc>
              <a:buNone/>
            </a:pPr>
            <a:r>
              <a:rPr lang="en-US" sz="1550" dirty="0">
                <a:solidFill>
                  <a:srgbClr val="404155"/>
                </a:solidFill>
                <a:latin typeface="Nobile" pitchFamily="34" charset="0"/>
                <a:ea typeface="Nobile" pitchFamily="34" charset="-122"/>
                <a:cs typeface="Nobile" pitchFamily="34" charset="-120"/>
              </a:rPr>
              <a:t>Emphasize leadership, technical expertise, and relationship-building abilities.</a:t>
            </a:r>
            <a:endParaRPr lang="en-US" sz="1550" dirty="0"/>
          </a:p>
        </p:txBody>
      </p:sp>
      <p:sp>
        <p:nvSpPr>
          <p:cNvPr id="12" name="Shape 9"/>
          <p:cNvSpPr/>
          <p:nvPr/>
        </p:nvSpPr>
        <p:spPr>
          <a:xfrm>
            <a:off x="709136" y="5391150"/>
            <a:ext cx="455890" cy="455890"/>
          </a:xfrm>
          <a:prstGeom prst="roundRect">
            <a:avLst>
              <a:gd name="adj" fmla="val 18668"/>
            </a:avLst>
          </a:prstGeom>
          <a:solidFill>
            <a:srgbClr val="D2D9F9"/>
          </a:solidFill>
          <a:ln w="7620">
            <a:solidFill>
              <a:srgbClr val="B8BFDF"/>
            </a:solidFill>
            <a:prstDash val="solid"/>
          </a:ln>
        </p:spPr>
        <p:txBody>
          <a:bodyPr/>
          <a:lstStyle/>
          <a:p>
            <a:endParaRPr lang="en-US"/>
          </a:p>
        </p:txBody>
      </p:sp>
      <p:sp>
        <p:nvSpPr>
          <p:cNvPr id="13" name="Text 10"/>
          <p:cNvSpPr/>
          <p:nvPr/>
        </p:nvSpPr>
        <p:spPr>
          <a:xfrm>
            <a:off x="851654" y="5467112"/>
            <a:ext cx="170736" cy="303967"/>
          </a:xfrm>
          <a:prstGeom prst="rect">
            <a:avLst/>
          </a:prstGeom>
          <a:noFill/>
          <a:ln/>
        </p:spPr>
        <p:txBody>
          <a:bodyPr wrap="none" lIns="0" tIns="0" rIns="0" bIns="0" rtlCol="0" anchor="t"/>
          <a:lstStyle/>
          <a:p>
            <a:pPr marL="0" indent="0" algn="ctr">
              <a:lnSpc>
                <a:spcPts val="2350"/>
              </a:lnSpc>
              <a:buNone/>
            </a:pPr>
            <a:r>
              <a:rPr lang="en-US" sz="2350" dirty="0">
                <a:solidFill>
                  <a:srgbClr val="404155"/>
                </a:solidFill>
                <a:latin typeface="Corben" pitchFamily="34" charset="0"/>
                <a:ea typeface="Corben" pitchFamily="34" charset="-122"/>
                <a:cs typeface="Corben" pitchFamily="34" charset="-120"/>
              </a:rPr>
              <a:t>3</a:t>
            </a:r>
            <a:endParaRPr lang="en-US" sz="2350" dirty="0"/>
          </a:p>
        </p:txBody>
      </p:sp>
      <p:sp>
        <p:nvSpPr>
          <p:cNvPr id="14" name="Text 11"/>
          <p:cNvSpPr/>
          <p:nvPr/>
        </p:nvSpPr>
        <p:spPr>
          <a:xfrm>
            <a:off x="1367552" y="5391150"/>
            <a:ext cx="2532936" cy="316468"/>
          </a:xfrm>
          <a:prstGeom prst="rect">
            <a:avLst/>
          </a:prstGeom>
          <a:noFill/>
          <a:ln/>
        </p:spPr>
        <p:txBody>
          <a:bodyPr wrap="none" lIns="0" tIns="0" rIns="0" bIns="0" rtlCol="0" anchor="t"/>
          <a:lstStyle/>
          <a:p>
            <a:pPr marL="0" indent="0">
              <a:lnSpc>
                <a:spcPts val="2450"/>
              </a:lnSpc>
              <a:buNone/>
            </a:pPr>
            <a:r>
              <a:rPr lang="en-US" sz="1950" dirty="0">
                <a:solidFill>
                  <a:srgbClr val="404155"/>
                </a:solidFill>
                <a:latin typeface="Corben" pitchFamily="34" charset="0"/>
                <a:ea typeface="Corben" pitchFamily="34" charset="-122"/>
                <a:cs typeface="Corben" pitchFamily="34" charset="-120"/>
              </a:rPr>
              <a:t>Leverage Tools</a:t>
            </a:r>
            <a:endParaRPr lang="en-US" sz="1950" dirty="0"/>
          </a:p>
        </p:txBody>
      </p:sp>
      <p:sp>
        <p:nvSpPr>
          <p:cNvPr id="15" name="Text 12"/>
          <p:cNvSpPr/>
          <p:nvPr/>
        </p:nvSpPr>
        <p:spPr>
          <a:xfrm>
            <a:off x="1367552" y="5829181"/>
            <a:ext cx="7067312" cy="648414"/>
          </a:xfrm>
          <a:prstGeom prst="rect">
            <a:avLst/>
          </a:prstGeom>
          <a:noFill/>
          <a:ln/>
        </p:spPr>
        <p:txBody>
          <a:bodyPr wrap="square" lIns="0" tIns="0" rIns="0" bIns="0" rtlCol="0" anchor="t"/>
          <a:lstStyle/>
          <a:p>
            <a:pPr marL="0" indent="0">
              <a:lnSpc>
                <a:spcPts val="2550"/>
              </a:lnSpc>
              <a:buNone/>
            </a:pPr>
            <a:r>
              <a:rPr lang="en-US" sz="1550" dirty="0">
                <a:solidFill>
                  <a:srgbClr val="404155"/>
                </a:solidFill>
                <a:latin typeface="Nobile" pitchFamily="34" charset="0"/>
                <a:ea typeface="Nobile" pitchFamily="34" charset="-122"/>
                <a:cs typeface="Nobile" pitchFamily="34" charset="-120"/>
              </a:rPr>
              <a:t>Use ChatGPT and personal assessments to enhance your interview readiness.</a:t>
            </a:r>
            <a:endParaRPr lang="en-US" sz="1550" dirty="0"/>
          </a:p>
        </p:txBody>
      </p:sp>
      <p:sp>
        <p:nvSpPr>
          <p:cNvPr id="16" name="Shape 13"/>
          <p:cNvSpPr/>
          <p:nvPr/>
        </p:nvSpPr>
        <p:spPr>
          <a:xfrm>
            <a:off x="709136" y="6908006"/>
            <a:ext cx="455890" cy="455890"/>
          </a:xfrm>
          <a:prstGeom prst="roundRect">
            <a:avLst>
              <a:gd name="adj" fmla="val 18668"/>
            </a:avLst>
          </a:prstGeom>
          <a:solidFill>
            <a:srgbClr val="D2D9F9"/>
          </a:solidFill>
          <a:ln w="7620">
            <a:solidFill>
              <a:srgbClr val="B8BFDF"/>
            </a:solidFill>
            <a:prstDash val="solid"/>
          </a:ln>
        </p:spPr>
        <p:txBody>
          <a:bodyPr/>
          <a:lstStyle/>
          <a:p>
            <a:endParaRPr lang="en-US"/>
          </a:p>
        </p:txBody>
      </p:sp>
      <p:sp>
        <p:nvSpPr>
          <p:cNvPr id="17" name="Text 14"/>
          <p:cNvSpPr/>
          <p:nvPr/>
        </p:nvSpPr>
        <p:spPr>
          <a:xfrm>
            <a:off x="859750" y="6983968"/>
            <a:ext cx="154543" cy="303967"/>
          </a:xfrm>
          <a:prstGeom prst="rect">
            <a:avLst/>
          </a:prstGeom>
          <a:noFill/>
          <a:ln/>
        </p:spPr>
        <p:txBody>
          <a:bodyPr wrap="none" lIns="0" tIns="0" rIns="0" bIns="0" rtlCol="0" anchor="t"/>
          <a:lstStyle/>
          <a:p>
            <a:pPr marL="0" indent="0" algn="ctr">
              <a:lnSpc>
                <a:spcPts val="2350"/>
              </a:lnSpc>
              <a:buNone/>
            </a:pPr>
            <a:r>
              <a:rPr lang="en-US" sz="2350" dirty="0">
                <a:solidFill>
                  <a:srgbClr val="404155"/>
                </a:solidFill>
                <a:latin typeface="Corben" pitchFamily="34" charset="0"/>
                <a:ea typeface="Corben" pitchFamily="34" charset="-122"/>
                <a:cs typeface="Corben" pitchFamily="34" charset="-120"/>
              </a:rPr>
              <a:t>4</a:t>
            </a:r>
            <a:endParaRPr lang="en-US" sz="2350" dirty="0"/>
          </a:p>
        </p:txBody>
      </p:sp>
      <p:sp>
        <p:nvSpPr>
          <p:cNvPr id="18" name="Text 15"/>
          <p:cNvSpPr/>
          <p:nvPr/>
        </p:nvSpPr>
        <p:spPr>
          <a:xfrm>
            <a:off x="1367552" y="6908006"/>
            <a:ext cx="2539365" cy="316468"/>
          </a:xfrm>
          <a:prstGeom prst="rect">
            <a:avLst/>
          </a:prstGeom>
          <a:noFill/>
          <a:ln/>
        </p:spPr>
        <p:txBody>
          <a:bodyPr wrap="none" lIns="0" tIns="0" rIns="0" bIns="0" rtlCol="0" anchor="t"/>
          <a:lstStyle/>
          <a:p>
            <a:pPr marL="0" indent="0">
              <a:lnSpc>
                <a:spcPts val="2450"/>
              </a:lnSpc>
              <a:buNone/>
            </a:pPr>
            <a:r>
              <a:rPr lang="en-US" sz="1950" dirty="0">
                <a:solidFill>
                  <a:srgbClr val="404155"/>
                </a:solidFill>
                <a:latin typeface="Corben" pitchFamily="34" charset="0"/>
                <a:ea typeface="Corben" pitchFamily="34" charset="-122"/>
                <a:cs typeface="Corben" pitchFamily="34" charset="-120"/>
              </a:rPr>
              <a:t>Continuous Learning</a:t>
            </a:r>
            <a:endParaRPr lang="en-US" sz="1950" dirty="0"/>
          </a:p>
        </p:txBody>
      </p:sp>
      <p:sp>
        <p:nvSpPr>
          <p:cNvPr id="19" name="Text 16"/>
          <p:cNvSpPr/>
          <p:nvPr/>
        </p:nvSpPr>
        <p:spPr>
          <a:xfrm>
            <a:off x="1367552" y="7346037"/>
            <a:ext cx="7067312" cy="324207"/>
          </a:xfrm>
          <a:prstGeom prst="rect">
            <a:avLst/>
          </a:prstGeom>
          <a:noFill/>
          <a:ln/>
        </p:spPr>
        <p:txBody>
          <a:bodyPr wrap="none" lIns="0" tIns="0" rIns="0" bIns="0" rtlCol="0" anchor="t"/>
          <a:lstStyle/>
          <a:p>
            <a:pPr marL="0" indent="0">
              <a:lnSpc>
                <a:spcPts val="2550"/>
              </a:lnSpc>
              <a:buNone/>
            </a:pPr>
            <a:r>
              <a:rPr lang="en-US" sz="1550" dirty="0">
                <a:solidFill>
                  <a:srgbClr val="404155"/>
                </a:solidFill>
                <a:latin typeface="Nobile" pitchFamily="34" charset="0"/>
                <a:ea typeface="Nobile" pitchFamily="34" charset="-122"/>
                <a:cs typeface="Nobile" pitchFamily="34" charset="-120"/>
              </a:rPr>
              <a:t>Stay current with industry trends and best practices in IT management.</a:t>
            </a:r>
            <a:endParaRPr lang="en-US" sz="15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929640"/>
            <a:ext cx="7556421" cy="1417558"/>
          </a:xfrm>
          <a:prstGeom prst="rect">
            <a:avLst/>
          </a:prstGeom>
          <a:noFill/>
          <a:ln/>
        </p:spPr>
        <p:txBody>
          <a:bodyPr wrap="square" lIns="0" tIns="0" rIns="0" bIns="0" rtlCol="0" anchor="t"/>
          <a:lstStyle/>
          <a:p>
            <a:pPr marL="0" indent="0">
              <a:lnSpc>
                <a:spcPts val="5550"/>
              </a:lnSpc>
              <a:buNone/>
            </a:pPr>
            <a:r>
              <a:rPr lang="en-US" sz="4450" dirty="0">
                <a:solidFill>
                  <a:srgbClr val="1B1B27"/>
                </a:solidFill>
                <a:latin typeface="Corben" pitchFamily="34" charset="0"/>
                <a:ea typeface="Corben" pitchFamily="34" charset="-122"/>
                <a:cs typeface="Corben" pitchFamily="34" charset="-120"/>
              </a:rPr>
              <a:t>Understanding the Job Description</a:t>
            </a:r>
            <a:endParaRPr lang="en-US" sz="4450" dirty="0"/>
          </a:p>
        </p:txBody>
      </p:sp>
      <p:sp>
        <p:nvSpPr>
          <p:cNvPr id="4" name="Shape 1"/>
          <p:cNvSpPr/>
          <p:nvPr/>
        </p:nvSpPr>
        <p:spPr>
          <a:xfrm>
            <a:off x="6280190" y="2942511"/>
            <a:ext cx="510302" cy="510302"/>
          </a:xfrm>
          <a:prstGeom prst="roundRect">
            <a:avLst>
              <a:gd name="adj" fmla="val 18669"/>
            </a:avLst>
          </a:prstGeom>
          <a:solidFill>
            <a:srgbClr val="D2D9F9"/>
          </a:solidFill>
          <a:ln w="7620">
            <a:solidFill>
              <a:srgbClr val="B8BFDF"/>
            </a:solidFill>
            <a:prstDash val="solid"/>
          </a:ln>
        </p:spPr>
        <p:txBody>
          <a:bodyPr/>
          <a:lstStyle/>
          <a:p>
            <a:endParaRPr lang="en-US"/>
          </a:p>
        </p:txBody>
      </p:sp>
      <p:sp>
        <p:nvSpPr>
          <p:cNvPr id="5" name="Text 2"/>
          <p:cNvSpPr/>
          <p:nvPr/>
        </p:nvSpPr>
        <p:spPr>
          <a:xfrm>
            <a:off x="6485096" y="3027521"/>
            <a:ext cx="100489" cy="340281"/>
          </a:xfrm>
          <a:prstGeom prst="rect">
            <a:avLst/>
          </a:prstGeom>
          <a:noFill/>
          <a:ln/>
        </p:spPr>
        <p:txBody>
          <a:bodyPr wrap="none" lIns="0" tIns="0" rIns="0" bIns="0" rtlCol="0" anchor="t"/>
          <a:lstStyle/>
          <a:p>
            <a:pPr marL="0" indent="0" algn="ctr">
              <a:lnSpc>
                <a:spcPts val="2650"/>
              </a:lnSpc>
              <a:buNone/>
            </a:pPr>
            <a:r>
              <a:rPr lang="en-US" sz="2650" dirty="0">
                <a:solidFill>
                  <a:srgbClr val="404155"/>
                </a:solidFill>
                <a:latin typeface="Corben" pitchFamily="34" charset="0"/>
                <a:ea typeface="Corben" pitchFamily="34" charset="-122"/>
                <a:cs typeface="Corben" pitchFamily="34" charset="-120"/>
              </a:rPr>
              <a:t>1</a:t>
            </a:r>
            <a:endParaRPr lang="en-US" sz="2650" dirty="0"/>
          </a:p>
        </p:txBody>
      </p:sp>
      <p:sp>
        <p:nvSpPr>
          <p:cNvPr id="6" name="Text 3"/>
          <p:cNvSpPr/>
          <p:nvPr/>
        </p:nvSpPr>
        <p:spPr>
          <a:xfrm>
            <a:off x="7017306" y="2942511"/>
            <a:ext cx="2927747" cy="708660"/>
          </a:xfrm>
          <a:prstGeom prst="rect">
            <a:avLst/>
          </a:prstGeom>
          <a:noFill/>
          <a:ln/>
        </p:spPr>
        <p:txBody>
          <a:bodyPr wrap="square" lIns="0" tIns="0" rIns="0" bIns="0" rtlCol="0" anchor="t"/>
          <a:lstStyle/>
          <a:p>
            <a:pPr marL="0" indent="0">
              <a:lnSpc>
                <a:spcPts val="2750"/>
              </a:lnSpc>
              <a:buNone/>
            </a:pPr>
            <a:r>
              <a:rPr lang="en-US" sz="2200" dirty="0">
                <a:solidFill>
                  <a:srgbClr val="404155"/>
                </a:solidFill>
                <a:latin typeface="Corben" pitchFamily="34" charset="0"/>
                <a:ea typeface="Corben" pitchFamily="34" charset="-122"/>
                <a:cs typeface="Corben" pitchFamily="34" charset="-120"/>
              </a:rPr>
              <a:t>Analyze Key Responsibilities</a:t>
            </a:r>
            <a:endParaRPr lang="en-US" sz="2200" dirty="0"/>
          </a:p>
        </p:txBody>
      </p:sp>
      <p:sp>
        <p:nvSpPr>
          <p:cNvPr id="7" name="Text 4"/>
          <p:cNvSpPr/>
          <p:nvPr/>
        </p:nvSpPr>
        <p:spPr>
          <a:xfrm>
            <a:off x="7017306" y="3787259"/>
            <a:ext cx="2927747" cy="1451610"/>
          </a:xfrm>
          <a:prstGeom prst="rect">
            <a:avLst/>
          </a:prstGeom>
          <a:noFill/>
          <a:ln/>
        </p:spPr>
        <p:txBody>
          <a:bodyPr wrap="square" lIns="0" tIns="0" rIns="0" bIns="0" rtlCol="0" anchor="t"/>
          <a:lstStyle/>
          <a:p>
            <a:pPr marL="0" indent="0">
              <a:lnSpc>
                <a:spcPts val="2850"/>
              </a:lnSpc>
              <a:buNone/>
            </a:pPr>
            <a:r>
              <a:rPr lang="en-US" sz="1750" dirty="0">
                <a:solidFill>
                  <a:srgbClr val="404155"/>
                </a:solidFill>
                <a:latin typeface="Nobile" pitchFamily="34" charset="0"/>
                <a:ea typeface="Nobile" pitchFamily="34" charset="-122"/>
                <a:cs typeface="Nobile" pitchFamily="34" charset="-120"/>
              </a:rPr>
              <a:t>Thoroughly dissect the job description, focusing on primary duties and required qualifications.</a:t>
            </a:r>
            <a:endParaRPr lang="en-US" sz="1750" dirty="0"/>
          </a:p>
        </p:txBody>
      </p:sp>
      <p:sp>
        <p:nvSpPr>
          <p:cNvPr id="8" name="Shape 5"/>
          <p:cNvSpPr/>
          <p:nvPr/>
        </p:nvSpPr>
        <p:spPr>
          <a:xfrm>
            <a:off x="10171867" y="2942511"/>
            <a:ext cx="510302" cy="510302"/>
          </a:xfrm>
          <a:prstGeom prst="roundRect">
            <a:avLst>
              <a:gd name="adj" fmla="val 18669"/>
            </a:avLst>
          </a:prstGeom>
          <a:solidFill>
            <a:srgbClr val="D2D9F9"/>
          </a:solidFill>
          <a:ln w="7620">
            <a:solidFill>
              <a:srgbClr val="B8BFDF"/>
            </a:solidFill>
            <a:prstDash val="solid"/>
          </a:ln>
        </p:spPr>
        <p:txBody>
          <a:bodyPr/>
          <a:lstStyle/>
          <a:p>
            <a:endParaRPr lang="en-US"/>
          </a:p>
        </p:txBody>
      </p:sp>
      <p:sp>
        <p:nvSpPr>
          <p:cNvPr id="9" name="Text 6"/>
          <p:cNvSpPr/>
          <p:nvPr/>
        </p:nvSpPr>
        <p:spPr>
          <a:xfrm>
            <a:off x="10338316" y="3027521"/>
            <a:ext cx="177403" cy="340281"/>
          </a:xfrm>
          <a:prstGeom prst="rect">
            <a:avLst/>
          </a:prstGeom>
          <a:noFill/>
          <a:ln/>
        </p:spPr>
        <p:txBody>
          <a:bodyPr wrap="none" lIns="0" tIns="0" rIns="0" bIns="0" rtlCol="0" anchor="t"/>
          <a:lstStyle/>
          <a:p>
            <a:pPr marL="0" indent="0" algn="ctr">
              <a:lnSpc>
                <a:spcPts val="2650"/>
              </a:lnSpc>
              <a:buNone/>
            </a:pPr>
            <a:r>
              <a:rPr lang="en-US" sz="2650" dirty="0">
                <a:solidFill>
                  <a:srgbClr val="404155"/>
                </a:solidFill>
                <a:latin typeface="Corben" pitchFamily="34" charset="0"/>
                <a:ea typeface="Corben" pitchFamily="34" charset="-122"/>
                <a:cs typeface="Corben" pitchFamily="34" charset="-120"/>
              </a:rPr>
              <a:t>2</a:t>
            </a:r>
            <a:endParaRPr lang="en-US" sz="2650" dirty="0"/>
          </a:p>
        </p:txBody>
      </p:sp>
      <p:sp>
        <p:nvSpPr>
          <p:cNvPr id="10" name="Text 7"/>
          <p:cNvSpPr/>
          <p:nvPr/>
        </p:nvSpPr>
        <p:spPr>
          <a:xfrm>
            <a:off x="10908983" y="2942511"/>
            <a:ext cx="2927747" cy="708660"/>
          </a:xfrm>
          <a:prstGeom prst="rect">
            <a:avLst/>
          </a:prstGeom>
          <a:noFill/>
          <a:ln/>
        </p:spPr>
        <p:txBody>
          <a:bodyPr wrap="square" lIns="0" tIns="0" rIns="0" bIns="0" rtlCol="0" anchor="t"/>
          <a:lstStyle/>
          <a:p>
            <a:pPr marL="0" indent="0">
              <a:lnSpc>
                <a:spcPts val="2750"/>
              </a:lnSpc>
              <a:buNone/>
            </a:pPr>
            <a:r>
              <a:rPr lang="en-US" sz="2200" dirty="0">
                <a:solidFill>
                  <a:srgbClr val="404155"/>
                </a:solidFill>
                <a:latin typeface="Corben" pitchFamily="34" charset="0"/>
                <a:ea typeface="Corben" pitchFamily="34" charset="-122"/>
                <a:cs typeface="Corben" pitchFamily="34" charset="-120"/>
              </a:rPr>
              <a:t>Highlight Relevant Experience</a:t>
            </a:r>
            <a:endParaRPr lang="en-US" sz="2200" dirty="0"/>
          </a:p>
        </p:txBody>
      </p:sp>
      <p:sp>
        <p:nvSpPr>
          <p:cNvPr id="11" name="Text 8"/>
          <p:cNvSpPr/>
          <p:nvPr/>
        </p:nvSpPr>
        <p:spPr>
          <a:xfrm>
            <a:off x="10908983" y="3787259"/>
            <a:ext cx="2927747" cy="1814513"/>
          </a:xfrm>
          <a:prstGeom prst="rect">
            <a:avLst/>
          </a:prstGeom>
          <a:noFill/>
          <a:ln/>
        </p:spPr>
        <p:txBody>
          <a:bodyPr wrap="square" lIns="0" tIns="0" rIns="0" bIns="0" rtlCol="0" anchor="t"/>
          <a:lstStyle/>
          <a:p>
            <a:pPr marL="0" indent="0">
              <a:lnSpc>
                <a:spcPts val="2850"/>
              </a:lnSpc>
              <a:buNone/>
            </a:pPr>
            <a:r>
              <a:rPr lang="en-US" sz="1750" dirty="0">
                <a:solidFill>
                  <a:srgbClr val="404155"/>
                </a:solidFill>
                <a:latin typeface="Nobile" pitchFamily="34" charset="0"/>
                <a:ea typeface="Nobile" pitchFamily="34" charset="-122"/>
                <a:cs typeface="Nobile" pitchFamily="34" charset="-120"/>
              </a:rPr>
              <a:t>Identify instances from your career that align with the job requirements, such as leadership and project management.</a:t>
            </a:r>
            <a:endParaRPr lang="en-US" sz="1750" dirty="0"/>
          </a:p>
        </p:txBody>
      </p:sp>
      <p:sp>
        <p:nvSpPr>
          <p:cNvPr id="12" name="Shape 9"/>
          <p:cNvSpPr/>
          <p:nvPr/>
        </p:nvSpPr>
        <p:spPr>
          <a:xfrm>
            <a:off x="6280190" y="6083737"/>
            <a:ext cx="510302" cy="510302"/>
          </a:xfrm>
          <a:prstGeom prst="roundRect">
            <a:avLst>
              <a:gd name="adj" fmla="val 18669"/>
            </a:avLst>
          </a:prstGeom>
          <a:solidFill>
            <a:srgbClr val="D2D9F9"/>
          </a:solidFill>
          <a:ln w="7620">
            <a:solidFill>
              <a:srgbClr val="B8BFDF"/>
            </a:solidFill>
            <a:prstDash val="solid"/>
          </a:ln>
        </p:spPr>
        <p:txBody>
          <a:bodyPr/>
          <a:lstStyle/>
          <a:p>
            <a:endParaRPr lang="en-US"/>
          </a:p>
        </p:txBody>
      </p:sp>
      <p:sp>
        <p:nvSpPr>
          <p:cNvPr id="13" name="Text 10"/>
          <p:cNvSpPr/>
          <p:nvPr/>
        </p:nvSpPr>
        <p:spPr>
          <a:xfrm>
            <a:off x="6439733" y="6168747"/>
            <a:ext cx="191095" cy="340281"/>
          </a:xfrm>
          <a:prstGeom prst="rect">
            <a:avLst/>
          </a:prstGeom>
          <a:noFill/>
          <a:ln/>
        </p:spPr>
        <p:txBody>
          <a:bodyPr wrap="none" lIns="0" tIns="0" rIns="0" bIns="0" rtlCol="0" anchor="t"/>
          <a:lstStyle/>
          <a:p>
            <a:pPr marL="0" indent="0" algn="ctr">
              <a:lnSpc>
                <a:spcPts val="2650"/>
              </a:lnSpc>
              <a:buNone/>
            </a:pPr>
            <a:r>
              <a:rPr lang="en-US" sz="2650" dirty="0">
                <a:solidFill>
                  <a:srgbClr val="404155"/>
                </a:solidFill>
                <a:latin typeface="Corben" pitchFamily="34" charset="0"/>
                <a:ea typeface="Corben" pitchFamily="34" charset="-122"/>
                <a:cs typeface="Corben" pitchFamily="34" charset="-120"/>
              </a:rPr>
              <a:t>3</a:t>
            </a:r>
            <a:endParaRPr lang="en-US" sz="2650" dirty="0"/>
          </a:p>
        </p:txBody>
      </p:sp>
      <p:sp>
        <p:nvSpPr>
          <p:cNvPr id="14" name="Text 11"/>
          <p:cNvSpPr/>
          <p:nvPr/>
        </p:nvSpPr>
        <p:spPr>
          <a:xfrm>
            <a:off x="7017306" y="6083737"/>
            <a:ext cx="2835235" cy="354330"/>
          </a:xfrm>
          <a:prstGeom prst="rect">
            <a:avLst/>
          </a:prstGeom>
          <a:noFill/>
          <a:ln/>
        </p:spPr>
        <p:txBody>
          <a:bodyPr wrap="none" lIns="0" tIns="0" rIns="0" bIns="0" rtlCol="0" anchor="t"/>
          <a:lstStyle/>
          <a:p>
            <a:pPr marL="0" indent="0">
              <a:lnSpc>
                <a:spcPts val="2750"/>
              </a:lnSpc>
              <a:buNone/>
            </a:pPr>
            <a:r>
              <a:rPr lang="en-US" sz="2200" dirty="0">
                <a:solidFill>
                  <a:srgbClr val="404155"/>
                </a:solidFill>
                <a:latin typeface="Corben" pitchFamily="34" charset="0"/>
                <a:ea typeface="Corben" pitchFamily="34" charset="-122"/>
                <a:cs typeface="Corben" pitchFamily="34" charset="-120"/>
              </a:rPr>
              <a:t>Leverage ChatGPT</a:t>
            </a:r>
            <a:endParaRPr lang="en-US" sz="2200" dirty="0"/>
          </a:p>
        </p:txBody>
      </p:sp>
      <p:sp>
        <p:nvSpPr>
          <p:cNvPr id="15" name="Text 12"/>
          <p:cNvSpPr/>
          <p:nvPr/>
        </p:nvSpPr>
        <p:spPr>
          <a:xfrm>
            <a:off x="7017306" y="6574155"/>
            <a:ext cx="6819305" cy="725805"/>
          </a:xfrm>
          <a:prstGeom prst="rect">
            <a:avLst/>
          </a:prstGeom>
          <a:noFill/>
          <a:ln/>
        </p:spPr>
        <p:txBody>
          <a:bodyPr wrap="square" lIns="0" tIns="0" rIns="0" bIns="0" rtlCol="0" anchor="t"/>
          <a:lstStyle/>
          <a:p>
            <a:pPr marL="0" indent="0">
              <a:lnSpc>
                <a:spcPts val="2850"/>
              </a:lnSpc>
              <a:buNone/>
            </a:pPr>
            <a:r>
              <a:rPr lang="en-US" sz="1750" dirty="0">
                <a:solidFill>
                  <a:srgbClr val="404155"/>
                </a:solidFill>
                <a:latin typeface="Nobile" pitchFamily="34" charset="0"/>
                <a:ea typeface="Nobile" pitchFamily="34" charset="-122"/>
                <a:cs typeface="Nobile" pitchFamily="34" charset="-120"/>
              </a:rPr>
              <a:t>Use ChatGPT to generate tailored questions and gain additional insights on specific role requirements.</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66498" y="789742"/>
            <a:ext cx="7583805" cy="1393031"/>
          </a:xfrm>
          <a:prstGeom prst="rect">
            <a:avLst/>
          </a:prstGeom>
          <a:noFill/>
          <a:ln/>
        </p:spPr>
        <p:txBody>
          <a:bodyPr wrap="square" lIns="0" tIns="0" rIns="0" bIns="0" rtlCol="0" anchor="t"/>
          <a:lstStyle/>
          <a:p>
            <a:pPr marL="0" indent="0">
              <a:lnSpc>
                <a:spcPts val="5450"/>
              </a:lnSpc>
              <a:buNone/>
            </a:pPr>
            <a:r>
              <a:rPr lang="en-US" sz="4350" dirty="0">
                <a:solidFill>
                  <a:srgbClr val="1B1B27"/>
                </a:solidFill>
                <a:latin typeface="Corben" pitchFamily="34" charset="0"/>
                <a:ea typeface="Corben" pitchFamily="34" charset="-122"/>
                <a:cs typeface="Corben" pitchFamily="34" charset="-120"/>
              </a:rPr>
              <a:t>Emphasizing Leadership Skills</a:t>
            </a:r>
            <a:endParaRPr lang="en-US" sz="4350" dirty="0"/>
          </a:p>
        </p:txBody>
      </p:sp>
      <p:pic>
        <p:nvPicPr>
          <p:cNvPr id="4" name="Image 1" descr="preencoded.png"/>
          <p:cNvPicPr>
            <a:picLocks noChangeAspect="1"/>
          </p:cNvPicPr>
          <p:nvPr/>
        </p:nvPicPr>
        <p:blipFill>
          <a:blip r:embed="rId4"/>
          <a:stretch>
            <a:fillRect/>
          </a:stretch>
        </p:blipFill>
        <p:spPr>
          <a:xfrm>
            <a:off x="6266498" y="2517100"/>
            <a:ext cx="1114425" cy="1640919"/>
          </a:xfrm>
          <a:prstGeom prst="rect">
            <a:avLst/>
          </a:prstGeom>
        </p:spPr>
      </p:pic>
      <p:sp>
        <p:nvSpPr>
          <p:cNvPr id="5" name="Text 1"/>
          <p:cNvSpPr/>
          <p:nvPr/>
        </p:nvSpPr>
        <p:spPr>
          <a:xfrm>
            <a:off x="7715250" y="2739985"/>
            <a:ext cx="2821424" cy="348258"/>
          </a:xfrm>
          <a:prstGeom prst="rect">
            <a:avLst/>
          </a:prstGeom>
          <a:noFill/>
          <a:ln/>
        </p:spPr>
        <p:txBody>
          <a:bodyPr wrap="none" lIns="0" tIns="0" rIns="0" bIns="0" rtlCol="0" anchor="t"/>
          <a:lstStyle/>
          <a:p>
            <a:pPr marL="0" indent="0" algn="l">
              <a:lnSpc>
                <a:spcPts val="2700"/>
              </a:lnSpc>
              <a:buNone/>
            </a:pPr>
            <a:r>
              <a:rPr lang="en-US" sz="2150" dirty="0">
                <a:solidFill>
                  <a:srgbClr val="404155"/>
                </a:solidFill>
                <a:latin typeface="Corben" pitchFamily="34" charset="0"/>
                <a:ea typeface="Corben" pitchFamily="34" charset="-122"/>
                <a:cs typeface="Corben" pitchFamily="34" charset="-120"/>
              </a:rPr>
              <a:t>Showcase Experience</a:t>
            </a:r>
            <a:endParaRPr lang="en-US" sz="2150" dirty="0"/>
          </a:p>
        </p:txBody>
      </p:sp>
      <p:sp>
        <p:nvSpPr>
          <p:cNvPr id="6" name="Text 2"/>
          <p:cNvSpPr/>
          <p:nvPr/>
        </p:nvSpPr>
        <p:spPr>
          <a:xfrm>
            <a:off x="7715250" y="3221950"/>
            <a:ext cx="6135053" cy="713184"/>
          </a:xfrm>
          <a:prstGeom prst="rect">
            <a:avLst/>
          </a:prstGeom>
          <a:noFill/>
          <a:ln/>
        </p:spPr>
        <p:txBody>
          <a:bodyPr wrap="square" lIns="0" tIns="0" rIns="0" bIns="0" rtlCol="0" anchor="t"/>
          <a:lstStyle/>
          <a:p>
            <a:pPr marL="0" indent="0" algn="l">
              <a:lnSpc>
                <a:spcPts val="2800"/>
              </a:lnSpc>
              <a:buNone/>
            </a:pPr>
            <a:r>
              <a:rPr lang="en-US" sz="1750" dirty="0">
                <a:solidFill>
                  <a:srgbClr val="404155"/>
                </a:solidFill>
                <a:latin typeface="Nobile" pitchFamily="34" charset="0"/>
                <a:ea typeface="Nobile" pitchFamily="34" charset="-122"/>
                <a:cs typeface="Nobile" pitchFamily="34" charset="-120"/>
              </a:rPr>
              <a:t>Highlight instances of leading teams, driving initiatives, and making strategic decisions.</a:t>
            </a:r>
            <a:endParaRPr lang="en-US" sz="1750" dirty="0"/>
          </a:p>
        </p:txBody>
      </p:sp>
      <p:pic>
        <p:nvPicPr>
          <p:cNvPr id="7" name="Image 2" descr="preencoded.png"/>
          <p:cNvPicPr>
            <a:picLocks noChangeAspect="1"/>
          </p:cNvPicPr>
          <p:nvPr/>
        </p:nvPicPr>
        <p:blipFill>
          <a:blip r:embed="rId5"/>
          <a:stretch>
            <a:fillRect/>
          </a:stretch>
        </p:blipFill>
        <p:spPr>
          <a:xfrm>
            <a:off x="6266498" y="4158020"/>
            <a:ext cx="1114425" cy="1640919"/>
          </a:xfrm>
          <a:prstGeom prst="rect">
            <a:avLst/>
          </a:prstGeom>
        </p:spPr>
      </p:pic>
      <p:sp>
        <p:nvSpPr>
          <p:cNvPr id="8" name="Text 3"/>
          <p:cNvSpPr/>
          <p:nvPr/>
        </p:nvSpPr>
        <p:spPr>
          <a:xfrm>
            <a:off x="7715250" y="4380905"/>
            <a:ext cx="2786301" cy="348258"/>
          </a:xfrm>
          <a:prstGeom prst="rect">
            <a:avLst/>
          </a:prstGeom>
          <a:noFill/>
          <a:ln/>
        </p:spPr>
        <p:txBody>
          <a:bodyPr wrap="none" lIns="0" tIns="0" rIns="0" bIns="0" rtlCol="0" anchor="t"/>
          <a:lstStyle/>
          <a:p>
            <a:pPr marL="0" indent="0" algn="l">
              <a:lnSpc>
                <a:spcPts val="2700"/>
              </a:lnSpc>
              <a:buNone/>
            </a:pPr>
            <a:r>
              <a:rPr lang="en-US" sz="2150" dirty="0">
                <a:solidFill>
                  <a:srgbClr val="404155"/>
                </a:solidFill>
                <a:latin typeface="Corben" pitchFamily="34" charset="0"/>
                <a:ea typeface="Corben" pitchFamily="34" charset="-122"/>
                <a:cs typeface="Corben" pitchFamily="34" charset="-120"/>
              </a:rPr>
              <a:t>Provide Examples</a:t>
            </a:r>
            <a:endParaRPr lang="en-US" sz="2150" dirty="0"/>
          </a:p>
        </p:txBody>
      </p:sp>
      <p:sp>
        <p:nvSpPr>
          <p:cNvPr id="9" name="Text 4"/>
          <p:cNvSpPr/>
          <p:nvPr/>
        </p:nvSpPr>
        <p:spPr>
          <a:xfrm>
            <a:off x="7715250" y="4862870"/>
            <a:ext cx="6135053" cy="713184"/>
          </a:xfrm>
          <a:prstGeom prst="rect">
            <a:avLst/>
          </a:prstGeom>
          <a:noFill/>
          <a:ln/>
        </p:spPr>
        <p:txBody>
          <a:bodyPr wrap="square" lIns="0" tIns="0" rIns="0" bIns="0" rtlCol="0" anchor="t"/>
          <a:lstStyle/>
          <a:p>
            <a:pPr marL="0" indent="0" algn="l">
              <a:lnSpc>
                <a:spcPts val="2800"/>
              </a:lnSpc>
              <a:buNone/>
            </a:pPr>
            <a:r>
              <a:rPr lang="en-US" sz="1750" dirty="0">
                <a:solidFill>
                  <a:srgbClr val="404155"/>
                </a:solidFill>
                <a:latin typeface="Nobile" pitchFamily="34" charset="0"/>
                <a:ea typeface="Nobile" pitchFamily="34" charset="-122"/>
                <a:cs typeface="Nobile" pitchFamily="34" charset="-120"/>
              </a:rPr>
              <a:t>Offer specific scenarios where you motivated team members and achieved goals effectively.</a:t>
            </a:r>
            <a:endParaRPr lang="en-US" sz="1750" dirty="0"/>
          </a:p>
        </p:txBody>
      </p:sp>
      <p:pic>
        <p:nvPicPr>
          <p:cNvPr id="10" name="Image 3" descr="preencoded.png"/>
          <p:cNvPicPr>
            <a:picLocks noChangeAspect="1"/>
          </p:cNvPicPr>
          <p:nvPr/>
        </p:nvPicPr>
        <p:blipFill>
          <a:blip r:embed="rId6"/>
          <a:stretch>
            <a:fillRect/>
          </a:stretch>
        </p:blipFill>
        <p:spPr>
          <a:xfrm>
            <a:off x="6266498" y="5798939"/>
            <a:ext cx="1114425" cy="1640919"/>
          </a:xfrm>
          <a:prstGeom prst="rect">
            <a:avLst/>
          </a:prstGeom>
        </p:spPr>
      </p:pic>
      <p:sp>
        <p:nvSpPr>
          <p:cNvPr id="11" name="Text 5"/>
          <p:cNvSpPr/>
          <p:nvPr/>
        </p:nvSpPr>
        <p:spPr>
          <a:xfrm>
            <a:off x="7715250" y="6021824"/>
            <a:ext cx="2786301" cy="348258"/>
          </a:xfrm>
          <a:prstGeom prst="rect">
            <a:avLst/>
          </a:prstGeom>
          <a:noFill/>
          <a:ln/>
        </p:spPr>
        <p:txBody>
          <a:bodyPr wrap="none" lIns="0" tIns="0" rIns="0" bIns="0" rtlCol="0" anchor="t"/>
          <a:lstStyle/>
          <a:p>
            <a:pPr marL="0" indent="0" algn="l">
              <a:lnSpc>
                <a:spcPts val="2700"/>
              </a:lnSpc>
              <a:buNone/>
            </a:pPr>
            <a:r>
              <a:rPr lang="en-US" sz="2150" dirty="0">
                <a:solidFill>
                  <a:srgbClr val="404155"/>
                </a:solidFill>
                <a:latin typeface="Corben" pitchFamily="34" charset="0"/>
                <a:ea typeface="Corben" pitchFamily="34" charset="-122"/>
                <a:cs typeface="Corben" pitchFamily="34" charset="-120"/>
              </a:rPr>
              <a:t>Use ChatGPT</a:t>
            </a:r>
            <a:endParaRPr lang="en-US" sz="2150" dirty="0"/>
          </a:p>
        </p:txBody>
      </p:sp>
      <p:sp>
        <p:nvSpPr>
          <p:cNvPr id="12" name="Text 6"/>
          <p:cNvSpPr/>
          <p:nvPr/>
        </p:nvSpPr>
        <p:spPr>
          <a:xfrm>
            <a:off x="7715250" y="6503789"/>
            <a:ext cx="6135053" cy="713184"/>
          </a:xfrm>
          <a:prstGeom prst="rect">
            <a:avLst/>
          </a:prstGeom>
          <a:noFill/>
          <a:ln/>
        </p:spPr>
        <p:txBody>
          <a:bodyPr wrap="square" lIns="0" tIns="0" rIns="0" bIns="0" rtlCol="0" anchor="t"/>
          <a:lstStyle/>
          <a:p>
            <a:pPr marL="0" indent="0" algn="l">
              <a:lnSpc>
                <a:spcPts val="2800"/>
              </a:lnSpc>
              <a:buNone/>
            </a:pPr>
            <a:r>
              <a:rPr lang="en-US" sz="1750" dirty="0">
                <a:solidFill>
                  <a:srgbClr val="404155"/>
                </a:solidFill>
                <a:latin typeface="Nobile" pitchFamily="34" charset="0"/>
                <a:ea typeface="Nobile" pitchFamily="34" charset="-122"/>
                <a:cs typeface="Nobile" pitchFamily="34" charset="-120"/>
              </a:rPr>
              <a:t>Refine your leadership narratives and simulate interview scenarios to demonstrate your management style.</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93790" y="1251109"/>
            <a:ext cx="9378910" cy="708779"/>
          </a:xfrm>
          <a:prstGeom prst="rect">
            <a:avLst/>
          </a:prstGeom>
          <a:noFill/>
          <a:ln/>
        </p:spPr>
        <p:txBody>
          <a:bodyPr wrap="none" lIns="0" tIns="0" rIns="0" bIns="0" rtlCol="0" anchor="t"/>
          <a:lstStyle/>
          <a:p>
            <a:pPr marL="0" indent="0">
              <a:lnSpc>
                <a:spcPts val="5550"/>
              </a:lnSpc>
              <a:buNone/>
            </a:pPr>
            <a:r>
              <a:rPr lang="en-US" sz="4450" dirty="0">
                <a:solidFill>
                  <a:srgbClr val="1B1B27"/>
                </a:solidFill>
                <a:latin typeface="Corben" pitchFamily="34" charset="0"/>
                <a:ea typeface="Corben" pitchFamily="34" charset="-122"/>
                <a:cs typeface="Corben" pitchFamily="34" charset="-120"/>
              </a:rPr>
              <a:t>Highlighting Relationship Building</a:t>
            </a:r>
            <a:endParaRPr lang="en-US" sz="4450" dirty="0"/>
          </a:p>
        </p:txBody>
      </p:sp>
      <p:sp>
        <p:nvSpPr>
          <p:cNvPr id="3" name="Text 1"/>
          <p:cNvSpPr/>
          <p:nvPr/>
        </p:nvSpPr>
        <p:spPr>
          <a:xfrm>
            <a:off x="793790" y="3729276"/>
            <a:ext cx="3785235" cy="708660"/>
          </a:xfrm>
          <a:prstGeom prst="rect">
            <a:avLst/>
          </a:prstGeom>
          <a:noFill/>
          <a:ln/>
        </p:spPr>
        <p:txBody>
          <a:bodyPr wrap="square" lIns="0" tIns="0" rIns="0" bIns="0" rtlCol="0" anchor="t"/>
          <a:lstStyle/>
          <a:p>
            <a:pPr marL="0" indent="0" algn="r">
              <a:lnSpc>
                <a:spcPts val="2750"/>
              </a:lnSpc>
              <a:buNone/>
            </a:pPr>
            <a:r>
              <a:rPr lang="en-US" sz="2200" dirty="0">
                <a:solidFill>
                  <a:srgbClr val="404155"/>
                </a:solidFill>
                <a:latin typeface="Corben" pitchFamily="34" charset="0"/>
                <a:ea typeface="Corben" pitchFamily="34" charset="-122"/>
                <a:cs typeface="Corben" pitchFamily="34" charset="-120"/>
              </a:rPr>
              <a:t>Stakeholder Communication</a:t>
            </a:r>
            <a:endParaRPr lang="en-US" sz="2200" dirty="0"/>
          </a:p>
        </p:txBody>
      </p:sp>
      <p:sp>
        <p:nvSpPr>
          <p:cNvPr id="4" name="Text 2"/>
          <p:cNvSpPr/>
          <p:nvPr/>
        </p:nvSpPr>
        <p:spPr>
          <a:xfrm>
            <a:off x="793790" y="4574024"/>
            <a:ext cx="3785235" cy="1088708"/>
          </a:xfrm>
          <a:prstGeom prst="rect">
            <a:avLst/>
          </a:prstGeom>
          <a:noFill/>
          <a:ln/>
        </p:spPr>
        <p:txBody>
          <a:bodyPr wrap="square" lIns="0" tIns="0" rIns="0" bIns="0" rtlCol="0" anchor="t"/>
          <a:lstStyle/>
          <a:p>
            <a:pPr marL="0" indent="0" algn="r">
              <a:lnSpc>
                <a:spcPts val="2850"/>
              </a:lnSpc>
              <a:buNone/>
            </a:pPr>
            <a:r>
              <a:rPr lang="en-US" sz="1750" dirty="0">
                <a:solidFill>
                  <a:srgbClr val="404155"/>
                </a:solidFill>
                <a:latin typeface="Nobile" pitchFamily="34" charset="0"/>
                <a:ea typeface="Nobile" pitchFamily="34" charset="-122"/>
                <a:cs typeface="Nobile" pitchFamily="34" charset="-120"/>
              </a:rPr>
              <a:t>Discuss effective communication with executives, technical teams, and end-users.</a:t>
            </a:r>
            <a:endParaRPr lang="en-US" sz="1750" dirty="0"/>
          </a:p>
        </p:txBody>
      </p:sp>
      <p:pic>
        <p:nvPicPr>
          <p:cNvPr id="5" name="Image 0" descr="preencoded.png"/>
          <p:cNvPicPr>
            <a:picLocks noChangeAspect="1"/>
          </p:cNvPicPr>
          <p:nvPr/>
        </p:nvPicPr>
        <p:blipFill>
          <a:blip r:embed="rId3"/>
          <a:stretch>
            <a:fillRect/>
          </a:stretch>
        </p:blipFill>
        <p:spPr>
          <a:xfrm>
            <a:off x="5032653" y="2413516"/>
            <a:ext cx="4564975" cy="4564975"/>
          </a:xfrm>
          <a:prstGeom prst="rect">
            <a:avLst/>
          </a:prstGeom>
        </p:spPr>
      </p:pic>
      <p:sp>
        <p:nvSpPr>
          <p:cNvPr id="6" name="Text 3"/>
          <p:cNvSpPr/>
          <p:nvPr/>
        </p:nvSpPr>
        <p:spPr>
          <a:xfrm>
            <a:off x="5699165" y="4194453"/>
            <a:ext cx="83820" cy="453509"/>
          </a:xfrm>
          <a:prstGeom prst="rect">
            <a:avLst/>
          </a:prstGeom>
          <a:noFill/>
          <a:ln/>
        </p:spPr>
        <p:txBody>
          <a:bodyPr wrap="none" lIns="0" tIns="0" rIns="0" bIns="0" rtlCol="0" anchor="t"/>
          <a:lstStyle/>
          <a:p>
            <a:pPr marL="0" indent="0">
              <a:lnSpc>
                <a:spcPts val="3550"/>
              </a:lnSpc>
              <a:buNone/>
            </a:pPr>
            <a:r>
              <a:rPr lang="en-US" sz="2200" dirty="0">
                <a:solidFill>
                  <a:srgbClr val="404155"/>
                </a:solidFill>
                <a:latin typeface="Corben" pitchFamily="34" charset="0"/>
                <a:ea typeface="Corben" pitchFamily="34" charset="-122"/>
                <a:cs typeface="Corben" pitchFamily="34" charset="-120"/>
              </a:rPr>
              <a:t>1</a:t>
            </a:r>
            <a:endParaRPr lang="en-US" sz="2200" dirty="0"/>
          </a:p>
        </p:txBody>
      </p:sp>
      <p:sp>
        <p:nvSpPr>
          <p:cNvPr id="7" name="Text 4"/>
          <p:cNvSpPr/>
          <p:nvPr/>
        </p:nvSpPr>
        <p:spPr>
          <a:xfrm>
            <a:off x="9937790" y="2591514"/>
            <a:ext cx="3898821" cy="708660"/>
          </a:xfrm>
          <a:prstGeom prst="rect">
            <a:avLst/>
          </a:prstGeom>
          <a:noFill/>
          <a:ln/>
        </p:spPr>
        <p:txBody>
          <a:bodyPr wrap="square" lIns="0" tIns="0" rIns="0" bIns="0" rtlCol="0" anchor="t"/>
          <a:lstStyle/>
          <a:p>
            <a:pPr marL="0" indent="0" algn="l">
              <a:lnSpc>
                <a:spcPts val="2750"/>
              </a:lnSpc>
              <a:buNone/>
            </a:pPr>
            <a:r>
              <a:rPr lang="en-US" sz="2200" dirty="0">
                <a:solidFill>
                  <a:srgbClr val="404155"/>
                </a:solidFill>
                <a:latin typeface="Corben" pitchFamily="34" charset="0"/>
                <a:ea typeface="Corben" pitchFamily="34" charset="-122"/>
                <a:cs typeface="Corben" pitchFamily="34" charset="-120"/>
              </a:rPr>
              <a:t>Cross-functional Collaboration</a:t>
            </a:r>
            <a:endParaRPr lang="en-US" sz="2200" dirty="0"/>
          </a:p>
        </p:txBody>
      </p:sp>
      <p:sp>
        <p:nvSpPr>
          <p:cNvPr id="8" name="Text 5"/>
          <p:cNvSpPr/>
          <p:nvPr/>
        </p:nvSpPr>
        <p:spPr>
          <a:xfrm>
            <a:off x="9937790" y="3436263"/>
            <a:ext cx="3898821" cy="1088708"/>
          </a:xfrm>
          <a:prstGeom prst="rect">
            <a:avLst/>
          </a:prstGeom>
          <a:noFill/>
          <a:ln/>
        </p:spPr>
        <p:txBody>
          <a:bodyPr wrap="squar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Emphasize your ability to work across departments and build consensus.</a:t>
            </a:r>
            <a:endParaRPr lang="en-US" sz="1750" dirty="0"/>
          </a:p>
        </p:txBody>
      </p:sp>
      <p:pic>
        <p:nvPicPr>
          <p:cNvPr id="9" name="Image 1" descr="preencoded.png"/>
          <p:cNvPicPr>
            <a:picLocks noChangeAspect="1"/>
          </p:cNvPicPr>
          <p:nvPr/>
        </p:nvPicPr>
        <p:blipFill>
          <a:blip r:embed="rId4"/>
          <a:stretch>
            <a:fillRect/>
          </a:stretch>
        </p:blipFill>
        <p:spPr>
          <a:xfrm>
            <a:off x="5032653" y="2413516"/>
            <a:ext cx="4564975" cy="4564975"/>
          </a:xfrm>
          <a:prstGeom prst="rect">
            <a:avLst/>
          </a:prstGeom>
        </p:spPr>
      </p:pic>
      <p:sp>
        <p:nvSpPr>
          <p:cNvPr id="10" name="Text 6"/>
          <p:cNvSpPr/>
          <p:nvPr/>
        </p:nvSpPr>
        <p:spPr>
          <a:xfrm>
            <a:off x="8266033" y="3243382"/>
            <a:ext cx="147876" cy="453509"/>
          </a:xfrm>
          <a:prstGeom prst="rect">
            <a:avLst/>
          </a:prstGeom>
          <a:noFill/>
          <a:ln/>
        </p:spPr>
        <p:txBody>
          <a:bodyPr wrap="none" lIns="0" tIns="0" rIns="0" bIns="0" rtlCol="0" anchor="t"/>
          <a:lstStyle/>
          <a:p>
            <a:pPr marL="0" indent="0">
              <a:lnSpc>
                <a:spcPts val="3550"/>
              </a:lnSpc>
              <a:buNone/>
            </a:pPr>
            <a:r>
              <a:rPr lang="en-US" sz="2200" dirty="0">
                <a:solidFill>
                  <a:srgbClr val="404155"/>
                </a:solidFill>
                <a:latin typeface="Corben" pitchFamily="34" charset="0"/>
                <a:ea typeface="Corben" pitchFamily="34" charset="-122"/>
                <a:cs typeface="Corben" pitchFamily="34" charset="-120"/>
              </a:rPr>
              <a:t>2</a:t>
            </a:r>
            <a:endParaRPr lang="en-US" sz="2200" dirty="0"/>
          </a:p>
        </p:txBody>
      </p:sp>
      <p:sp>
        <p:nvSpPr>
          <p:cNvPr id="11" name="Text 7"/>
          <p:cNvSpPr/>
          <p:nvPr/>
        </p:nvSpPr>
        <p:spPr>
          <a:xfrm>
            <a:off x="9937790" y="5221248"/>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04155"/>
                </a:solidFill>
                <a:latin typeface="Corben" pitchFamily="34" charset="0"/>
                <a:ea typeface="Corben" pitchFamily="34" charset="-122"/>
                <a:cs typeface="Corben" pitchFamily="34" charset="-120"/>
              </a:rPr>
              <a:t>ChatGPT Practice</a:t>
            </a:r>
            <a:endParaRPr lang="en-US" sz="2200" dirty="0"/>
          </a:p>
        </p:txBody>
      </p:sp>
      <p:sp>
        <p:nvSpPr>
          <p:cNvPr id="12" name="Text 8"/>
          <p:cNvSpPr/>
          <p:nvPr/>
        </p:nvSpPr>
        <p:spPr>
          <a:xfrm>
            <a:off x="9937790" y="5711666"/>
            <a:ext cx="3898821" cy="1088708"/>
          </a:xfrm>
          <a:prstGeom prst="rect">
            <a:avLst/>
          </a:prstGeom>
          <a:noFill/>
          <a:ln/>
        </p:spPr>
        <p:txBody>
          <a:bodyPr wrap="squar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Use ChatGPT to brainstorm and articulate relationship-building experiences clearly.</a:t>
            </a:r>
            <a:endParaRPr lang="en-US" sz="1750" dirty="0"/>
          </a:p>
        </p:txBody>
      </p:sp>
      <p:pic>
        <p:nvPicPr>
          <p:cNvPr id="13" name="Image 2" descr="preencoded.png"/>
          <p:cNvPicPr>
            <a:picLocks noChangeAspect="1"/>
          </p:cNvPicPr>
          <p:nvPr/>
        </p:nvPicPr>
        <p:blipFill>
          <a:blip r:embed="rId5"/>
          <a:stretch>
            <a:fillRect/>
          </a:stretch>
        </p:blipFill>
        <p:spPr>
          <a:xfrm>
            <a:off x="5032653" y="2413516"/>
            <a:ext cx="4564975" cy="4564975"/>
          </a:xfrm>
          <a:prstGeom prst="rect">
            <a:avLst/>
          </a:prstGeom>
        </p:spPr>
      </p:pic>
      <p:sp>
        <p:nvSpPr>
          <p:cNvPr id="14" name="Text 9"/>
          <p:cNvSpPr/>
          <p:nvPr/>
        </p:nvSpPr>
        <p:spPr>
          <a:xfrm>
            <a:off x="7784544" y="5969556"/>
            <a:ext cx="159187" cy="453509"/>
          </a:xfrm>
          <a:prstGeom prst="rect">
            <a:avLst/>
          </a:prstGeom>
          <a:noFill/>
          <a:ln/>
        </p:spPr>
        <p:txBody>
          <a:bodyPr wrap="none" lIns="0" tIns="0" rIns="0" bIns="0" rtlCol="0" anchor="t"/>
          <a:lstStyle/>
          <a:p>
            <a:pPr marL="0" indent="0">
              <a:lnSpc>
                <a:spcPts val="3550"/>
              </a:lnSpc>
              <a:buNone/>
            </a:pPr>
            <a:r>
              <a:rPr lang="en-US" sz="2200" dirty="0">
                <a:solidFill>
                  <a:srgbClr val="404155"/>
                </a:solidFill>
                <a:latin typeface="Corben" pitchFamily="34" charset="0"/>
                <a:ea typeface="Corben" pitchFamily="34" charset="-122"/>
                <a:cs typeface="Corben" pitchFamily="34" charset="-120"/>
              </a:rPr>
              <a:t>3</a:t>
            </a:r>
            <a:endParaRPr lang="en-US" sz="2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897374"/>
            <a:ext cx="7556421" cy="1417558"/>
          </a:xfrm>
          <a:prstGeom prst="rect">
            <a:avLst/>
          </a:prstGeom>
          <a:noFill/>
          <a:ln/>
        </p:spPr>
        <p:txBody>
          <a:bodyPr wrap="square" lIns="0" tIns="0" rIns="0" bIns="0" rtlCol="0" anchor="t"/>
          <a:lstStyle/>
          <a:p>
            <a:pPr marL="0" indent="0">
              <a:lnSpc>
                <a:spcPts val="5550"/>
              </a:lnSpc>
              <a:buNone/>
            </a:pPr>
            <a:r>
              <a:rPr lang="en-US" sz="4450" dirty="0">
                <a:solidFill>
                  <a:srgbClr val="1B1B27"/>
                </a:solidFill>
                <a:latin typeface="Corben" pitchFamily="34" charset="0"/>
                <a:ea typeface="Corben" pitchFamily="34" charset="-122"/>
                <a:cs typeface="Corben" pitchFamily="34" charset="-120"/>
              </a:rPr>
              <a:t>Demonstrating Technical Expertise</a:t>
            </a:r>
            <a:endParaRPr lang="en-US" sz="4450" dirty="0"/>
          </a:p>
        </p:txBody>
      </p:sp>
      <p:sp>
        <p:nvSpPr>
          <p:cNvPr id="4" name="Shape 1"/>
          <p:cNvSpPr/>
          <p:nvPr/>
        </p:nvSpPr>
        <p:spPr>
          <a:xfrm>
            <a:off x="793790" y="2655094"/>
            <a:ext cx="3664863" cy="2765227"/>
          </a:xfrm>
          <a:prstGeom prst="roundRect">
            <a:avLst>
              <a:gd name="adj" fmla="val 3445"/>
            </a:avLst>
          </a:prstGeom>
          <a:solidFill>
            <a:srgbClr val="D2D9F9"/>
          </a:solidFill>
          <a:ln w="7620">
            <a:solidFill>
              <a:srgbClr val="B8BFDF"/>
            </a:solidFill>
            <a:prstDash val="solid"/>
          </a:ln>
        </p:spPr>
        <p:txBody>
          <a:bodyPr/>
          <a:lstStyle/>
          <a:p>
            <a:endParaRPr lang="en-US"/>
          </a:p>
        </p:txBody>
      </p:sp>
      <p:sp>
        <p:nvSpPr>
          <p:cNvPr id="5" name="Text 2"/>
          <p:cNvSpPr/>
          <p:nvPr/>
        </p:nvSpPr>
        <p:spPr>
          <a:xfrm>
            <a:off x="1028224" y="2889528"/>
            <a:ext cx="2948345" cy="354330"/>
          </a:xfrm>
          <a:prstGeom prst="rect">
            <a:avLst/>
          </a:prstGeom>
          <a:noFill/>
          <a:ln/>
        </p:spPr>
        <p:txBody>
          <a:bodyPr wrap="none" lIns="0" tIns="0" rIns="0" bIns="0" rtlCol="0" anchor="t"/>
          <a:lstStyle/>
          <a:p>
            <a:pPr marL="0" indent="0">
              <a:lnSpc>
                <a:spcPts val="2750"/>
              </a:lnSpc>
              <a:buNone/>
            </a:pPr>
            <a:r>
              <a:rPr lang="en-US" sz="2200" dirty="0">
                <a:solidFill>
                  <a:srgbClr val="404155"/>
                </a:solidFill>
                <a:latin typeface="Corben" pitchFamily="34" charset="0"/>
                <a:ea typeface="Corben" pitchFamily="34" charset="-122"/>
                <a:cs typeface="Corben" pitchFamily="34" charset="-120"/>
              </a:rPr>
              <a:t>Relevant Technologies</a:t>
            </a:r>
            <a:endParaRPr lang="en-US" sz="2200" dirty="0"/>
          </a:p>
        </p:txBody>
      </p:sp>
      <p:sp>
        <p:nvSpPr>
          <p:cNvPr id="6" name="Text 3"/>
          <p:cNvSpPr/>
          <p:nvPr/>
        </p:nvSpPr>
        <p:spPr>
          <a:xfrm>
            <a:off x="1028224" y="3379946"/>
            <a:ext cx="3195995" cy="1451610"/>
          </a:xfrm>
          <a:prstGeom prst="rect">
            <a:avLst/>
          </a:prstGeom>
          <a:noFill/>
          <a:ln/>
        </p:spPr>
        <p:txBody>
          <a:bodyPr wrap="square" lIns="0" tIns="0" rIns="0" bIns="0" rtlCol="0" anchor="t"/>
          <a:lstStyle/>
          <a:p>
            <a:pPr marL="0" indent="0">
              <a:lnSpc>
                <a:spcPts val="2850"/>
              </a:lnSpc>
              <a:buNone/>
            </a:pPr>
            <a:r>
              <a:rPr lang="en-US" sz="1750" dirty="0">
                <a:solidFill>
                  <a:srgbClr val="404155"/>
                </a:solidFill>
                <a:latin typeface="Nobile" pitchFamily="34" charset="0"/>
                <a:ea typeface="Nobile" pitchFamily="34" charset="-122"/>
                <a:cs typeface="Nobile" pitchFamily="34" charset="-120"/>
              </a:rPr>
              <a:t>Discuss your experience with tools and methodologies mentioned in the job description.</a:t>
            </a:r>
            <a:endParaRPr lang="en-US" sz="1750" dirty="0"/>
          </a:p>
        </p:txBody>
      </p:sp>
      <p:sp>
        <p:nvSpPr>
          <p:cNvPr id="7" name="Shape 4"/>
          <p:cNvSpPr/>
          <p:nvPr/>
        </p:nvSpPr>
        <p:spPr>
          <a:xfrm>
            <a:off x="4685467" y="2655094"/>
            <a:ext cx="3664863" cy="2765227"/>
          </a:xfrm>
          <a:prstGeom prst="roundRect">
            <a:avLst>
              <a:gd name="adj" fmla="val 3445"/>
            </a:avLst>
          </a:prstGeom>
          <a:solidFill>
            <a:srgbClr val="D2D9F9"/>
          </a:solidFill>
          <a:ln w="7620">
            <a:solidFill>
              <a:srgbClr val="B8BFDF"/>
            </a:solidFill>
            <a:prstDash val="solid"/>
          </a:ln>
        </p:spPr>
        <p:txBody>
          <a:bodyPr/>
          <a:lstStyle/>
          <a:p>
            <a:endParaRPr lang="en-US"/>
          </a:p>
        </p:txBody>
      </p:sp>
      <p:sp>
        <p:nvSpPr>
          <p:cNvPr id="8" name="Text 5"/>
          <p:cNvSpPr/>
          <p:nvPr/>
        </p:nvSpPr>
        <p:spPr>
          <a:xfrm>
            <a:off x="4919901" y="2889528"/>
            <a:ext cx="3195995" cy="708660"/>
          </a:xfrm>
          <a:prstGeom prst="rect">
            <a:avLst/>
          </a:prstGeom>
          <a:noFill/>
          <a:ln/>
        </p:spPr>
        <p:txBody>
          <a:bodyPr wrap="square" lIns="0" tIns="0" rIns="0" bIns="0" rtlCol="0" anchor="t"/>
          <a:lstStyle/>
          <a:p>
            <a:pPr marL="0" indent="0">
              <a:lnSpc>
                <a:spcPts val="2750"/>
              </a:lnSpc>
              <a:buNone/>
            </a:pPr>
            <a:r>
              <a:rPr lang="en-US" sz="2200" dirty="0">
                <a:solidFill>
                  <a:srgbClr val="404155"/>
                </a:solidFill>
                <a:latin typeface="Corben" pitchFamily="34" charset="0"/>
                <a:ea typeface="Corben" pitchFamily="34" charset="-122"/>
                <a:cs typeface="Corben" pitchFamily="34" charset="-120"/>
              </a:rPr>
              <a:t>Problem-Solving Examples</a:t>
            </a:r>
            <a:endParaRPr lang="en-US" sz="2200" dirty="0"/>
          </a:p>
        </p:txBody>
      </p:sp>
      <p:sp>
        <p:nvSpPr>
          <p:cNvPr id="9" name="Text 6"/>
          <p:cNvSpPr/>
          <p:nvPr/>
        </p:nvSpPr>
        <p:spPr>
          <a:xfrm>
            <a:off x="4919901" y="3734276"/>
            <a:ext cx="3195995" cy="1451610"/>
          </a:xfrm>
          <a:prstGeom prst="rect">
            <a:avLst/>
          </a:prstGeom>
          <a:noFill/>
          <a:ln/>
        </p:spPr>
        <p:txBody>
          <a:bodyPr wrap="square" lIns="0" tIns="0" rIns="0" bIns="0" rtlCol="0" anchor="t"/>
          <a:lstStyle/>
          <a:p>
            <a:pPr marL="0" indent="0">
              <a:lnSpc>
                <a:spcPts val="2850"/>
              </a:lnSpc>
              <a:buNone/>
            </a:pPr>
            <a:r>
              <a:rPr lang="en-US" sz="1750" dirty="0">
                <a:solidFill>
                  <a:srgbClr val="404155"/>
                </a:solidFill>
                <a:latin typeface="Nobile" pitchFamily="34" charset="0"/>
                <a:ea typeface="Nobile" pitchFamily="34" charset="-122"/>
                <a:cs typeface="Nobile" pitchFamily="34" charset="-120"/>
              </a:rPr>
              <a:t>Provide specific instances where you applied technical knowledge to solve complex issues.</a:t>
            </a:r>
            <a:endParaRPr lang="en-US" sz="1750" dirty="0"/>
          </a:p>
        </p:txBody>
      </p:sp>
      <p:sp>
        <p:nvSpPr>
          <p:cNvPr id="10" name="Shape 7"/>
          <p:cNvSpPr/>
          <p:nvPr/>
        </p:nvSpPr>
        <p:spPr>
          <a:xfrm>
            <a:off x="793790" y="5647134"/>
            <a:ext cx="7556421" cy="1685092"/>
          </a:xfrm>
          <a:prstGeom prst="roundRect">
            <a:avLst>
              <a:gd name="adj" fmla="val 5654"/>
            </a:avLst>
          </a:prstGeom>
          <a:solidFill>
            <a:srgbClr val="D2D9F9"/>
          </a:solidFill>
          <a:ln w="7620">
            <a:solidFill>
              <a:srgbClr val="B8BFDF"/>
            </a:solidFill>
            <a:prstDash val="solid"/>
          </a:ln>
        </p:spPr>
        <p:txBody>
          <a:bodyPr/>
          <a:lstStyle/>
          <a:p>
            <a:endParaRPr lang="en-US"/>
          </a:p>
        </p:txBody>
      </p:sp>
      <p:sp>
        <p:nvSpPr>
          <p:cNvPr id="11" name="Text 8"/>
          <p:cNvSpPr/>
          <p:nvPr/>
        </p:nvSpPr>
        <p:spPr>
          <a:xfrm>
            <a:off x="1028224" y="5881568"/>
            <a:ext cx="3149918" cy="354330"/>
          </a:xfrm>
          <a:prstGeom prst="rect">
            <a:avLst/>
          </a:prstGeom>
          <a:noFill/>
          <a:ln/>
        </p:spPr>
        <p:txBody>
          <a:bodyPr wrap="none" lIns="0" tIns="0" rIns="0" bIns="0" rtlCol="0" anchor="t"/>
          <a:lstStyle/>
          <a:p>
            <a:pPr marL="0" indent="0">
              <a:lnSpc>
                <a:spcPts val="2750"/>
              </a:lnSpc>
              <a:buNone/>
            </a:pPr>
            <a:r>
              <a:rPr lang="en-US" sz="2200" dirty="0">
                <a:solidFill>
                  <a:srgbClr val="404155"/>
                </a:solidFill>
                <a:latin typeface="Corben" pitchFamily="34" charset="0"/>
                <a:ea typeface="Corben" pitchFamily="34" charset="-122"/>
                <a:cs typeface="Corben" pitchFamily="34" charset="-120"/>
              </a:rPr>
              <a:t>ChatGPT Enhancement</a:t>
            </a:r>
            <a:endParaRPr lang="en-US" sz="2200" dirty="0"/>
          </a:p>
        </p:txBody>
      </p:sp>
      <p:sp>
        <p:nvSpPr>
          <p:cNvPr id="12" name="Text 9"/>
          <p:cNvSpPr/>
          <p:nvPr/>
        </p:nvSpPr>
        <p:spPr>
          <a:xfrm>
            <a:off x="1028224" y="6371987"/>
            <a:ext cx="7087553" cy="725805"/>
          </a:xfrm>
          <a:prstGeom prst="rect">
            <a:avLst/>
          </a:prstGeom>
          <a:noFill/>
          <a:ln/>
        </p:spPr>
        <p:txBody>
          <a:bodyPr wrap="square" lIns="0" tIns="0" rIns="0" bIns="0" rtlCol="0" anchor="t"/>
          <a:lstStyle/>
          <a:p>
            <a:pPr marL="0" indent="0">
              <a:lnSpc>
                <a:spcPts val="2850"/>
              </a:lnSpc>
              <a:buNone/>
            </a:pPr>
            <a:r>
              <a:rPr lang="en-US" sz="1750" dirty="0">
                <a:solidFill>
                  <a:srgbClr val="404155"/>
                </a:solidFill>
                <a:latin typeface="Nobile" pitchFamily="34" charset="0"/>
                <a:ea typeface="Nobile" pitchFamily="34" charset="-122"/>
                <a:cs typeface="Nobile" pitchFamily="34" charset="-120"/>
              </a:rPr>
              <a:t>Use ChatGPT to brush up on technical concepts and simulate discussions to test your understanding.</a:t>
            </a:r>
            <a:endParaRPr lang="en-US" sz="1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171248" y="800695"/>
            <a:ext cx="7569279" cy="611505"/>
          </a:xfrm>
          <a:prstGeom prst="rect">
            <a:avLst/>
          </a:prstGeom>
          <a:noFill/>
          <a:ln/>
        </p:spPr>
        <p:txBody>
          <a:bodyPr wrap="none" lIns="0" tIns="0" rIns="0" bIns="0" rtlCol="0" anchor="t"/>
          <a:lstStyle/>
          <a:p>
            <a:pPr marL="0" indent="0">
              <a:lnSpc>
                <a:spcPts val="4800"/>
              </a:lnSpc>
              <a:buNone/>
            </a:pPr>
            <a:r>
              <a:rPr lang="en-US" sz="3850" dirty="0">
                <a:solidFill>
                  <a:srgbClr val="1B1B27"/>
                </a:solidFill>
                <a:latin typeface="Corben" pitchFamily="34" charset="0"/>
                <a:ea typeface="Corben" pitchFamily="34" charset="-122"/>
                <a:cs typeface="Corben" pitchFamily="34" charset="-120"/>
              </a:rPr>
              <a:t>Cultural Fit and Company Values</a:t>
            </a:r>
            <a:endParaRPr lang="en-US" sz="3850" dirty="0"/>
          </a:p>
        </p:txBody>
      </p:sp>
      <p:sp>
        <p:nvSpPr>
          <p:cNvPr id="4" name="Shape 1"/>
          <p:cNvSpPr/>
          <p:nvPr/>
        </p:nvSpPr>
        <p:spPr>
          <a:xfrm>
            <a:off x="6453307" y="1705689"/>
            <a:ext cx="22860" cy="5723215"/>
          </a:xfrm>
          <a:prstGeom prst="roundRect">
            <a:avLst>
              <a:gd name="adj" fmla="val 359544"/>
            </a:avLst>
          </a:prstGeom>
          <a:solidFill>
            <a:srgbClr val="B8BFDF"/>
          </a:solidFill>
          <a:ln/>
        </p:spPr>
        <p:txBody>
          <a:bodyPr/>
          <a:lstStyle/>
          <a:p>
            <a:endParaRPr lang="en-US"/>
          </a:p>
        </p:txBody>
      </p:sp>
      <p:sp>
        <p:nvSpPr>
          <p:cNvPr id="5" name="Shape 2"/>
          <p:cNvSpPr/>
          <p:nvPr/>
        </p:nvSpPr>
        <p:spPr>
          <a:xfrm>
            <a:off x="6662023" y="2134553"/>
            <a:ext cx="684848" cy="22860"/>
          </a:xfrm>
          <a:prstGeom prst="roundRect">
            <a:avLst>
              <a:gd name="adj" fmla="val 359544"/>
            </a:avLst>
          </a:prstGeom>
          <a:solidFill>
            <a:srgbClr val="B8BFDF"/>
          </a:solidFill>
          <a:ln/>
        </p:spPr>
        <p:txBody>
          <a:bodyPr/>
          <a:lstStyle/>
          <a:p>
            <a:endParaRPr lang="en-US"/>
          </a:p>
        </p:txBody>
      </p:sp>
      <p:sp>
        <p:nvSpPr>
          <p:cNvPr id="6" name="Shape 3"/>
          <p:cNvSpPr/>
          <p:nvPr/>
        </p:nvSpPr>
        <p:spPr>
          <a:xfrm>
            <a:off x="6244590" y="1925836"/>
            <a:ext cx="440293" cy="440293"/>
          </a:xfrm>
          <a:prstGeom prst="roundRect">
            <a:avLst>
              <a:gd name="adj" fmla="val 18668"/>
            </a:avLst>
          </a:prstGeom>
          <a:solidFill>
            <a:srgbClr val="D2D9F9"/>
          </a:solidFill>
          <a:ln w="7620">
            <a:solidFill>
              <a:srgbClr val="B8BFDF"/>
            </a:solidFill>
            <a:prstDash val="solid"/>
          </a:ln>
        </p:spPr>
        <p:txBody>
          <a:bodyPr/>
          <a:lstStyle/>
          <a:p>
            <a:endParaRPr lang="en-US"/>
          </a:p>
        </p:txBody>
      </p:sp>
      <p:sp>
        <p:nvSpPr>
          <p:cNvPr id="7" name="Text 4"/>
          <p:cNvSpPr/>
          <p:nvPr/>
        </p:nvSpPr>
        <p:spPr>
          <a:xfrm>
            <a:off x="6421279" y="1999178"/>
            <a:ext cx="86797" cy="293489"/>
          </a:xfrm>
          <a:prstGeom prst="rect">
            <a:avLst/>
          </a:prstGeom>
          <a:noFill/>
          <a:ln/>
        </p:spPr>
        <p:txBody>
          <a:bodyPr wrap="none" lIns="0" tIns="0" rIns="0" bIns="0" rtlCol="0" anchor="t"/>
          <a:lstStyle/>
          <a:p>
            <a:pPr marL="0" indent="0" algn="ctr">
              <a:lnSpc>
                <a:spcPts val="2300"/>
              </a:lnSpc>
              <a:buNone/>
            </a:pPr>
            <a:r>
              <a:rPr lang="en-US" sz="2300" dirty="0">
                <a:solidFill>
                  <a:srgbClr val="404155"/>
                </a:solidFill>
                <a:latin typeface="Corben" pitchFamily="34" charset="0"/>
                <a:ea typeface="Corben" pitchFamily="34" charset="-122"/>
                <a:cs typeface="Corben" pitchFamily="34" charset="-120"/>
              </a:rPr>
              <a:t>1</a:t>
            </a:r>
            <a:endParaRPr lang="en-US" sz="2300" dirty="0"/>
          </a:p>
        </p:txBody>
      </p:sp>
      <p:sp>
        <p:nvSpPr>
          <p:cNvPr id="8" name="Text 5"/>
          <p:cNvSpPr/>
          <p:nvPr/>
        </p:nvSpPr>
        <p:spPr>
          <a:xfrm>
            <a:off x="7540942" y="1901309"/>
            <a:ext cx="2446139" cy="305753"/>
          </a:xfrm>
          <a:prstGeom prst="rect">
            <a:avLst/>
          </a:prstGeom>
          <a:noFill/>
          <a:ln/>
        </p:spPr>
        <p:txBody>
          <a:bodyPr wrap="none" lIns="0" tIns="0" rIns="0" bIns="0" rtlCol="0" anchor="t"/>
          <a:lstStyle/>
          <a:p>
            <a:pPr marL="0" indent="0" algn="l">
              <a:lnSpc>
                <a:spcPts val="2400"/>
              </a:lnSpc>
              <a:buNone/>
            </a:pPr>
            <a:r>
              <a:rPr lang="en-US" sz="1900" dirty="0">
                <a:solidFill>
                  <a:srgbClr val="404155"/>
                </a:solidFill>
                <a:latin typeface="Corben" pitchFamily="34" charset="0"/>
                <a:ea typeface="Corben" pitchFamily="34" charset="-122"/>
                <a:cs typeface="Corben" pitchFamily="34" charset="-120"/>
              </a:rPr>
              <a:t>Research</a:t>
            </a:r>
            <a:endParaRPr lang="en-US" sz="1900" dirty="0"/>
          </a:p>
        </p:txBody>
      </p:sp>
      <p:sp>
        <p:nvSpPr>
          <p:cNvPr id="9" name="Text 6"/>
          <p:cNvSpPr/>
          <p:nvPr/>
        </p:nvSpPr>
        <p:spPr>
          <a:xfrm>
            <a:off x="7540942" y="2324457"/>
            <a:ext cx="6404610" cy="313134"/>
          </a:xfrm>
          <a:prstGeom prst="rect">
            <a:avLst/>
          </a:prstGeom>
          <a:noFill/>
          <a:ln/>
        </p:spPr>
        <p:txBody>
          <a:bodyPr wrap="none" lIns="0" tIns="0" rIns="0" bIns="0" rtlCol="0" anchor="t"/>
          <a:lstStyle/>
          <a:p>
            <a:pPr marL="0" indent="0" algn="l">
              <a:lnSpc>
                <a:spcPts val="2450"/>
              </a:lnSpc>
              <a:buNone/>
            </a:pPr>
            <a:r>
              <a:rPr lang="en-US" sz="1500" dirty="0">
                <a:solidFill>
                  <a:srgbClr val="404155"/>
                </a:solidFill>
                <a:latin typeface="Nobile" pitchFamily="34" charset="0"/>
                <a:ea typeface="Nobile" pitchFamily="34" charset="-122"/>
                <a:cs typeface="Nobile" pitchFamily="34" charset="-120"/>
              </a:rPr>
              <a:t>Investigate the company culture and values beforehand.</a:t>
            </a:r>
            <a:endParaRPr lang="en-US" sz="1500" dirty="0"/>
          </a:p>
        </p:txBody>
      </p:sp>
      <p:sp>
        <p:nvSpPr>
          <p:cNvPr id="10" name="Shape 7"/>
          <p:cNvSpPr/>
          <p:nvPr/>
        </p:nvSpPr>
        <p:spPr>
          <a:xfrm>
            <a:off x="6662023" y="3457694"/>
            <a:ext cx="684848" cy="22860"/>
          </a:xfrm>
          <a:prstGeom prst="roundRect">
            <a:avLst>
              <a:gd name="adj" fmla="val 359544"/>
            </a:avLst>
          </a:prstGeom>
          <a:solidFill>
            <a:srgbClr val="B8BFDF"/>
          </a:solidFill>
          <a:ln/>
        </p:spPr>
        <p:txBody>
          <a:bodyPr/>
          <a:lstStyle/>
          <a:p>
            <a:endParaRPr lang="en-US"/>
          </a:p>
        </p:txBody>
      </p:sp>
      <p:sp>
        <p:nvSpPr>
          <p:cNvPr id="11" name="Shape 8"/>
          <p:cNvSpPr/>
          <p:nvPr/>
        </p:nvSpPr>
        <p:spPr>
          <a:xfrm>
            <a:off x="6244590" y="3248978"/>
            <a:ext cx="440293" cy="440293"/>
          </a:xfrm>
          <a:prstGeom prst="roundRect">
            <a:avLst>
              <a:gd name="adj" fmla="val 18668"/>
            </a:avLst>
          </a:prstGeom>
          <a:solidFill>
            <a:srgbClr val="D2D9F9"/>
          </a:solidFill>
          <a:ln w="7620">
            <a:solidFill>
              <a:srgbClr val="B8BFDF"/>
            </a:solidFill>
            <a:prstDash val="solid"/>
          </a:ln>
        </p:spPr>
        <p:txBody>
          <a:bodyPr/>
          <a:lstStyle/>
          <a:p>
            <a:endParaRPr lang="en-US"/>
          </a:p>
        </p:txBody>
      </p:sp>
      <p:sp>
        <p:nvSpPr>
          <p:cNvPr id="12" name="Text 9"/>
          <p:cNvSpPr/>
          <p:nvPr/>
        </p:nvSpPr>
        <p:spPr>
          <a:xfrm>
            <a:off x="6388179" y="3322320"/>
            <a:ext cx="153114" cy="293489"/>
          </a:xfrm>
          <a:prstGeom prst="rect">
            <a:avLst/>
          </a:prstGeom>
          <a:noFill/>
          <a:ln/>
        </p:spPr>
        <p:txBody>
          <a:bodyPr wrap="none" lIns="0" tIns="0" rIns="0" bIns="0" rtlCol="0" anchor="t"/>
          <a:lstStyle/>
          <a:p>
            <a:pPr marL="0" indent="0" algn="ctr">
              <a:lnSpc>
                <a:spcPts val="2300"/>
              </a:lnSpc>
              <a:buNone/>
            </a:pPr>
            <a:r>
              <a:rPr lang="en-US" sz="2300" dirty="0">
                <a:solidFill>
                  <a:srgbClr val="404155"/>
                </a:solidFill>
                <a:latin typeface="Corben" pitchFamily="34" charset="0"/>
                <a:ea typeface="Corben" pitchFamily="34" charset="-122"/>
                <a:cs typeface="Corben" pitchFamily="34" charset="-120"/>
              </a:rPr>
              <a:t>2</a:t>
            </a:r>
            <a:endParaRPr lang="en-US" sz="2300" dirty="0"/>
          </a:p>
        </p:txBody>
      </p:sp>
      <p:sp>
        <p:nvSpPr>
          <p:cNvPr id="13" name="Text 10"/>
          <p:cNvSpPr/>
          <p:nvPr/>
        </p:nvSpPr>
        <p:spPr>
          <a:xfrm>
            <a:off x="7540942" y="3224451"/>
            <a:ext cx="2446139" cy="305753"/>
          </a:xfrm>
          <a:prstGeom prst="rect">
            <a:avLst/>
          </a:prstGeom>
          <a:noFill/>
          <a:ln/>
        </p:spPr>
        <p:txBody>
          <a:bodyPr wrap="none" lIns="0" tIns="0" rIns="0" bIns="0" rtlCol="0" anchor="t"/>
          <a:lstStyle/>
          <a:p>
            <a:pPr marL="0" indent="0" algn="l">
              <a:lnSpc>
                <a:spcPts val="2400"/>
              </a:lnSpc>
              <a:buNone/>
            </a:pPr>
            <a:r>
              <a:rPr lang="en-US" sz="1900" dirty="0">
                <a:solidFill>
                  <a:srgbClr val="404155"/>
                </a:solidFill>
                <a:latin typeface="Corben" pitchFamily="34" charset="0"/>
                <a:ea typeface="Corben" pitchFamily="34" charset="-122"/>
                <a:cs typeface="Corben" pitchFamily="34" charset="-120"/>
              </a:rPr>
              <a:t>Align Responses</a:t>
            </a:r>
            <a:endParaRPr lang="en-US" sz="1900" dirty="0"/>
          </a:p>
        </p:txBody>
      </p:sp>
      <p:sp>
        <p:nvSpPr>
          <p:cNvPr id="14" name="Text 11"/>
          <p:cNvSpPr/>
          <p:nvPr/>
        </p:nvSpPr>
        <p:spPr>
          <a:xfrm>
            <a:off x="7540942" y="3647599"/>
            <a:ext cx="6404610" cy="626269"/>
          </a:xfrm>
          <a:prstGeom prst="rect">
            <a:avLst/>
          </a:prstGeom>
          <a:noFill/>
          <a:ln/>
        </p:spPr>
        <p:txBody>
          <a:bodyPr wrap="square" lIns="0" tIns="0" rIns="0" bIns="0" rtlCol="0" anchor="t"/>
          <a:lstStyle/>
          <a:p>
            <a:pPr marL="0" indent="0" algn="l">
              <a:lnSpc>
                <a:spcPts val="2450"/>
              </a:lnSpc>
              <a:buNone/>
            </a:pPr>
            <a:r>
              <a:rPr lang="en-US" sz="1500" dirty="0">
                <a:solidFill>
                  <a:srgbClr val="404155"/>
                </a:solidFill>
                <a:latin typeface="Nobile" pitchFamily="34" charset="0"/>
                <a:ea typeface="Nobile" pitchFamily="34" charset="-122"/>
                <a:cs typeface="Nobile" pitchFamily="34" charset="-120"/>
              </a:rPr>
              <a:t>Tailor your answers to demonstrate how you would fit into the organization.</a:t>
            </a:r>
            <a:endParaRPr lang="en-US" sz="1500" dirty="0"/>
          </a:p>
        </p:txBody>
      </p:sp>
      <p:sp>
        <p:nvSpPr>
          <p:cNvPr id="15" name="Shape 12"/>
          <p:cNvSpPr/>
          <p:nvPr/>
        </p:nvSpPr>
        <p:spPr>
          <a:xfrm>
            <a:off x="6662023" y="5093970"/>
            <a:ext cx="684848" cy="22860"/>
          </a:xfrm>
          <a:prstGeom prst="roundRect">
            <a:avLst>
              <a:gd name="adj" fmla="val 359544"/>
            </a:avLst>
          </a:prstGeom>
          <a:solidFill>
            <a:srgbClr val="B8BFDF"/>
          </a:solidFill>
          <a:ln/>
        </p:spPr>
        <p:txBody>
          <a:bodyPr/>
          <a:lstStyle/>
          <a:p>
            <a:endParaRPr lang="en-US"/>
          </a:p>
        </p:txBody>
      </p:sp>
      <p:sp>
        <p:nvSpPr>
          <p:cNvPr id="16" name="Shape 13"/>
          <p:cNvSpPr/>
          <p:nvPr/>
        </p:nvSpPr>
        <p:spPr>
          <a:xfrm>
            <a:off x="6244590" y="4885253"/>
            <a:ext cx="440293" cy="440293"/>
          </a:xfrm>
          <a:prstGeom prst="roundRect">
            <a:avLst>
              <a:gd name="adj" fmla="val 18668"/>
            </a:avLst>
          </a:prstGeom>
          <a:solidFill>
            <a:srgbClr val="D2D9F9"/>
          </a:solidFill>
          <a:ln w="7620">
            <a:solidFill>
              <a:srgbClr val="B8BFDF"/>
            </a:solidFill>
            <a:prstDash val="solid"/>
          </a:ln>
        </p:spPr>
        <p:txBody>
          <a:bodyPr/>
          <a:lstStyle/>
          <a:p>
            <a:endParaRPr lang="en-US"/>
          </a:p>
        </p:txBody>
      </p:sp>
      <p:sp>
        <p:nvSpPr>
          <p:cNvPr id="17" name="Text 14"/>
          <p:cNvSpPr/>
          <p:nvPr/>
        </p:nvSpPr>
        <p:spPr>
          <a:xfrm>
            <a:off x="6382226" y="4958596"/>
            <a:ext cx="164902" cy="293489"/>
          </a:xfrm>
          <a:prstGeom prst="rect">
            <a:avLst/>
          </a:prstGeom>
          <a:noFill/>
          <a:ln/>
        </p:spPr>
        <p:txBody>
          <a:bodyPr wrap="none" lIns="0" tIns="0" rIns="0" bIns="0" rtlCol="0" anchor="t"/>
          <a:lstStyle/>
          <a:p>
            <a:pPr marL="0" indent="0" algn="ctr">
              <a:lnSpc>
                <a:spcPts val="2300"/>
              </a:lnSpc>
              <a:buNone/>
            </a:pPr>
            <a:r>
              <a:rPr lang="en-US" sz="2300" dirty="0">
                <a:solidFill>
                  <a:srgbClr val="404155"/>
                </a:solidFill>
                <a:latin typeface="Corben" pitchFamily="34" charset="0"/>
                <a:ea typeface="Corben" pitchFamily="34" charset="-122"/>
                <a:cs typeface="Corben" pitchFamily="34" charset="-120"/>
              </a:rPr>
              <a:t>3</a:t>
            </a:r>
            <a:endParaRPr lang="en-US" sz="2300" dirty="0"/>
          </a:p>
        </p:txBody>
      </p:sp>
      <p:sp>
        <p:nvSpPr>
          <p:cNvPr id="18" name="Text 15"/>
          <p:cNvSpPr/>
          <p:nvPr/>
        </p:nvSpPr>
        <p:spPr>
          <a:xfrm>
            <a:off x="7540942" y="4860727"/>
            <a:ext cx="2577822" cy="305753"/>
          </a:xfrm>
          <a:prstGeom prst="rect">
            <a:avLst/>
          </a:prstGeom>
          <a:noFill/>
          <a:ln/>
        </p:spPr>
        <p:txBody>
          <a:bodyPr wrap="none" lIns="0" tIns="0" rIns="0" bIns="0" rtlCol="0" anchor="t"/>
          <a:lstStyle/>
          <a:p>
            <a:pPr marL="0" indent="0" algn="l">
              <a:lnSpc>
                <a:spcPts val="2400"/>
              </a:lnSpc>
              <a:buNone/>
            </a:pPr>
            <a:r>
              <a:rPr lang="en-US" sz="1900" dirty="0">
                <a:solidFill>
                  <a:srgbClr val="404155"/>
                </a:solidFill>
                <a:latin typeface="Corben" pitchFamily="34" charset="0"/>
                <a:ea typeface="Corben" pitchFamily="34" charset="-122"/>
                <a:cs typeface="Corben" pitchFamily="34" charset="-120"/>
              </a:rPr>
              <a:t>Highlight Adaptability</a:t>
            </a:r>
            <a:endParaRPr lang="en-US" sz="1900" dirty="0"/>
          </a:p>
        </p:txBody>
      </p:sp>
      <p:sp>
        <p:nvSpPr>
          <p:cNvPr id="19" name="Text 16"/>
          <p:cNvSpPr/>
          <p:nvPr/>
        </p:nvSpPr>
        <p:spPr>
          <a:xfrm>
            <a:off x="7540942" y="5283875"/>
            <a:ext cx="6404610" cy="313134"/>
          </a:xfrm>
          <a:prstGeom prst="rect">
            <a:avLst/>
          </a:prstGeom>
          <a:noFill/>
          <a:ln/>
        </p:spPr>
        <p:txBody>
          <a:bodyPr wrap="none" lIns="0" tIns="0" rIns="0" bIns="0" rtlCol="0" anchor="t"/>
          <a:lstStyle/>
          <a:p>
            <a:pPr marL="0" indent="0" algn="l">
              <a:lnSpc>
                <a:spcPts val="2450"/>
              </a:lnSpc>
              <a:buNone/>
            </a:pPr>
            <a:r>
              <a:rPr lang="en-US" sz="1500" dirty="0">
                <a:solidFill>
                  <a:srgbClr val="404155"/>
                </a:solidFill>
                <a:latin typeface="Nobile" pitchFamily="34" charset="0"/>
                <a:ea typeface="Nobile" pitchFamily="34" charset="-122"/>
                <a:cs typeface="Nobile" pitchFamily="34" charset="-120"/>
              </a:rPr>
              <a:t>Showcase your willingness to learn and commitment to teamwork.</a:t>
            </a:r>
            <a:endParaRPr lang="en-US" sz="1500" dirty="0"/>
          </a:p>
        </p:txBody>
      </p:sp>
      <p:sp>
        <p:nvSpPr>
          <p:cNvPr id="20" name="Shape 17"/>
          <p:cNvSpPr/>
          <p:nvPr/>
        </p:nvSpPr>
        <p:spPr>
          <a:xfrm>
            <a:off x="6662023" y="6417112"/>
            <a:ext cx="684848" cy="22860"/>
          </a:xfrm>
          <a:prstGeom prst="roundRect">
            <a:avLst>
              <a:gd name="adj" fmla="val 359544"/>
            </a:avLst>
          </a:prstGeom>
          <a:solidFill>
            <a:srgbClr val="B8BFDF"/>
          </a:solidFill>
          <a:ln/>
        </p:spPr>
        <p:txBody>
          <a:bodyPr/>
          <a:lstStyle/>
          <a:p>
            <a:endParaRPr lang="en-US"/>
          </a:p>
        </p:txBody>
      </p:sp>
      <p:sp>
        <p:nvSpPr>
          <p:cNvPr id="21" name="Shape 18"/>
          <p:cNvSpPr/>
          <p:nvPr/>
        </p:nvSpPr>
        <p:spPr>
          <a:xfrm>
            <a:off x="6244590" y="6208395"/>
            <a:ext cx="440293" cy="440293"/>
          </a:xfrm>
          <a:prstGeom prst="roundRect">
            <a:avLst>
              <a:gd name="adj" fmla="val 18668"/>
            </a:avLst>
          </a:prstGeom>
          <a:solidFill>
            <a:srgbClr val="D2D9F9"/>
          </a:solidFill>
          <a:ln w="7620">
            <a:solidFill>
              <a:srgbClr val="B8BFDF"/>
            </a:solidFill>
            <a:prstDash val="solid"/>
          </a:ln>
        </p:spPr>
        <p:txBody>
          <a:bodyPr/>
          <a:lstStyle/>
          <a:p>
            <a:endParaRPr lang="en-US"/>
          </a:p>
        </p:txBody>
      </p:sp>
      <p:sp>
        <p:nvSpPr>
          <p:cNvPr id="22" name="Text 19"/>
          <p:cNvSpPr/>
          <p:nvPr/>
        </p:nvSpPr>
        <p:spPr>
          <a:xfrm>
            <a:off x="6390084" y="6281738"/>
            <a:ext cx="149185" cy="293489"/>
          </a:xfrm>
          <a:prstGeom prst="rect">
            <a:avLst/>
          </a:prstGeom>
          <a:noFill/>
          <a:ln/>
        </p:spPr>
        <p:txBody>
          <a:bodyPr wrap="none" lIns="0" tIns="0" rIns="0" bIns="0" rtlCol="0" anchor="t"/>
          <a:lstStyle/>
          <a:p>
            <a:pPr marL="0" indent="0" algn="ctr">
              <a:lnSpc>
                <a:spcPts val="2300"/>
              </a:lnSpc>
              <a:buNone/>
            </a:pPr>
            <a:r>
              <a:rPr lang="en-US" sz="2300" dirty="0">
                <a:solidFill>
                  <a:srgbClr val="404155"/>
                </a:solidFill>
                <a:latin typeface="Corben" pitchFamily="34" charset="0"/>
                <a:ea typeface="Corben" pitchFamily="34" charset="-122"/>
                <a:cs typeface="Corben" pitchFamily="34" charset="-120"/>
              </a:rPr>
              <a:t>4</a:t>
            </a:r>
            <a:endParaRPr lang="en-US" sz="2300" dirty="0"/>
          </a:p>
        </p:txBody>
      </p:sp>
      <p:sp>
        <p:nvSpPr>
          <p:cNvPr id="23" name="Text 20"/>
          <p:cNvSpPr/>
          <p:nvPr/>
        </p:nvSpPr>
        <p:spPr>
          <a:xfrm>
            <a:off x="7540942" y="6183868"/>
            <a:ext cx="2446139" cy="305753"/>
          </a:xfrm>
          <a:prstGeom prst="rect">
            <a:avLst/>
          </a:prstGeom>
          <a:noFill/>
          <a:ln/>
        </p:spPr>
        <p:txBody>
          <a:bodyPr wrap="none" lIns="0" tIns="0" rIns="0" bIns="0" rtlCol="0" anchor="t"/>
          <a:lstStyle/>
          <a:p>
            <a:pPr marL="0" indent="0" algn="l">
              <a:lnSpc>
                <a:spcPts val="2400"/>
              </a:lnSpc>
              <a:buNone/>
            </a:pPr>
            <a:r>
              <a:rPr lang="en-US" sz="1900" dirty="0">
                <a:solidFill>
                  <a:srgbClr val="404155"/>
                </a:solidFill>
                <a:latin typeface="Corben" pitchFamily="34" charset="0"/>
                <a:ea typeface="Corben" pitchFamily="34" charset="-122"/>
                <a:cs typeface="Corben" pitchFamily="34" charset="-120"/>
              </a:rPr>
              <a:t>ChatGPT Assistance</a:t>
            </a:r>
            <a:endParaRPr lang="en-US" sz="1900" dirty="0"/>
          </a:p>
        </p:txBody>
      </p:sp>
      <p:sp>
        <p:nvSpPr>
          <p:cNvPr id="24" name="Text 21"/>
          <p:cNvSpPr/>
          <p:nvPr/>
        </p:nvSpPr>
        <p:spPr>
          <a:xfrm>
            <a:off x="7540942" y="6607016"/>
            <a:ext cx="6404610" cy="626269"/>
          </a:xfrm>
          <a:prstGeom prst="rect">
            <a:avLst/>
          </a:prstGeom>
          <a:noFill/>
          <a:ln/>
        </p:spPr>
        <p:txBody>
          <a:bodyPr wrap="square" lIns="0" tIns="0" rIns="0" bIns="0" rtlCol="0" anchor="t"/>
          <a:lstStyle/>
          <a:p>
            <a:pPr marL="0" indent="0" algn="l">
              <a:lnSpc>
                <a:spcPts val="2450"/>
              </a:lnSpc>
              <a:buNone/>
            </a:pPr>
            <a:r>
              <a:rPr lang="en-US" sz="1500" dirty="0">
                <a:solidFill>
                  <a:srgbClr val="404155"/>
                </a:solidFill>
                <a:latin typeface="Nobile" pitchFamily="34" charset="0"/>
                <a:ea typeface="Nobile" pitchFamily="34" charset="-122"/>
                <a:cs typeface="Nobile" pitchFamily="34" charset="-120"/>
              </a:rPr>
              <a:t>Use ChatGPT to generate questions that show genuine interest in the company's mission.</a:t>
            </a:r>
            <a:endParaRPr lang="en-US" sz="15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835235"/>
          </a:xfrm>
          <a:prstGeom prst="rect">
            <a:avLst/>
          </a:prstGeom>
        </p:spPr>
      </p:pic>
      <p:sp>
        <p:nvSpPr>
          <p:cNvPr id="3" name="Text 0"/>
          <p:cNvSpPr/>
          <p:nvPr/>
        </p:nvSpPr>
        <p:spPr>
          <a:xfrm>
            <a:off x="793790" y="3693914"/>
            <a:ext cx="11716107" cy="708779"/>
          </a:xfrm>
          <a:prstGeom prst="rect">
            <a:avLst/>
          </a:prstGeom>
          <a:noFill/>
          <a:ln/>
        </p:spPr>
        <p:txBody>
          <a:bodyPr wrap="none" lIns="0" tIns="0" rIns="0" bIns="0" rtlCol="0" anchor="t"/>
          <a:lstStyle/>
          <a:p>
            <a:pPr marL="0" indent="0">
              <a:lnSpc>
                <a:spcPts val="5550"/>
              </a:lnSpc>
              <a:buNone/>
            </a:pPr>
            <a:r>
              <a:rPr lang="en-US" sz="4450" dirty="0">
                <a:solidFill>
                  <a:srgbClr val="1B1B27"/>
                </a:solidFill>
                <a:latin typeface="Corben" pitchFamily="34" charset="0"/>
                <a:ea typeface="Corben" pitchFamily="34" charset="-122"/>
                <a:cs typeface="Corben" pitchFamily="34" charset="-120"/>
              </a:rPr>
              <a:t>Preparing Questions for the Hiring Manager</a:t>
            </a:r>
            <a:endParaRPr lang="en-US" sz="4450" dirty="0"/>
          </a:p>
        </p:txBody>
      </p:sp>
      <p:pic>
        <p:nvPicPr>
          <p:cNvPr id="4" name="Image 1" descr="preencoded.png"/>
          <p:cNvPicPr>
            <a:picLocks noChangeAspect="1"/>
          </p:cNvPicPr>
          <p:nvPr/>
        </p:nvPicPr>
        <p:blipFill>
          <a:blip r:embed="rId4"/>
          <a:stretch>
            <a:fillRect/>
          </a:stretch>
        </p:blipFill>
        <p:spPr>
          <a:xfrm>
            <a:off x="793790" y="4742855"/>
            <a:ext cx="566976" cy="566976"/>
          </a:xfrm>
          <a:prstGeom prst="rect">
            <a:avLst/>
          </a:prstGeom>
        </p:spPr>
      </p:pic>
      <p:sp>
        <p:nvSpPr>
          <p:cNvPr id="5" name="Text 1"/>
          <p:cNvSpPr/>
          <p:nvPr/>
        </p:nvSpPr>
        <p:spPr>
          <a:xfrm>
            <a:off x="793790" y="5536644"/>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04155"/>
                </a:solidFill>
                <a:latin typeface="Corben" pitchFamily="34" charset="0"/>
                <a:ea typeface="Corben" pitchFamily="34" charset="-122"/>
                <a:cs typeface="Corben" pitchFamily="34" charset="-120"/>
              </a:rPr>
              <a:t>Company Approach</a:t>
            </a:r>
            <a:endParaRPr lang="en-US" sz="2200" dirty="0"/>
          </a:p>
        </p:txBody>
      </p:sp>
      <p:sp>
        <p:nvSpPr>
          <p:cNvPr id="6" name="Text 2"/>
          <p:cNvSpPr/>
          <p:nvPr/>
        </p:nvSpPr>
        <p:spPr>
          <a:xfrm>
            <a:off x="793790" y="6027063"/>
            <a:ext cx="4120753" cy="725805"/>
          </a:xfrm>
          <a:prstGeom prst="rect">
            <a:avLst/>
          </a:prstGeom>
          <a:noFill/>
          <a:ln/>
        </p:spPr>
        <p:txBody>
          <a:bodyPr wrap="squar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Ask about specific aspects mentioned in the job description.</a:t>
            </a:r>
            <a:endParaRPr lang="en-US" sz="1750" dirty="0"/>
          </a:p>
        </p:txBody>
      </p:sp>
      <p:pic>
        <p:nvPicPr>
          <p:cNvPr id="7" name="Image 2" descr="preencoded.png"/>
          <p:cNvPicPr>
            <a:picLocks noChangeAspect="1"/>
          </p:cNvPicPr>
          <p:nvPr/>
        </p:nvPicPr>
        <p:blipFill>
          <a:blip r:embed="rId5"/>
          <a:stretch>
            <a:fillRect/>
          </a:stretch>
        </p:blipFill>
        <p:spPr>
          <a:xfrm>
            <a:off x="5254704" y="4742855"/>
            <a:ext cx="566976" cy="566976"/>
          </a:xfrm>
          <a:prstGeom prst="rect">
            <a:avLst/>
          </a:prstGeom>
        </p:spPr>
      </p:pic>
      <p:sp>
        <p:nvSpPr>
          <p:cNvPr id="8" name="Text 3"/>
          <p:cNvSpPr/>
          <p:nvPr/>
        </p:nvSpPr>
        <p:spPr>
          <a:xfrm>
            <a:off x="5254704" y="5536644"/>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04155"/>
                </a:solidFill>
                <a:latin typeface="Corben" pitchFamily="34" charset="0"/>
                <a:ea typeface="Corben" pitchFamily="34" charset="-122"/>
                <a:cs typeface="Corben" pitchFamily="34" charset="-120"/>
              </a:rPr>
              <a:t>Team Collaboration</a:t>
            </a:r>
            <a:endParaRPr lang="en-US" sz="2200" dirty="0"/>
          </a:p>
        </p:txBody>
      </p:sp>
      <p:sp>
        <p:nvSpPr>
          <p:cNvPr id="9" name="Text 4"/>
          <p:cNvSpPr/>
          <p:nvPr/>
        </p:nvSpPr>
        <p:spPr>
          <a:xfrm>
            <a:off x="5254704" y="6027063"/>
            <a:ext cx="4120872" cy="725805"/>
          </a:xfrm>
          <a:prstGeom prst="rect">
            <a:avLst/>
          </a:prstGeom>
          <a:noFill/>
          <a:ln/>
        </p:spPr>
        <p:txBody>
          <a:bodyPr wrap="squar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Inquire about how IT management works with other departments.</a:t>
            </a:r>
            <a:endParaRPr lang="en-US" sz="1750" dirty="0"/>
          </a:p>
        </p:txBody>
      </p:sp>
      <p:pic>
        <p:nvPicPr>
          <p:cNvPr id="10" name="Image 3" descr="preencoded.png"/>
          <p:cNvPicPr>
            <a:picLocks noChangeAspect="1"/>
          </p:cNvPicPr>
          <p:nvPr/>
        </p:nvPicPr>
        <p:blipFill>
          <a:blip r:embed="rId6"/>
          <a:stretch>
            <a:fillRect/>
          </a:stretch>
        </p:blipFill>
        <p:spPr>
          <a:xfrm>
            <a:off x="9715738" y="4742855"/>
            <a:ext cx="566976" cy="566976"/>
          </a:xfrm>
          <a:prstGeom prst="rect">
            <a:avLst/>
          </a:prstGeom>
        </p:spPr>
      </p:pic>
      <p:sp>
        <p:nvSpPr>
          <p:cNvPr id="11" name="Text 5"/>
          <p:cNvSpPr/>
          <p:nvPr/>
        </p:nvSpPr>
        <p:spPr>
          <a:xfrm>
            <a:off x="9715738" y="5536644"/>
            <a:ext cx="3498771" cy="354330"/>
          </a:xfrm>
          <a:prstGeom prst="rect">
            <a:avLst/>
          </a:prstGeom>
          <a:noFill/>
          <a:ln/>
        </p:spPr>
        <p:txBody>
          <a:bodyPr wrap="none" lIns="0" tIns="0" rIns="0" bIns="0" rtlCol="0" anchor="t"/>
          <a:lstStyle/>
          <a:p>
            <a:pPr marL="0" indent="0" algn="l">
              <a:lnSpc>
                <a:spcPts val="2750"/>
              </a:lnSpc>
              <a:buNone/>
            </a:pPr>
            <a:r>
              <a:rPr lang="en-US" sz="2200" dirty="0">
                <a:solidFill>
                  <a:srgbClr val="404155"/>
                </a:solidFill>
                <a:latin typeface="Corben" pitchFamily="34" charset="0"/>
                <a:ea typeface="Corben" pitchFamily="34" charset="-122"/>
                <a:cs typeface="Corben" pitchFamily="34" charset="-120"/>
              </a:rPr>
              <a:t>Professional Development</a:t>
            </a:r>
            <a:endParaRPr lang="en-US" sz="2200" dirty="0"/>
          </a:p>
        </p:txBody>
      </p:sp>
      <p:sp>
        <p:nvSpPr>
          <p:cNvPr id="12" name="Text 6"/>
          <p:cNvSpPr/>
          <p:nvPr/>
        </p:nvSpPr>
        <p:spPr>
          <a:xfrm>
            <a:off x="9715738" y="6027063"/>
            <a:ext cx="4120753" cy="725805"/>
          </a:xfrm>
          <a:prstGeom prst="rect">
            <a:avLst/>
          </a:prstGeom>
          <a:noFill/>
          <a:ln/>
        </p:spPr>
        <p:txBody>
          <a:bodyPr wrap="squar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Ask about opportunities for growth within the organization.</a:t>
            </a:r>
            <a:endParaRPr lang="en-US" sz="1750" dirty="0"/>
          </a:p>
        </p:txBody>
      </p:sp>
      <p:sp>
        <p:nvSpPr>
          <p:cNvPr id="13" name="Text 7"/>
          <p:cNvSpPr/>
          <p:nvPr/>
        </p:nvSpPr>
        <p:spPr>
          <a:xfrm>
            <a:off x="793790" y="7008019"/>
            <a:ext cx="13042821" cy="362903"/>
          </a:xfrm>
          <a:prstGeom prst="rect">
            <a:avLst/>
          </a:prstGeom>
          <a:noFill/>
          <a:ln/>
        </p:spPr>
        <p:txBody>
          <a:bodyPr wrap="none" lIns="0" tIns="0" rIns="0" bIns="0" rtlCol="0" anchor="t"/>
          <a:lstStyle/>
          <a:p>
            <a:pPr marL="0" indent="0">
              <a:lnSpc>
                <a:spcPts val="2850"/>
              </a:lnSpc>
              <a:buNone/>
            </a:pPr>
            <a:r>
              <a:rPr lang="en-US" sz="1750" dirty="0">
                <a:solidFill>
                  <a:srgbClr val="404155"/>
                </a:solidFill>
                <a:latin typeface="Nobile" pitchFamily="34" charset="0"/>
                <a:ea typeface="Nobile" pitchFamily="34" charset="-122"/>
                <a:cs typeface="Nobile" pitchFamily="34" charset="-120"/>
              </a:rPr>
              <a:t>Use ChatGPT to refine these questions and ensure they align with the interview's tone and objectives.</a:t>
            </a:r>
            <a:endParaRPr lang="en-US" sz="17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636984" y="935950"/>
            <a:ext cx="11474529" cy="568762"/>
          </a:xfrm>
          <a:prstGeom prst="rect">
            <a:avLst/>
          </a:prstGeom>
          <a:noFill/>
          <a:ln/>
        </p:spPr>
        <p:txBody>
          <a:bodyPr wrap="none" lIns="0" tIns="0" rIns="0" bIns="0" rtlCol="0" anchor="t"/>
          <a:lstStyle/>
          <a:p>
            <a:pPr marL="0" indent="0">
              <a:lnSpc>
                <a:spcPts val="4450"/>
              </a:lnSpc>
              <a:buNone/>
            </a:pPr>
            <a:r>
              <a:rPr lang="en-US" sz="3550" dirty="0">
                <a:solidFill>
                  <a:srgbClr val="1B1B27"/>
                </a:solidFill>
                <a:latin typeface="Corben" pitchFamily="34" charset="0"/>
                <a:ea typeface="Corben" pitchFamily="34" charset="-122"/>
                <a:cs typeface="Corben" pitchFamily="34" charset="-120"/>
              </a:rPr>
              <a:t>Key Performance Indicators (KPIs) for IT Management</a:t>
            </a:r>
            <a:endParaRPr lang="en-US" sz="3550" dirty="0"/>
          </a:p>
        </p:txBody>
      </p:sp>
      <p:pic>
        <p:nvPicPr>
          <p:cNvPr id="3" name="Image 0" descr="preencoded.png"/>
          <p:cNvPicPr>
            <a:picLocks noChangeAspect="1"/>
          </p:cNvPicPr>
          <p:nvPr/>
        </p:nvPicPr>
        <p:blipFill>
          <a:blip r:embed="rId3"/>
          <a:stretch>
            <a:fillRect/>
          </a:stretch>
        </p:blipFill>
        <p:spPr>
          <a:xfrm>
            <a:off x="3314938" y="1868686"/>
            <a:ext cx="1322189" cy="1048583"/>
          </a:xfrm>
          <a:prstGeom prst="rect">
            <a:avLst/>
          </a:prstGeom>
        </p:spPr>
      </p:pic>
      <p:sp>
        <p:nvSpPr>
          <p:cNvPr id="4" name="Text 1"/>
          <p:cNvSpPr/>
          <p:nvPr/>
        </p:nvSpPr>
        <p:spPr>
          <a:xfrm>
            <a:off x="3942278" y="2340888"/>
            <a:ext cx="67270" cy="363974"/>
          </a:xfrm>
          <a:prstGeom prst="rect">
            <a:avLst/>
          </a:prstGeom>
          <a:noFill/>
          <a:ln/>
        </p:spPr>
        <p:txBody>
          <a:bodyPr wrap="none" lIns="0" tIns="0" rIns="0" bIns="0" rtlCol="0" anchor="t"/>
          <a:lstStyle/>
          <a:p>
            <a:pPr marL="0" indent="0" algn="ctr">
              <a:lnSpc>
                <a:spcPts val="2850"/>
              </a:lnSpc>
              <a:buNone/>
            </a:pPr>
            <a:r>
              <a:rPr lang="en-US" sz="1750" dirty="0">
                <a:solidFill>
                  <a:srgbClr val="404155"/>
                </a:solidFill>
                <a:latin typeface="Corben" pitchFamily="34" charset="0"/>
                <a:ea typeface="Corben" pitchFamily="34" charset="-122"/>
                <a:cs typeface="Corben" pitchFamily="34" charset="-120"/>
              </a:rPr>
              <a:t>1</a:t>
            </a:r>
            <a:endParaRPr lang="en-US" sz="1750" dirty="0"/>
          </a:p>
        </p:txBody>
      </p:sp>
      <p:sp>
        <p:nvSpPr>
          <p:cNvPr id="5" name="Text 2"/>
          <p:cNvSpPr/>
          <p:nvPr/>
        </p:nvSpPr>
        <p:spPr>
          <a:xfrm>
            <a:off x="4819055" y="2050613"/>
            <a:ext cx="2563058" cy="284321"/>
          </a:xfrm>
          <a:prstGeom prst="rect">
            <a:avLst/>
          </a:prstGeom>
          <a:noFill/>
          <a:ln/>
        </p:spPr>
        <p:txBody>
          <a:bodyPr wrap="none" lIns="0" tIns="0" rIns="0" bIns="0" rtlCol="0" anchor="t"/>
          <a:lstStyle/>
          <a:p>
            <a:pPr marL="0" indent="0" algn="l">
              <a:lnSpc>
                <a:spcPts val="2200"/>
              </a:lnSpc>
              <a:buNone/>
            </a:pPr>
            <a:r>
              <a:rPr lang="en-US" sz="1750" dirty="0">
                <a:solidFill>
                  <a:srgbClr val="404155"/>
                </a:solidFill>
                <a:latin typeface="Corben" pitchFamily="34" charset="0"/>
                <a:ea typeface="Corben" pitchFamily="34" charset="-122"/>
                <a:cs typeface="Corben" pitchFamily="34" charset="-120"/>
              </a:rPr>
              <a:t>Project Delivery Metrics</a:t>
            </a:r>
            <a:endParaRPr lang="en-US" sz="1750" dirty="0"/>
          </a:p>
        </p:txBody>
      </p:sp>
      <p:sp>
        <p:nvSpPr>
          <p:cNvPr id="6" name="Text 3"/>
          <p:cNvSpPr/>
          <p:nvPr/>
        </p:nvSpPr>
        <p:spPr>
          <a:xfrm>
            <a:off x="4819055" y="2444115"/>
            <a:ext cx="3123248" cy="291227"/>
          </a:xfrm>
          <a:prstGeom prst="rect">
            <a:avLst/>
          </a:prstGeom>
          <a:noFill/>
          <a:ln/>
        </p:spPr>
        <p:txBody>
          <a:bodyPr wrap="none" lIns="0" tIns="0" rIns="0" bIns="0" rtlCol="0" anchor="t"/>
          <a:lstStyle/>
          <a:p>
            <a:pPr marL="0" indent="0" algn="l">
              <a:lnSpc>
                <a:spcPts val="2250"/>
              </a:lnSpc>
              <a:buNone/>
            </a:pPr>
            <a:r>
              <a:rPr lang="en-US" sz="1400" dirty="0">
                <a:solidFill>
                  <a:srgbClr val="404155"/>
                </a:solidFill>
                <a:latin typeface="Nobile" pitchFamily="34" charset="0"/>
                <a:ea typeface="Nobile" pitchFamily="34" charset="-122"/>
                <a:cs typeface="Nobile" pitchFamily="34" charset="-120"/>
              </a:rPr>
              <a:t>On-time delivery, budget adherence</a:t>
            </a:r>
            <a:endParaRPr lang="en-US" sz="1400" dirty="0"/>
          </a:p>
        </p:txBody>
      </p:sp>
      <p:sp>
        <p:nvSpPr>
          <p:cNvPr id="7" name="Shape 4"/>
          <p:cNvSpPr/>
          <p:nvPr/>
        </p:nvSpPr>
        <p:spPr>
          <a:xfrm>
            <a:off x="4682609" y="2930485"/>
            <a:ext cx="9265325" cy="11430"/>
          </a:xfrm>
          <a:prstGeom prst="roundRect">
            <a:avLst>
              <a:gd name="adj" fmla="val 668782"/>
            </a:avLst>
          </a:prstGeom>
          <a:solidFill>
            <a:srgbClr val="B8BFDF"/>
          </a:solidFill>
          <a:ln/>
        </p:spPr>
        <p:txBody>
          <a:bodyPr/>
          <a:lstStyle/>
          <a:p>
            <a:endParaRPr lang="en-US"/>
          </a:p>
        </p:txBody>
      </p:sp>
      <p:pic>
        <p:nvPicPr>
          <p:cNvPr id="8" name="Image 1" descr="preencoded.png"/>
          <p:cNvPicPr>
            <a:picLocks noChangeAspect="1"/>
          </p:cNvPicPr>
          <p:nvPr/>
        </p:nvPicPr>
        <p:blipFill>
          <a:blip r:embed="rId4"/>
          <a:stretch>
            <a:fillRect/>
          </a:stretch>
        </p:blipFill>
        <p:spPr>
          <a:xfrm>
            <a:off x="2653784" y="2962751"/>
            <a:ext cx="2644497" cy="1048583"/>
          </a:xfrm>
          <a:prstGeom prst="rect">
            <a:avLst/>
          </a:prstGeom>
        </p:spPr>
      </p:pic>
      <p:sp>
        <p:nvSpPr>
          <p:cNvPr id="9" name="Text 5"/>
          <p:cNvSpPr/>
          <p:nvPr/>
        </p:nvSpPr>
        <p:spPr>
          <a:xfrm>
            <a:off x="3916561" y="3305056"/>
            <a:ext cx="118705" cy="363974"/>
          </a:xfrm>
          <a:prstGeom prst="rect">
            <a:avLst/>
          </a:prstGeom>
          <a:noFill/>
          <a:ln/>
        </p:spPr>
        <p:txBody>
          <a:bodyPr wrap="none" lIns="0" tIns="0" rIns="0" bIns="0" rtlCol="0" anchor="t"/>
          <a:lstStyle/>
          <a:p>
            <a:pPr marL="0" indent="0" algn="ctr">
              <a:lnSpc>
                <a:spcPts val="2850"/>
              </a:lnSpc>
              <a:buNone/>
            </a:pPr>
            <a:r>
              <a:rPr lang="en-US" sz="1750" dirty="0">
                <a:solidFill>
                  <a:srgbClr val="404155"/>
                </a:solidFill>
                <a:latin typeface="Corben" pitchFamily="34" charset="0"/>
                <a:ea typeface="Corben" pitchFamily="34" charset="-122"/>
                <a:cs typeface="Corben" pitchFamily="34" charset="-120"/>
              </a:rPr>
              <a:t>2</a:t>
            </a:r>
            <a:endParaRPr lang="en-US" sz="1750" dirty="0"/>
          </a:p>
        </p:txBody>
      </p:sp>
      <p:sp>
        <p:nvSpPr>
          <p:cNvPr id="10" name="Text 6"/>
          <p:cNvSpPr/>
          <p:nvPr/>
        </p:nvSpPr>
        <p:spPr>
          <a:xfrm>
            <a:off x="5480209" y="3144679"/>
            <a:ext cx="2386965" cy="284321"/>
          </a:xfrm>
          <a:prstGeom prst="rect">
            <a:avLst/>
          </a:prstGeom>
          <a:noFill/>
          <a:ln/>
        </p:spPr>
        <p:txBody>
          <a:bodyPr wrap="none" lIns="0" tIns="0" rIns="0" bIns="0" rtlCol="0" anchor="t"/>
          <a:lstStyle/>
          <a:p>
            <a:pPr marL="0" indent="0" algn="l">
              <a:lnSpc>
                <a:spcPts val="2200"/>
              </a:lnSpc>
              <a:buNone/>
            </a:pPr>
            <a:r>
              <a:rPr lang="en-US" sz="1750" dirty="0">
                <a:solidFill>
                  <a:srgbClr val="404155"/>
                </a:solidFill>
                <a:latin typeface="Corben" pitchFamily="34" charset="0"/>
                <a:ea typeface="Corben" pitchFamily="34" charset="-122"/>
                <a:cs typeface="Corben" pitchFamily="34" charset="-120"/>
              </a:rPr>
              <a:t>Customer Satisfaction</a:t>
            </a:r>
            <a:endParaRPr lang="en-US" sz="1750" dirty="0"/>
          </a:p>
        </p:txBody>
      </p:sp>
      <p:sp>
        <p:nvSpPr>
          <p:cNvPr id="11" name="Text 7"/>
          <p:cNvSpPr/>
          <p:nvPr/>
        </p:nvSpPr>
        <p:spPr>
          <a:xfrm>
            <a:off x="5480209" y="3538180"/>
            <a:ext cx="2386965" cy="291227"/>
          </a:xfrm>
          <a:prstGeom prst="rect">
            <a:avLst/>
          </a:prstGeom>
          <a:noFill/>
          <a:ln/>
        </p:spPr>
        <p:txBody>
          <a:bodyPr wrap="none" lIns="0" tIns="0" rIns="0" bIns="0" rtlCol="0" anchor="t"/>
          <a:lstStyle/>
          <a:p>
            <a:pPr marL="0" indent="0" algn="l">
              <a:lnSpc>
                <a:spcPts val="2250"/>
              </a:lnSpc>
              <a:buNone/>
            </a:pPr>
            <a:r>
              <a:rPr lang="en-US" sz="1400" dirty="0">
                <a:solidFill>
                  <a:srgbClr val="404155"/>
                </a:solidFill>
                <a:latin typeface="Nobile" pitchFamily="34" charset="0"/>
                <a:ea typeface="Nobile" pitchFamily="34" charset="-122"/>
                <a:cs typeface="Nobile" pitchFamily="34" charset="-120"/>
              </a:rPr>
              <a:t>Ratings and feedback</a:t>
            </a:r>
            <a:endParaRPr lang="en-US" sz="1400" dirty="0"/>
          </a:p>
        </p:txBody>
      </p:sp>
      <p:sp>
        <p:nvSpPr>
          <p:cNvPr id="12" name="Shape 8"/>
          <p:cNvSpPr/>
          <p:nvPr/>
        </p:nvSpPr>
        <p:spPr>
          <a:xfrm>
            <a:off x="5343763" y="4024551"/>
            <a:ext cx="8604171" cy="11430"/>
          </a:xfrm>
          <a:prstGeom prst="roundRect">
            <a:avLst>
              <a:gd name="adj" fmla="val 668782"/>
            </a:avLst>
          </a:prstGeom>
          <a:solidFill>
            <a:srgbClr val="B8BFDF"/>
          </a:solidFill>
          <a:ln/>
        </p:spPr>
        <p:txBody>
          <a:bodyPr/>
          <a:lstStyle/>
          <a:p>
            <a:endParaRPr lang="en-US"/>
          </a:p>
        </p:txBody>
      </p:sp>
      <p:pic>
        <p:nvPicPr>
          <p:cNvPr id="13" name="Image 2" descr="preencoded.png"/>
          <p:cNvPicPr>
            <a:picLocks noChangeAspect="1"/>
          </p:cNvPicPr>
          <p:nvPr/>
        </p:nvPicPr>
        <p:blipFill>
          <a:blip r:embed="rId5"/>
          <a:stretch>
            <a:fillRect/>
          </a:stretch>
        </p:blipFill>
        <p:spPr>
          <a:xfrm>
            <a:off x="1992630" y="4056817"/>
            <a:ext cx="3966805" cy="1048583"/>
          </a:xfrm>
          <a:prstGeom prst="rect">
            <a:avLst/>
          </a:prstGeom>
        </p:spPr>
      </p:pic>
      <p:sp>
        <p:nvSpPr>
          <p:cNvPr id="14" name="Text 9"/>
          <p:cNvSpPr/>
          <p:nvPr/>
        </p:nvSpPr>
        <p:spPr>
          <a:xfrm>
            <a:off x="3912037" y="4399121"/>
            <a:ext cx="127754" cy="363974"/>
          </a:xfrm>
          <a:prstGeom prst="rect">
            <a:avLst/>
          </a:prstGeom>
          <a:noFill/>
          <a:ln/>
        </p:spPr>
        <p:txBody>
          <a:bodyPr wrap="none" lIns="0" tIns="0" rIns="0" bIns="0" rtlCol="0" anchor="t"/>
          <a:lstStyle/>
          <a:p>
            <a:pPr marL="0" indent="0" algn="ctr">
              <a:lnSpc>
                <a:spcPts val="2850"/>
              </a:lnSpc>
              <a:buNone/>
            </a:pPr>
            <a:r>
              <a:rPr lang="en-US" sz="1750" dirty="0">
                <a:solidFill>
                  <a:srgbClr val="404155"/>
                </a:solidFill>
                <a:latin typeface="Corben" pitchFamily="34" charset="0"/>
                <a:ea typeface="Corben" pitchFamily="34" charset="-122"/>
                <a:cs typeface="Corben" pitchFamily="34" charset="-120"/>
              </a:rPr>
              <a:t>3</a:t>
            </a:r>
            <a:endParaRPr lang="en-US" sz="1750" dirty="0"/>
          </a:p>
        </p:txBody>
      </p:sp>
      <p:sp>
        <p:nvSpPr>
          <p:cNvPr id="15" name="Text 10"/>
          <p:cNvSpPr/>
          <p:nvPr/>
        </p:nvSpPr>
        <p:spPr>
          <a:xfrm>
            <a:off x="6141363" y="4238744"/>
            <a:ext cx="2275046" cy="284321"/>
          </a:xfrm>
          <a:prstGeom prst="rect">
            <a:avLst/>
          </a:prstGeom>
          <a:noFill/>
          <a:ln/>
        </p:spPr>
        <p:txBody>
          <a:bodyPr wrap="none" lIns="0" tIns="0" rIns="0" bIns="0" rtlCol="0" anchor="t"/>
          <a:lstStyle/>
          <a:p>
            <a:pPr marL="0" indent="0" algn="l">
              <a:lnSpc>
                <a:spcPts val="2200"/>
              </a:lnSpc>
              <a:buNone/>
            </a:pPr>
            <a:r>
              <a:rPr lang="en-US" sz="1750" dirty="0">
                <a:solidFill>
                  <a:srgbClr val="404155"/>
                </a:solidFill>
                <a:latin typeface="Corben" pitchFamily="34" charset="0"/>
                <a:ea typeface="Corben" pitchFamily="34" charset="-122"/>
                <a:cs typeface="Corben" pitchFamily="34" charset="-120"/>
              </a:rPr>
              <a:t>Team Performance</a:t>
            </a:r>
            <a:endParaRPr lang="en-US" sz="1750" dirty="0"/>
          </a:p>
        </p:txBody>
      </p:sp>
      <p:sp>
        <p:nvSpPr>
          <p:cNvPr id="16" name="Text 11"/>
          <p:cNvSpPr/>
          <p:nvPr/>
        </p:nvSpPr>
        <p:spPr>
          <a:xfrm>
            <a:off x="6141363" y="4632246"/>
            <a:ext cx="2329815" cy="291227"/>
          </a:xfrm>
          <a:prstGeom prst="rect">
            <a:avLst/>
          </a:prstGeom>
          <a:noFill/>
          <a:ln/>
        </p:spPr>
        <p:txBody>
          <a:bodyPr wrap="none" lIns="0" tIns="0" rIns="0" bIns="0" rtlCol="0" anchor="t"/>
          <a:lstStyle/>
          <a:p>
            <a:pPr marL="0" indent="0" algn="l">
              <a:lnSpc>
                <a:spcPts val="2250"/>
              </a:lnSpc>
              <a:buNone/>
            </a:pPr>
            <a:r>
              <a:rPr lang="en-US" sz="1400" dirty="0">
                <a:solidFill>
                  <a:srgbClr val="404155"/>
                </a:solidFill>
                <a:latin typeface="Nobile" pitchFamily="34" charset="0"/>
                <a:ea typeface="Nobile" pitchFamily="34" charset="-122"/>
                <a:cs typeface="Nobile" pitchFamily="34" charset="-120"/>
              </a:rPr>
              <a:t>Productivity and efficiency</a:t>
            </a:r>
            <a:endParaRPr lang="en-US" sz="1400" dirty="0"/>
          </a:p>
        </p:txBody>
      </p:sp>
      <p:sp>
        <p:nvSpPr>
          <p:cNvPr id="17" name="Shape 12"/>
          <p:cNvSpPr/>
          <p:nvPr/>
        </p:nvSpPr>
        <p:spPr>
          <a:xfrm>
            <a:off x="6004917" y="5118616"/>
            <a:ext cx="7943017" cy="11430"/>
          </a:xfrm>
          <a:prstGeom prst="roundRect">
            <a:avLst>
              <a:gd name="adj" fmla="val 668782"/>
            </a:avLst>
          </a:prstGeom>
          <a:solidFill>
            <a:srgbClr val="B8BFDF"/>
          </a:solidFill>
          <a:ln/>
        </p:spPr>
        <p:txBody>
          <a:bodyPr/>
          <a:lstStyle/>
          <a:p>
            <a:endParaRPr lang="en-US"/>
          </a:p>
        </p:txBody>
      </p:sp>
      <p:pic>
        <p:nvPicPr>
          <p:cNvPr id="18" name="Image 3" descr="preencoded.png"/>
          <p:cNvPicPr>
            <a:picLocks noChangeAspect="1"/>
          </p:cNvPicPr>
          <p:nvPr/>
        </p:nvPicPr>
        <p:blipFill>
          <a:blip r:embed="rId6"/>
          <a:stretch>
            <a:fillRect/>
          </a:stretch>
        </p:blipFill>
        <p:spPr>
          <a:xfrm>
            <a:off x="1331476" y="5150882"/>
            <a:ext cx="5289113" cy="1048583"/>
          </a:xfrm>
          <a:prstGeom prst="rect">
            <a:avLst/>
          </a:prstGeom>
        </p:spPr>
      </p:pic>
      <p:sp>
        <p:nvSpPr>
          <p:cNvPr id="19" name="Text 13"/>
          <p:cNvSpPr/>
          <p:nvPr/>
        </p:nvSpPr>
        <p:spPr>
          <a:xfrm>
            <a:off x="3918109" y="5493187"/>
            <a:ext cx="115610" cy="363974"/>
          </a:xfrm>
          <a:prstGeom prst="rect">
            <a:avLst/>
          </a:prstGeom>
          <a:noFill/>
          <a:ln/>
        </p:spPr>
        <p:txBody>
          <a:bodyPr wrap="none" lIns="0" tIns="0" rIns="0" bIns="0" rtlCol="0" anchor="t"/>
          <a:lstStyle/>
          <a:p>
            <a:pPr marL="0" indent="0" algn="ctr">
              <a:lnSpc>
                <a:spcPts val="2850"/>
              </a:lnSpc>
              <a:buNone/>
            </a:pPr>
            <a:r>
              <a:rPr lang="en-US" sz="1750" dirty="0">
                <a:solidFill>
                  <a:srgbClr val="404155"/>
                </a:solidFill>
                <a:latin typeface="Corben" pitchFamily="34" charset="0"/>
                <a:ea typeface="Corben" pitchFamily="34" charset="-122"/>
                <a:cs typeface="Corben" pitchFamily="34" charset="-120"/>
              </a:rPr>
              <a:t>4</a:t>
            </a:r>
            <a:endParaRPr lang="en-US" sz="1750" dirty="0"/>
          </a:p>
        </p:txBody>
      </p:sp>
      <p:sp>
        <p:nvSpPr>
          <p:cNvPr id="20" name="Text 14"/>
          <p:cNvSpPr/>
          <p:nvPr/>
        </p:nvSpPr>
        <p:spPr>
          <a:xfrm>
            <a:off x="6802517" y="5332809"/>
            <a:ext cx="2275046" cy="284321"/>
          </a:xfrm>
          <a:prstGeom prst="rect">
            <a:avLst/>
          </a:prstGeom>
          <a:noFill/>
          <a:ln/>
        </p:spPr>
        <p:txBody>
          <a:bodyPr wrap="none" lIns="0" tIns="0" rIns="0" bIns="0" rtlCol="0" anchor="t"/>
          <a:lstStyle/>
          <a:p>
            <a:pPr marL="0" indent="0" algn="l">
              <a:lnSpc>
                <a:spcPts val="2200"/>
              </a:lnSpc>
              <a:buNone/>
            </a:pPr>
            <a:r>
              <a:rPr lang="en-US" sz="1750" dirty="0">
                <a:solidFill>
                  <a:srgbClr val="404155"/>
                </a:solidFill>
                <a:latin typeface="Corben" pitchFamily="34" charset="0"/>
                <a:ea typeface="Corben" pitchFamily="34" charset="-122"/>
                <a:cs typeface="Corben" pitchFamily="34" charset="-120"/>
              </a:rPr>
              <a:t>System Reliability</a:t>
            </a:r>
            <a:endParaRPr lang="en-US" sz="1750" dirty="0"/>
          </a:p>
        </p:txBody>
      </p:sp>
      <p:sp>
        <p:nvSpPr>
          <p:cNvPr id="21" name="Text 15"/>
          <p:cNvSpPr/>
          <p:nvPr/>
        </p:nvSpPr>
        <p:spPr>
          <a:xfrm>
            <a:off x="6802517" y="5726311"/>
            <a:ext cx="3036094" cy="291227"/>
          </a:xfrm>
          <a:prstGeom prst="rect">
            <a:avLst/>
          </a:prstGeom>
          <a:noFill/>
          <a:ln/>
        </p:spPr>
        <p:txBody>
          <a:bodyPr wrap="none" lIns="0" tIns="0" rIns="0" bIns="0" rtlCol="0" anchor="t"/>
          <a:lstStyle/>
          <a:p>
            <a:pPr marL="0" indent="0" algn="l">
              <a:lnSpc>
                <a:spcPts val="2250"/>
              </a:lnSpc>
              <a:buNone/>
            </a:pPr>
            <a:r>
              <a:rPr lang="en-US" sz="1400" dirty="0">
                <a:solidFill>
                  <a:srgbClr val="404155"/>
                </a:solidFill>
                <a:latin typeface="Nobile" pitchFamily="34" charset="0"/>
                <a:ea typeface="Nobile" pitchFamily="34" charset="-122"/>
                <a:cs typeface="Nobile" pitchFamily="34" charset="-120"/>
              </a:rPr>
              <a:t>Uptime and technical performance</a:t>
            </a:r>
            <a:endParaRPr lang="en-US" sz="1400" dirty="0"/>
          </a:p>
        </p:txBody>
      </p:sp>
      <p:sp>
        <p:nvSpPr>
          <p:cNvPr id="22" name="Shape 16"/>
          <p:cNvSpPr/>
          <p:nvPr/>
        </p:nvSpPr>
        <p:spPr>
          <a:xfrm>
            <a:off x="6666071" y="6212681"/>
            <a:ext cx="7281862" cy="11430"/>
          </a:xfrm>
          <a:prstGeom prst="roundRect">
            <a:avLst>
              <a:gd name="adj" fmla="val 668782"/>
            </a:avLst>
          </a:prstGeom>
          <a:solidFill>
            <a:srgbClr val="B8BFDF"/>
          </a:solidFill>
          <a:ln/>
        </p:spPr>
        <p:txBody>
          <a:bodyPr/>
          <a:lstStyle/>
          <a:p>
            <a:endParaRPr lang="en-US"/>
          </a:p>
        </p:txBody>
      </p:sp>
      <p:pic>
        <p:nvPicPr>
          <p:cNvPr id="23" name="Image 4" descr="preencoded.png"/>
          <p:cNvPicPr>
            <a:picLocks noChangeAspect="1"/>
          </p:cNvPicPr>
          <p:nvPr/>
        </p:nvPicPr>
        <p:blipFill>
          <a:blip r:embed="rId7"/>
          <a:stretch>
            <a:fillRect/>
          </a:stretch>
        </p:blipFill>
        <p:spPr>
          <a:xfrm>
            <a:off x="670322" y="6244947"/>
            <a:ext cx="6611422" cy="1048583"/>
          </a:xfrm>
          <a:prstGeom prst="rect">
            <a:avLst/>
          </a:prstGeom>
        </p:spPr>
      </p:pic>
      <p:sp>
        <p:nvSpPr>
          <p:cNvPr id="24" name="Text 17"/>
          <p:cNvSpPr/>
          <p:nvPr/>
        </p:nvSpPr>
        <p:spPr>
          <a:xfrm>
            <a:off x="3911918" y="6587252"/>
            <a:ext cx="128111" cy="363974"/>
          </a:xfrm>
          <a:prstGeom prst="rect">
            <a:avLst/>
          </a:prstGeom>
          <a:noFill/>
          <a:ln/>
        </p:spPr>
        <p:txBody>
          <a:bodyPr wrap="none" lIns="0" tIns="0" rIns="0" bIns="0" rtlCol="0" anchor="t"/>
          <a:lstStyle/>
          <a:p>
            <a:pPr marL="0" indent="0" algn="ctr">
              <a:lnSpc>
                <a:spcPts val="2850"/>
              </a:lnSpc>
              <a:buNone/>
            </a:pPr>
            <a:r>
              <a:rPr lang="en-US" sz="1750" dirty="0">
                <a:solidFill>
                  <a:srgbClr val="404155"/>
                </a:solidFill>
                <a:latin typeface="Corben" pitchFamily="34" charset="0"/>
                <a:ea typeface="Corben" pitchFamily="34" charset="-122"/>
                <a:cs typeface="Corben" pitchFamily="34" charset="-120"/>
              </a:rPr>
              <a:t>5</a:t>
            </a:r>
            <a:endParaRPr lang="en-US" sz="1750" dirty="0"/>
          </a:p>
        </p:txBody>
      </p:sp>
      <p:sp>
        <p:nvSpPr>
          <p:cNvPr id="25" name="Text 18"/>
          <p:cNvSpPr/>
          <p:nvPr/>
        </p:nvSpPr>
        <p:spPr>
          <a:xfrm>
            <a:off x="7463671" y="6426875"/>
            <a:ext cx="2275046" cy="284321"/>
          </a:xfrm>
          <a:prstGeom prst="rect">
            <a:avLst/>
          </a:prstGeom>
          <a:noFill/>
          <a:ln/>
        </p:spPr>
        <p:txBody>
          <a:bodyPr wrap="none" lIns="0" tIns="0" rIns="0" bIns="0" rtlCol="0" anchor="t"/>
          <a:lstStyle/>
          <a:p>
            <a:pPr marL="0" indent="0" algn="l">
              <a:lnSpc>
                <a:spcPts val="2200"/>
              </a:lnSpc>
              <a:buNone/>
            </a:pPr>
            <a:r>
              <a:rPr lang="en-US" sz="1750" dirty="0">
                <a:solidFill>
                  <a:srgbClr val="404155"/>
                </a:solidFill>
                <a:latin typeface="Corben" pitchFamily="34" charset="0"/>
                <a:ea typeface="Corben" pitchFamily="34" charset="-122"/>
                <a:cs typeface="Corben" pitchFamily="34" charset="-120"/>
              </a:rPr>
              <a:t>Compliance</a:t>
            </a:r>
            <a:endParaRPr lang="en-US" sz="1750" dirty="0"/>
          </a:p>
        </p:txBody>
      </p:sp>
      <p:sp>
        <p:nvSpPr>
          <p:cNvPr id="26" name="Text 19"/>
          <p:cNvSpPr/>
          <p:nvPr/>
        </p:nvSpPr>
        <p:spPr>
          <a:xfrm>
            <a:off x="7463671" y="6820376"/>
            <a:ext cx="4997648" cy="291227"/>
          </a:xfrm>
          <a:prstGeom prst="rect">
            <a:avLst/>
          </a:prstGeom>
          <a:noFill/>
          <a:ln/>
        </p:spPr>
        <p:txBody>
          <a:bodyPr wrap="none" lIns="0" tIns="0" rIns="0" bIns="0" rtlCol="0" anchor="t"/>
          <a:lstStyle/>
          <a:p>
            <a:pPr marL="0" indent="0" algn="l">
              <a:lnSpc>
                <a:spcPts val="2250"/>
              </a:lnSpc>
              <a:buNone/>
            </a:pPr>
            <a:r>
              <a:rPr lang="en-US" sz="1400" dirty="0">
                <a:solidFill>
                  <a:srgbClr val="404155"/>
                </a:solidFill>
                <a:latin typeface="Nobile" pitchFamily="34" charset="0"/>
                <a:ea typeface="Nobile" pitchFamily="34" charset="-122"/>
                <a:cs typeface="Nobile" pitchFamily="34" charset="-120"/>
              </a:rPr>
              <a:t>Adherence to regulatory standards and security protocols</a:t>
            </a:r>
            <a:endParaRPr lang="en-US" sz="1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811899"/>
          </a:xfrm>
          <a:prstGeom prst="rect">
            <a:avLst/>
          </a:prstGeom>
        </p:spPr>
      </p:pic>
      <p:sp>
        <p:nvSpPr>
          <p:cNvPr id="3" name="Text 0"/>
          <p:cNvSpPr/>
          <p:nvPr/>
        </p:nvSpPr>
        <p:spPr>
          <a:xfrm>
            <a:off x="787241" y="3430429"/>
            <a:ext cx="11662172" cy="702826"/>
          </a:xfrm>
          <a:prstGeom prst="rect">
            <a:avLst/>
          </a:prstGeom>
          <a:noFill/>
          <a:ln/>
        </p:spPr>
        <p:txBody>
          <a:bodyPr wrap="none" lIns="0" tIns="0" rIns="0" bIns="0" rtlCol="0" anchor="t"/>
          <a:lstStyle/>
          <a:p>
            <a:pPr marL="0" indent="0">
              <a:lnSpc>
                <a:spcPts val="5500"/>
              </a:lnSpc>
              <a:buNone/>
            </a:pPr>
            <a:r>
              <a:rPr lang="en-US" sz="4400" dirty="0">
                <a:solidFill>
                  <a:srgbClr val="1B1B27"/>
                </a:solidFill>
                <a:latin typeface="Corben" pitchFamily="34" charset="0"/>
                <a:ea typeface="Corben" pitchFamily="34" charset="-122"/>
                <a:cs typeface="Corben" pitchFamily="34" charset="-120"/>
              </a:rPr>
              <a:t>Utilizing ChatGPT for Interview Preparation</a:t>
            </a:r>
            <a:endParaRPr lang="en-US" sz="4400" dirty="0"/>
          </a:p>
        </p:txBody>
      </p:sp>
      <p:sp>
        <p:nvSpPr>
          <p:cNvPr id="4" name="Shape 1"/>
          <p:cNvSpPr/>
          <p:nvPr/>
        </p:nvSpPr>
        <p:spPr>
          <a:xfrm>
            <a:off x="787241" y="5482947"/>
            <a:ext cx="3010853" cy="224909"/>
          </a:xfrm>
          <a:prstGeom prst="roundRect">
            <a:avLst>
              <a:gd name="adj" fmla="val 42008"/>
            </a:avLst>
          </a:prstGeom>
          <a:solidFill>
            <a:srgbClr val="D2D9F9"/>
          </a:solidFill>
          <a:ln w="7620">
            <a:solidFill>
              <a:srgbClr val="B8BFDF"/>
            </a:solidFill>
            <a:prstDash val="solid"/>
          </a:ln>
        </p:spPr>
        <p:txBody>
          <a:bodyPr/>
          <a:lstStyle/>
          <a:p>
            <a:endParaRPr lang="en-US"/>
          </a:p>
        </p:txBody>
      </p:sp>
      <p:sp>
        <p:nvSpPr>
          <p:cNvPr id="5" name="Text 2"/>
          <p:cNvSpPr/>
          <p:nvPr/>
        </p:nvSpPr>
        <p:spPr>
          <a:xfrm>
            <a:off x="787241" y="6045279"/>
            <a:ext cx="2811899" cy="351472"/>
          </a:xfrm>
          <a:prstGeom prst="rect">
            <a:avLst/>
          </a:prstGeom>
          <a:noFill/>
          <a:ln/>
        </p:spPr>
        <p:txBody>
          <a:bodyPr wrap="none" lIns="0" tIns="0" rIns="0" bIns="0" rtlCol="0" anchor="t"/>
          <a:lstStyle/>
          <a:p>
            <a:pPr marL="0" indent="0" algn="l">
              <a:lnSpc>
                <a:spcPts val="2750"/>
              </a:lnSpc>
              <a:buNone/>
            </a:pPr>
            <a:r>
              <a:rPr lang="en-US" sz="2200" dirty="0">
                <a:solidFill>
                  <a:srgbClr val="404155"/>
                </a:solidFill>
                <a:latin typeface="Corben" pitchFamily="34" charset="0"/>
                <a:ea typeface="Corben" pitchFamily="34" charset="-122"/>
                <a:cs typeface="Corben" pitchFamily="34" charset="-120"/>
              </a:rPr>
              <a:t>Input Information</a:t>
            </a:r>
            <a:endParaRPr lang="en-US" sz="2200" dirty="0"/>
          </a:p>
        </p:txBody>
      </p:sp>
      <p:sp>
        <p:nvSpPr>
          <p:cNvPr id="6" name="Text 3"/>
          <p:cNvSpPr/>
          <p:nvPr/>
        </p:nvSpPr>
        <p:spPr>
          <a:xfrm>
            <a:off x="787241" y="6531650"/>
            <a:ext cx="3010853" cy="1079421"/>
          </a:xfrm>
          <a:prstGeom prst="rect">
            <a:avLst/>
          </a:prstGeom>
          <a:noFill/>
          <a:ln/>
        </p:spPr>
        <p:txBody>
          <a:bodyPr wrap="square" lIns="0" tIns="0" rIns="0" bIns="0" rtlCol="0" anchor="t"/>
          <a:lstStyle/>
          <a:p>
            <a:pPr marL="0" indent="0" algn="l">
              <a:lnSpc>
                <a:spcPts val="2800"/>
              </a:lnSpc>
              <a:buNone/>
            </a:pPr>
            <a:r>
              <a:rPr lang="en-US" sz="1750" dirty="0">
                <a:solidFill>
                  <a:srgbClr val="404155"/>
                </a:solidFill>
                <a:latin typeface="Nobile" pitchFamily="34" charset="0"/>
                <a:ea typeface="Nobile" pitchFamily="34" charset="-122"/>
                <a:cs typeface="Nobile" pitchFamily="34" charset="-120"/>
              </a:rPr>
              <a:t>Provide job description, resume, and DISC assessment to ChatGPT.</a:t>
            </a:r>
            <a:endParaRPr lang="en-US" sz="1750" dirty="0"/>
          </a:p>
        </p:txBody>
      </p:sp>
      <p:sp>
        <p:nvSpPr>
          <p:cNvPr id="7" name="Shape 4"/>
          <p:cNvSpPr/>
          <p:nvPr/>
        </p:nvSpPr>
        <p:spPr>
          <a:xfrm>
            <a:off x="4135517" y="5145524"/>
            <a:ext cx="3010972" cy="224909"/>
          </a:xfrm>
          <a:prstGeom prst="roundRect">
            <a:avLst>
              <a:gd name="adj" fmla="val 42008"/>
            </a:avLst>
          </a:prstGeom>
          <a:solidFill>
            <a:srgbClr val="D2D9F9"/>
          </a:solidFill>
          <a:ln w="7620">
            <a:solidFill>
              <a:srgbClr val="B8BFDF"/>
            </a:solidFill>
            <a:prstDash val="solid"/>
          </a:ln>
        </p:spPr>
        <p:txBody>
          <a:bodyPr/>
          <a:lstStyle/>
          <a:p>
            <a:endParaRPr lang="en-US"/>
          </a:p>
        </p:txBody>
      </p:sp>
      <p:sp>
        <p:nvSpPr>
          <p:cNvPr id="8" name="Text 5"/>
          <p:cNvSpPr/>
          <p:nvPr/>
        </p:nvSpPr>
        <p:spPr>
          <a:xfrm>
            <a:off x="4135517" y="5707856"/>
            <a:ext cx="2811899" cy="351472"/>
          </a:xfrm>
          <a:prstGeom prst="rect">
            <a:avLst/>
          </a:prstGeom>
          <a:noFill/>
          <a:ln/>
        </p:spPr>
        <p:txBody>
          <a:bodyPr wrap="none" lIns="0" tIns="0" rIns="0" bIns="0" rtlCol="0" anchor="t"/>
          <a:lstStyle/>
          <a:p>
            <a:pPr marL="0" indent="0" algn="l">
              <a:lnSpc>
                <a:spcPts val="2750"/>
              </a:lnSpc>
              <a:buNone/>
            </a:pPr>
            <a:r>
              <a:rPr lang="en-US" sz="2200" dirty="0">
                <a:solidFill>
                  <a:srgbClr val="404155"/>
                </a:solidFill>
                <a:latin typeface="Corben" pitchFamily="34" charset="0"/>
                <a:ea typeface="Corben" pitchFamily="34" charset="-122"/>
                <a:cs typeface="Corben" pitchFamily="34" charset="-120"/>
              </a:rPr>
              <a:t>Refine Job Summary</a:t>
            </a:r>
            <a:endParaRPr lang="en-US" sz="2200" dirty="0"/>
          </a:p>
        </p:txBody>
      </p:sp>
      <p:sp>
        <p:nvSpPr>
          <p:cNvPr id="9" name="Text 6"/>
          <p:cNvSpPr/>
          <p:nvPr/>
        </p:nvSpPr>
        <p:spPr>
          <a:xfrm>
            <a:off x="4135517" y="6194227"/>
            <a:ext cx="3010972" cy="1079421"/>
          </a:xfrm>
          <a:prstGeom prst="rect">
            <a:avLst/>
          </a:prstGeom>
          <a:noFill/>
          <a:ln/>
        </p:spPr>
        <p:txBody>
          <a:bodyPr wrap="square" lIns="0" tIns="0" rIns="0" bIns="0" rtlCol="0" anchor="t"/>
          <a:lstStyle/>
          <a:p>
            <a:pPr marL="0" indent="0" algn="l">
              <a:lnSpc>
                <a:spcPts val="2800"/>
              </a:lnSpc>
              <a:buNone/>
            </a:pPr>
            <a:r>
              <a:rPr lang="en-US" sz="1750" dirty="0">
                <a:solidFill>
                  <a:srgbClr val="404155"/>
                </a:solidFill>
                <a:latin typeface="Nobile" pitchFamily="34" charset="0"/>
                <a:ea typeface="Nobile" pitchFamily="34" charset="-122"/>
                <a:cs typeface="Nobile" pitchFamily="34" charset="-120"/>
              </a:rPr>
              <a:t>Use ChatGPT to create a concise summary of the position.</a:t>
            </a:r>
            <a:endParaRPr lang="en-US" sz="1750" dirty="0"/>
          </a:p>
        </p:txBody>
      </p:sp>
      <p:sp>
        <p:nvSpPr>
          <p:cNvPr id="10" name="Shape 7"/>
          <p:cNvSpPr/>
          <p:nvPr/>
        </p:nvSpPr>
        <p:spPr>
          <a:xfrm>
            <a:off x="7483912" y="4808101"/>
            <a:ext cx="3010853" cy="224909"/>
          </a:xfrm>
          <a:prstGeom prst="roundRect">
            <a:avLst>
              <a:gd name="adj" fmla="val 42008"/>
            </a:avLst>
          </a:prstGeom>
          <a:solidFill>
            <a:srgbClr val="D2D9F9"/>
          </a:solidFill>
          <a:ln w="7620">
            <a:solidFill>
              <a:srgbClr val="B8BFDF"/>
            </a:solidFill>
            <a:prstDash val="solid"/>
          </a:ln>
        </p:spPr>
        <p:txBody>
          <a:bodyPr/>
          <a:lstStyle/>
          <a:p>
            <a:endParaRPr lang="en-US"/>
          </a:p>
        </p:txBody>
      </p:sp>
      <p:sp>
        <p:nvSpPr>
          <p:cNvPr id="11" name="Text 8"/>
          <p:cNvSpPr/>
          <p:nvPr/>
        </p:nvSpPr>
        <p:spPr>
          <a:xfrm>
            <a:off x="7483912" y="5370433"/>
            <a:ext cx="2811899" cy="351472"/>
          </a:xfrm>
          <a:prstGeom prst="rect">
            <a:avLst/>
          </a:prstGeom>
          <a:noFill/>
          <a:ln/>
        </p:spPr>
        <p:txBody>
          <a:bodyPr wrap="none" lIns="0" tIns="0" rIns="0" bIns="0" rtlCol="0" anchor="t"/>
          <a:lstStyle/>
          <a:p>
            <a:pPr marL="0" indent="0" algn="l">
              <a:lnSpc>
                <a:spcPts val="2750"/>
              </a:lnSpc>
              <a:buNone/>
            </a:pPr>
            <a:r>
              <a:rPr lang="en-US" sz="2200" dirty="0">
                <a:solidFill>
                  <a:srgbClr val="404155"/>
                </a:solidFill>
                <a:latin typeface="Corben" pitchFamily="34" charset="0"/>
                <a:ea typeface="Corben" pitchFamily="34" charset="-122"/>
                <a:cs typeface="Corben" pitchFamily="34" charset="-120"/>
              </a:rPr>
              <a:t>Generate Questions</a:t>
            </a:r>
            <a:endParaRPr lang="en-US" sz="2200" dirty="0"/>
          </a:p>
        </p:txBody>
      </p:sp>
      <p:sp>
        <p:nvSpPr>
          <p:cNvPr id="12" name="Text 9"/>
          <p:cNvSpPr/>
          <p:nvPr/>
        </p:nvSpPr>
        <p:spPr>
          <a:xfrm>
            <a:off x="7483912" y="5856803"/>
            <a:ext cx="3010853" cy="1079421"/>
          </a:xfrm>
          <a:prstGeom prst="rect">
            <a:avLst/>
          </a:prstGeom>
          <a:noFill/>
          <a:ln/>
        </p:spPr>
        <p:txBody>
          <a:bodyPr wrap="square" lIns="0" tIns="0" rIns="0" bIns="0" rtlCol="0" anchor="t"/>
          <a:lstStyle/>
          <a:p>
            <a:pPr marL="0" indent="0" algn="l">
              <a:lnSpc>
                <a:spcPts val="2800"/>
              </a:lnSpc>
              <a:buNone/>
            </a:pPr>
            <a:r>
              <a:rPr lang="en-US" sz="1750" dirty="0">
                <a:solidFill>
                  <a:srgbClr val="404155"/>
                </a:solidFill>
                <a:latin typeface="Nobile" pitchFamily="34" charset="0"/>
                <a:ea typeface="Nobile" pitchFamily="34" charset="-122"/>
                <a:cs typeface="Nobile" pitchFamily="34" charset="-120"/>
              </a:rPr>
              <a:t>Ask ChatGPT to provide potential interview questions.</a:t>
            </a:r>
            <a:endParaRPr lang="en-US" sz="1750" dirty="0"/>
          </a:p>
        </p:txBody>
      </p:sp>
      <p:sp>
        <p:nvSpPr>
          <p:cNvPr id="13" name="Shape 10"/>
          <p:cNvSpPr/>
          <p:nvPr/>
        </p:nvSpPr>
        <p:spPr>
          <a:xfrm>
            <a:off x="10832187" y="4470678"/>
            <a:ext cx="3010972" cy="224909"/>
          </a:xfrm>
          <a:prstGeom prst="roundRect">
            <a:avLst>
              <a:gd name="adj" fmla="val 42008"/>
            </a:avLst>
          </a:prstGeom>
          <a:solidFill>
            <a:srgbClr val="D2D9F9"/>
          </a:solidFill>
          <a:ln w="7620">
            <a:solidFill>
              <a:srgbClr val="B8BFDF"/>
            </a:solidFill>
            <a:prstDash val="solid"/>
          </a:ln>
        </p:spPr>
        <p:txBody>
          <a:bodyPr/>
          <a:lstStyle/>
          <a:p>
            <a:endParaRPr lang="en-US"/>
          </a:p>
        </p:txBody>
      </p:sp>
      <p:sp>
        <p:nvSpPr>
          <p:cNvPr id="14" name="Text 11"/>
          <p:cNvSpPr/>
          <p:nvPr/>
        </p:nvSpPr>
        <p:spPr>
          <a:xfrm>
            <a:off x="10832187" y="5033010"/>
            <a:ext cx="2811899" cy="351472"/>
          </a:xfrm>
          <a:prstGeom prst="rect">
            <a:avLst/>
          </a:prstGeom>
          <a:noFill/>
          <a:ln/>
        </p:spPr>
        <p:txBody>
          <a:bodyPr wrap="none" lIns="0" tIns="0" rIns="0" bIns="0" rtlCol="0" anchor="t"/>
          <a:lstStyle/>
          <a:p>
            <a:pPr marL="0" indent="0" algn="l">
              <a:lnSpc>
                <a:spcPts val="2750"/>
              </a:lnSpc>
              <a:buNone/>
            </a:pPr>
            <a:r>
              <a:rPr lang="en-US" sz="2200" dirty="0">
                <a:solidFill>
                  <a:srgbClr val="404155"/>
                </a:solidFill>
                <a:latin typeface="Corben" pitchFamily="34" charset="0"/>
                <a:ea typeface="Corben" pitchFamily="34" charset="-122"/>
                <a:cs typeface="Corben" pitchFamily="34" charset="-120"/>
              </a:rPr>
              <a:t>Address Concerns</a:t>
            </a:r>
            <a:endParaRPr lang="en-US" sz="2200" dirty="0"/>
          </a:p>
        </p:txBody>
      </p:sp>
      <p:sp>
        <p:nvSpPr>
          <p:cNvPr id="15" name="Text 12"/>
          <p:cNvSpPr/>
          <p:nvPr/>
        </p:nvSpPr>
        <p:spPr>
          <a:xfrm>
            <a:off x="10832187" y="5519380"/>
            <a:ext cx="3010972" cy="1079421"/>
          </a:xfrm>
          <a:prstGeom prst="rect">
            <a:avLst/>
          </a:prstGeom>
          <a:noFill/>
          <a:ln/>
        </p:spPr>
        <p:txBody>
          <a:bodyPr wrap="square" lIns="0" tIns="0" rIns="0" bIns="0" rtlCol="0" anchor="t"/>
          <a:lstStyle/>
          <a:p>
            <a:pPr marL="0" indent="0" algn="l">
              <a:lnSpc>
                <a:spcPts val="2800"/>
              </a:lnSpc>
              <a:buNone/>
            </a:pPr>
            <a:r>
              <a:rPr lang="en-US" sz="1750" dirty="0">
                <a:solidFill>
                  <a:srgbClr val="404155"/>
                </a:solidFill>
                <a:latin typeface="Nobile" pitchFamily="34" charset="0"/>
                <a:ea typeface="Nobile" pitchFamily="34" charset="-122"/>
                <a:cs typeface="Nobile" pitchFamily="34" charset="-120"/>
              </a:rPr>
              <a:t>Use ChatGPT to identify and prepare for potential weaknesses or concerns.</a:t>
            </a:r>
            <a:endParaRPr lang="en-US" sz="17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TotalTime>
  <Words>713</Words>
  <Application>Microsoft Office PowerPoint</Application>
  <PresentationFormat>Custom</PresentationFormat>
  <Paragraphs>118</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Nobile Medium</vt:lpstr>
      <vt:lpstr>Nobile</vt:lpstr>
      <vt:lpstr>Corben</vt:lpstr>
      <vt:lpstr>Nobile Bold</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Kim Wiethoff</cp:lastModifiedBy>
  <cp:revision>2</cp:revision>
  <dcterms:created xsi:type="dcterms:W3CDTF">2025-02-26T23:14:02Z</dcterms:created>
  <dcterms:modified xsi:type="dcterms:W3CDTF">2025-02-26T23:16:55Z</dcterms:modified>
</cp:coreProperties>
</file>