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Alice" panose="020B0604020202020204" charset="0"/>
      <p:regular r:id="rId16"/>
    </p:embeddedFont>
    <p:embeddedFont>
      <p:font typeface="Lora" pitchFamily="2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852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8144" y="6091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Digital Transformation Metrics That Matter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18144" y="2366830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Proving ROI to executives requires metrics that speak their language. This presentation reveals how to measure and communicate digital transformation value in ways that secure trust, budget, and buy-in.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9275D2C8-9FD7-77C2-5D99-56A3DA87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1986" y="3899872"/>
            <a:ext cx="7709958" cy="14175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3A2A02-08D8-8649-A7D9-3D3FC68400D9}"/>
              </a:ext>
            </a:extLst>
          </p:cNvPr>
          <p:cNvSpPr txBox="1"/>
          <p:nvPr/>
        </p:nvSpPr>
        <p:spPr>
          <a:xfrm>
            <a:off x="6118144" y="5638581"/>
            <a:ext cx="731520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#DigitalTransformation #ITMetrics #ProvingROI #ExecutiveReporting #AgileLeadership #ProgramManagement #TechStrategy #CustomerExperience #OperationalExcellence #DataDriven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66061"/>
            <a:ext cx="666035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Implementation Roadmap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1915001"/>
            <a:ext cx="30480" cy="5448538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60012" y="2154912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80190" y="191500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1957507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69411" y="19928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Baseline Assessment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669411" y="2483287"/>
            <a:ext cx="61671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Establish current metrics. Identify key improvement opportunities.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60012" y="390263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80190" y="366272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705225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69411" y="374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Goal Setting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669411" y="423100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Define specific KPIs. Align with business objectives.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60012" y="528744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80190" y="504753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090041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69411" y="51254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Implementation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669411" y="561582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Deploy solutions. Gather data continuously.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60012" y="667226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80190" y="643235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474857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69411" y="6510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Analysis &amp; Reporting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7669411" y="7000637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Measure outcomes. Communicate results to executives.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Industry Benchmarks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Industry Leaders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8626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Setting new standards for digital performance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High Performers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4602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Exceeding industry averages across metrics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Average Performers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6721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Meeting typical industry standards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Laggards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413504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Falling behind competitive benchmarks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61956"/>
            <a:ext cx="776680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Executive Communication Framework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184083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184083"/>
            <a:ext cx="28584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Link to Strategic Goals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674501"/>
            <a:ext cx="88750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Connect metrics to company vision. Show how transformation supports key initiatives.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62712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627120"/>
            <a:ext cx="31157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Present Business Impact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117538"/>
            <a:ext cx="8534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Lead with financial outcomes. Translate technical wins into business language.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70725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7072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Provide Context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197673"/>
            <a:ext cx="81945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Compare to industry benchmarks. Show progress over time.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578739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324695" y="57873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Offer Clear Next Steps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277808"/>
            <a:ext cx="78543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Recommend actions based on data. Present a forward-looking roadmap.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Takeaways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27609" y="2861548"/>
            <a:ext cx="28648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Measure What Matters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Focus on metrics that align with executive priorities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Quantify Value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Translate technical achievements into financial impact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31901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Communicate Effectively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visuals and business language that resonates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Build Momentum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metrics to secure ongoing support for transformation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9357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Why Metrics Matter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169325"/>
            <a:ext cx="30868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The Executive Challenge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750469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Digital transformation initiatives often speak tech language. Executives think in business terms.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406152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They ask one critical question: "What's the ROI?"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56321" y="3169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The Solution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856321" y="3750469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Align metrics with executive priorities. Measure what matters to the business.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856321" y="5043249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Connect technical achievements to business outcomes. Prove value in their language.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8660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Time-to-Value (TTV)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191500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1957507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188506" y="19928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Why It Matters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5188506" y="2483287"/>
            <a:ext cx="86481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Executives don't want long timelines with vague promises. They want to see progress quickly.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451390" y="366272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705225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88506" y="37405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How To Measure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188506" y="4231005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 lead time from project kickoff to first release.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4451390" y="504753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509004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88506" y="51254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Early Wins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5188506" y="5615821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Highlight pilot deployments, automated workflows, or successful MVPs.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4451390" y="643235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474857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88506" y="6510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Supporting Tools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5188506" y="7000637"/>
            <a:ext cx="86481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 Agile burndown charts or velocity trends to visualize progress.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81908"/>
            <a:ext cx="579501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Operational Efficiency Gains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804035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030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Identify Bottlenecks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521268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Map existing processes. Find manual touchpoints and redundancies.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164919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33917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Implement Solutions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3882152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Apply automation, AI, and cloud tools to streamline workflows.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525804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4752618"/>
            <a:ext cx="30102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Measure Improvements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243036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 reduced cycle times. Measure increased throughput.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5886688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68022" y="61135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Calculate Value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2268022" y="6603921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Translate time savings into cost reductions and productivity gains.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0081"/>
            <a:ext cx="93415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Customer Experience Improvements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330" y="3666649"/>
            <a:ext cx="7825621" cy="78256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456" y="6217087"/>
            <a:ext cx="382667" cy="47839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330" y="3666649"/>
            <a:ext cx="7825621" cy="7825621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631" y="4628912"/>
            <a:ext cx="382667" cy="478393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2330" y="3666649"/>
            <a:ext cx="7825621" cy="7825621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745" y="4628912"/>
            <a:ext cx="382667" cy="478393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2330" y="3666649"/>
            <a:ext cx="7825621" cy="7825621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4920" y="6217087"/>
            <a:ext cx="382667" cy="478393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878919" y="27202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Satisfaction Scores</a:t>
            </a:r>
            <a:endParaRPr lang="en-US" sz="2200" dirty="0"/>
          </a:p>
        </p:txBody>
      </p:sp>
      <p:sp>
        <p:nvSpPr>
          <p:cNvPr id="12" name="Text 2"/>
          <p:cNvSpPr/>
          <p:nvPr/>
        </p:nvSpPr>
        <p:spPr>
          <a:xfrm>
            <a:off x="793790" y="3210639"/>
            <a:ext cx="30054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Track NPS and CSAT improvements. Compare before and after implementation.</a:t>
            </a:r>
            <a:endParaRPr lang="en-US" sz="1750" dirty="0"/>
          </a:p>
        </p:txBody>
      </p:sp>
      <p:sp>
        <p:nvSpPr>
          <p:cNvPr id="13" name="Text 3"/>
          <p:cNvSpPr/>
          <p:nvPr/>
        </p:nvSpPr>
        <p:spPr>
          <a:xfrm>
            <a:off x="4224576" y="18124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Self-Service Adoption</a:t>
            </a:r>
            <a:endParaRPr lang="en-US" sz="2200" dirty="0"/>
          </a:p>
        </p:txBody>
      </p:sp>
      <p:sp>
        <p:nvSpPr>
          <p:cNvPr id="14" name="Text 4"/>
          <p:cNvSpPr/>
          <p:nvPr/>
        </p:nvSpPr>
        <p:spPr>
          <a:xfrm>
            <a:off x="4139446" y="2302907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Measure increased usage of digital portals, apps, and tools.</a:t>
            </a:r>
            <a:endParaRPr lang="en-US" sz="1750" dirty="0"/>
          </a:p>
        </p:txBody>
      </p:sp>
      <p:sp>
        <p:nvSpPr>
          <p:cNvPr id="15" name="Text 5"/>
          <p:cNvSpPr/>
          <p:nvPr/>
        </p:nvSpPr>
        <p:spPr>
          <a:xfrm>
            <a:off x="7570351" y="18124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Support Metrics</a:t>
            </a:r>
            <a:endParaRPr lang="en-US" sz="2200" dirty="0"/>
          </a:p>
        </p:txBody>
      </p:sp>
      <p:sp>
        <p:nvSpPr>
          <p:cNvPr id="16" name="Text 6"/>
          <p:cNvSpPr/>
          <p:nvPr/>
        </p:nvSpPr>
        <p:spPr>
          <a:xfrm>
            <a:off x="7485221" y="2302907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Monitor reduced support tickets. Track shorter call center wait times.</a:t>
            </a:r>
            <a:endParaRPr lang="en-US" sz="1750" dirty="0"/>
          </a:p>
        </p:txBody>
      </p:sp>
      <p:sp>
        <p:nvSpPr>
          <p:cNvPr id="17" name="Text 7"/>
          <p:cNvSpPr/>
          <p:nvPr/>
        </p:nvSpPr>
        <p:spPr>
          <a:xfrm>
            <a:off x="10916126" y="30831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Retention Impact</a:t>
            </a:r>
            <a:endParaRPr lang="en-US" sz="2200" dirty="0"/>
          </a:p>
        </p:txBody>
      </p:sp>
      <p:sp>
        <p:nvSpPr>
          <p:cNvPr id="18" name="Text 8"/>
          <p:cNvSpPr/>
          <p:nvPr/>
        </p:nvSpPr>
        <p:spPr>
          <a:xfrm>
            <a:off x="10830997" y="3573542"/>
            <a:ext cx="3005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Calculate improved customer retention rates and lifetime value.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36082"/>
            <a:ext cx="698765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Revenue Impact &amp; Cost Avoidance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280190" y="1858208"/>
            <a:ext cx="3664863" cy="2917150"/>
          </a:xfrm>
          <a:prstGeom prst="roundRect">
            <a:avLst>
              <a:gd name="adj" fmla="val 1166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07004" y="20850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New Revenue Streams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2575441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Digital products and services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507004" y="3380542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Subscription models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507004" y="3822740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Data monetization opportunities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867" y="1858208"/>
            <a:ext cx="3664863" cy="2917150"/>
          </a:xfrm>
          <a:prstGeom prst="roundRect">
            <a:avLst>
              <a:gd name="adj" fmla="val 1166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398681" y="20850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Cost Reductions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398681" y="2575441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Lower licensing fees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0398681" y="3017639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Reduced infrastructure costs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398681" y="3822740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Decreased maintenance expenses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6280190" y="5002173"/>
            <a:ext cx="7556421" cy="2191345"/>
          </a:xfrm>
          <a:prstGeom prst="roundRect">
            <a:avLst>
              <a:gd name="adj" fmla="val 15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507004" y="52289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Risk Mitigation Value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6507004" y="571940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Avoided compliance penalties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6507004" y="6161603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Prevented outage costs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6507004" y="660380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Security breach prevention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888682"/>
            <a:ext cx="831984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Adoption &amp; Engagement Metrics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451390" y="2050971"/>
            <a:ext cx="45224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85%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529494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Active Users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451390" y="3573185"/>
            <a:ext cx="45224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Percentage of eligible users regularly using new systems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314021" y="2050971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92%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15769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Training Completion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314021" y="3573185"/>
            <a:ext cx="45225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Employees who completed digital skills training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451390" y="5092779"/>
            <a:ext cx="45224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47%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529494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Feature Utilization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451390" y="6614993"/>
            <a:ext cx="45224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Advanced features being regularly used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314021" y="5092779"/>
            <a:ext cx="45225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78%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1015769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Positive Sentiment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314021" y="6614993"/>
            <a:ext cx="45225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Users reporting satisfaction with new tools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74715"/>
            <a:ext cx="6640830" cy="65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Digital Maturity Assessment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13167360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comprehensive evaluation measuring your organization's progress across five critical dimensions of digital transformation. The radar chart below shows significant improvements post-implementation.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549962"/>
            <a:ext cx="12018764" cy="323969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57386" y="5789652"/>
            <a:ext cx="208955" cy="208955"/>
          </a:xfrm>
          <a:prstGeom prst="roundRect">
            <a:avLst>
              <a:gd name="adj" fmla="val 8752"/>
            </a:avLst>
          </a:prstGeom>
          <a:solidFill>
            <a:srgbClr val="113C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027301" y="5789652"/>
            <a:ext cx="637342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Before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817043" y="5789652"/>
            <a:ext cx="208955" cy="208955"/>
          </a:xfrm>
          <a:prstGeom prst="roundRect">
            <a:avLst>
              <a:gd name="adj" fmla="val 8752"/>
            </a:avLst>
          </a:prstGeom>
          <a:solidFill>
            <a:srgbClr val="206F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086957" y="5789652"/>
            <a:ext cx="488633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After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31520" y="6651903"/>
            <a:ext cx="13167360" cy="1003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assessment reveals dramatic improvement in all areas, with the most significant gains in Customer experience (150% increase) and moderate progress in Process and Data capabilities (200% increase). These metrics provide a quantifiable baseline for tracking ongoing transformation efforts and identifying future investment priorities.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76253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Risk Reduction &amp; Compliance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Enhanced Security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570416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Vulnerabilities remediated and attack surface reduced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Improved Compliance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57525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Regulatory requirements met with automated controls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28467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Better Documentation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52151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Audit-ready systems with comprehensive logging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Reduced Exposure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435828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Financial and reputational risk minimized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675</Words>
  <Application>Microsoft Office PowerPoint</Application>
  <PresentationFormat>Custom</PresentationFormat>
  <Paragraphs>126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Alice</vt:lpstr>
      <vt:lpstr>Aptos</vt:lpstr>
      <vt:lpstr>Arial</vt:lpstr>
      <vt:lpstr>Lora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2025-06-10T17:58:52Z</dcterms:created>
  <dcterms:modified xsi:type="dcterms:W3CDTF">2026-01-04T22:40:29Z</dcterms:modified>
</cp:coreProperties>
</file>