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648" r:id="rId1"/>
  </p:sldMasterIdLst>
  <p:notesMasterIdLst>
    <p:notesMasterId r:id="rId15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14630400" cy="8229600"/>
  <p:notesSz cx="8229600" cy="14630400"/>
  <p:embeddedFontLst>
    <p:embeddedFont>
      <p:font typeface="Libre Baskerville" panose="02000000000000000000" pitchFamily="2" charset="0"/>
      <p:regular r:id="rId16"/>
      <p:bold r:id="rId17"/>
      <p:italic r:id="rId18"/>
    </p:embeddedFont>
    <p:embeddedFont>
      <p:font typeface="Open Sans" panose="020B0606030504020204" pitchFamily="34" charset="0"/>
      <p:regular r:id="rId19"/>
      <p:bold r:id="rId20"/>
      <p:italic r:id="rId21"/>
      <p:boldItalic r:id="rId22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93" d="100"/>
          <a:sy n="93" d="100"/>
        </p:scale>
        <p:origin x="522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3.fntdata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font" Target="fonts/font6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2.fntdata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7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560745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9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4F0FF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BFAFF"/>
          </a:solidFill>
          <a:ln/>
        </p:spPr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0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4F0FF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BFAFF"/>
          </a:solidFill>
          <a:ln/>
        </p:spPr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1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4F0FF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BFAFF"/>
          </a:solidFill>
          <a:ln/>
        </p:spPr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2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4F0FF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BFAFF"/>
          </a:solidFill>
          <a:ln/>
        </p:spPr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3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4F0FF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BFAFF"/>
          </a:solidFill>
          <a:ln/>
        </p:spPr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4F0FF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BFAFF"/>
          </a:solidFill>
          <a:ln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2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4F0FF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BFAFF"/>
          </a:solidFill>
          <a:ln/>
        </p:spPr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3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4F0FF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BFAFF"/>
          </a:solidFill>
          <a:ln/>
        </p:spPr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4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4F0FF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BFAFF"/>
          </a:solidFill>
          <a:ln/>
        </p:spPr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5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4F0FF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BFAFF"/>
          </a:solidFill>
          <a:ln/>
        </p:spPr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6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4F0FF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BFAFF"/>
          </a:solidFill>
          <a:ln/>
        </p:spPr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7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4F0FF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BFAFF"/>
          </a:solidFill>
          <a:ln/>
        </p:spPr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8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4F0FF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BFAFF"/>
          </a:solidFill>
          <a:ln/>
        </p:spPr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28.png"/><Relationship Id="rId7" Type="http://schemas.openxmlformats.org/officeDocument/2006/relationships/image" Target="../media/image3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10" Type="http://schemas.openxmlformats.org/officeDocument/2006/relationships/image" Target="../media/image35.png"/><Relationship Id="rId4" Type="http://schemas.openxmlformats.org/officeDocument/2006/relationships/image" Target="../media/image29.png"/><Relationship Id="rId9" Type="http://schemas.openxmlformats.org/officeDocument/2006/relationships/image" Target="../media/image34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3" Type="http://schemas.openxmlformats.org/officeDocument/2006/relationships/image" Target="../media/image36.png"/><Relationship Id="rId7" Type="http://schemas.openxmlformats.org/officeDocument/2006/relationships/image" Target="../media/image4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45.png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49.png"/><Relationship Id="rId5" Type="http://schemas.openxmlformats.org/officeDocument/2006/relationships/image" Target="../media/image48.png"/><Relationship Id="rId4" Type="http://schemas.openxmlformats.org/officeDocument/2006/relationships/image" Target="../media/image4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10" Type="http://schemas.openxmlformats.org/officeDocument/2006/relationships/image" Target="../media/image24.png"/><Relationship Id="rId4" Type="http://schemas.openxmlformats.org/officeDocument/2006/relationships/image" Target="../media/image18.png"/><Relationship Id="rId9" Type="http://schemas.openxmlformats.org/officeDocument/2006/relationships/image" Target="../media/image2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423919" y="582237"/>
            <a:ext cx="8226921" cy="212633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5550"/>
              </a:lnSpc>
              <a:buNone/>
            </a:pPr>
            <a:r>
              <a:rPr lang="en-US" sz="4450" dirty="0">
                <a:solidFill>
                  <a:srgbClr val="403CCF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How Agile and DevOps Fuel Continuous Digital Transformation</a:t>
            </a:r>
            <a:endParaRPr lang="en-US" sz="4450" dirty="0"/>
          </a:p>
        </p:txBody>
      </p:sp>
      <p:sp>
        <p:nvSpPr>
          <p:cNvPr id="4" name="Text 1"/>
          <p:cNvSpPr/>
          <p:nvPr/>
        </p:nvSpPr>
        <p:spPr>
          <a:xfrm>
            <a:off x="423919" y="3048735"/>
            <a:ext cx="8226921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49495A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Digital transformation isn't a one-time initiative—it's a continuous evolution. Organizations must become responsive and adaptable.</a:t>
            </a:r>
            <a:endParaRPr lang="en-US" sz="1750" dirty="0"/>
          </a:p>
        </p:txBody>
      </p:sp>
      <p:sp>
        <p:nvSpPr>
          <p:cNvPr id="5" name="Text 2"/>
          <p:cNvSpPr/>
          <p:nvPr/>
        </p:nvSpPr>
        <p:spPr>
          <a:xfrm>
            <a:off x="423919" y="4029691"/>
            <a:ext cx="8226921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49495A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Agile and DevOps form the engine of this transformation. They turn strategy into speed and vision into value.</a:t>
            </a:r>
            <a:endParaRPr lang="en-US" sz="1750" dirty="0"/>
          </a:p>
        </p:txBody>
      </p:sp>
      <p:pic>
        <p:nvPicPr>
          <p:cNvPr id="9" name="Image 1" descr="preencoded.png">
            <a:extLst>
              <a:ext uri="{FF2B5EF4-FFF2-40B4-BE49-F238E27FC236}">
                <a16:creationId xmlns:a16="http://schemas.microsoft.com/office/drawing/2014/main" id="{074AB472-D810-99E4-FB1D-97B525FAAD2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3922" y="5010647"/>
            <a:ext cx="6049246" cy="1116059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77BD6DBB-A382-BDF8-DE71-9486CB43A786}"/>
              </a:ext>
            </a:extLst>
          </p:cNvPr>
          <p:cNvSpPr txBox="1"/>
          <p:nvPr/>
        </p:nvSpPr>
        <p:spPr>
          <a:xfrm>
            <a:off x="423922" y="6400800"/>
            <a:ext cx="832966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#AgileTransformation #DevOpsCulture #DigitalTransformation #ContinuousDelivery #AgileLeadership #DevSecOps #CloudDelivery #ProgramManagement #ProductThinking #CIOInsights #ManagingProjectsTheAgileWay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93790" y="1251109"/>
            <a:ext cx="9302353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5550"/>
              </a:lnSpc>
              <a:buNone/>
            </a:pPr>
            <a:r>
              <a:rPr lang="en-US" sz="4450" dirty="0">
                <a:solidFill>
                  <a:srgbClr val="403CCF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Resilience Through Automation</a:t>
            </a:r>
            <a:endParaRPr lang="en-US" sz="4450" dirty="0"/>
          </a:p>
        </p:txBody>
      </p:sp>
      <p:sp>
        <p:nvSpPr>
          <p:cNvPr id="3" name="Text 1"/>
          <p:cNvSpPr/>
          <p:nvPr/>
        </p:nvSpPr>
        <p:spPr>
          <a:xfrm>
            <a:off x="1857256" y="2952274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r">
              <a:lnSpc>
                <a:spcPts val="2750"/>
              </a:lnSpc>
              <a:buNone/>
            </a:pPr>
            <a:r>
              <a:rPr lang="en-US" sz="2200" dirty="0">
                <a:solidFill>
                  <a:srgbClr val="49495A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Build &amp; Test</a:t>
            </a:r>
            <a:endParaRPr lang="en-US" sz="2200" dirty="0"/>
          </a:p>
        </p:txBody>
      </p:sp>
      <p:sp>
        <p:nvSpPr>
          <p:cNvPr id="4" name="Text 2"/>
          <p:cNvSpPr/>
          <p:nvPr/>
        </p:nvSpPr>
        <p:spPr>
          <a:xfrm>
            <a:off x="793790" y="3442692"/>
            <a:ext cx="3898702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r">
              <a:lnSpc>
                <a:spcPts val="2850"/>
              </a:lnSpc>
              <a:buNone/>
            </a:pPr>
            <a:r>
              <a:rPr lang="en-US" sz="1750" dirty="0">
                <a:solidFill>
                  <a:srgbClr val="49495A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Automated quality checks prevent issues</a:t>
            </a:r>
            <a:endParaRPr lang="en-US" sz="1750" dirty="0"/>
          </a:p>
        </p:txBody>
      </p:sp>
      <p:pic>
        <p:nvPicPr>
          <p:cNvPr id="5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32653" y="2413516"/>
            <a:ext cx="4564975" cy="4564975"/>
          </a:xfrm>
          <a:prstGeom prst="rect">
            <a:avLst/>
          </a:prstGeom>
        </p:spPr>
      </p:pic>
      <p:pic>
        <p:nvPicPr>
          <p:cNvPr id="6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26731" y="3176588"/>
            <a:ext cx="339328" cy="424220"/>
          </a:xfrm>
          <a:prstGeom prst="rect">
            <a:avLst/>
          </a:prstGeom>
        </p:spPr>
      </p:pic>
      <p:sp>
        <p:nvSpPr>
          <p:cNvPr id="7" name="Text 3"/>
          <p:cNvSpPr/>
          <p:nvPr/>
        </p:nvSpPr>
        <p:spPr>
          <a:xfrm>
            <a:off x="9937790" y="3133725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49495A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Deploy</a:t>
            </a:r>
            <a:endParaRPr lang="en-US" sz="2200" dirty="0"/>
          </a:p>
        </p:txBody>
      </p:sp>
      <p:sp>
        <p:nvSpPr>
          <p:cNvPr id="8" name="Text 4"/>
          <p:cNvSpPr/>
          <p:nvPr/>
        </p:nvSpPr>
        <p:spPr>
          <a:xfrm>
            <a:off x="9937790" y="3624143"/>
            <a:ext cx="3898821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49495A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Controlled rollouts minimize risk</a:t>
            </a:r>
            <a:endParaRPr lang="en-US" sz="1750" dirty="0"/>
          </a:p>
        </p:txBody>
      </p:sp>
      <p:pic>
        <p:nvPicPr>
          <p:cNvPr id="9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32653" y="2413516"/>
            <a:ext cx="4564975" cy="4564975"/>
          </a:xfrm>
          <a:prstGeom prst="rect">
            <a:avLst/>
          </a:prstGeom>
        </p:spPr>
      </p:pic>
      <p:pic>
        <p:nvPicPr>
          <p:cNvPr id="10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452604" y="3565088"/>
            <a:ext cx="339328" cy="424220"/>
          </a:xfrm>
          <a:prstGeom prst="rect">
            <a:avLst/>
          </a:prstGeom>
        </p:spPr>
      </p:pic>
      <p:sp>
        <p:nvSpPr>
          <p:cNvPr id="11" name="Text 5"/>
          <p:cNvSpPr/>
          <p:nvPr/>
        </p:nvSpPr>
        <p:spPr>
          <a:xfrm>
            <a:off x="9937790" y="5586293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49495A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Monitor</a:t>
            </a:r>
            <a:endParaRPr lang="en-US" sz="2200" dirty="0"/>
          </a:p>
        </p:txBody>
      </p:sp>
      <p:sp>
        <p:nvSpPr>
          <p:cNvPr id="12" name="Text 6"/>
          <p:cNvSpPr/>
          <p:nvPr/>
        </p:nvSpPr>
        <p:spPr>
          <a:xfrm>
            <a:off x="9937790" y="6076712"/>
            <a:ext cx="3898821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49495A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Real-time visibility into performance</a:t>
            </a:r>
            <a:endParaRPr lang="en-US" sz="1750" dirty="0"/>
          </a:p>
        </p:txBody>
      </p:sp>
      <p:pic>
        <p:nvPicPr>
          <p:cNvPr id="13" name="Image 4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032653" y="2413516"/>
            <a:ext cx="4564975" cy="4564975"/>
          </a:xfrm>
          <a:prstGeom prst="rect">
            <a:avLst/>
          </a:prstGeom>
        </p:spPr>
      </p:pic>
      <p:pic>
        <p:nvPicPr>
          <p:cNvPr id="14" name="Image 5" descr="preencod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064103" y="5790962"/>
            <a:ext cx="339328" cy="424220"/>
          </a:xfrm>
          <a:prstGeom prst="rect">
            <a:avLst/>
          </a:prstGeom>
        </p:spPr>
      </p:pic>
      <p:sp>
        <p:nvSpPr>
          <p:cNvPr id="15" name="Text 7"/>
          <p:cNvSpPr/>
          <p:nvPr/>
        </p:nvSpPr>
        <p:spPr>
          <a:xfrm>
            <a:off x="1857256" y="5586293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r">
              <a:lnSpc>
                <a:spcPts val="2750"/>
              </a:lnSpc>
              <a:buNone/>
            </a:pPr>
            <a:r>
              <a:rPr lang="en-US" sz="2200" dirty="0">
                <a:solidFill>
                  <a:srgbClr val="49495A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Improve</a:t>
            </a:r>
            <a:endParaRPr lang="en-US" sz="2200" dirty="0"/>
          </a:p>
        </p:txBody>
      </p:sp>
      <p:sp>
        <p:nvSpPr>
          <p:cNvPr id="16" name="Text 8"/>
          <p:cNvSpPr/>
          <p:nvPr/>
        </p:nvSpPr>
        <p:spPr>
          <a:xfrm>
            <a:off x="793790" y="6076712"/>
            <a:ext cx="3898702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r">
              <a:lnSpc>
                <a:spcPts val="2850"/>
              </a:lnSpc>
              <a:buNone/>
            </a:pPr>
            <a:r>
              <a:rPr lang="en-US" sz="1750" dirty="0">
                <a:solidFill>
                  <a:srgbClr val="49495A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Data-driven enhancements</a:t>
            </a:r>
            <a:endParaRPr lang="en-US" sz="1750" dirty="0"/>
          </a:p>
        </p:txBody>
      </p:sp>
      <p:pic>
        <p:nvPicPr>
          <p:cNvPr id="17" name="Image 6" descr="preencoded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032653" y="2413516"/>
            <a:ext cx="4564975" cy="4564975"/>
          </a:xfrm>
          <a:prstGeom prst="rect">
            <a:avLst/>
          </a:prstGeom>
        </p:spPr>
      </p:pic>
      <p:pic>
        <p:nvPicPr>
          <p:cNvPr id="18" name="Image 7" descr="preencoded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838230" y="5402461"/>
            <a:ext cx="339328" cy="42422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93790" y="1516499"/>
            <a:ext cx="10043993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5550"/>
              </a:lnSpc>
              <a:buNone/>
            </a:pPr>
            <a:r>
              <a:rPr lang="en-US" sz="4450" dirty="0">
                <a:solidFill>
                  <a:srgbClr val="403CCF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Balancing Innovation and Stability</a:t>
            </a:r>
            <a:endParaRPr lang="en-US" sz="4450" dirty="0"/>
          </a:p>
        </p:txBody>
      </p:sp>
      <p:pic>
        <p:nvPicPr>
          <p:cNvPr id="3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78348" y="2678906"/>
            <a:ext cx="2152055" cy="1306949"/>
          </a:xfrm>
          <a:prstGeom prst="rect">
            <a:avLst/>
          </a:prstGeom>
        </p:spPr>
      </p:pic>
      <p:pic>
        <p:nvPicPr>
          <p:cNvPr id="4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94892" y="3294936"/>
            <a:ext cx="318968" cy="398621"/>
          </a:xfrm>
          <a:prstGeom prst="rect">
            <a:avLst/>
          </a:prstGeom>
        </p:spPr>
      </p:pic>
      <p:sp>
        <p:nvSpPr>
          <p:cNvPr id="5" name="Text 1"/>
          <p:cNvSpPr/>
          <p:nvPr/>
        </p:nvSpPr>
        <p:spPr>
          <a:xfrm>
            <a:off x="5357217" y="2905720"/>
            <a:ext cx="2475786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49495A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Innovation</a:t>
            </a:r>
            <a:endParaRPr lang="en-US" sz="2200" dirty="0"/>
          </a:p>
        </p:txBody>
      </p:sp>
      <p:sp>
        <p:nvSpPr>
          <p:cNvPr id="6" name="Text 2"/>
          <p:cNvSpPr/>
          <p:nvPr/>
        </p:nvSpPr>
        <p:spPr>
          <a:xfrm>
            <a:off x="5357217" y="3396139"/>
            <a:ext cx="2475786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49495A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Scrum for new features</a:t>
            </a:r>
            <a:endParaRPr lang="en-US" sz="1750" dirty="0"/>
          </a:p>
        </p:txBody>
      </p:sp>
      <p:sp>
        <p:nvSpPr>
          <p:cNvPr id="7" name="Shape 3"/>
          <p:cNvSpPr/>
          <p:nvPr/>
        </p:nvSpPr>
        <p:spPr>
          <a:xfrm>
            <a:off x="5187077" y="3998952"/>
            <a:ext cx="8592860" cy="15240"/>
          </a:xfrm>
          <a:prstGeom prst="roundRect">
            <a:avLst>
              <a:gd name="adj" fmla="val 223256"/>
            </a:avLst>
          </a:prstGeom>
          <a:solidFill>
            <a:srgbClr val="D0CED9"/>
          </a:solidFill>
          <a:ln/>
        </p:spPr>
        <p:txBody>
          <a:bodyPr/>
          <a:lstStyle/>
          <a:p>
            <a:endParaRPr lang="en-US"/>
          </a:p>
        </p:txBody>
      </p:sp>
      <p:pic>
        <p:nvPicPr>
          <p:cNvPr id="8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02381" y="4042529"/>
            <a:ext cx="4304109" cy="1306949"/>
          </a:xfrm>
          <a:prstGeom prst="rect">
            <a:avLst/>
          </a:prstGeom>
        </p:spPr>
      </p:pic>
      <p:pic>
        <p:nvPicPr>
          <p:cNvPr id="9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894892" y="4496633"/>
            <a:ext cx="318968" cy="398621"/>
          </a:xfrm>
          <a:prstGeom prst="rect">
            <a:avLst/>
          </a:prstGeom>
        </p:spPr>
      </p:pic>
      <p:sp>
        <p:nvSpPr>
          <p:cNvPr id="10" name="Text 4"/>
          <p:cNvSpPr/>
          <p:nvPr/>
        </p:nvSpPr>
        <p:spPr>
          <a:xfrm>
            <a:off x="6433304" y="4269343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49495A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Adaptation</a:t>
            </a:r>
            <a:endParaRPr lang="en-US" sz="2200" dirty="0"/>
          </a:p>
        </p:txBody>
      </p:sp>
      <p:sp>
        <p:nvSpPr>
          <p:cNvPr id="11" name="Text 5"/>
          <p:cNvSpPr/>
          <p:nvPr/>
        </p:nvSpPr>
        <p:spPr>
          <a:xfrm>
            <a:off x="6433304" y="4759762"/>
            <a:ext cx="4237553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49495A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Mixed approaches for evolving products</a:t>
            </a:r>
            <a:endParaRPr lang="en-US" sz="1750" dirty="0"/>
          </a:p>
        </p:txBody>
      </p:sp>
      <p:sp>
        <p:nvSpPr>
          <p:cNvPr id="12" name="Shape 6"/>
          <p:cNvSpPr/>
          <p:nvPr/>
        </p:nvSpPr>
        <p:spPr>
          <a:xfrm>
            <a:off x="6263164" y="5362575"/>
            <a:ext cx="7516773" cy="15240"/>
          </a:xfrm>
          <a:prstGeom prst="roundRect">
            <a:avLst>
              <a:gd name="adj" fmla="val 223256"/>
            </a:avLst>
          </a:prstGeom>
          <a:solidFill>
            <a:srgbClr val="D0CED9"/>
          </a:solidFill>
          <a:ln/>
        </p:spPr>
        <p:txBody>
          <a:bodyPr/>
          <a:lstStyle/>
          <a:p>
            <a:endParaRPr lang="en-US"/>
          </a:p>
        </p:txBody>
      </p:sp>
      <p:pic>
        <p:nvPicPr>
          <p:cNvPr id="13" name="Image 4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26294" y="5406152"/>
            <a:ext cx="6456164" cy="1306949"/>
          </a:xfrm>
          <a:prstGeom prst="rect">
            <a:avLst/>
          </a:prstGeom>
        </p:spPr>
      </p:pic>
      <p:pic>
        <p:nvPicPr>
          <p:cNvPr id="14" name="Image 5" descr="preencod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894773" y="5860256"/>
            <a:ext cx="318968" cy="398621"/>
          </a:xfrm>
          <a:prstGeom prst="rect">
            <a:avLst/>
          </a:prstGeom>
        </p:spPr>
      </p:pic>
      <p:sp>
        <p:nvSpPr>
          <p:cNvPr id="15" name="Text 7"/>
          <p:cNvSpPr/>
          <p:nvPr/>
        </p:nvSpPr>
        <p:spPr>
          <a:xfrm>
            <a:off x="7509272" y="5632966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49495A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Stability</a:t>
            </a:r>
            <a:endParaRPr lang="en-US" sz="2200" dirty="0"/>
          </a:p>
        </p:txBody>
      </p:sp>
      <p:sp>
        <p:nvSpPr>
          <p:cNvPr id="16" name="Text 8"/>
          <p:cNvSpPr/>
          <p:nvPr/>
        </p:nvSpPr>
        <p:spPr>
          <a:xfrm>
            <a:off x="7509272" y="6123384"/>
            <a:ext cx="4274582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49495A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Kanban for operations and maintenance</a:t>
            </a:r>
            <a:endParaRPr lang="en-US" sz="175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2835235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793790" y="4332446"/>
            <a:ext cx="10234493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5550"/>
              </a:lnSpc>
              <a:buNone/>
            </a:pPr>
            <a:r>
              <a:rPr lang="en-US" sz="4450" dirty="0">
                <a:solidFill>
                  <a:srgbClr val="403CCF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Agile and DevOps as Core Enablers</a:t>
            </a:r>
            <a:endParaRPr lang="en-US" sz="4450" dirty="0"/>
          </a:p>
        </p:txBody>
      </p:sp>
      <p:pic>
        <p:nvPicPr>
          <p:cNvPr id="4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3790" y="5421035"/>
            <a:ext cx="566976" cy="566976"/>
          </a:xfrm>
          <a:prstGeom prst="rect">
            <a:avLst/>
          </a:prstGeom>
        </p:spPr>
      </p:pic>
      <p:sp>
        <p:nvSpPr>
          <p:cNvPr id="5" name="Text 1"/>
          <p:cNvSpPr/>
          <p:nvPr/>
        </p:nvSpPr>
        <p:spPr>
          <a:xfrm>
            <a:off x="1587579" y="5516047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49495A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Structure</a:t>
            </a:r>
            <a:endParaRPr lang="en-US" sz="2200" dirty="0"/>
          </a:p>
        </p:txBody>
      </p:sp>
      <p:sp>
        <p:nvSpPr>
          <p:cNvPr id="6" name="Text 2"/>
          <p:cNvSpPr/>
          <p:nvPr/>
        </p:nvSpPr>
        <p:spPr>
          <a:xfrm>
            <a:off x="1587579" y="6006465"/>
            <a:ext cx="3364825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49495A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Frameworks for fast, customer-centered delivery</a:t>
            </a:r>
            <a:endParaRPr lang="en-US" sz="1750" dirty="0"/>
          </a:p>
        </p:txBody>
      </p:sp>
      <p:pic>
        <p:nvPicPr>
          <p:cNvPr id="7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35893" y="5421035"/>
            <a:ext cx="566976" cy="566976"/>
          </a:xfrm>
          <a:prstGeom prst="rect">
            <a:avLst/>
          </a:prstGeom>
        </p:spPr>
      </p:pic>
      <p:sp>
        <p:nvSpPr>
          <p:cNvPr id="8" name="Text 3"/>
          <p:cNvSpPr/>
          <p:nvPr/>
        </p:nvSpPr>
        <p:spPr>
          <a:xfrm>
            <a:off x="6029682" y="5516047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49495A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Automation</a:t>
            </a:r>
            <a:endParaRPr lang="en-US" sz="2200" dirty="0"/>
          </a:p>
        </p:txBody>
      </p:sp>
      <p:sp>
        <p:nvSpPr>
          <p:cNvPr id="9" name="Text 4"/>
          <p:cNvSpPr/>
          <p:nvPr/>
        </p:nvSpPr>
        <p:spPr>
          <a:xfrm>
            <a:off x="6029682" y="6006465"/>
            <a:ext cx="3364825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49495A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Tools for safe, frequent deployments</a:t>
            </a:r>
            <a:endParaRPr lang="en-US" sz="1750" dirty="0"/>
          </a:p>
        </p:txBody>
      </p:sp>
      <p:pic>
        <p:nvPicPr>
          <p:cNvPr id="10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677995" y="5421035"/>
            <a:ext cx="566976" cy="566976"/>
          </a:xfrm>
          <a:prstGeom prst="rect">
            <a:avLst/>
          </a:prstGeom>
        </p:spPr>
      </p:pic>
      <p:sp>
        <p:nvSpPr>
          <p:cNvPr id="11" name="Text 5"/>
          <p:cNvSpPr/>
          <p:nvPr/>
        </p:nvSpPr>
        <p:spPr>
          <a:xfrm>
            <a:off x="10471785" y="5516047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49495A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Culture</a:t>
            </a:r>
            <a:endParaRPr lang="en-US" sz="2200" dirty="0"/>
          </a:p>
        </p:txBody>
      </p:sp>
      <p:sp>
        <p:nvSpPr>
          <p:cNvPr id="12" name="Text 6"/>
          <p:cNvSpPr/>
          <p:nvPr/>
        </p:nvSpPr>
        <p:spPr>
          <a:xfrm>
            <a:off x="10471785" y="6006465"/>
            <a:ext cx="3364825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49495A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Mindsets for empowered, high-performing teams</a:t>
            </a:r>
            <a:endParaRPr lang="en-US" sz="175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93790" y="749617"/>
            <a:ext cx="7426285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5550"/>
              </a:lnSpc>
              <a:buNone/>
            </a:pPr>
            <a:r>
              <a:rPr lang="en-US" sz="4450" dirty="0">
                <a:solidFill>
                  <a:srgbClr val="403CCF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Taking Action: Next Steps</a:t>
            </a:r>
            <a:endParaRPr lang="en-US" sz="4450" dirty="0"/>
          </a:p>
        </p:txBody>
      </p:sp>
      <p:sp>
        <p:nvSpPr>
          <p:cNvPr id="3" name="Shape 1"/>
          <p:cNvSpPr/>
          <p:nvPr/>
        </p:nvSpPr>
        <p:spPr>
          <a:xfrm>
            <a:off x="793790" y="1912025"/>
            <a:ext cx="1630323" cy="1306949"/>
          </a:xfrm>
          <a:prstGeom prst="roundRect">
            <a:avLst>
              <a:gd name="adj" fmla="val 2603"/>
            </a:avLst>
          </a:prstGeom>
          <a:solidFill>
            <a:srgbClr val="EAE8F3"/>
          </a:solidFill>
          <a:ln/>
        </p:spPr>
        <p:txBody>
          <a:bodyPr/>
          <a:lstStyle/>
          <a:p>
            <a:endParaRPr lang="en-US"/>
          </a:p>
        </p:txBody>
      </p:sp>
      <p:pic>
        <p:nvPicPr>
          <p:cNvPr id="4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49467" y="2366129"/>
            <a:ext cx="318968" cy="398621"/>
          </a:xfrm>
          <a:prstGeom prst="rect">
            <a:avLst/>
          </a:prstGeom>
        </p:spPr>
      </p:pic>
      <p:sp>
        <p:nvSpPr>
          <p:cNvPr id="5" name="Text 2"/>
          <p:cNvSpPr/>
          <p:nvPr/>
        </p:nvSpPr>
        <p:spPr>
          <a:xfrm>
            <a:off x="2650927" y="2138839"/>
            <a:ext cx="2922389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49495A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Assess Current State</a:t>
            </a:r>
            <a:endParaRPr lang="en-US" sz="2200" dirty="0"/>
          </a:p>
        </p:txBody>
      </p:sp>
      <p:sp>
        <p:nvSpPr>
          <p:cNvPr id="6" name="Text 3"/>
          <p:cNvSpPr/>
          <p:nvPr/>
        </p:nvSpPr>
        <p:spPr>
          <a:xfrm>
            <a:off x="2650927" y="2629257"/>
            <a:ext cx="4311491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49495A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Evaluate your Agile and DevOps maturity</a:t>
            </a:r>
            <a:endParaRPr lang="en-US" sz="1750" dirty="0"/>
          </a:p>
        </p:txBody>
      </p:sp>
      <p:sp>
        <p:nvSpPr>
          <p:cNvPr id="7" name="Shape 4"/>
          <p:cNvSpPr/>
          <p:nvPr/>
        </p:nvSpPr>
        <p:spPr>
          <a:xfrm>
            <a:off x="2537460" y="3203734"/>
            <a:ext cx="11185803" cy="15240"/>
          </a:xfrm>
          <a:prstGeom prst="roundRect">
            <a:avLst>
              <a:gd name="adj" fmla="val 223256"/>
            </a:avLst>
          </a:prstGeom>
          <a:solidFill>
            <a:srgbClr val="D0CED9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8" name="Shape 5"/>
          <p:cNvSpPr/>
          <p:nvPr/>
        </p:nvSpPr>
        <p:spPr>
          <a:xfrm>
            <a:off x="793790" y="3332321"/>
            <a:ext cx="3260646" cy="1306949"/>
          </a:xfrm>
          <a:prstGeom prst="roundRect">
            <a:avLst>
              <a:gd name="adj" fmla="val 2603"/>
            </a:avLst>
          </a:prstGeom>
          <a:solidFill>
            <a:srgbClr val="EAE8F3"/>
          </a:solidFill>
          <a:ln/>
        </p:spPr>
        <p:txBody>
          <a:bodyPr/>
          <a:lstStyle/>
          <a:p>
            <a:endParaRPr lang="en-US"/>
          </a:p>
        </p:txBody>
      </p:sp>
      <p:pic>
        <p:nvPicPr>
          <p:cNvPr id="9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64569" y="3786426"/>
            <a:ext cx="318968" cy="398621"/>
          </a:xfrm>
          <a:prstGeom prst="rect">
            <a:avLst/>
          </a:prstGeom>
        </p:spPr>
      </p:pic>
      <p:sp>
        <p:nvSpPr>
          <p:cNvPr id="10" name="Text 6"/>
          <p:cNvSpPr/>
          <p:nvPr/>
        </p:nvSpPr>
        <p:spPr>
          <a:xfrm>
            <a:off x="4281249" y="3559135"/>
            <a:ext cx="2895243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49495A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Set Clear Objectives</a:t>
            </a:r>
            <a:endParaRPr lang="en-US" sz="2200" dirty="0"/>
          </a:p>
        </p:txBody>
      </p:sp>
      <p:sp>
        <p:nvSpPr>
          <p:cNvPr id="11" name="Text 7"/>
          <p:cNvSpPr/>
          <p:nvPr/>
        </p:nvSpPr>
        <p:spPr>
          <a:xfrm>
            <a:off x="4281249" y="4049554"/>
            <a:ext cx="4272082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49495A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Define measurable transformation goals</a:t>
            </a:r>
            <a:endParaRPr lang="en-US" sz="1750" dirty="0"/>
          </a:p>
        </p:txBody>
      </p:sp>
      <p:sp>
        <p:nvSpPr>
          <p:cNvPr id="12" name="Shape 8"/>
          <p:cNvSpPr/>
          <p:nvPr/>
        </p:nvSpPr>
        <p:spPr>
          <a:xfrm>
            <a:off x="4167783" y="4624030"/>
            <a:ext cx="9555480" cy="15240"/>
          </a:xfrm>
          <a:prstGeom prst="roundRect">
            <a:avLst>
              <a:gd name="adj" fmla="val 223256"/>
            </a:avLst>
          </a:prstGeom>
          <a:solidFill>
            <a:srgbClr val="D0CED9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13" name="Shape 9"/>
          <p:cNvSpPr/>
          <p:nvPr/>
        </p:nvSpPr>
        <p:spPr>
          <a:xfrm>
            <a:off x="793790" y="4752618"/>
            <a:ext cx="4890968" cy="1306949"/>
          </a:xfrm>
          <a:prstGeom prst="roundRect">
            <a:avLst>
              <a:gd name="adj" fmla="val 2603"/>
            </a:avLst>
          </a:prstGeom>
          <a:solidFill>
            <a:srgbClr val="EAE8F3"/>
          </a:solidFill>
          <a:ln/>
        </p:spPr>
        <p:txBody>
          <a:bodyPr/>
          <a:lstStyle/>
          <a:p>
            <a:endParaRPr lang="en-US"/>
          </a:p>
        </p:txBody>
      </p:sp>
      <p:pic>
        <p:nvPicPr>
          <p:cNvPr id="14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79790" y="5206722"/>
            <a:ext cx="318968" cy="398621"/>
          </a:xfrm>
          <a:prstGeom prst="rect">
            <a:avLst/>
          </a:prstGeom>
        </p:spPr>
      </p:pic>
      <p:sp>
        <p:nvSpPr>
          <p:cNvPr id="15" name="Text 10"/>
          <p:cNvSpPr/>
          <p:nvPr/>
        </p:nvSpPr>
        <p:spPr>
          <a:xfrm>
            <a:off x="5911572" y="4979432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49495A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Build Capabilities</a:t>
            </a:r>
            <a:endParaRPr lang="en-US" sz="2200" dirty="0"/>
          </a:p>
        </p:txBody>
      </p:sp>
      <p:sp>
        <p:nvSpPr>
          <p:cNvPr id="16" name="Text 11"/>
          <p:cNvSpPr/>
          <p:nvPr/>
        </p:nvSpPr>
        <p:spPr>
          <a:xfrm>
            <a:off x="5911572" y="5469850"/>
            <a:ext cx="3942874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49495A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Invest in people, processes, and tools</a:t>
            </a:r>
            <a:endParaRPr lang="en-US" sz="1750" dirty="0"/>
          </a:p>
        </p:txBody>
      </p:sp>
      <p:sp>
        <p:nvSpPr>
          <p:cNvPr id="17" name="Shape 12"/>
          <p:cNvSpPr/>
          <p:nvPr/>
        </p:nvSpPr>
        <p:spPr>
          <a:xfrm>
            <a:off x="5798106" y="6044327"/>
            <a:ext cx="7925157" cy="15240"/>
          </a:xfrm>
          <a:prstGeom prst="roundRect">
            <a:avLst>
              <a:gd name="adj" fmla="val 223256"/>
            </a:avLst>
          </a:prstGeom>
          <a:solidFill>
            <a:srgbClr val="D0CED9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18" name="Shape 13"/>
          <p:cNvSpPr/>
          <p:nvPr/>
        </p:nvSpPr>
        <p:spPr>
          <a:xfrm>
            <a:off x="793790" y="6172914"/>
            <a:ext cx="6521410" cy="1306949"/>
          </a:xfrm>
          <a:prstGeom prst="roundRect">
            <a:avLst>
              <a:gd name="adj" fmla="val 2603"/>
            </a:avLst>
          </a:prstGeom>
          <a:solidFill>
            <a:srgbClr val="EAE8F3"/>
          </a:solidFill>
          <a:ln/>
        </p:spPr>
        <p:txBody>
          <a:bodyPr/>
          <a:lstStyle/>
          <a:p>
            <a:endParaRPr lang="en-US"/>
          </a:p>
        </p:txBody>
      </p:sp>
      <p:pic>
        <p:nvPicPr>
          <p:cNvPr id="19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895011" y="6627019"/>
            <a:ext cx="318968" cy="398621"/>
          </a:xfrm>
          <a:prstGeom prst="rect">
            <a:avLst/>
          </a:prstGeom>
        </p:spPr>
      </p:pic>
      <p:sp>
        <p:nvSpPr>
          <p:cNvPr id="20" name="Text 14"/>
          <p:cNvSpPr/>
          <p:nvPr/>
        </p:nvSpPr>
        <p:spPr>
          <a:xfrm>
            <a:off x="7542014" y="6399728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49495A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Measure and Adapt</a:t>
            </a:r>
            <a:endParaRPr lang="en-US" sz="2200" dirty="0"/>
          </a:p>
        </p:txBody>
      </p:sp>
      <p:sp>
        <p:nvSpPr>
          <p:cNvPr id="21" name="Text 15"/>
          <p:cNvSpPr/>
          <p:nvPr/>
        </p:nvSpPr>
        <p:spPr>
          <a:xfrm>
            <a:off x="7542014" y="6890147"/>
            <a:ext cx="4303514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49495A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Track progress and refine your approach</a:t>
            </a:r>
            <a:endParaRPr lang="en-US" sz="175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72800" y="0"/>
            <a:ext cx="36576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793790" y="1194554"/>
            <a:ext cx="9385221" cy="141755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5550"/>
              </a:lnSpc>
              <a:buNone/>
            </a:pPr>
            <a:r>
              <a:rPr lang="en-US" sz="4450" dirty="0">
                <a:solidFill>
                  <a:srgbClr val="403CCF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From Project Thinking to Product Thinking</a:t>
            </a:r>
            <a:endParaRPr lang="en-US" sz="4450" dirty="0"/>
          </a:p>
        </p:txBody>
      </p:sp>
      <p:pic>
        <p:nvPicPr>
          <p:cNvPr id="4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3790" y="2952274"/>
            <a:ext cx="1134070" cy="1360884"/>
          </a:xfrm>
          <a:prstGeom prst="rect">
            <a:avLst/>
          </a:prstGeom>
        </p:spPr>
      </p:pic>
      <p:sp>
        <p:nvSpPr>
          <p:cNvPr id="5" name="Text 1"/>
          <p:cNvSpPr/>
          <p:nvPr/>
        </p:nvSpPr>
        <p:spPr>
          <a:xfrm>
            <a:off x="2268022" y="3179088"/>
            <a:ext cx="2850237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49495A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Traditional Projects</a:t>
            </a:r>
            <a:endParaRPr lang="en-US" sz="2200" dirty="0"/>
          </a:p>
        </p:txBody>
      </p:sp>
      <p:sp>
        <p:nvSpPr>
          <p:cNvPr id="6" name="Text 2"/>
          <p:cNvSpPr/>
          <p:nvPr/>
        </p:nvSpPr>
        <p:spPr>
          <a:xfrm>
            <a:off x="2268022" y="3669506"/>
            <a:ext cx="7910989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49495A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One-off initiatives with fixed scope and timeline</a:t>
            </a:r>
            <a:endParaRPr lang="en-US" sz="1750" dirty="0"/>
          </a:p>
        </p:txBody>
      </p:sp>
      <p:pic>
        <p:nvPicPr>
          <p:cNvPr id="7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3790" y="4313158"/>
            <a:ext cx="1134070" cy="1360884"/>
          </a:xfrm>
          <a:prstGeom prst="rect">
            <a:avLst/>
          </a:prstGeom>
        </p:spPr>
      </p:pic>
      <p:sp>
        <p:nvSpPr>
          <p:cNvPr id="8" name="Text 3"/>
          <p:cNvSpPr/>
          <p:nvPr/>
        </p:nvSpPr>
        <p:spPr>
          <a:xfrm>
            <a:off x="2268022" y="4539972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49495A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Agile Transition</a:t>
            </a:r>
            <a:endParaRPr lang="en-US" sz="2200" dirty="0"/>
          </a:p>
        </p:txBody>
      </p:sp>
      <p:sp>
        <p:nvSpPr>
          <p:cNvPr id="9" name="Text 4"/>
          <p:cNvSpPr/>
          <p:nvPr/>
        </p:nvSpPr>
        <p:spPr>
          <a:xfrm>
            <a:off x="2268022" y="5030391"/>
            <a:ext cx="7910989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49495A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Cross-functional teams form around products</a:t>
            </a:r>
            <a:endParaRPr lang="en-US" sz="1750" dirty="0"/>
          </a:p>
        </p:txBody>
      </p:sp>
      <p:pic>
        <p:nvPicPr>
          <p:cNvPr id="10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93790" y="5674042"/>
            <a:ext cx="1134070" cy="1360884"/>
          </a:xfrm>
          <a:prstGeom prst="rect">
            <a:avLst/>
          </a:prstGeom>
        </p:spPr>
      </p:pic>
      <p:sp>
        <p:nvSpPr>
          <p:cNvPr id="11" name="Text 5"/>
          <p:cNvSpPr/>
          <p:nvPr/>
        </p:nvSpPr>
        <p:spPr>
          <a:xfrm>
            <a:off x="2268022" y="5900857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49495A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Product Thinking</a:t>
            </a:r>
            <a:endParaRPr lang="en-US" sz="2200" dirty="0"/>
          </a:p>
        </p:txBody>
      </p:sp>
      <p:sp>
        <p:nvSpPr>
          <p:cNvPr id="12" name="Text 6"/>
          <p:cNvSpPr/>
          <p:nvPr/>
        </p:nvSpPr>
        <p:spPr>
          <a:xfrm>
            <a:off x="2268022" y="6391275"/>
            <a:ext cx="7910989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49495A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Continuous value delivery aligned to business needs</a:t>
            </a:r>
            <a:endParaRPr lang="en-US" sz="175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6280190" y="1537811"/>
            <a:ext cx="7556421" cy="141755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5550"/>
              </a:lnSpc>
              <a:buNone/>
            </a:pPr>
            <a:r>
              <a:rPr lang="en-US" sz="4450" dirty="0">
                <a:solidFill>
                  <a:srgbClr val="403CCF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Benefits of Product Thinking</a:t>
            </a:r>
            <a:endParaRPr lang="en-US" sz="4450" dirty="0"/>
          </a:p>
        </p:txBody>
      </p:sp>
      <p:sp>
        <p:nvSpPr>
          <p:cNvPr id="4" name="Shape 1"/>
          <p:cNvSpPr/>
          <p:nvPr/>
        </p:nvSpPr>
        <p:spPr>
          <a:xfrm>
            <a:off x="6280190" y="3295531"/>
            <a:ext cx="510302" cy="510302"/>
          </a:xfrm>
          <a:prstGeom prst="roundRect">
            <a:avLst>
              <a:gd name="adj" fmla="val 6667"/>
            </a:avLst>
          </a:prstGeom>
          <a:solidFill>
            <a:srgbClr val="EAE8F3"/>
          </a:solidFill>
          <a:ln/>
        </p:spPr>
        <p:txBody>
          <a:bodyPr/>
          <a:lstStyle/>
          <a:p>
            <a:endParaRPr lang="en-US"/>
          </a:p>
        </p:txBody>
      </p:sp>
      <p:pic>
        <p:nvPicPr>
          <p:cNvPr id="5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65260" y="3338036"/>
            <a:ext cx="340162" cy="425291"/>
          </a:xfrm>
          <a:prstGeom prst="rect">
            <a:avLst/>
          </a:prstGeom>
        </p:spPr>
      </p:pic>
      <p:sp>
        <p:nvSpPr>
          <p:cNvPr id="6" name="Text 2"/>
          <p:cNvSpPr/>
          <p:nvPr/>
        </p:nvSpPr>
        <p:spPr>
          <a:xfrm>
            <a:off x="7017306" y="3373398"/>
            <a:ext cx="2899410" cy="7086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49495A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Business Value Focus</a:t>
            </a:r>
            <a:endParaRPr lang="en-US" sz="2200" dirty="0"/>
          </a:p>
        </p:txBody>
      </p:sp>
      <p:sp>
        <p:nvSpPr>
          <p:cNvPr id="7" name="Text 3"/>
          <p:cNvSpPr/>
          <p:nvPr/>
        </p:nvSpPr>
        <p:spPr>
          <a:xfrm>
            <a:off x="7017306" y="4218146"/>
            <a:ext cx="2899410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49495A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Teams prioritize outcomes over task completion.</a:t>
            </a:r>
            <a:endParaRPr lang="en-US" sz="1750" dirty="0"/>
          </a:p>
        </p:txBody>
      </p:sp>
      <p:sp>
        <p:nvSpPr>
          <p:cNvPr id="8" name="Shape 4"/>
          <p:cNvSpPr/>
          <p:nvPr/>
        </p:nvSpPr>
        <p:spPr>
          <a:xfrm>
            <a:off x="10200203" y="3295531"/>
            <a:ext cx="510302" cy="510302"/>
          </a:xfrm>
          <a:prstGeom prst="roundRect">
            <a:avLst>
              <a:gd name="adj" fmla="val 6667"/>
            </a:avLst>
          </a:prstGeom>
          <a:solidFill>
            <a:srgbClr val="EAE8F3"/>
          </a:solidFill>
          <a:ln/>
        </p:spPr>
        <p:txBody>
          <a:bodyPr/>
          <a:lstStyle/>
          <a:p>
            <a:endParaRPr lang="en-US"/>
          </a:p>
        </p:txBody>
      </p:sp>
      <p:pic>
        <p:nvPicPr>
          <p:cNvPr id="9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285274" y="3338036"/>
            <a:ext cx="340162" cy="425291"/>
          </a:xfrm>
          <a:prstGeom prst="rect">
            <a:avLst/>
          </a:prstGeom>
        </p:spPr>
      </p:pic>
      <p:sp>
        <p:nvSpPr>
          <p:cNvPr id="10" name="Text 5"/>
          <p:cNvSpPr/>
          <p:nvPr/>
        </p:nvSpPr>
        <p:spPr>
          <a:xfrm>
            <a:off x="10937319" y="3373398"/>
            <a:ext cx="2899410" cy="7086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49495A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Faster Value Delivery</a:t>
            </a:r>
            <a:endParaRPr lang="en-US" sz="2200" dirty="0"/>
          </a:p>
        </p:txBody>
      </p:sp>
      <p:sp>
        <p:nvSpPr>
          <p:cNvPr id="11" name="Text 6"/>
          <p:cNvSpPr/>
          <p:nvPr/>
        </p:nvSpPr>
        <p:spPr>
          <a:xfrm>
            <a:off x="10937319" y="4218146"/>
            <a:ext cx="2899410" cy="10887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49495A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Stakeholders receive incremental benefits earlier.</a:t>
            </a:r>
            <a:endParaRPr lang="en-US" sz="1750" dirty="0"/>
          </a:p>
        </p:txBody>
      </p:sp>
      <p:sp>
        <p:nvSpPr>
          <p:cNvPr id="12" name="Shape 7"/>
          <p:cNvSpPr/>
          <p:nvPr/>
        </p:nvSpPr>
        <p:spPr>
          <a:xfrm>
            <a:off x="6280190" y="5760482"/>
            <a:ext cx="510302" cy="510302"/>
          </a:xfrm>
          <a:prstGeom prst="roundRect">
            <a:avLst>
              <a:gd name="adj" fmla="val 6667"/>
            </a:avLst>
          </a:prstGeom>
          <a:solidFill>
            <a:srgbClr val="EAE8F3"/>
          </a:solidFill>
          <a:ln/>
        </p:spPr>
        <p:txBody>
          <a:bodyPr/>
          <a:lstStyle/>
          <a:p>
            <a:endParaRPr lang="en-US"/>
          </a:p>
        </p:txBody>
      </p:sp>
      <p:pic>
        <p:nvPicPr>
          <p:cNvPr id="13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65260" y="5802987"/>
            <a:ext cx="340162" cy="425291"/>
          </a:xfrm>
          <a:prstGeom prst="rect">
            <a:avLst/>
          </a:prstGeom>
        </p:spPr>
      </p:pic>
      <p:sp>
        <p:nvSpPr>
          <p:cNvPr id="14" name="Text 8"/>
          <p:cNvSpPr/>
          <p:nvPr/>
        </p:nvSpPr>
        <p:spPr>
          <a:xfrm>
            <a:off x="7017306" y="5838349"/>
            <a:ext cx="3043714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49495A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Customer Alignment</a:t>
            </a:r>
            <a:endParaRPr lang="en-US" sz="2200" dirty="0"/>
          </a:p>
        </p:txBody>
      </p:sp>
      <p:sp>
        <p:nvSpPr>
          <p:cNvPr id="15" name="Text 9"/>
          <p:cNvSpPr/>
          <p:nvPr/>
        </p:nvSpPr>
        <p:spPr>
          <a:xfrm>
            <a:off x="7017306" y="6328767"/>
            <a:ext cx="6819305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49495A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Product ownership ensures focus on real customer needs.</a:t>
            </a:r>
            <a:endParaRPr lang="en-US" sz="175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2655808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743545" y="3408759"/>
            <a:ext cx="6435090" cy="53113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4150"/>
              </a:lnSpc>
              <a:buNone/>
            </a:pPr>
            <a:r>
              <a:rPr lang="en-US" sz="3300" dirty="0">
                <a:solidFill>
                  <a:srgbClr val="403CCF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Continuous Delivery Pipeline</a:t>
            </a:r>
            <a:endParaRPr lang="en-US" sz="3300" dirty="0"/>
          </a:p>
        </p:txBody>
      </p:sp>
      <p:sp>
        <p:nvSpPr>
          <p:cNvPr id="4" name="Shape 1"/>
          <p:cNvSpPr/>
          <p:nvPr/>
        </p:nvSpPr>
        <p:spPr>
          <a:xfrm>
            <a:off x="743545" y="5827752"/>
            <a:ext cx="13143309" cy="22860"/>
          </a:xfrm>
          <a:prstGeom prst="roundRect">
            <a:avLst>
              <a:gd name="adj" fmla="val 139414"/>
            </a:avLst>
          </a:prstGeom>
          <a:solidFill>
            <a:srgbClr val="D0CED9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5" name="Shape 2"/>
          <p:cNvSpPr/>
          <p:nvPr/>
        </p:nvSpPr>
        <p:spPr>
          <a:xfrm>
            <a:off x="3281005" y="5190470"/>
            <a:ext cx="22860" cy="637342"/>
          </a:xfrm>
          <a:prstGeom prst="roundRect">
            <a:avLst>
              <a:gd name="adj" fmla="val 139414"/>
            </a:avLst>
          </a:prstGeom>
          <a:solidFill>
            <a:srgbClr val="D0CED9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6" name="Shape 3"/>
          <p:cNvSpPr/>
          <p:nvPr/>
        </p:nvSpPr>
        <p:spPr>
          <a:xfrm>
            <a:off x="3053477" y="5588734"/>
            <a:ext cx="478036" cy="478036"/>
          </a:xfrm>
          <a:prstGeom prst="roundRect">
            <a:avLst>
              <a:gd name="adj" fmla="val 6667"/>
            </a:avLst>
          </a:prstGeom>
          <a:solidFill>
            <a:srgbClr val="EAE8F3"/>
          </a:solidFill>
          <a:ln/>
        </p:spPr>
        <p:txBody>
          <a:bodyPr/>
          <a:lstStyle/>
          <a:p>
            <a:endParaRPr lang="en-US"/>
          </a:p>
        </p:txBody>
      </p:sp>
      <p:pic>
        <p:nvPicPr>
          <p:cNvPr id="7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33130" y="5628561"/>
            <a:ext cx="318611" cy="398264"/>
          </a:xfrm>
          <a:prstGeom prst="rect">
            <a:avLst/>
          </a:prstGeom>
        </p:spPr>
      </p:pic>
      <p:sp>
        <p:nvSpPr>
          <p:cNvPr id="8" name="Text 4"/>
          <p:cNvSpPr/>
          <p:nvPr/>
        </p:nvSpPr>
        <p:spPr>
          <a:xfrm>
            <a:off x="1964650" y="4178856"/>
            <a:ext cx="2655808" cy="33194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600"/>
              </a:lnSpc>
              <a:buNone/>
            </a:pPr>
            <a:r>
              <a:rPr lang="en-US" sz="2050" dirty="0">
                <a:solidFill>
                  <a:srgbClr val="49495A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Code</a:t>
            </a:r>
            <a:endParaRPr lang="en-US" sz="2050" dirty="0"/>
          </a:p>
        </p:txBody>
      </p:sp>
      <p:sp>
        <p:nvSpPr>
          <p:cNvPr id="9" name="Text 5"/>
          <p:cNvSpPr/>
          <p:nvPr/>
        </p:nvSpPr>
        <p:spPr>
          <a:xfrm>
            <a:off x="955953" y="4638199"/>
            <a:ext cx="4673203" cy="33980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650"/>
              </a:lnSpc>
              <a:buNone/>
            </a:pPr>
            <a:r>
              <a:rPr lang="en-US" sz="1650" dirty="0">
                <a:solidFill>
                  <a:srgbClr val="49495A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Developers submit code to version control</a:t>
            </a:r>
            <a:endParaRPr lang="en-US" sz="1650" dirty="0"/>
          </a:p>
        </p:txBody>
      </p:sp>
      <p:sp>
        <p:nvSpPr>
          <p:cNvPr id="10" name="Shape 6"/>
          <p:cNvSpPr/>
          <p:nvPr/>
        </p:nvSpPr>
        <p:spPr>
          <a:xfrm>
            <a:off x="5962769" y="5827693"/>
            <a:ext cx="22860" cy="637342"/>
          </a:xfrm>
          <a:prstGeom prst="roundRect">
            <a:avLst>
              <a:gd name="adj" fmla="val 139414"/>
            </a:avLst>
          </a:prstGeom>
          <a:solidFill>
            <a:srgbClr val="D0CED9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11" name="Shape 7"/>
          <p:cNvSpPr/>
          <p:nvPr/>
        </p:nvSpPr>
        <p:spPr>
          <a:xfrm>
            <a:off x="5735241" y="5588734"/>
            <a:ext cx="478036" cy="478036"/>
          </a:xfrm>
          <a:prstGeom prst="roundRect">
            <a:avLst>
              <a:gd name="adj" fmla="val 6667"/>
            </a:avLst>
          </a:prstGeom>
          <a:solidFill>
            <a:srgbClr val="EAE8F3"/>
          </a:solidFill>
          <a:ln/>
        </p:spPr>
        <p:txBody>
          <a:bodyPr/>
          <a:lstStyle/>
          <a:p>
            <a:endParaRPr lang="en-US"/>
          </a:p>
        </p:txBody>
      </p:sp>
      <p:pic>
        <p:nvPicPr>
          <p:cNvPr id="12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14893" y="5628561"/>
            <a:ext cx="318611" cy="398264"/>
          </a:xfrm>
          <a:prstGeom prst="rect">
            <a:avLst/>
          </a:prstGeom>
        </p:spPr>
      </p:pic>
      <p:sp>
        <p:nvSpPr>
          <p:cNvPr id="13" name="Text 8"/>
          <p:cNvSpPr/>
          <p:nvPr/>
        </p:nvSpPr>
        <p:spPr>
          <a:xfrm>
            <a:off x="4646414" y="6677501"/>
            <a:ext cx="2655808" cy="33194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600"/>
              </a:lnSpc>
              <a:buNone/>
            </a:pPr>
            <a:r>
              <a:rPr lang="en-US" sz="2050" dirty="0">
                <a:solidFill>
                  <a:srgbClr val="49495A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Test</a:t>
            </a:r>
            <a:endParaRPr lang="en-US" sz="2050" dirty="0"/>
          </a:p>
        </p:txBody>
      </p:sp>
      <p:sp>
        <p:nvSpPr>
          <p:cNvPr id="14" name="Text 9"/>
          <p:cNvSpPr/>
          <p:nvPr/>
        </p:nvSpPr>
        <p:spPr>
          <a:xfrm>
            <a:off x="3637717" y="7136844"/>
            <a:ext cx="4673203" cy="33980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650"/>
              </a:lnSpc>
              <a:buNone/>
            </a:pPr>
            <a:r>
              <a:rPr lang="en-US" sz="1650" dirty="0">
                <a:solidFill>
                  <a:srgbClr val="49495A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Automated testing validates code quality</a:t>
            </a:r>
            <a:endParaRPr lang="en-US" sz="1650" dirty="0"/>
          </a:p>
        </p:txBody>
      </p:sp>
      <p:sp>
        <p:nvSpPr>
          <p:cNvPr id="15" name="Shape 10"/>
          <p:cNvSpPr/>
          <p:nvPr/>
        </p:nvSpPr>
        <p:spPr>
          <a:xfrm>
            <a:off x="8644533" y="5190470"/>
            <a:ext cx="22860" cy="637342"/>
          </a:xfrm>
          <a:prstGeom prst="roundRect">
            <a:avLst>
              <a:gd name="adj" fmla="val 139414"/>
            </a:avLst>
          </a:prstGeom>
          <a:solidFill>
            <a:srgbClr val="D0CED9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16" name="Shape 11"/>
          <p:cNvSpPr/>
          <p:nvPr/>
        </p:nvSpPr>
        <p:spPr>
          <a:xfrm>
            <a:off x="8417004" y="5588734"/>
            <a:ext cx="478036" cy="478036"/>
          </a:xfrm>
          <a:prstGeom prst="roundRect">
            <a:avLst>
              <a:gd name="adj" fmla="val 6667"/>
            </a:avLst>
          </a:prstGeom>
          <a:solidFill>
            <a:srgbClr val="EAE8F3"/>
          </a:solidFill>
          <a:ln/>
        </p:spPr>
        <p:txBody>
          <a:bodyPr/>
          <a:lstStyle/>
          <a:p>
            <a:endParaRPr lang="en-US"/>
          </a:p>
        </p:txBody>
      </p:sp>
      <p:pic>
        <p:nvPicPr>
          <p:cNvPr id="17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496657" y="5628561"/>
            <a:ext cx="318611" cy="398264"/>
          </a:xfrm>
          <a:prstGeom prst="rect">
            <a:avLst/>
          </a:prstGeom>
        </p:spPr>
      </p:pic>
      <p:sp>
        <p:nvSpPr>
          <p:cNvPr id="18" name="Text 12"/>
          <p:cNvSpPr/>
          <p:nvPr/>
        </p:nvSpPr>
        <p:spPr>
          <a:xfrm>
            <a:off x="7328178" y="4178856"/>
            <a:ext cx="2655808" cy="33194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600"/>
              </a:lnSpc>
              <a:buNone/>
            </a:pPr>
            <a:r>
              <a:rPr lang="en-US" sz="2050" dirty="0">
                <a:solidFill>
                  <a:srgbClr val="49495A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Build</a:t>
            </a:r>
            <a:endParaRPr lang="en-US" sz="2050" dirty="0"/>
          </a:p>
        </p:txBody>
      </p:sp>
      <p:sp>
        <p:nvSpPr>
          <p:cNvPr id="19" name="Text 13"/>
          <p:cNvSpPr/>
          <p:nvPr/>
        </p:nvSpPr>
        <p:spPr>
          <a:xfrm>
            <a:off x="6319480" y="4638199"/>
            <a:ext cx="4673203" cy="33980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650"/>
              </a:lnSpc>
              <a:buNone/>
            </a:pPr>
            <a:r>
              <a:rPr lang="en-US" sz="1650" dirty="0">
                <a:solidFill>
                  <a:srgbClr val="49495A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CI tools compile and package code</a:t>
            </a:r>
            <a:endParaRPr lang="en-US" sz="1650" dirty="0"/>
          </a:p>
        </p:txBody>
      </p:sp>
      <p:sp>
        <p:nvSpPr>
          <p:cNvPr id="20" name="Shape 14"/>
          <p:cNvSpPr/>
          <p:nvPr/>
        </p:nvSpPr>
        <p:spPr>
          <a:xfrm>
            <a:off x="11326297" y="5827693"/>
            <a:ext cx="22860" cy="637342"/>
          </a:xfrm>
          <a:prstGeom prst="roundRect">
            <a:avLst>
              <a:gd name="adj" fmla="val 139414"/>
            </a:avLst>
          </a:prstGeom>
          <a:solidFill>
            <a:srgbClr val="D0CED9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21" name="Shape 15"/>
          <p:cNvSpPr/>
          <p:nvPr/>
        </p:nvSpPr>
        <p:spPr>
          <a:xfrm>
            <a:off x="11098768" y="5588734"/>
            <a:ext cx="478036" cy="478036"/>
          </a:xfrm>
          <a:prstGeom prst="roundRect">
            <a:avLst>
              <a:gd name="adj" fmla="val 6667"/>
            </a:avLst>
          </a:prstGeom>
          <a:solidFill>
            <a:srgbClr val="EAE8F3"/>
          </a:solidFill>
          <a:ln/>
        </p:spPr>
        <p:txBody>
          <a:bodyPr/>
          <a:lstStyle/>
          <a:p>
            <a:endParaRPr lang="en-US"/>
          </a:p>
        </p:txBody>
      </p:sp>
      <p:pic>
        <p:nvPicPr>
          <p:cNvPr id="22" name="Image 4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178421" y="5628561"/>
            <a:ext cx="318611" cy="398264"/>
          </a:xfrm>
          <a:prstGeom prst="rect">
            <a:avLst/>
          </a:prstGeom>
        </p:spPr>
      </p:pic>
      <p:sp>
        <p:nvSpPr>
          <p:cNvPr id="23" name="Text 16"/>
          <p:cNvSpPr/>
          <p:nvPr/>
        </p:nvSpPr>
        <p:spPr>
          <a:xfrm>
            <a:off x="10009942" y="6677501"/>
            <a:ext cx="2655808" cy="33194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600"/>
              </a:lnSpc>
              <a:buNone/>
            </a:pPr>
            <a:r>
              <a:rPr lang="en-US" sz="2050" dirty="0">
                <a:solidFill>
                  <a:srgbClr val="49495A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Deploy</a:t>
            </a:r>
            <a:endParaRPr lang="en-US" sz="2050" dirty="0"/>
          </a:p>
        </p:txBody>
      </p:sp>
      <p:sp>
        <p:nvSpPr>
          <p:cNvPr id="24" name="Text 17"/>
          <p:cNvSpPr/>
          <p:nvPr/>
        </p:nvSpPr>
        <p:spPr>
          <a:xfrm>
            <a:off x="9001244" y="7136844"/>
            <a:ext cx="4673203" cy="33980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650"/>
              </a:lnSpc>
              <a:buNone/>
            </a:pPr>
            <a:r>
              <a:rPr lang="en-US" sz="1650" dirty="0">
                <a:solidFill>
                  <a:srgbClr val="49495A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CD systems push to production automatically</a:t>
            </a:r>
            <a:endParaRPr lang="en-US" sz="165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2835235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793790" y="3991570"/>
            <a:ext cx="10103525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5550"/>
              </a:lnSpc>
              <a:buNone/>
            </a:pPr>
            <a:r>
              <a:rPr lang="en-US" sz="4450" dirty="0">
                <a:solidFill>
                  <a:srgbClr val="403CCF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Transformation Impact of DevOps</a:t>
            </a:r>
            <a:endParaRPr lang="en-US" sz="4450" dirty="0"/>
          </a:p>
        </p:txBody>
      </p:sp>
      <p:sp>
        <p:nvSpPr>
          <p:cNvPr id="4" name="Shape 1"/>
          <p:cNvSpPr/>
          <p:nvPr/>
        </p:nvSpPr>
        <p:spPr>
          <a:xfrm>
            <a:off x="793790" y="5040511"/>
            <a:ext cx="4196358" cy="2032754"/>
          </a:xfrm>
          <a:prstGeom prst="roundRect">
            <a:avLst>
              <a:gd name="adj" fmla="val 1674"/>
            </a:avLst>
          </a:prstGeom>
          <a:solidFill>
            <a:srgbClr val="EAE8F3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5" name="Text 2"/>
          <p:cNvSpPr/>
          <p:nvPr/>
        </p:nvSpPr>
        <p:spPr>
          <a:xfrm>
            <a:off x="1020604" y="5267325"/>
            <a:ext cx="3711059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49495A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Reduced Time-to-Market</a:t>
            </a:r>
            <a:endParaRPr lang="en-US" sz="2200" dirty="0"/>
          </a:p>
        </p:txBody>
      </p:sp>
      <p:sp>
        <p:nvSpPr>
          <p:cNvPr id="6" name="Text 3"/>
          <p:cNvSpPr/>
          <p:nvPr/>
        </p:nvSpPr>
        <p:spPr>
          <a:xfrm>
            <a:off x="1020604" y="5757743"/>
            <a:ext cx="3742730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49495A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Delivery cycles shrink from months to weeks or even days.</a:t>
            </a:r>
            <a:endParaRPr lang="en-US" sz="1750" dirty="0"/>
          </a:p>
        </p:txBody>
      </p:sp>
      <p:sp>
        <p:nvSpPr>
          <p:cNvPr id="7" name="Shape 4"/>
          <p:cNvSpPr/>
          <p:nvPr/>
        </p:nvSpPr>
        <p:spPr>
          <a:xfrm>
            <a:off x="5216962" y="5040511"/>
            <a:ext cx="4196358" cy="2032754"/>
          </a:xfrm>
          <a:prstGeom prst="roundRect">
            <a:avLst>
              <a:gd name="adj" fmla="val 1674"/>
            </a:avLst>
          </a:prstGeom>
          <a:solidFill>
            <a:srgbClr val="EAE8F3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8" name="Text 5"/>
          <p:cNvSpPr/>
          <p:nvPr/>
        </p:nvSpPr>
        <p:spPr>
          <a:xfrm>
            <a:off x="5443776" y="5267325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49495A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Faster Feedback</a:t>
            </a:r>
            <a:endParaRPr lang="en-US" sz="2200" dirty="0"/>
          </a:p>
        </p:txBody>
      </p:sp>
      <p:sp>
        <p:nvSpPr>
          <p:cNvPr id="9" name="Text 6"/>
          <p:cNvSpPr/>
          <p:nvPr/>
        </p:nvSpPr>
        <p:spPr>
          <a:xfrm>
            <a:off x="5443776" y="5757743"/>
            <a:ext cx="3742730" cy="10887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49495A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Automated testing and CI/CD pipelines accelerate learning cycles.</a:t>
            </a:r>
            <a:endParaRPr lang="en-US" sz="1750" dirty="0"/>
          </a:p>
        </p:txBody>
      </p:sp>
      <p:sp>
        <p:nvSpPr>
          <p:cNvPr id="10" name="Shape 7"/>
          <p:cNvSpPr/>
          <p:nvPr/>
        </p:nvSpPr>
        <p:spPr>
          <a:xfrm>
            <a:off x="9640133" y="5040511"/>
            <a:ext cx="4196358" cy="2032754"/>
          </a:xfrm>
          <a:prstGeom prst="roundRect">
            <a:avLst>
              <a:gd name="adj" fmla="val 1674"/>
            </a:avLst>
          </a:prstGeom>
          <a:solidFill>
            <a:srgbClr val="EAE8F3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11" name="Text 8"/>
          <p:cNvSpPr/>
          <p:nvPr/>
        </p:nvSpPr>
        <p:spPr>
          <a:xfrm>
            <a:off x="9866948" y="5267325"/>
            <a:ext cx="3525203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49495A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Lower Deployment Risk</a:t>
            </a:r>
            <a:endParaRPr lang="en-US" sz="2200" dirty="0"/>
          </a:p>
        </p:txBody>
      </p:sp>
      <p:sp>
        <p:nvSpPr>
          <p:cNvPr id="12" name="Text 9"/>
          <p:cNvSpPr/>
          <p:nvPr/>
        </p:nvSpPr>
        <p:spPr>
          <a:xfrm>
            <a:off x="9866948" y="5757743"/>
            <a:ext cx="3742730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49495A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Small, frequent releases minimize impact of changes.</a:t>
            </a:r>
            <a:endParaRPr lang="en-US" sz="175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93790" y="1707594"/>
            <a:ext cx="9575721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5550"/>
              </a:lnSpc>
              <a:buNone/>
            </a:pPr>
            <a:r>
              <a:rPr lang="en-US" sz="4450" dirty="0">
                <a:solidFill>
                  <a:srgbClr val="403CCF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Culture Is the Real Differentiator</a:t>
            </a:r>
            <a:endParaRPr lang="en-US" sz="4450" dirty="0"/>
          </a:p>
        </p:txBody>
      </p:sp>
      <p:sp>
        <p:nvSpPr>
          <p:cNvPr id="3" name="Text 1"/>
          <p:cNvSpPr/>
          <p:nvPr/>
        </p:nvSpPr>
        <p:spPr>
          <a:xfrm>
            <a:off x="2313861" y="3089791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r">
              <a:lnSpc>
                <a:spcPts val="2750"/>
              </a:lnSpc>
              <a:buNone/>
            </a:pPr>
            <a:r>
              <a:rPr lang="en-US" sz="2200" dirty="0">
                <a:solidFill>
                  <a:srgbClr val="49495A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Experimentation</a:t>
            </a:r>
            <a:endParaRPr lang="en-US" sz="2200" dirty="0"/>
          </a:p>
        </p:txBody>
      </p:sp>
      <p:sp>
        <p:nvSpPr>
          <p:cNvPr id="4" name="Text 2"/>
          <p:cNvSpPr/>
          <p:nvPr/>
        </p:nvSpPr>
        <p:spPr>
          <a:xfrm>
            <a:off x="793790" y="3580209"/>
            <a:ext cx="4355306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r">
              <a:lnSpc>
                <a:spcPts val="2850"/>
              </a:lnSpc>
              <a:buNone/>
            </a:pPr>
            <a:r>
              <a:rPr lang="en-US" sz="1750" dirty="0">
                <a:solidFill>
                  <a:srgbClr val="49495A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Teams try new approaches without fear of failure.</a:t>
            </a:r>
            <a:endParaRPr lang="en-US" sz="1750" dirty="0"/>
          </a:p>
        </p:txBody>
      </p:sp>
      <p:pic>
        <p:nvPicPr>
          <p:cNvPr id="5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89258" y="2870002"/>
            <a:ext cx="3651885" cy="3651885"/>
          </a:xfrm>
          <a:prstGeom prst="rect">
            <a:avLst/>
          </a:prstGeom>
        </p:spPr>
      </p:pic>
      <p:sp>
        <p:nvSpPr>
          <p:cNvPr id="6" name="Shape 3"/>
          <p:cNvSpPr/>
          <p:nvPr/>
        </p:nvSpPr>
        <p:spPr>
          <a:xfrm>
            <a:off x="5788938" y="3169682"/>
            <a:ext cx="566976" cy="566976"/>
          </a:xfrm>
          <a:prstGeom prst="roundRect">
            <a:avLst>
              <a:gd name="adj" fmla="val 1611154"/>
            </a:avLst>
          </a:prstGeom>
          <a:solidFill>
            <a:srgbClr val="EAE8F3"/>
          </a:solidFill>
          <a:ln/>
        </p:spPr>
        <p:txBody>
          <a:bodyPr/>
          <a:lstStyle/>
          <a:p>
            <a:endParaRPr lang="en-US"/>
          </a:p>
        </p:txBody>
      </p:sp>
      <p:pic>
        <p:nvPicPr>
          <p:cNvPr id="7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44791" y="3293626"/>
            <a:ext cx="255151" cy="318968"/>
          </a:xfrm>
          <a:prstGeom prst="rect">
            <a:avLst/>
          </a:prstGeom>
        </p:spPr>
      </p:pic>
      <p:sp>
        <p:nvSpPr>
          <p:cNvPr id="8" name="Text 4"/>
          <p:cNvSpPr/>
          <p:nvPr/>
        </p:nvSpPr>
        <p:spPr>
          <a:xfrm>
            <a:off x="9481304" y="3089791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49495A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Collaboration</a:t>
            </a:r>
            <a:endParaRPr lang="en-US" sz="2200" dirty="0"/>
          </a:p>
        </p:txBody>
      </p:sp>
      <p:sp>
        <p:nvSpPr>
          <p:cNvPr id="9" name="Text 5"/>
          <p:cNvSpPr/>
          <p:nvPr/>
        </p:nvSpPr>
        <p:spPr>
          <a:xfrm>
            <a:off x="9481304" y="3580209"/>
            <a:ext cx="4355306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49495A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Silos disappear as departments work together.</a:t>
            </a:r>
            <a:endParaRPr lang="en-US" sz="1750" dirty="0"/>
          </a:p>
        </p:txBody>
      </p:sp>
      <p:pic>
        <p:nvPicPr>
          <p:cNvPr id="10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89258" y="2870002"/>
            <a:ext cx="3651885" cy="3651885"/>
          </a:xfrm>
          <a:prstGeom prst="rect">
            <a:avLst/>
          </a:prstGeom>
        </p:spPr>
      </p:pic>
      <p:sp>
        <p:nvSpPr>
          <p:cNvPr id="11" name="Shape 6"/>
          <p:cNvSpPr/>
          <p:nvPr/>
        </p:nvSpPr>
        <p:spPr>
          <a:xfrm>
            <a:off x="8274368" y="3169682"/>
            <a:ext cx="566976" cy="566976"/>
          </a:xfrm>
          <a:prstGeom prst="roundRect">
            <a:avLst>
              <a:gd name="adj" fmla="val 1611154"/>
            </a:avLst>
          </a:prstGeom>
          <a:solidFill>
            <a:srgbClr val="EAE8F3"/>
          </a:solidFill>
          <a:ln/>
        </p:spPr>
        <p:txBody>
          <a:bodyPr/>
          <a:lstStyle/>
          <a:p>
            <a:endParaRPr lang="en-US"/>
          </a:p>
        </p:txBody>
      </p:sp>
      <p:pic>
        <p:nvPicPr>
          <p:cNvPr id="12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430220" y="3293626"/>
            <a:ext cx="255151" cy="318968"/>
          </a:xfrm>
          <a:prstGeom prst="rect">
            <a:avLst/>
          </a:prstGeom>
        </p:spPr>
      </p:pic>
      <p:sp>
        <p:nvSpPr>
          <p:cNvPr id="13" name="Text 7"/>
          <p:cNvSpPr/>
          <p:nvPr/>
        </p:nvSpPr>
        <p:spPr>
          <a:xfrm>
            <a:off x="9481304" y="5085755"/>
            <a:ext cx="3805476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49495A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Continuous Improvement</a:t>
            </a:r>
            <a:endParaRPr lang="en-US" sz="2200" dirty="0"/>
          </a:p>
        </p:txBody>
      </p:sp>
      <p:sp>
        <p:nvSpPr>
          <p:cNvPr id="14" name="Text 8"/>
          <p:cNvSpPr/>
          <p:nvPr/>
        </p:nvSpPr>
        <p:spPr>
          <a:xfrm>
            <a:off x="9481304" y="5576173"/>
            <a:ext cx="4355306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49495A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Regular retrospectives drive ongoing refinement.</a:t>
            </a:r>
            <a:endParaRPr lang="en-US" sz="1750" dirty="0"/>
          </a:p>
        </p:txBody>
      </p:sp>
      <p:pic>
        <p:nvPicPr>
          <p:cNvPr id="15" name="Image 4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489258" y="2870002"/>
            <a:ext cx="3651885" cy="3651885"/>
          </a:xfrm>
          <a:prstGeom prst="rect">
            <a:avLst/>
          </a:prstGeom>
        </p:spPr>
      </p:pic>
      <p:sp>
        <p:nvSpPr>
          <p:cNvPr id="16" name="Shape 9"/>
          <p:cNvSpPr/>
          <p:nvPr/>
        </p:nvSpPr>
        <p:spPr>
          <a:xfrm>
            <a:off x="8274368" y="5655112"/>
            <a:ext cx="566976" cy="566976"/>
          </a:xfrm>
          <a:prstGeom prst="roundRect">
            <a:avLst>
              <a:gd name="adj" fmla="val 1611154"/>
            </a:avLst>
          </a:prstGeom>
          <a:solidFill>
            <a:srgbClr val="EAE8F3"/>
          </a:solidFill>
          <a:ln/>
        </p:spPr>
        <p:txBody>
          <a:bodyPr/>
          <a:lstStyle/>
          <a:p>
            <a:endParaRPr lang="en-US"/>
          </a:p>
        </p:txBody>
      </p:sp>
      <p:pic>
        <p:nvPicPr>
          <p:cNvPr id="17" name="Image 5" descr="preencod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430220" y="5779056"/>
            <a:ext cx="255151" cy="318968"/>
          </a:xfrm>
          <a:prstGeom prst="rect">
            <a:avLst/>
          </a:prstGeom>
        </p:spPr>
      </p:pic>
      <p:sp>
        <p:nvSpPr>
          <p:cNvPr id="18" name="Text 10"/>
          <p:cNvSpPr/>
          <p:nvPr/>
        </p:nvSpPr>
        <p:spPr>
          <a:xfrm>
            <a:off x="2313861" y="5267206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r">
              <a:lnSpc>
                <a:spcPts val="2750"/>
              </a:lnSpc>
              <a:buNone/>
            </a:pPr>
            <a:r>
              <a:rPr lang="en-US" sz="2200" dirty="0">
                <a:solidFill>
                  <a:srgbClr val="49495A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Ownership</a:t>
            </a:r>
            <a:endParaRPr lang="en-US" sz="2200" dirty="0"/>
          </a:p>
        </p:txBody>
      </p:sp>
      <p:sp>
        <p:nvSpPr>
          <p:cNvPr id="19" name="Text 11"/>
          <p:cNvSpPr/>
          <p:nvPr/>
        </p:nvSpPr>
        <p:spPr>
          <a:xfrm>
            <a:off x="793790" y="5757624"/>
            <a:ext cx="4355306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r">
              <a:lnSpc>
                <a:spcPts val="2850"/>
              </a:lnSpc>
              <a:buNone/>
            </a:pPr>
            <a:r>
              <a:rPr lang="en-US" sz="1750" dirty="0">
                <a:solidFill>
                  <a:srgbClr val="49495A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Teams take responsibility for outcomes.</a:t>
            </a:r>
            <a:endParaRPr lang="en-US" sz="1750" dirty="0"/>
          </a:p>
        </p:txBody>
      </p:sp>
      <p:pic>
        <p:nvPicPr>
          <p:cNvPr id="20" name="Image 6" descr="preencoded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489258" y="2870002"/>
            <a:ext cx="3651885" cy="3651885"/>
          </a:xfrm>
          <a:prstGeom prst="rect">
            <a:avLst/>
          </a:prstGeom>
        </p:spPr>
      </p:pic>
      <p:sp>
        <p:nvSpPr>
          <p:cNvPr id="21" name="Shape 12"/>
          <p:cNvSpPr/>
          <p:nvPr/>
        </p:nvSpPr>
        <p:spPr>
          <a:xfrm>
            <a:off x="5788938" y="5655112"/>
            <a:ext cx="566976" cy="566976"/>
          </a:xfrm>
          <a:prstGeom prst="roundRect">
            <a:avLst>
              <a:gd name="adj" fmla="val 1611154"/>
            </a:avLst>
          </a:prstGeom>
          <a:solidFill>
            <a:srgbClr val="EAE8F3"/>
          </a:solidFill>
          <a:ln/>
        </p:spPr>
        <p:txBody>
          <a:bodyPr/>
          <a:lstStyle/>
          <a:p>
            <a:endParaRPr lang="en-US"/>
          </a:p>
        </p:txBody>
      </p:sp>
      <p:pic>
        <p:nvPicPr>
          <p:cNvPr id="22" name="Image 7" descr="preencoded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944791" y="5779056"/>
            <a:ext cx="255151" cy="318968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793790" y="1788676"/>
            <a:ext cx="7118390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5550"/>
              </a:lnSpc>
              <a:buNone/>
            </a:pPr>
            <a:r>
              <a:rPr lang="en-US" sz="4450" dirty="0">
                <a:solidFill>
                  <a:srgbClr val="403CCF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Real-World Culture Tips</a:t>
            </a:r>
            <a:endParaRPr lang="en-US" sz="4450" dirty="0"/>
          </a:p>
        </p:txBody>
      </p:sp>
      <p:sp>
        <p:nvSpPr>
          <p:cNvPr id="4" name="Shape 1"/>
          <p:cNvSpPr/>
          <p:nvPr/>
        </p:nvSpPr>
        <p:spPr>
          <a:xfrm>
            <a:off x="793790" y="2837617"/>
            <a:ext cx="170021" cy="853321"/>
          </a:xfrm>
          <a:prstGeom prst="roundRect">
            <a:avLst>
              <a:gd name="adj" fmla="val 20012"/>
            </a:avLst>
          </a:prstGeom>
          <a:solidFill>
            <a:srgbClr val="EAE8F3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5" name="Text 2"/>
          <p:cNvSpPr/>
          <p:nvPr/>
        </p:nvSpPr>
        <p:spPr>
          <a:xfrm>
            <a:off x="1303973" y="2837617"/>
            <a:ext cx="3919299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49495A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Team-Level Retrospectives</a:t>
            </a:r>
            <a:endParaRPr lang="en-US" sz="2200" dirty="0"/>
          </a:p>
        </p:txBody>
      </p:sp>
      <p:sp>
        <p:nvSpPr>
          <p:cNvPr id="6" name="Text 3"/>
          <p:cNvSpPr/>
          <p:nvPr/>
        </p:nvSpPr>
        <p:spPr>
          <a:xfrm>
            <a:off x="1303973" y="3328035"/>
            <a:ext cx="7046238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49495A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Hold regular meetings to reflect on processes and outcomes.</a:t>
            </a:r>
            <a:endParaRPr lang="en-US" sz="1750" dirty="0"/>
          </a:p>
        </p:txBody>
      </p:sp>
      <p:sp>
        <p:nvSpPr>
          <p:cNvPr id="7" name="Shape 4"/>
          <p:cNvSpPr/>
          <p:nvPr/>
        </p:nvSpPr>
        <p:spPr>
          <a:xfrm>
            <a:off x="1133951" y="3917752"/>
            <a:ext cx="170021" cy="853321"/>
          </a:xfrm>
          <a:prstGeom prst="roundRect">
            <a:avLst>
              <a:gd name="adj" fmla="val 20012"/>
            </a:avLst>
          </a:prstGeom>
          <a:solidFill>
            <a:srgbClr val="EAE8F3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8" name="Text 5"/>
          <p:cNvSpPr/>
          <p:nvPr/>
        </p:nvSpPr>
        <p:spPr>
          <a:xfrm>
            <a:off x="1644134" y="3917752"/>
            <a:ext cx="3448883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49495A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Program-Level Reviews</a:t>
            </a:r>
            <a:endParaRPr lang="en-US" sz="2200" dirty="0"/>
          </a:p>
        </p:txBody>
      </p:sp>
      <p:sp>
        <p:nvSpPr>
          <p:cNvPr id="9" name="Text 6"/>
          <p:cNvSpPr/>
          <p:nvPr/>
        </p:nvSpPr>
        <p:spPr>
          <a:xfrm>
            <a:off x="1644134" y="4408170"/>
            <a:ext cx="6706076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49495A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Scale learnings across multiple teams for broader impact.</a:t>
            </a:r>
            <a:endParaRPr lang="en-US" sz="1750" dirty="0"/>
          </a:p>
        </p:txBody>
      </p:sp>
      <p:sp>
        <p:nvSpPr>
          <p:cNvPr id="10" name="Shape 7"/>
          <p:cNvSpPr/>
          <p:nvPr/>
        </p:nvSpPr>
        <p:spPr>
          <a:xfrm>
            <a:off x="1474232" y="4997887"/>
            <a:ext cx="170021" cy="1216223"/>
          </a:xfrm>
          <a:prstGeom prst="roundRect">
            <a:avLst>
              <a:gd name="adj" fmla="val 20012"/>
            </a:avLst>
          </a:prstGeom>
          <a:solidFill>
            <a:srgbClr val="EAE8F3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11" name="Text 8"/>
          <p:cNvSpPr/>
          <p:nvPr/>
        </p:nvSpPr>
        <p:spPr>
          <a:xfrm>
            <a:off x="1984415" y="4997887"/>
            <a:ext cx="3102054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49495A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Leadership Modeling</a:t>
            </a:r>
            <a:endParaRPr lang="en-US" sz="2200" dirty="0"/>
          </a:p>
        </p:txBody>
      </p:sp>
      <p:sp>
        <p:nvSpPr>
          <p:cNvPr id="12" name="Text 9"/>
          <p:cNvSpPr/>
          <p:nvPr/>
        </p:nvSpPr>
        <p:spPr>
          <a:xfrm>
            <a:off x="1984415" y="5488305"/>
            <a:ext cx="6365796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49495A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Executives demonstrate vulnerability and continuous learning.</a:t>
            </a:r>
            <a:endParaRPr lang="en-US" sz="175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6280190" y="1251585"/>
            <a:ext cx="6503313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5550"/>
              </a:lnSpc>
              <a:buNone/>
            </a:pPr>
            <a:r>
              <a:rPr lang="en-US" sz="4450" dirty="0">
                <a:solidFill>
                  <a:srgbClr val="403CCF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Measurable Outcomes</a:t>
            </a:r>
            <a:endParaRPr lang="en-US" sz="4450" dirty="0"/>
          </a:p>
        </p:txBody>
      </p:sp>
      <p:sp>
        <p:nvSpPr>
          <p:cNvPr id="4" name="Text 1"/>
          <p:cNvSpPr/>
          <p:nvPr/>
        </p:nvSpPr>
        <p:spPr>
          <a:xfrm>
            <a:off x="6280190" y="2413873"/>
            <a:ext cx="3608070" cy="74842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5850"/>
              </a:lnSpc>
              <a:buNone/>
            </a:pPr>
            <a:r>
              <a:rPr lang="en-US" sz="5850" dirty="0">
                <a:solidFill>
                  <a:srgbClr val="49495A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80%</a:t>
            </a:r>
            <a:endParaRPr lang="en-US" sz="5850" dirty="0"/>
          </a:p>
        </p:txBody>
      </p:sp>
      <p:sp>
        <p:nvSpPr>
          <p:cNvPr id="5" name="Text 2"/>
          <p:cNvSpPr/>
          <p:nvPr/>
        </p:nvSpPr>
        <p:spPr>
          <a:xfrm>
            <a:off x="6666548" y="3445669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750"/>
              </a:lnSpc>
              <a:buNone/>
            </a:pPr>
            <a:r>
              <a:rPr lang="en-US" sz="2200" dirty="0">
                <a:solidFill>
                  <a:srgbClr val="49495A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Faster Delivery</a:t>
            </a:r>
            <a:endParaRPr lang="en-US" sz="2200" dirty="0"/>
          </a:p>
        </p:txBody>
      </p:sp>
      <p:sp>
        <p:nvSpPr>
          <p:cNvPr id="6" name="Text 3"/>
          <p:cNvSpPr/>
          <p:nvPr/>
        </p:nvSpPr>
        <p:spPr>
          <a:xfrm>
            <a:off x="6280190" y="3936087"/>
            <a:ext cx="3608070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850"/>
              </a:lnSpc>
              <a:buNone/>
            </a:pPr>
            <a:r>
              <a:rPr lang="en-US" sz="1750" dirty="0">
                <a:solidFill>
                  <a:srgbClr val="49495A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Average reduction in lead time</a:t>
            </a:r>
            <a:endParaRPr lang="en-US" sz="1750" dirty="0"/>
          </a:p>
        </p:txBody>
      </p:sp>
      <p:sp>
        <p:nvSpPr>
          <p:cNvPr id="7" name="Text 4"/>
          <p:cNvSpPr/>
          <p:nvPr/>
        </p:nvSpPr>
        <p:spPr>
          <a:xfrm>
            <a:off x="10228421" y="2413873"/>
            <a:ext cx="3608189" cy="74842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5850"/>
              </a:lnSpc>
              <a:buNone/>
            </a:pPr>
            <a:r>
              <a:rPr lang="en-US" sz="5850" dirty="0">
                <a:solidFill>
                  <a:srgbClr val="49495A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65%</a:t>
            </a:r>
            <a:endParaRPr lang="en-US" sz="5850" dirty="0"/>
          </a:p>
        </p:txBody>
      </p:sp>
      <p:sp>
        <p:nvSpPr>
          <p:cNvPr id="8" name="Text 5"/>
          <p:cNvSpPr/>
          <p:nvPr/>
        </p:nvSpPr>
        <p:spPr>
          <a:xfrm>
            <a:off x="10614898" y="3445669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750"/>
              </a:lnSpc>
              <a:buNone/>
            </a:pPr>
            <a:r>
              <a:rPr lang="en-US" sz="2200" dirty="0">
                <a:solidFill>
                  <a:srgbClr val="49495A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Fewer Defects</a:t>
            </a:r>
            <a:endParaRPr lang="en-US" sz="2200" dirty="0"/>
          </a:p>
        </p:txBody>
      </p:sp>
      <p:sp>
        <p:nvSpPr>
          <p:cNvPr id="9" name="Text 6"/>
          <p:cNvSpPr/>
          <p:nvPr/>
        </p:nvSpPr>
        <p:spPr>
          <a:xfrm>
            <a:off x="10228421" y="3936087"/>
            <a:ext cx="3608189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850"/>
              </a:lnSpc>
              <a:buNone/>
            </a:pPr>
            <a:r>
              <a:rPr lang="en-US" sz="1750" dirty="0">
                <a:solidFill>
                  <a:srgbClr val="49495A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Reduction in production bugs</a:t>
            </a:r>
            <a:endParaRPr lang="en-US" sz="1750" dirty="0"/>
          </a:p>
        </p:txBody>
      </p:sp>
      <p:sp>
        <p:nvSpPr>
          <p:cNvPr id="10" name="Text 7"/>
          <p:cNvSpPr/>
          <p:nvPr/>
        </p:nvSpPr>
        <p:spPr>
          <a:xfrm>
            <a:off x="6280190" y="5092779"/>
            <a:ext cx="3608070" cy="74842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5850"/>
              </a:lnSpc>
              <a:buNone/>
            </a:pPr>
            <a:r>
              <a:rPr lang="en-US" sz="5850" dirty="0">
                <a:solidFill>
                  <a:srgbClr val="49495A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3x</a:t>
            </a:r>
            <a:endParaRPr lang="en-US" sz="5850" dirty="0"/>
          </a:p>
        </p:txBody>
      </p:sp>
      <p:sp>
        <p:nvSpPr>
          <p:cNvPr id="11" name="Text 8"/>
          <p:cNvSpPr/>
          <p:nvPr/>
        </p:nvSpPr>
        <p:spPr>
          <a:xfrm>
            <a:off x="6666548" y="6124575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750"/>
              </a:lnSpc>
              <a:buNone/>
            </a:pPr>
            <a:r>
              <a:rPr lang="en-US" sz="2200" dirty="0">
                <a:solidFill>
                  <a:srgbClr val="49495A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More Deployments</a:t>
            </a:r>
            <a:endParaRPr lang="en-US" sz="2200" dirty="0"/>
          </a:p>
        </p:txBody>
      </p:sp>
      <p:sp>
        <p:nvSpPr>
          <p:cNvPr id="12" name="Text 9"/>
          <p:cNvSpPr/>
          <p:nvPr/>
        </p:nvSpPr>
        <p:spPr>
          <a:xfrm>
            <a:off x="6280190" y="6614993"/>
            <a:ext cx="3608070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850"/>
              </a:lnSpc>
              <a:buNone/>
            </a:pPr>
            <a:r>
              <a:rPr lang="en-US" sz="1750" dirty="0">
                <a:solidFill>
                  <a:srgbClr val="49495A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Increase in deployment frequency</a:t>
            </a:r>
            <a:endParaRPr lang="en-US" sz="1750" dirty="0"/>
          </a:p>
        </p:txBody>
      </p:sp>
      <p:sp>
        <p:nvSpPr>
          <p:cNvPr id="13" name="Text 10"/>
          <p:cNvSpPr/>
          <p:nvPr/>
        </p:nvSpPr>
        <p:spPr>
          <a:xfrm>
            <a:off x="10228421" y="5092779"/>
            <a:ext cx="3608189" cy="74842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5850"/>
              </a:lnSpc>
              <a:buNone/>
            </a:pPr>
            <a:r>
              <a:rPr lang="en-US" sz="5850" dirty="0">
                <a:solidFill>
                  <a:srgbClr val="49495A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42%</a:t>
            </a:r>
            <a:endParaRPr lang="en-US" sz="5850" dirty="0"/>
          </a:p>
        </p:txBody>
      </p:sp>
      <p:sp>
        <p:nvSpPr>
          <p:cNvPr id="14" name="Text 11"/>
          <p:cNvSpPr/>
          <p:nvPr/>
        </p:nvSpPr>
        <p:spPr>
          <a:xfrm>
            <a:off x="10614898" y="6124575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750"/>
              </a:lnSpc>
              <a:buNone/>
            </a:pPr>
            <a:r>
              <a:rPr lang="en-US" sz="2200" dirty="0">
                <a:solidFill>
                  <a:srgbClr val="49495A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Cost Savings</a:t>
            </a:r>
            <a:endParaRPr lang="en-US" sz="2200" dirty="0"/>
          </a:p>
        </p:txBody>
      </p:sp>
      <p:sp>
        <p:nvSpPr>
          <p:cNvPr id="15" name="Text 12"/>
          <p:cNvSpPr/>
          <p:nvPr/>
        </p:nvSpPr>
        <p:spPr>
          <a:xfrm>
            <a:off x="10228421" y="6614993"/>
            <a:ext cx="3608189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850"/>
              </a:lnSpc>
              <a:buNone/>
            </a:pPr>
            <a:r>
              <a:rPr lang="en-US" sz="1750" dirty="0">
                <a:solidFill>
                  <a:srgbClr val="49495A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Reduction in overall IT costs</a:t>
            </a:r>
            <a:endParaRPr lang="en-US" sz="175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793790" y="2301954"/>
            <a:ext cx="7280553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5550"/>
              </a:lnSpc>
              <a:buNone/>
            </a:pPr>
            <a:r>
              <a:rPr lang="en-US" sz="4450" dirty="0">
                <a:solidFill>
                  <a:srgbClr val="403CCF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Bridging IT and Business</a:t>
            </a:r>
            <a:endParaRPr lang="en-US" sz="4450" dirty="0"/>
          </a:p>
        </p:txBody>
      </p:sp>
      <p:sp>
        <p:nvSpPr>
          <p:cNvPr id="4" name="Text 1"/>
          <p:cNvSpPr/>
          <p:nvPr/>
        </p:nvSpPr>
        <p:spPr>
          <a:xfrm>
            <a:off x="793790" y="3577709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403CCF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IT Metrics</a:t>
            </a:r>
            <a:endParaRPr lang="en-US" sz="2200" dirty="0"/>
          </a:p>
        </p:txBody>
      </p:sp>
      <p:sp>
        <p:nvSpPr>
          <p:cNvPr id="5" name="Text 2"/>
          <p:cNvSpPr/>
          <p:nvPr/>
        </p:nvSpPr>
        <p:spPr>
          <a:xfrm>
            <a:off x="793790" y="4158853"/>
            <a:ext cx="3501509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342900" indent="-342900" algn="l">
              <a:lnSpc>
                <a:spcPts val="2850"/>
              </a:lnSpc>
              <a:buSzPct val="100000"/>
              <a:buChar char="•"/>
            </a:pPr>
            <a:r>
              <a:rPr lang="en-US" sz="1750" dirty="0">
                <a:solidFill>
                  <a:srgbClr val="49495A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Deployment frequency</a:t>
            </a:r>
            <a:endParaRPr lang="en-US" sz="1750" dirty="0"/>
          </a:p>
        </p:txBody>
      </p:sp>
      <p:sp>
        <p:nvSpPr>
          <p:cNvPr id="6" name="Text 3"/>
          <p:cNvSpPr/>
          <p:nvPr/>
        </p:nvSpPr>
        <p:spPr>
          <a:xfrm>
            <a:off x="793790" y="4601051"/>
            <a:ext cx="3501509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342900" indent="-342900" algn="l">
              <a:lnSpc>
                <a:spcPts val="2850"/>
              </a:lnSpc>
              <a:buSzPct val="100000"/>
              <a:buChar char="•"/>
            </a:pPr>
            <a:r>
              <a:rPr lang="en-US" sz="1750" dirty="0">
                <a:solidFill>
                  <a:srgbClr val="49495A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Lead time for changes</a:t>
            </a:r>
            <a:endParaRPr lang="en-US" sz="1750" dirty="0"/>
          </a:p>
        </p:txBody>
      </p:sp>
      <p:sp>
        <p:nvSpPr>
          <p:cNvPr id="7" name="Text 4"/>
          <p:cNvSpPr/>
          <p:nvPr/>
        </p:nvSpPr>
        <p:spPr>
          <a:xfrm>
            <a:off x="793790" y="5043249"/>
            <a:ext cx="3501509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342900" indent="-342900" algn="l">
              <a:lnSpc>
                <a:spcPts val="2850"/>
              </a:lnSpc>
              <a:buSzPct val="100000"/>
              <a:buChar char="•"/>
            </a:pPr>
            <a:r>
              <a:rPr lang="en-US" sz="1750" dirty="0">
                <a:solidFill>
                  <a:srgbClr val="49495A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Change failure rate</a:t>
            </a:r>
            <a:endParaRPr lang="en-US" sz="1750" dirty="0"/>
          </a:p>
        </p:txBody>
      </p:sp>
      <p:sp>
        <p:nvSpPr>
          <p:cNvPr id="8" name="Text 5"/>
          <p:cNvSpPr/>
          <p:nvPr/>
        </p:nvSpPr>
        <p:spPr>
          <a:xfrm>
            <a:off x="793790" y="5485448"/>
            <a:ext cx="3501509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342900" indent="-342900" algn="l">
              <a:lnSpc>
                <a:spcPts val="2850"/>
              </a:lnSpc>
              <a:buSzPct val="100000"/>
              <a:buChar char="•"/>
            </a:pPr>
            <a:r>
              <a:rPr lang="en-US" sz="1750" dirty="0">
                <a:solidFill>
                  <a:srgbClr val="49495A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Mean time to recovery</a:t>
            </a:r>
            <a:endParaRPr lang="en-US" sz="1750" dirty="0"/>
          </a:p>
        </p:txBody>
      </p:sp>
      <p:sp>
        <p:nvSpPr>
          <p:cNvPr id="9" name="Text 6"/>
          <p:cNvSpPr/>
          <p:nvPr/>
        </p:nvSpPr>
        <p:spPr>
          <a:xfrm>
            <a:off x="4856321" y="3577709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403CCF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Business KPIs</a:t>
            </a:r>
            <a:endParaRPr lang="en-US" sz="2200" dirty="0"/>
          </a:p>
        </p:txBody>
      </p:sp>
      <p:sp>
        <p:nvSpPr>
          <p:cNvPr id="10" name="Text 7"/>
          <p:cNvSpPr/>
          <p:nvPr/>
        </p:nvSpPr>
        <p:spPr>
          <a:xfrm>
            <a:off x="4856321" y="4158853"/>
            <a:ext cx="3501509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342900" indent="-342900" algn="l">
              <a:lnSpc>
                <a:spcPts val="2850"/>
              </a:lnSpc>
              <a:buSzPct val="100000"/>
              <a:buChar char="•"/>
            </a:pPr>
            <a:r>
              <a:rPr lang="en-US" sz="1750" dirty="0">
                <a:solidFill>
                  <a:srgbClr val="49495A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Customer satisfaction</a:t>
            </a:r>
            <a:endParaRPr lang="en-US" sz="1750" dirty="0"/>
          </a:p>
        </p:txBody>
      </p:sp>
      <p:sp>
        <p:nvSpPr>
          <p:cNvPr id="11" name="Text 8"/>
          <p:cNvSpPr/>
          <p:nvPr/>
        </p:nvSpPr>
        <p:spPr>
          <a:xfrm>
            <a:off x="4856321" y="4601051"/>
            <a:ext cx="3501509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342900" indent="-342900" algn="l">
              <a:lnSpc>
                <a:spcPts val="2850"/>
              </a:lnSpc>
              <a:buSzPct val="100000"/>
              <a:buChar char="•"/>
            </a:pPr>
            <a:r>
              <a:rPr lang="en-US" sz="1750" dirty="0">
                <a:solidFill>
                  <a:srgbClr val="49495A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Revenue growth</a:t>
            </a:r>
            <a:endParaRPr lang="en-US" sz="1750" dirty="0"/>
          </a:p>
        </p:txBody>
      </p:sp>
      <p:sp>
        <p:nvSpPr>
          <p:cNvPr id="12" name="Text 9"/>
          <p:cNvSpPr/>
          <p:nvPr/>
        </p:nvSpPr>
        <p:spPr>
          <a:xfrm>
            <a:off x="4856321" y="5043249"/>
            <a:ext cx="3501509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342900" indent="-342900" algn="l">
              <a:lnSpc>
                <a:spcPts val="2850"/>
              </a:lnSpc>
              <a:buSzPct val="100000"/>
              <a:buChar char="•"/>
            </a:pPr>
            <a:r>
              <a:rPr lang="en-US" sz="1750" dirty="0">
                <a:solidFill>
                  <a:srgbClr val="49495A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Cost reduction</a:t>
            </a:r>
            <a:endParaRPr lang="en-US" sz="1750" dirty="0"/>
          </a:p>
        </p:txBody>
      </p:sp>
      <p:sp>
        <p:nvSpPr>
          <p:cNvPr id="13" name="Text 10"/>
          <p:cNvSpPr/>
          <p:nvPr/>
        </p:nvSpPr>
        <p:spPr>
          <a:xfrm>
            <a:off x="4856321" y="5485448"/>
            <a:ext cx="3501509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342900" indent="-342900" algn="l">
              <a:lnSpc>
                <a:spcPts val="2850"/>
              </a:lnSpc>
              <a:buSzPct val="100000"/>
              <a:buChar char="•"/>
            </a:pPr>
            <a:r>
              <a:rPr lang="en-US" sz="1750" dirty="0">
                <a:solidFill>
                  <a:srgbClr val="49495A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Market share gains</a:t>
            </a:r>
            <a:endParaRPr lang="en-US" sz="175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469</Words>
  <Application>Microsoft Office PowerPoint</Application>
  <PresentationFormat>Custom</PresentationFormat>
  <Paragraphs>119</Paragraphs>
  <Slides>13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Arial</vt:lpstr>
      <vt:lpstr>Open Sans</vt:lpstr>
      <vt:lpstr>Libre Baskerville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Kimberly Wiethoff</cp:lastModifiedBy>
  <cp:revision>3</cp:revision>
  <dcterms:created xsi:type="dcterms:W3CDTF">2025-06-10T18:35:45Z</dcterms:created>
  <dcterms:modified xsi:type="dcterms:W3CDTF">2026-06-02T22:57:46Z</dcterms:modified>
</cp:coreProperties>
</file>