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Crimson Pro Semi Bold" panose="020B0604020202020204" charset="0"/>
      <p:regular r:id="rId18"/>
    </p:embeddedFont>
    <p:embeddedFont>
      <p:font typeface="Heebo" pitchFamily="2" charset="-79"/>
      <p:regular r:id="rId19"/>
      <p:bold r:id="rId20"/>
    </p:embeddedFont>
    <p:embeddedFont>
      <p:font typeface="Heebo Bold" pitchFamily="2" charset="-79"/>
      <p:bold r:id="rId21"/>
    </p:embeddedFont>
    <p:embeddedFont>
      <p:font typeface="Heebo Medium" pitchFamily="2" charset="-79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823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2229445"/>
            <a:ext cx="824662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Return-to-Office Mandates in 2025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451390" y="3278386"/>
            <a:ext cx="93852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As we move into 2025, companies are increasingly mandating returns to physical workplaces. This shift comes after years of remote work becoming not just accepted, but expected.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4451390" y="4622244"/>
            <a:ext cx="93852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What's driving this reversal? Let's explore the key factors behind this significant workplace trend.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4451390" y="5620107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559022" y="5752743"/>
            <a:ext cx="147637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Heebo Medium" pitchFamily="34" charset="0"/>
                <a:ea typeface="Heebo Medium" pitchFamily="34" charset="-122"/>
                <a:cs typeface="Heeb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4927640" y="5603200"/>
            <a:ext cx="264473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by Kimberly </a:t>
            </a:r>
            <a:r>
              <a:rPr lang="en-US" sz="22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288"/>
            <a:ext cx="67644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Balancing Act for Companies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131695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258579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3585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Operational Goals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2848928"/>
            <a:ext cx="53672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Maintaining productivity and collaboration standards.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423404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551992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00609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Cultural Cohesion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269224"/>
            <a:ext cx="50533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Building shared identity and organizational values.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4843701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972288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426393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1991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Employee Autonomy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689521"/>
            <a:ext cx="498824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Respecting personal needs and work-life balance.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53438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Companies enforcing mandates must find equilibrium between business needs and workforce preferences. Those that don't risk losing talent to flexible competitors.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44109"/>
            <a:ext cx="60927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Redefining Office Purpose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93050"/>
            <a:ext cx="4579263" cy="2395657"/>
          </a:xfrm>
          <a:prstGeom prst="roundRect">
            <a:avLst>
              <a:gd name="adj" fmla="val 142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2719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Collaboration Hubs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210282"/>
            <a:ext cx="41256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Offices evolving from individual workstations to team meeting spaces. Focus on activities that benefit from in-person interaction.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599867" y="2493050"/>
            <a:ext cx="4579263" cy="2395657"/>
          </a:xfrm>
          <a:prstGeom prst="roundRect">
            <a:avLst>
              <a:gd name="adj" fmla="val 142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826681" y="2719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Cultural Centers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826681" y="3210282"/>
            <a:ext cx="41256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Physical spaces designed primarily for community building and social connection. Less emphasis on daily individual work.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115520"/>
            <a:ext cx="9385221" cy="1669852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0604" y="53423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Learning Environments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5832753"/>
            <a:ext cx="89315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Offices reimagined as development centers where knowledge transfer happens naturally. Structured mentoring programs become central.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425773"/>
            <a:ext cx="627614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Communication Strategies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2474714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961573" y="24747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Clear Rationale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961573" y="2965133"/>
            <a:ext cx="88750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Successful companies explain specific benefits of in-person work. They avoid vague mandates without supporting evidence.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791551" y="3917752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301734" y="39177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Employee Input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301734" y="4408170"/>
            <a:ext cx="85348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Gathering feedback before finalizing policies increases buy-in. Workers feel heard when their concerns shape implementation.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131832" y="5360789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642015" y="5360789"/>
            <a:ext cx="290762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Flexible Implementation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642015" y="5851208"/>
            <a:ext cx="81945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Phased approaches with team-specific adaptations work better than one-size-fits-all mandates. Reasonable accommodations show respect.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3573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Industry Variations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98144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1518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Technology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642253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Tech firms face strongest resistance to RTO mandates. Many offer permanent remote options to attract talent.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298144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1518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Financial Services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642253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Banks and financial institutions lead the return push. Client relationships and regulatory concerns drive in-person requirements.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298144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1518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Healthcare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642253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Mixed approach based on role. Patient-facing positions return while administrative functions remain flexible.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671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The Future of Work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645093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645093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645093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645093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16708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most successful organizations won't just bring people back—they'll redefine what "office" means in a flexible-first world. The future combines in-person collaboration with remote autonomy.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0162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550563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return-to-office movement is complex—fueled by concerns over collaboration, culture, performance, and real estate investments. While some mandates are rooted in valid strategic goals, success will depend on how well companies </a:t>
            </a:r>
            <a:r>
              <a:rPr lang="en-US" sz="17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communicate, listen, and adapt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. In 2025, the most successful organizations won't just bring people back to the office—they'll </a:t>
            </a:r>
            <a:r>
              <a:rPr lang="en-US" sz="1750" i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redefine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what the office means in a flexible-first world.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21706"/>
            <a:ext cx="67478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The Collaboration Argument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27064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3313152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3348514"/>
            <a:ext cx="22022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Spontaneous Innovation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4193262"/>
            <a:ext cx="220229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Executives believe in-person interaction fosters creativity and impromptu problem-solving.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016693" y="327064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1763" y="3313152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753808" y="3348514"/>
            <a:ext cx="22022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Team Dynamics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4753808" y="3838932"/>
            <a:ext cx="220229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Physical proximity strengthens relationships and improves communication flow.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239595" y="327064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4665" y="3313152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976711" y="3348514"/>
            <a:ext cx="22022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Organic Conversations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7976711" y="4193262"/>
            <a:ext cx="22022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Chance encounters in hallways often lead to valuable insights and solutions.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74031"/>
            <a:ext cx="627888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Building Company Culture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9497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Shared Experiences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530929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argue that culture is built in hallways, not just in Zoom meetings.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460807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Physical spaces create opportunities for informal bonding and relationship building.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599521" y="4949785"/>
            <a:ext cx="313789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New Employee Integration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7599521" y="5530929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Early-career professionals struggle to connect with organizational values remotely.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599521" y="6460807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In-person mentoring helps transmit unwritten cultural norms and expectations.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4751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Productivity Concerns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2096453"/>
            <a:ext cx="30480" cy="5085636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73612" y="233636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93790" y="209645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138958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183011" y="21743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Initial Remote Boost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2183011" y="2664738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Many knowledge workers saw productivity increases during early remote work.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1273612" y="3721179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93790" y="348126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3523774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183011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Declining Output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2183011" y="4049554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Some employers now report inconsistent performance in certain roles.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1273612" y="5105995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93790" y="486608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4908590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183011" y="4943951"/>
            <a:ext cx="29136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Coordination Challenges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2183011" y="5434370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Roles requiring tight teamwork suffer most from distance.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1273612" y="6490811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793790" y="625090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860" y="6293406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183011" y="63287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Hybrid Solution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2183011" y="6819186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Part-time office work aims to boost results while maintaining flexibility.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5962"/>
            <a:ext cx="76825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Management and Accountability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88369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804398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4151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Visibility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2905601"/>
            <a:ext cx="57822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Some leaders equate seeing employees with productivity.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508415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3551992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006096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Oversight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269224"/>
            <a:ext cx="56648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Direct supervision feels more natural in physical spaces.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4872038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4915614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36971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1424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Management Skills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5632847"/>
            <a:ext cx="53359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Not all managers have adapted to remote leadership.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793790" y="64777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Managing remote teams requires new skill sets and robust digital workflows. For many organizations, returning to the office provides a more familiar environment.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919168"/>
            <a:ext cx="58525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Financial Considerations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081457"/>
            <a:ext cx="2901553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$23B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826889" y="41132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Annual Office Costs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4603671"/>
            <a:ext cx="2901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Major corporations maintain expensive long-term leases.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035504" y="3081457"/>
            <a:ext cx="2901672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42%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4068723" y="41132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Vacancy Rates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035504" y="4603671"/>
            <a:ext cx="29016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Empty buildings represent significant financial waste.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277338" y="3081457"/>
            <a:ext cx="2901672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$14K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7310557" y="41132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Per-Employee Cost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277338" y="4603671"/>
            <a:ext cx="29016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Average annual expense for office space per worker.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93790" y="5584627"/>
            <a:ext cx="93852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Companies want to justify real estate expenses. Empty offices aren't just inefficient—they're financial liabilities.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68561"/>
            <a:ext cx="683645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Career Development Benefits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1917502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144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Impromptu Mentorship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2634734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Casual interactions lead to valuable guidance and advice.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278386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3505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Executive Face Time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3995618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Physical presence increases visibility to leadership.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639270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48660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Learning Opportunities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5356503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Junior employees absorb knowledge through observation and proximity.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6000155"/>
            <a:ext cx="1134070" cy="136088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268022" y="62269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Career Advancement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2268022" y="6717387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In-office employees often receive more promotion opportunities.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64117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Combating Disengagement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Isolation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Remote work can lead to feelings of disconnection.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"Quiet Quitting"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Some employees do minimum requirements without engagement.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Return Mandate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Companies implement in-office requirements to boost connection.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Renewed Engagement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Physical presence aims to reignite motivation and commitment.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Employee Reactions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698" y="1912025"/>
            <a:ext cx="4586883" cy="458688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486061" y="3523178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010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773835" y="3523178"/>
            <a:ext cx="12418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Enthusiastic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8486061" y="390239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126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773835" y="3902393"/>
            <a:ext cx="101667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Accepting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8486061" y="4281607"/>
            <a:ext cx="226814" cy="226814"/>
          </a:xfrm>
          <a:prstGeom prst="roundRect">
            <a:avLst>
              <a:gd name="adj" fmla="val 8063"/>
            </a:avLst>
          </a:prstGeom>
          <a:solidFill>
            <a:srgbClr val="1345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773835" y="4281607"/>
            <a:ext cx="9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Reluctant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8486061" y="4660821"/>
            <a:ext cx="226814" cy="226814"/>
          </a:xfrm>
          <a:prstGeom prst="roundRect">
            <a:avLst>
              <a:gd name="adj" fmla="val 8063"/>
            </a:avLst>
          </a:prstGeom>
          <a:solidFill>
            <a:srgbClr val="7592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773835" y="4660821"/>
            <a:ext cx="94761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Resistant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793790" y="675405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While some professionals welcome structure and social interaction, many have built lives around remote flexibility. Forcing returns creates friction and potential attrition.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792</Words>
  <Application>Microsoft Office PowerPoint</Application>
  <PresentationFormat>Custom</PresentationFormat>
  <Paragraphs>119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Heebo Medium</vt:lpstr>
      <vt:lpstr>Heebo Bold</vt:lpstr>
      <vt:lpstr>Crimson Pro Semi Bold</vt:lpstr>
      <vt:lpstr>Arial</vt:lpstr>
      <vt:lpstr>Heebo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2025-05-09T19:58:58Z</dcterms:created>
  <dcterms:modified xsi:type="dcterms:W3CDTF">2025-05-09T20:00:49Z</dcterms:modified>
</cp:coreProperties>
</file>