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7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Alexandria" panose="020B0604020202020204" charset="-78"/>
      <p:regular r:id="rId17"/>
    </p:embeddedFont>
    <p:embeddedFont>
      <p:font typeface="Nobile"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7" d="100"/>
          <a:sy n="87" d="100"/>
        </p:scale>
        <p:origin x="810"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893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64858" y="647462"/>
            <a:ext cx="7614285" cy="1194911"/>
          </a:xfrm>
          <a:prstGeom prst="rect">
            <a:avLst/>
          </a:prstGeom>
          <a:noFill/>
          <a:ln/>
        </p:spPr>
        <p:txBody>
          <a:bodyPr wrap="square" lIns="0" tIns="0" rIns="0" bIns="0" rtlCol="0" anchor="t"/>
          <a:lstStyle/>
          <a:p>
            <a:pPr marL="0" indent="0" algn="l">
              <a:lnSpc>
                <a:spcPts val="4700"/>
              </a:lnSpc>
              <a:buNone/>
            </a:pPr>
            <a:r>
              <a:rPr lang="en-US" sz="3750" dirty="0">
                <a:solidFill>
                  <a:srgbClr val="1B1B27"/>
                </a:solidFill>
                <a:latin typeface="Alexandria" pitchFamily="34" charset="0"/>
                <a:ea typeface="Alexandria" pitchFamily="34" charset="-122"/>
                <a:cs typeface="Alexandria" pitchFamily="34" charset="-120"/>
              </a:rPr>
              <a:t>Speaking the Language of the C-Suite</a:t>
            </a:r>
            <a:endParaRPr lang="en-US" sz="3750" dirty="0"/>
          </a:p>
        </p:txBody>
      </p:sp>
      <p:sp>
        <p:nvSpPr>
          <p:cNvPr id="4" name="Text 1"/>
          <p:cNvSpPr/>
          <p:nvPr/>
        </p:nvSpPr>
        <p:spPr>
          <a:xfrm>
            <a:off x="764858" y="2129195"/>
            <a:ext cx="7614285" cy="1194911"/>
          </a:xfrm>
          <a:prstGeom prst="rect">
            <a:avLst/>
          </a:prstGeom>
          <a:noFill/>
          <a:ln/>
        </p:spPr>
        <p:txBody>
          <a:bodyPr wrap="square" lIns="0" tIns="0" rIns="0" bIns="0" rtlCol="0" anchor="t"/>
          <a:lstStyle/>
          <a:p>
            <a:pPr marL="0" indent="0" algn="l">
              <a:lnSpc>
                <a:spcPts val="4700"/>
              </a:lnSpc>
              <a:buNone/>
            </a:pPr>
            <a:r>
              <a:rPr lang="en-US" sz="3750" dirty="0">
                <a:solidFill>
                  <a:srgbClr val="1B1B27"/>
                </a:solidFill>
                <a:latin typeface="Alexandria" pitchFamily="34" charset="0"/>
                <a:ea typeface="Alexandria" pitchFamily="34" charset="-122"/>
                <a:cs typeface="Alexandria" pitchFamily="34" charset="-120"/>
              </a:rPr>
              <a:t>Turning Risk Reports into Strategic Stories</a:t>
            </a:r>
            <a:endParaRPr lang="en-US" sz="3750" dirty="0"/>
          </a:p>
        </p:txBody>
      </p:sp>
      <p:sp>
        <p:nvSpPr>
          <p:cNvPr id="5" name="Text 2"/>
          <p:cNvSpPr/>
          <p:nvPr/>
        </p:nvSpPr>
        <p:spPr>
          <a:xfrm>
            <a:off x="764858" y="3610928"/>
            <a:ext cx="7614285" cy="1223486"/>
          </a:xfrm>
          <a:prstGeom prst="rect">
            <a:avLst/>
          </a:prstGeom>
          <a:noFill/>
          <a:ln/>
        </p:spPr>
        <p:txBody>
          <a:bodyPr wrap="squar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When project managers walk into the executive boardroom, the conversation fundamentally shifts from operational details to strategic decisions. The challenge isn't just identifying and documenting risks—it's communicating them in a way that resonates with C-suite priorities and drives meaningful action.</a:t>
            </a:r>
            <a:endParaRPr lang="en-US" sz="1500" dirty="0"/>
          </a:p>
        </p:txBody>
      </p:sp>
      <p:pic>
        <p:nvPicPr>
          <p:cNvPr id="6" name="Image 1" descr="preencoded.png"/>
          <p:cNvPicPr>
            <a:picLocks noChangeAspect="1"/>
          </p:cNvPicPr>
          <p:nvPr/>
        </p:nvPicPr>
        <p:blipFill>
          <a:blip r:embed="rId4"/>
          <a:stretch>
            <a:fillRect/>
          </a:stretch>
        </p:blipFill>
        <p:spPr>
          <a:xfrm>
            <a:off x="764858" y="5049441"/>
            <a:ext cx="7614285" cy="1399937"/>
          </a:xfrm>
          <a:prstGeom prst="rect">
            <a:avLst/>
          </a:prstGeom>
        </p:spPr>
      </p:pic>
      <p:sp>
        <p:nvSpPr>
          <p:cNvPr id="7" name="Text 3"/>
          <p:cNvSpPr/>
          <p:nvPr/>
        </p:nvSpPr>
        <p:spPr>
          <a:xfrm>
            <a:off x="764858" y="6664404"/>
            <a:ext cx="7614285" cy="917615"/>
          </a:xfrm>
          <a:prstGeom prst="rect">
            <a:avLst/>
          </a:prstGeom>
          <a:noFill/>
          <a:ln/>
        </p:spPr>
        <p:txBody>
          <a:bodyPr wrap="squar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#ExecutiveCommunication #RiskManagement #ProjectLeadership #StorytellingForBusiness #StrategicThinking #PMO #ProjectManagement #LeadershipSkills #DecisionMaking #CLevelCommunication</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62714" y="525066"/>
            <a:ext cx="8387834" cy="595908"/>
          </a:xfrm>
          <a:prstGeom prst="rect">
            <a:avLst/>
          </a:prstGeom>
          <a:noFill/>
          <a:ln/>
        </p:spPr>
        <p:txBody>
          <a:bodyPr wrap="none" lIns="0" tIns="0" rIns="0" bIns="0" rtlCol="0" anchor="t"/>
          <a:lstStyle/>
          <a:p>
            <a:pPr marL="0" indent="0" algn="l">
              <a:lnSpc>
                <a:spcPts val="4650"/>
              </a:lnSpc>
              <a:buNone/>
            </a:pPr>
            <a:r>
              <a:rPr lang="en-US" sz="3750" dirty="0">
                <a:solidFill>
                  <a:srgbClr val="1B1B27"/>
                </a:solidFill>
                <a:latin typeface="Alexandria" pitchFamily="34" charset="0"/>
                <a:ea typeface="Alexandria" pitchFamily="34" charset="-122"/>
                <a:cs typeface="Alexandria" pitchFamily="34" charset="-120"/>
              </a:rPr>
              <a:t>Building Trust Through Consistency</a:t>
            </a:r>
            <a:endParaRPr lang="en-US" sz="3750" dirty="0"/>
          </a:p>
        </p:txBody>
      </p:sp>
      <p:sp>
        <p:nvSpPr>
          <p:cNvPr id="3" name="Text 1"/>
          <p:cNvSpPr/>
          <p:nvPr/>
        </p:nvSpPr>
        <p:spPr>
          <a:xfrm>
            <a:off x="762714" y="1502331"/>
            <a:ext cx="13104971" cy="610314"/>
          </a:xfrm>
          <a:prstGeom prst="rect">
            <a:avLst/>
          </a:prstGeom>
          <a:noFill/>
          <a:ln/>
        </p:spPr>
        <p:txBody>
          <a:bodyPr wrap="squar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Executive relationships are built on patterns of reliability and insight. Sporadic or reactive risk reporting erodes credibility, while consistent, structured communication builds the trust necessary for strategic influence and resource allocation.</a:t>
            </a:r>
            <a:endParaRPr lang="en-US" sz="1500" dirty="0"/>
          </a:p>
        </p:txBody>
      </p:sp>
      <p:sp>
        <p:nvSpPr>
          <p:cNvPr id="4" name="Text 2"/>
          <p:cNvSpPr/>
          <p:nvPr/>
        </p:nvSpPr>
        <p:spPr>
          <a:xfrm>
            <a:off x="762714" y="2517696"/>
            <a:ext cx="2860477" cy="357545"/>
          </a:xfrm>
          <a:prstGeom prst="rect">
            <a:avLst/>
          </a:prstGeom>
          <a:noFill/>
          <a:ln/>
        </p:spPr>
        <p:txBody>
          <a:bodyPr wrap="none" lIns="0" tIns="0" rIns="0" bIns="0" rtlCol="0" anchor="t"/>
          <a:lstStyle/>
          <a:p>
            <a:pPr marL="0" indent="0" algn="l">
              <a:lnSpc>
                <a:spcPts val="2800"/>
              </a:lnSpc>
              <a:buNone/>
            </a:pPr>
            <a:r>
              <a:rPr lang="en-US" sz="2250" dirty="0">
                <a:solidFill>
                  <a:srgbClr val="1B1B27"/>
                </a:solidFill>
                <a:latin typeface="Alexandria" pitchFamily="34" charset="0"/>
                <a:ea typeface="Alexandria" pitchFamily="34" charset="-122"/>
                <a:cs typeface="Alexandria" pitchFamily="34" charset="-120"/>
              </a:rPr>
              <a:t>Consistency Drivers</a:t>
            </a:r>
            <a:endParaRPr lang="en-US" sz="2250" dirty="0"/>
          </a:p>
        </p:txBody>
      </p:sp>
      <p:sp>
        <p:nvSpPr>
          <p:cNvPr id="5" name="Text 3"/>
          <p:cNvSpPr/>
          <p:nvPr/>
        </p:nvSpPr>
        <p:spPr>
          <a:xfrm>
            <a:off x="762714" y="3065859"/>
            <a:ext cx="6319838" cy="610314"/>
          </a:xfrm>
          <a:prstGeom prst="rect">
            <a:avLst/>
          </a:prstGeom>
          <a:noFill/>
          <a:ln/>
        </p:spPr>
        <p:txBody>
          <a:bodyPr wrap="square" lIns="0" tIns="0" rIns="0" bIns="0" rtlCol="0" anchor="t"/>
          <a:lstStyle/>
          <a:p>
            <a:pPr marL="342900" indent="-342900" algn="l">
              <a:lnSpc>
                <a:spcPts val="2400"/>
              </a:lnSpc>
              <a:buSzPct val="100000"/>
              <a:buChar char="•"/>
            </a:pPr>
            <a:r>
              <a:rPr lang="en-US" sz="1500" b="1" dirty="0">
                <a:solidFill>
                  <a:srgbClr val="404155"/>
                </a:solidFill>
                <a:latin typeface="Nobile" pitchFamily="34" charset="0"/>
                <a:ea typeface="Nobile" pitchFamily="34" charset="-122"/>
                <a:cs typeface="Nobile" pitchFamily="34" charset="-120"/>
              </a:rPr>
              <a:t>Regular Cadence:</a:t>
            </a:r>
            <a:r>
              <a:rPr lang="en-US" sz="1500" dirty="0">
                <a:solidFill>
                  <a:srgbClr val="404155"/>
                </a:solidFill>
                <a:latin typeface="Nobile" pitchFamily="34" charset="0"/>
                <a:ea typeface="Nobile" pitchFamily="34" charset="-122"/>
                <a:cs typeface="Nobile" pitchFamily="34" charset="-120"/>
              </a:rPr>
              <a:t> Monthly strategic risk reviews with standardized format and metrics</a:t>
            </a:r>
            <a:endParaRPr lang="en-US" sz="1500" dirty="0"/>
          </a:p>
        </p:txBody>
      </p:sp>
      <p:sp>
        <p:nvSpPr>
          <p:cNvPr id="6" name="Text 4"/>
          <p:cNvSpPr/>
          <p:nvPr/>
        </p:nvSpPr>
        <p:spPr>
          <a:xfrm>
            <a:off x="762714" y="3742849"/>
            <a:ext cx="6319838" cy="610314"/>
          </a:xfrm>
          <a:prstGeom prst="rect">
            <a:avLst/>
          </a:prstGeom>
          <a:noFill/>
          <a:ln/>
        </p:spPr>
        <p:txBody>
          <a:bodyPr wrap="square" lIns="0" tIns="0" rIns="0" bIns="0" rtlCol="0" anchor="t"/>
          <a:lstStyle/>
          <a:p>
            <a:pPr marL="342900" indent="-342900" algn="l">
              <a:lnSpc>
                <a:spcPts val="2400"/>
              </a:lnSpc>
              <a:buSzPct val="100000"/>
              <a:buChar char="•"/>
            </a:pPr>
            <a:r>
              <a:rPr lang="en-US" sz="1500" b="1" dirty="0">
                <a:solidFill>
                  <a:srgbClr val="404155"/>
                </a:solidFill>
                <a:latin typeface="Nobile" pitchFamily="34" charset="0"/>
                <a:ea typeface="Nobile" pitchFamily="34" charset="-122"/>
                <a:cs typeface="Nobile" pitchFamily="34" charset="-120"/>
              </a:rPr>
              <a:t>Structured Approach:</a:t>
            </a:r>
            <a:r>
              <a:rPr lang="en-US" sz="1500" dirty="0">
                <a:solidFill>
                  <a:srgbClr val="404155"/>
                </a:solidFill>
                <a:latin typeface="Nobile" pitchFamily="34" charset="0"/>
                <a:ea typeface="Nobile" pitchFamily="34" charset="-122"/>
                <a:cs typeface="Nobile" pitchFamily="34" charset="-120"/>
              </a:rPr>
              <a:t> Every risk story follows the same Threat→Impact→Mitigation framework</a:t>
            </a:r>
            <a:endParaRPr lang="en-US" sz="1500" dirty="0"/>
          </a:p>
        </p:txBody>
      </p:sp>
      <p:sp>
        <p:nvSpPr>
          <p:cNvPr id="7" name="Text 5"/>
          <p:cNvSpPr/>
          <p:nvPr/>
        </p:nvSpPr>
        <p:spPr>
          <a:xfrm>
            <a:off x="762714" y="4419838"/>
            <a:ext cx="6319838" cy="610314"/>
          </a:xfrm>
          <a:prstGeom prst="rect">
            <a:avLst/>
          </a:prstGeom>
          <a:noFill/>
          <a:ln/>
        </p:spPr>
        <p:txBody>
          <a:bodyPr wrap="square" lIns="0" tIns="0" rIns="0" bIns="0" rtlCol="0" anchor="t"/>
          <a:lstStyle/>
          <a:p>
            <a:pPr marL="342900" indent="-342900" algn="l">
              <a:lnSpc>
                <a:spcPts val="2400"/>
              </a:lnSpc>
              <a:buSzPct val="100000"/>
              <a:buChar char="•"/>
            </a:pPr>
            <a:r>
              <a:rPr lang="en-US" sz="1500" b="1" dirty="0">
                <a:solidFill>
                  <a:srgbClr val="404155"/>
                </a:solidFill>
                <a:latin typeface="Nobile" pitchFamily="34" charset="0"/>
                <a:ea typeface="Nobile" pitchFamily="34" charset="-122"/>
                <a:cs typeface="Nobile" pitchFamily="34" charset="-120"/>
              </a:rPr>
              <a:t>Business Focus:</a:t>
            </a:r>
            <a:r>
              <a:rPr lang="en-US" sz="1500" dirty="0">
                <a:solidFill>
                  <a:srgbClr val="404155"/>
                </a:solidFill>
                <a:latin typeface="Nobile" pitchFamily="34" charset="0"/>
                <a:ea typeface="Nobile" pitchFamily="34" charset="-122"/>
                <a:cs typeface="Nobile" pitchFamily="34" charset="-120"/>
              </a:rPr>
              <a:t> All risks connected to revenue, compliance, reputation, or strategic advantage</a:t>
            </a:r>
            <a:endParaRPr lang="en-US" sz="1500" dirty="0"/>
          </a:p>
        </p:txBody>
      </p:sp>
      <p:sp>
        <p:nvSpPr>
          <p:cNvPr id="8" name="Text 6"/>
          <p:cNvSpPr/>
          <p:nvPr/>
        </p:nvSpPr>
        <p:spPr>
          <a:xfrm>
            <a:off x="762714" y="5096828"/>
            <a:ext cx="6319838" cy="610314"/>
          </a:xfrm>
          <a:prstGeom prst="rect">
            <a:avLst/>
          </a:prstGeom>
          <a:noFill/>
          <a:ln/>
        </p:spPr>
        <p:txBody>
          <a:bodyPr wrap="square" lIns="0" tIns="0" rIns="0" bIns="0" rtlCol="0" anchor="t"/>
          <a:lstStyle/>
          <a:p>
            <a:pPr marL="342900" indent="-342900" algn="l">
              <a:lnSpc>
                <a:spcPts val="2400"/>
              </a:lnSpc>
              <a:buSzPct val="100000"/>
              <a:buChar char="•"/>
            </a:pPr>
            <a:r>
              <a:rPr lang="en-US" sz="1500" b="1" dirty="0">
                <a:solidFill>
                  <a:srgbClr val="404155"/>
                </a:solidFill>
                <a:latin typeface="Nobile" pitchFamily="34" charset="0"/>
                <a:ea typeface="Nobile" pitchFamily="34" charset="-122"/>
                <a:cs typeface="Nobile" pitchFamily="34" charset="-120"/>
              </a:rPr>
              <a:t>Proactive Updates:</a:t>
            </a:r>
            <a:r>
              <a:rPr lang="en-US" sz="1500" dirty="0">
                <a:solidFill>
                  <a:srgbClr val="404155"/>
                </a:solidFill>
                <a:latin typeface="Nobile" pitchFamily="34" charset="0"/>
                <a:ea typeface="Nobile" pitchFamily="34" charset="-122"/>
                <a:cs typeface="Nobile" pitchFamily="34" charset="-120"/>
              </a:rPr>
              <a:t> Anticipating and addressing emerging risks before they become critical</a:t>
            </a:r>
            <a:endParaRPr lang="en-US" sz="1500" dirty="0"/>
          </a:p>
        </p:txBody>
      </p:sp>
      <p:sp>
        <p:nvSpPr>
          <p:cNvPr id="9" name="Text 7"/>
          <p:cNvSpPr/>
          <p:nvPr/>
        </p:nvSpPr>
        <p:spPr>
          <a:xfrm>
            <a:off x="762714" y="5773817"/>
            <a:ext cx="6319838" cy="610314"/>
          </a:xfrm>
          <a:prstGeom prst="rect">
            <a:avLst/>
          </a:prstGeom>
          <a:noFill/>
          <a:ln/>
        </p:spPr>
        <p:txBody>
          <a:bodyPr wrap="square" lIns="0" tIns="0" rIns="0" bIns="0" rtlCol="0" anchor="t"/>
          <a:lstStyle/>
          <a:p>
            <a:pPr marL="342900" indent="-342900" algn="l">
              <a:lnSpc>
                <a:spcPts val="2400"/>
              </a:lnSpc>
              <a:buSzPct val="100000"/>
              <a:buChar char="•"/>
            </a:pPr>
            <a:r>
              <a:rPr lang="en-US" sz="1500" b="1" dirty="0">
                <a:solidFill>
                  <a:srgbClr val="404155"/>
                </a:solidFill>
                <a:latin typeface="Nobile" pitchFamily="34" charset="0"/>
                <a:ea typeface="Nobile" pitchFamily="34" charset="-122"/>
                <a:cs typeface="Nobile" pitchFamily="34" charset="-120"/>
              </a:rPr>
              <a:t>Outcome Tracking:</a:t>
            </a:r>
            <a:r>
              <a:rPr lang="en-US" sz="1500" dirty="0">
                <a:solidFill>
                  <a:srgbClr val="404155"/>
                </a:solidFill>
                <a:latin typeface="Nobile" pitchFamily="34" charset="0"/>
                <a:ea typeface="Nobile" pitchFamily="34" charset="-122"/>
                <a:cs typeface="Nobile" pitchFamily="34" charset="-120"/>
              </a:rPr>
              <a:t> Following up on previous recommendations with results and lessons learned</a:t>
            </a:r>
            <a:endParaRPr lang="en-US" sz="1500" dirty="0"/>
          </a:p>
        </p:txBody>
      </p:sp>
      <p:sp>
        <p:nvSpPr>
          <p:cNvPr id="10" name="Text 8"/>
          <p:cNvSpPr/>
          <p:nvPr/>
        </p:nvSpPr>
        <p:spPr>
          <a:xfrm>
            <a:off x="7555468" y="2517696"/>
            <a:ext cx="2860477" cy="357545"/>
          </a:xfrm>
          <a:prstGeom prst="rect">
            <a:avLst/>
          </a:prstGeom>
          <a:noFill/>
          <a:ln/>
        </p:spPr>
        <p:txBody>
          <a:bodyPr wrap="none" lIns="0" tIns="0" rIns="0" bIns="0" rtlCol="0" anchor="t"/>
          <a:lstStyle/>
          <a:p>
            <a:pPr marL="0" indent="0" algn="l">
              <a:lnSpc>
                <a:spcPts val="2800"/>
              </a:lnSpc>
              <a:buNone/>
            </a:pPr>
            <a:r>
              <a:rPr lang="en-US" sz="2250" dirty="0">
                <a:solidFill>
                  <a:srgbClr val="1B1B27"/>
                </a:solidFill>
                <a:latin typeface="Alexandria" pitchFamily="34" charset="0"/>
                <a:ea typeface="Alexandria" pitchFamily="34" charset="-122"/>
                <a:cs typeface="Alexandria" pitchFamily="34" charset="-120"/>
              </a:rPr>
              <a:t>Trust Indicators</a:t>
            </a:r>
            <a:endParaRPr lang="en-US" sz="2250" dirty="0"/>
          </a:p>
        </p:txBody>
      </p:sp>
      <p:sp>
        <p:nvSpPr>
          <p:cNvPr id="11" name="Text 9"/>
          <p:cNvSpPr/>
          <p:nvPr/>
        </p:nvSpPr>
        <p:spPr>
          <a:xfrm>
            <a:off x="7555468" y="3065859"/>
            <a:ext cx="6319838" cy="305157"/>
          </a:xfrm>
          <a:prstGeom prst="rect">
            <a:avLst/>
          </a:prstGeom>
          <a:noFill/>
          <a:ln/>
        </p:spPr>
        <p:txBody>
          <a:bodyPr wrap="none" lIns="0" tIns="0" rIns="0" bIns="0" rtlCol="0" anchor="t"/>
          <a:lstStyle/>
          <a:p>
            <a:pPr marL="342900" indent="-342900" algn="l">
              <a:lnSpc>
                <a:spcPts val="2400"/>
              </a:lnSpc>
              <a:buSzPct val="100000"/>
              <a:buChar char="•"/>
            </a:pPr>
            <a:r>
              <a:rPr lang="en-US" sz="1500" dirty="0">
                <a:solidFill>
                  <a:srgbClr val="404155"/>
                </a:solidFill>
                <a:latin typeface="Nobile" pitchFamily="34" charset="0"/>
                <a:ea typeface="Nobile" pitchFamily="34" charset="-122"/>
                <a:cs typeface="Nobile" pitchFamily="34" charset="-120"/>
              </a:rPr>
              <a:t>Executives begin seeking your input on strategic decisions</a:t>
            </a:r>
            <a:endParaRPr lang="en-US" sz="1500" dirty="0"/>
          </a:p>
        </p:txBody>
      </p:sp>
      <p:sp>
        <p:nvSpPr>
          <p:cNvPr id="12" name="Text 10"/>
          <p:cNvSpPr/>
          <p:nvPr/>
        </p:nvSpPr>
        <p:spPr>
          <a:xfrm>
            <a:off x="7555468" y="3437692"/>
            <a:ext cx="6319838" cy="305157"/>
          </a:xfrm>
          <a:prstGeom prst="rect">
            <a:avLst/>
          </a:prstGeom>
          <a:noFill/>
          <a:ln/>
        </p:spPr>
        <p:txBody>
          <a:bodyPr wrap="none" lIns="0" tIns="0" rIns="0" bIns="0" rtlCol="0" anchor="t"/>
          <a:lstStyle/>
          <a:p>
            <a:pPr marL="342900" indent="-342900" algn="l">
              <a:lnSpc>
                <a:spcPts val="2400"/>
              </a:lnSpc>
              <a:buSzPct val="100000"/>
              <a:buChar char="•"/>
            </a:pPr>
            <a:r>
              <a:rPr lang="en-US" sz="1500" dirty="0">
                <a:solidFill>
                  <a:srgbClr val="404155"/>
                </a:solidFill>
                <a:latin typeface="Nobile" pitchFamily="34" charset="0"/>
                <a:ea typeface="Nobile" pitchFamily="34" charset="-122"/>
                <a:cs typeface="Nobile" pitchFamily="34" charset="-120"/>
              </a:rPr>
              <a:t>Budget discussions include your risk assessments as key factors</a:t>
            </a:r>
            <a:endParaRPr lang="en-US" sz="1500" dirty="0"/>
          </a:p>
        </p:txBody>
      </p:sp>
      <p:sp>
        <p:nvSpPr>
          <p:cNvPr id="13" name="Text 11"/>
          <p:cNvSpPr/>
          <p:nvPr/>
        </p:nvSpPr>
        <p:spPr>
          <a:xfrm>
            <a:off x="7555468" y="3809524"/>
            <a:ext cx="6319838" cy="610314"/>
          </a:xfrm>
          <a:prstGeom prst="rect">
            <a:avLst/>
          </a:prstGeom>
          <a:noFill/>
          <a:ln/>
        </p:spPr>
        <p:txBody>
          <a:bodyPr wrap="square" lIns="0" tIns="0" rIns="0" bIns="0" rtlCol="0" anchor="t"/>
          <a:lstStyle/>
          <a:p>
            <a:pPr marL="342900" indent="-342900" algn="l">
              <a:lnSpc>
                <a:spcPts val="2400"/>
              </a:lnSpc>
              <a:buSzPct val="100000"/>
              <a:buChar char="•"/>
            </a:pPr>
            <a:r>
              <a:rPr lang="en-US" sz="1500" dirty="0">
                <a:solidFill>
                  <a:srgbClr val="404155"/>
                </a:solidFill>
                <a:latin typeface="Nobile" pitchFamily="34" charset="0"/>
                <a:ea typeface="Nobile" pitchFamily="34" charset="-122"/>
                <a:cs typeface="Nobile" pitchFamily="34" charset="-120"/>
              </a:rPr>
              <a:t>Senior leadership references your risk stories in broader strategic planning</a:t>
            </a:r>
            <a:endParaRPr lang="en-US" sz="1500" dirty="0"/>
          </a:p>
        </p:txBody>
      </p:sp>
      <p:sp>
        <p:nvSpPr>
          <p:cNvPr id="14" name="Text 12"/>
          <p:cNvSpPr/>
          <p:nvPr/>
        </p:nvSpPr>
        <p:spPr>
          <a:xfrm>
            <a:off x="7555468" y="4486513"/>
            <a:ext cx="6319838" cy="610314"/>
          </a:xfrm>
          <a:prstGeom prst="rect">
            <a:avLst/>
          </a:prstGeom>
          <a:noFill/>
          <a:ln/>
        </p:spPr>
        <p:txBody>
          <a:bodyPr wrap="square" lIns="0" tIns="0" rIns="0" bIns="0" rtlCol="0" anchor="t"/>
          <a:lstStyle/>
          <a:p>
            <a:pPr marL="342900" indent="-342900" algn="l">
              <a:lnSpc>
                <a:spcPts val="2400"/>
              </a:lnSpc>
              <a:buSzPct val="100000"/>
              <a:buChar char="•"/>
            </a:pPr>
            <a:r>
              <a:rPr lang="en-US" sz="1500" dirty="0">
                <a:solidFill>
                  <a:srgbClr val="404155"/>
                </a:solidFill>
                <a:latin typeface="Nobile" pitchFamily="34" charset="0"/>
                <a:ea typeface="Nobile" pitchFamily="34" charset="-122"/>
                <a:cs typeface="Nobile" pitchFamily="34" charset="-120"/>
              </a:rPr>
              <a:t>Other department heads request your risk communication approach</a:t>
            </a:r>
            <a:endParaRPr lang="en-US" sz="1500" dirty="0"/>
          </a:p>
        </p:txBody>
      </p:sp>
      <p:sp>
        <p:nvSpPr>
          <p:cNvPr id="15" name="Text 13"/>
          <p:cNvSpPr/>
          <p:nvPr/>
        </p:nvSpPr>
        <p:spPr>
          <a:xfrm>
            <a:off x="7555468" y="5163503"/>
            <a:ext cx="6319838" cy="305157"/>
          </a:xfrm>
          <a:prstGeom prst="rect">
            <a:avLst/>
          </a:prstGeom>
          <a:noFill/>
          <a:ln/>
        </p:spPr>
        <p:txBody>
          <a:bodyPr wrap="none" lIns="0" tIns="0" rIns="0" bIns="0" rtlCol="0" anchor="t"/>
          <a:lstStyle/>
          <a:p>
            <a:pPr marL="342900" indent="-342900" algn="l">
              <a:lnSpc>
                <a:spcPts val="2400"/>
              </a:lnSpc>
              <a:buSzPct val="100000"/>
              <a:buChar char="•"/>
            </a:pPr>
            <a:r>
              <a:rPr lang="en-US" sz="1500" dirty="0">
                <a:solidFill>
                  <a:srgbClr val="404155"/>
                </a:solidFill>
                <a:latin typeface="Nobile" pitchFamily="34" charset="0"/>
                <a:ea typeface="Nobile" pitchFamily="34" charset="-122"/>
                <a:cs typeface="Nobile" pitchFamily="34" charset="-120"/>
              </a:rPr>
              <a:t>You're invited to participate in higher-level strategic initiatives</a:t>
            </a:r>
            <a:endParaRPr lang="en-US" sz="1500" dirty="0"/>
          </a:p>
        </p:txBody>
      </p:sp>
      <p:sp>
        <p:nvSpPr>
          <p:cNvPr id="16" name="Text 14"/>
          <p:cNvSpPr/>
          <p:nvPr/>
        </p:nvSpPr>
        <p:spPr>
          <a:xfrm>
            <a:off x="1048703" y="6879669"/>
            <a:ext cx="12818983" cy="610314"/>
          </a:xfrm>
          <a:prstGeom prst="rect">
            <a:avLst/>
          </a:prstGeom>
          <a:noFill/>
          <a:ln/>
        </p:spPr>
        <p:txBody>
          <a:bodyPr wrap="squar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"Executives notice patterns. If your risk reporting is always scattered or reactive, you'll lose credibility. Consistent, outcome-focused risk stories build the trust and influence critical for executive buy-in."</a:t>
            </a:r>
            <a:endParaRPr lang="en-US" sz="1500" dirty="0"/>
          </a:p>
        </p:txBody>
      </p:sp>
      <p:sp>
        <p:nvSpPr>
          <p:cNvPr id="17" name="Shape 15"/>
          <p:cNvSpPr/>
          <p:nvPr/>
        </p:nvSpPr>
        <p:spPr>
          <a:xfrm>
            <a:off x="762714" y="6665238"/>
            <a:ext cx="22860" cy="1039178"/>
          </a:xfrm>
          <a:prstGeom prst="rect">
            <a:avLst/>
          </a:prstGeom>
          <a:solidFill>
            <a:srgbClr val="1B54DA"/>
          </a:solidFill>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39735" y="653415"/>
            <a:ext cx="8780502" cy="577810"/>
          </a:xfrm>
          <a:prstGeom prst="rect">
            <a:avLst/>
          </a:prstGeom>
          <a:noFill/>
          <a:ln/>
        </p:spPr>
        <p:txBody>
          <a:bodyPr wrap="none" lIns="0" tIns="0" rIns="0" bIns="0" rtlCol="0" anchor="t"/>
          <a:lstStyle/>
          <a:p>
            <a:pPr marL="0" indent="0" algn="l">
              <a:lnSpc>
                <a:spcPts val="4550"/>
              </a:lnSpc>
              <a:buNone/>
            </a:pPr>
            <a:r>
              <a:rPr lang="en-US" sz="3600" dirty="0">
                <a:solidFill>
                  <a:srgbClr val="1B1B27"/>
                </a:solidFill>
                <a:latin typeface="Alexandria" pitchFamily="34" charset="0"/>
                <a:ea typeface="Alexandria" pitchFamily="34" charset="-122"/>
                <a:cs typeface="Alexandria" pitchFamily="34" charset="-120"/>
              </a:rPr>
              <a:t>Common Risk Communication Pitfalls</a:t>
            </a:r>
            <a:endParaRPr lang="en-US" sz="3600" dirty="0"/>
          </a:p>
        </p:txBody>
      </p:sp>
      <p:sp>
        <p:nvSpPr>
          <p:cNvPr id="3" name="Text 1"/>
          <p:cNvSpPr/>
          <p:nvPr/>
        </p:nvSpPr>
        <p:spPr>
          <a:xfrm>
            <a:off x="739735" y="1601033"/>
            <a:ext cx="13150929" cy="591503"/>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Even well-intentioned project managers can undermine their credibility through common communication mistakes. Understanding and avoiding these pitfalls is essential for maintaining executive trust and achieving strategic influence.</a:t>
            </a:r>
            <a:endParaRPr lang="en-US" sz="1450" dirty="0"/>
          </a:p>
        </p:txBody>
      </p:sp>
      <p:sp>
        <p:nvSpPr>
          <p:cNvPr id="4" name="Shape 2"/>
          <p:cNvSpPr/>
          <p:nvPr/>
        </p:nvSpPr>
        <p:spPr>
          <a:xfrm>
            <a:off x="739735" y="2400538"/>
            <a:ext cx="6482953" cy="1998464"/>
          </a:xfrm>
          <a:prstGeom prst="roundRect">
            <a:avLst>
              <a:gd name="adj" fmla="val 5491"/>
            </a:avLst>
          </a:prstGeom>
          <a:solidFill>
            <a:srgbClr val="F9F9FF"/>
          </a:solidFill>
          <a:ln w="22860">
            <a:solidFill>
              <a:srgbClr val="FF6B6B"/>
            </a:solidFill>
            <a:prstDash val="solid"/>
          </a:ln>
        </p:spPr>
        <p:txBody>
          <a:bodyPr/>
          <a:lstStyle/>
          <a:p>
            <a:endParaRPr lang="en-US"/>
          </a:p>
        </p:txBody>
      </p:sp>
      <p:sp>
        <p:nvSpPr>
          <p:cNvPr id="5" name="Shape 3"/>
          <p:cNvSpPr/>
          <p:nvPr/>
        </p:nvSpPr>
        <p:spPr>
          <a:xfrm>
            <a:off x="716875" y="2400538"/>
            <a:ext cx="91440" cy="1998464"/>
          </a:xfrm>
          <a:prstGeom prst="roundRect">
            <a:avLst>
              <a:gd name="adj" fmla="val 84949"/>
            </a:avLst>
          </a:prstGeom>
          <a:solidFill>
            <a:srgbClr val="FF6B6B"/>
          </a:solidFill>
          <a:ln/>
        </p:spPr>
        <p:txBody>
          <a:bodyPr/>
          <a:lstStyle/>
          <a:p>
            <a:endParaRPr lang="en-US"/>
          </a:p>
        </p:txBody>
      </p:sp>
      <p:sp>
        <p:nvSpPr>
          <p:cNvPr id="6" name="Text 4"/>
          <p:cNvSpPr/>
          <p:nvPr/>
        </p:nvSpPr>
        <p:spPr>
          <a:xfrm>
            <a:off x="1016079" y="2608302"/>
            <a:ext cx="2469594" cy="288965"/>
          </a:xfrm>
          <a:prstGeom prst="rect">
            <a:avLst/>
          </a:prstGeom>
          <a:noFill/>
          <a:ln/>
        </p:spPr>
        <p:txBody>
          <a:bodyPr wrap="none" lIns="0" tIns="0" rIns="0" bIns="0" rtlCol="0" anchor="t"/>
          <a:lstStyle/>
          <a:p>
            <a:pPr marL="0" indent="0" algn="l">
              <a:lnSpc>
                <a:spcPts val="2250"/>
              </a:lnSpc>
              <a:buNone/>
            </a:pPr>
            <a:r>
              <a:rPr lang="en-US" sz="1800" dirty="0">
                <a:solidFill>
                  <a:srgbClr val="404155"/>
                </a:solidFill>
                <a:latin typeface="Alexandria" pitchFamily="34" charset="0"/>
                <a:ea typeface="Alexandria" pitchFamily="34" charset="-122"/>
                <a:cs typeface="Alexandria" pitchFamily="34" charset="-120"/>
              </a:rPr>
              <a:t>Information Overload</a:t>
            </a:r>
            <a:endParaRPr lang="en-US" sz="1800" dirty="0"/>
          </a:p>
        </p:txBody>
      </p:sp>
      <p:sp>
        <p:nvSpPr>
          <p:cNvPr id="7" name="Text 5"/>
          <p:cNvSpPr/>
          <p:nvPr/>
        </p:nvSpPr>
        <p:spPr>
          <a:xfrm>
            <a:off x="1016079" y="3008233"/>
            <a:ext cx="5998845" cy="1183005"/>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Presenting every identified risk with equal weight overwhelms executives and obscures critical priorities. Focus on the top 3-5 strategic risks that require executive attention and decision-making.</a:t>
            </a:r>
            <a:endParaRPr lang="en-US" sz="1450" dirty="0"/>
          </a:p>
        </p:txBody>
      </p:sp>
      <p:sp>
        <p:nvSpPr>
          <p:cNvPr id="8" name="Shape 6"/>
          <p:cNvSpPr/>
          <p:nvPr/>
        </p:nvSpPr>
        <p:spPr>
          <a:xfrm>
            <a:off x="7407593" y="2400538"/>
            <a:ext cx="6483072" cy="1998464"/>
          </a:xfrm>
          <a:prstGeom prst="roundRect">
            <a:avLst>
              <a:gd name="adj" fmla="val 5491"/>
            </a:avLst>
          </a:prstGeom>
          <a:solidFill>
            <a:srgbClr val="F9F9FF"/>
          </a:solidFill>
          <a:ln w="22860">
            <a:solidFill>
              <a:srgbClr val="FF6B6B"/>
            </a:solidFill>
            <a:prstDash val="solid"/>
          </a:ln>
        </p:spPr>
        <p:txBody>
          <a:bodyPr/>
          <a:lstStyle/>
          <a:p>
            <a:endParaRPr lang="en-US"/>
          </a:p>
        </p:txBody>
      </p:sp>
      <p:sp>
        <p:nvSpPr>
          <p:cNvPr id="9" name="Shape 7"/>
          <p:cNvSpPr/>
          <p:nvPr/>
        </p:nvSpPr>
        <p:spPr>
          <a:xfrm>
            <a:off x="7384733" y="2400538"/>
            <a:ext cx="91440" cy="1998464"/>
          </a:xfrm>
          <a:prstGeom prst="roundRect">
            <a:avLst>
              <a:gd name="adj" fmla="val 84949"/>
            </a:avLst>
          </a:prstGeom>
          <a:solidFill>
            <a:srgbClr val="FF6B6B"/>
          </a:solidFill>
          <a:ln/>
        </p:spPr>
        <p:txBody>
          <a:bodyPr/>
          <a:lstStyle/>
          <a:p>
            <a:endParaRPr lang="en-US"/>
          </a:p>
        </p:txBody>
      </p:sp>
      <p:sp>
        <p:nvSpPr>
          <p:cNvPr id="10" name="Text 8"/>
          <p:cNvSpPr/>
          <p:nvPr/>
        </p:nvSpPr>
        <p:spPr>
          <a:xfrm>
            <a:off x="7683937" y="2608302"/>
            <a:ext cx="2311718" cy="288965"/>
          </a:xfrm>
          <a:prstGeom prst="rect">
            <a:avLst/>
          </a:prstGeom>
          <a:noFill/>
          <a:ln/>
        </p:spPr>
        <p:txBody>
          <a:bodyPr wrap="none" lIns="0" tIns="0" rIns="0" bIns="0" rtlCol="0" anchor="t"/>
          <a:lstStyle/>
          <a:p>
            <a:pPr marL="0" indent="0" algn="l">
              <a:lnSpc>
                <a:spcPts val="2250"/>
              </a:lnSpc>
              <a:buNone/>
            </a:pPr>
            <a:r>
              <a:rPr lang="en-US" sz="1800" dirty="0">
                <a:solidFill>
                  <a:srgbClr val="404155"/>
                </a:solidFill>
                <a:latin typeface="Alexandria" pitchFamily="34" charset="0"/>
                <a:ea typeface="Alexandria" pitchFamily="34" charset="-122"/>
                <a:cs typeface="Alexandria" pitchFamily="34" charset="-120"/>
              </a:rPr>
              <a:t>Technical Jargon</a:t>
            </a:r>
            <a:endParaRPr lang="en-US" sz="1800" dirty="0"/>
          </a:p>
        </p:txBody>
      </p:sp>
      <p:sp>
        <p:nvSpPr>
          <p:cNvPr id="11" name="Text 9"/>
          <p:cNvSpPr/>
          <p:nvPr/>
        </p:nvSpPr>
        <p:spPr>
          <a:xfrm>
            <a:off x="7683937" y="3008233"/>
            <a:ext cx="5998964" cy="1183005"/>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Using implementation-specific language alienates executive audiences. Translate technical concepts into business impact using revenue, compliance, reputation, and strategic advantage frameworks.</a:t>
            </a:r>
            <a:endParaRPr lang="en-US" sz="1450" dirty="0"/>
          </a:p>
        </p:txBody>
      </p:sp>
      <p:sp>
        <p:nvSpPr>
          <p:cNvPr id="12" name="Shape 10"/>
          <p:cNvSpPr/>
          <p:nvPr/>
        </p:nvSpPr>
        <p:spPr>
          <a:xfrm>
            <a:off x="739735" y="4583906"/>
            <a:ext cx="6482953" cy="1702713"/>
          </a:xfrm>
          <a:prstGeom prst="roundRect">
            <a:avLst>
              <a:gd name="adj" fmla="val 6444"/>
            </a:avLst>
          </a:prstGeom>
          <a:solidFill>
            <a:srgbClr val="F9F9FF"/>
          </a:solidFill>
          <a:ln w="22860">
            <a:solidFill>
              <a:srgbClr val="FF6B6B"/>
            </a:solidFill>
            <a:prstDash val="solid"/>
          </a:ln>
        </p:spPr>
        <p:txBody>
          <a:bodyPr/>
          <a:lstStyle/>
          <a:p>
            <a:endParaRPr lang="en-US"/>
          </a:p>
        </p:txBody>
      </p:sp>
      <p:sp>
        <p:nvSpPr>
          <p:cNvPr id="13" name="Shape 11"/>
          <p:cNvSpPr/>
          <p:nvPr/>
        </p:nvSpPr>
        <p:spPr>
          <a:xfrm>
            <a:off x="716875" y="4583906"/>
            <a:ext cx="91440" cy="1702713"/>
          </a:xfrm>
          <a:prstGeom prst="roundRect">
            <a:avLst>
              <a:gd name="adj" fmla="val 84949"/>
            </a:avLst>
          </a:prstGeom>
          <a:solidFill>
            <a:srgbClr val="FF6B6B"/>
          </a:solidFill>
          <a:ln/>
        </p:spPr>
        <p:txBody>
          <a:bodyPr/>
          <a:lstStyle/>
          <a:p>
            <a:endParaRPr lang="en-US"/>
          </a:p>
        </p:txBody>
      </p:sp>
      <p:sp>
        <p:nvSpPr>
          <p:cNvPr id="14" name="Text 12"/>
          <p:cNvSpPr/>
          <p:nvPr/>
        </p:nvSpPr>
        <p:spPr>
          <a:xfrm>
            <a:off x="1016079" y="4791670"/>
            <a:ext cx="2311718" cy="288965"/>
          </a:xfrm>
          <a:prstGeom prst="rect">
            <a:avLst/>
          </a:prstGeom>
          <a:noFill/>
          <a:ln/>
        </p:spPr>
        <p:txBody>
          <a:bodyPr wrap="none" lIns="0" tIns="0" rIns="0" bIns="0" rtlCol="0" anchor="t"/>
          <a:lstStyle/>
          <a:p>
            <a:pPr marL="0" indent="0" algn="l">
              <a:lnSpc>
                <a:spcPts val="2250"/>
              </a:lnSpc>
              <a:buNone/>
            </a:pPr>
            <a:r>
              <a:rPr lang="en-US" sz="1800" dirty="0">
                <a:solidFill>
                  <a:srgbClr val="404155"/>
                </a:solidFill>
                <a:latin typeface="Alexandria" pitchFamily="34" charset="0"/>
                <a:ea typeface="Alexandria" pitchFamily="34" charset="-122"/>
                <a:cs typeface="Alexandria" pitchFamily="34" charset="-120"/>
              </a:rPr>
              <a:t>Reactive Reporting</a:t>
            </a:r>
            <a:endParaRPr lang="en-US" sz="1800" dirty="0"/>
          </a:p>
        </p:txBody>
      </p:sp>
      <p:sp>
        <p:nvSpPr>
          <p:cNvPr id="15" name="Text 13"/>
          <p:cNvSpPr/>
          <p:nvPr/>
        </p:nvSpPr>
        <p:spPr>
          <a:xfrm>
            <a:off x="1016079" y="5191601"/>
            <a:ext cx="5998845" cy="887254"/>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Only communicating risks when they become critical damages credibility. Establish proactive communication patterns that anticipate and address emerging threats before escalation.</a:t>
            </a:r>
            <a:endParaRPr lang="en-US" sz="1450" dirty="0"/>
          </a:p>
        </p:txBody>
      </p:sp>
      <p:sp>
        <p:nvSpPr>
          <p:cNvPr id="16" name="Shape 14"/>
          <p:cNvSpPr/>
          <p:nvPr/>
        </p:nvSpPr>
        <p:spPr>
          <a:xfrm>
            <a:off x="7407593" y="4583906"/>
            <a:ext cx="6483072" cy="1702713"/>
          </a:xfrm>
          <a:prstGeom prst="roundRect">
            <a:avLst>
              <a:gd name="adj" fmla="val 6444"/>
            </a:avLst>
          </a:prstGeom>
          <a:solidFill>
            <a:srgbClr val="F9F9FF"/>
          </a:solidFill>
          <a:ln w="22860">
            <a:solidFill>
              <a:srgbClr val="FF6B6B"/>
            </a:solidFill>
            <a:prstDash val="solid"/>
          </a:ln>
        </p:spPr>
        <p:txBody>
          <a:bodyPr/>
          <a:lstStyle/>
          <a:p>
            <a:endParaRPr lang="en-US"/>
          </a:p>
        </p:txBody>
      </p:sp>
      <p:sp>
        <p:nvSpPr>
          <p:cNvPr id="17" name="Shape 15"/>
          <p:cNvSpPr/>
          <p:nvPr/>
        </p:nvSpPr>
        <p:spPr>
          <a:xfrm>
            <a:off x="7384733" y="4583906"/>
            <a:ext cx="91440" cy="1702713"/>
          </a:xfrm>
          <a:prstGeom prst="roundRect">
            <a:avLst>
              <a:gd name="adj" fmla="val 84949"/>
            </a:avLst>
          </a:prstGeom>
          <a:solidFill>
            <a:srgbClr val="FF6B6B"/>
          </a:solidFill>
          <a:ln/>
        </p:spPr>
        <p:txBody>
          <a:bodyPr/>
          <a:lstStyle/>
          <a:p>
            <a:endParaRPr lang="en-US"/>
          </a:p>
        </p:txBody>
      </p:sp>
      <p:sp>
        <p:nvSpPr>
          <p:cNvPr id="18" name="Text 16"/>
          <p:cNvSpPr/>
          <p:nvPr/>
        </p:nvSpPr>
        <p:spPr>
          <a:xfrm>
            <a:off x="7683937" y="4791670"/>
            <a:ext cx="2709743" cy="288965"/>
          </a:xfrm>
          <a:prstGeom prst="rect">
            <a:avLst/>
          </a:prstGeom>
          <a:noFill/>
          <a:ln/>
        </p:spPr>
        <p:txBody>
          <a:bodyPr wrap="none" lIns="0" tIns="0" rIns="0" bIns="0" rtlCol="0" anchor="t"/>
          <a:lstStyle/>
          <a:p>
            <a:pPr marL="0" indent="0" algn="l">
              <a:lnSpc>
                <a:spcPts val="2250"/>
              </a:lnSpc>
              <a:buNone/>
            </a:pPr>
            <a:r>
              <a:rPr lang="en-US" sz="1800" dirty="0">
                <a:solidFill>
                  <a:srgbClr val="404155"/>
                </a:solidFill>
                <a:latin typeface="Alexandria" pitchFamily="34" charset="0"/>
                <a:ea typeface="Alexandria" pitchFamily="34" charset="-122"/>
                <a:cs typeface="Alexandria" pitchFamily="34" charset="-120"/>
              </a:rPr>
              <a:t>Solution-Free Problems</a:t>
            </a:r>
            <a:endParaRPr lang="en-US" sz="1800" dirty="0"/>
          </a:p>
        </p:txBody>
      </p:sp>
      <p:sp>
        <p:nvSpPr>
          <p:cNvPr id="19" name="Text 17"/>
          <p:cNvSpPr/>
          <p:nvPr/>
        </p:nvSpPr>
        <p:spPr>
          <a:xfrm>
            <a:off x="7683937" y="5191601"/>
            <a:ext cx="5998964" cy="887254"/>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Presenting risks without proposed mitigation strategies creates executive frustration. Always include specific, actionable solutions with clear resource requirements and expected outcomes.</a:t>
            </a:r>
            <a:endParaRPr lang="en-US" sz="1450" dirty="0"/>
          </a:p>
        </p:txBody>
      </p:sp>
      <p:sp>
        <p:nvSpPr>
          <p:cNvPr id="20" name="Shape 18"/>
          <p:cNvSpPr/>
          <p:nvPr/>
        </p:nvSpPr>
        <p:spPr>
          <a:xfrm>
            <a:off x="739735" y="6494621"/>
            <a:ext cx="13150929" cy="1081445"/>
          </a:xfrm>
          <a:prstGeom prst="roundRect">
            <a:avLst>
              <a:gd name="adj" fmla="val 7183"/>
            </a:avLst>
          </a:prstGeom>
          <a:solidFill>
            <a:srgbClr val="BBCDF7"/>
          </a:solidFill>
          <a:ln/>
        </p:spPr>
        <p:txBody>
          <a:bodyPr/>
          <a:lstStyle/>
          <a:p>
            <a:endParaRPr lang="en-US"/>
          </a:p>
        </p:txBody>
      </p:sp>
      <p:pic>
        <p:nvPicPr>
          <p:cNvPr id="21" name="Image 0" descr="preencoded.png"/>
          <p:cNvPicPr>
            <a:picLocks noChangeAspect="1"/>
          </p:cNvPicPr>
          <p:nvPr/>
        </p:nvPicPr>
        <p:blipFill>
          <a:blip r:embed="rId3"/>
          <a:stretch>
            <a:fillRect/>
          </a:stretch>
        </p:blipFill>
        <p:spPr>
          <a:xfrm>
            <a:off x="924639" y="6762036"/>
            <a:ext cx="231100" cy="184904"/>
          </a:xfrm>
          <a:prstGeom prst="rect">
            <a:avLst/>
          </a:prstGeom>
        </p:spPr>
      </p:pic>
      <p:sp>
        <p:nvSpPr>
          <p:cNvPr id="22" name="Text 19"/>
          <p:cNvSpPr/>
          <p:nvPr/>
        </p:nvSpPr>
        <p:spPr>
          <a:xfrm>
            <a:off x="1340644" y="6725722"/>
            <a:ext cx="12365117" cy="591503"/>
          </a:xfrm>
          <a:prstGeom prst="rect">
            <a:avLst/>
          </a:prstGeom>
          <a:noFill/>
          <a:ln/>
        </p:spPr>
        <p:txBody>
          <a:bodyPr wrap="square" lIns="0" tIns="0" rIns="0" bIns="0" rtlCol="0" anchor="t"/>
          <a:lstStyle/>
          <a:p>
            <a:pPr marL="0" indent="0" algn="l">
              <a:lnSpc>
                <a:spcPts val="2300"/>
              </a:lnSpc>
              <a:buNone/>
            </a:pPr>
            <a:r>
              <a:rPr lang="en-US" sz="1450" b="1" dirty="0">
                <a:solidFill>
                  <a:srgbClr val="000000"/>
                </a:solidFill>
                <a:latin typeface="Nobile" pitchFamily="34" charset="0"/>
                <a:ea typeface="Nobile" pitchFamily="34" charset="-122"/>
                <a:cs typeface="Nobile" pitchFamily="34" charset="-120"/>
              </a:rPr>
              <a:t>Recovery Strategy:</a:t>
            </a:r>
            <a:r>
              <a:rPr lang="en-US" sz="1450" dirty="0">
                <a:solidFill>
                  <a:srgbClr val="000000"/>
                </a:solidFill>
                <a:latin typeface="Nobile" pitchFamily="34" charset="0"/>
                <a:ea typeface="Nobile" pitchFamily="34" charset="-122"/>
                <a:cs typeface="Nobile" pitchFamily="34" charset="-120"/>
              </a:rPr>
              <a:t> If you've fallen into these patterns, address it directly with executives. Acknowledge the communication gap and present your new strategic approach, demonstrating immediate value through improved risk narratives.</a:t>
            </a:r>
            <a:endParaRPr lang="en-US" sz="14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779383"/>
            <a:ext cx="10522029"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Risk Story Templates for Executive Success</a:t>
            </a:r>
            <a:endParaRPr lang="en-US" sz="3900" dirty="0"/>
          </a:p>
        </p:txBody>
      </p:sp>
      <p:sp>
        <p:nvSpPr>
          <p:cNvPr id="3" name="Text 1"/>
          <p:cNvSpPr/>
          <p:nvPr/>
        </p:nvSpPr>
        <p:spPr>
          <a:xfrm>
            <a:off x="793790" y="1796296"/>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Standardizing your risk communication approach ensures consistency while allowing for customization based on specific threats and business contexts. These templates provide proven frameworks for different risk scenarios.</a:t>
            </a:r>
            <a:endParaRPr lang="en-US" sz="1550" dirty="0"/>
          </a:p>
        </p:txBody>
      </p:sp>
      <p:sp>
        <p:nvSpPr>
          <p:cNvPr id="4" name="Shape 2"/>
          <p:cNvSpPr/>
          <p:nvPr/>
        </p:nvSpPr>
        <p:spPr>
          <a:xfrm>
            <a:off x="793790" y="2654617"/>
            <a:ext cx="4215289" cy="3937159"/>
          </a:xfrm>
          <a:prstGeom prst="roundRect">
            <a:avLst>
              <a:gd name="adj" fmla="val 2117"/>
            </a:avLst>
          </a:prstGeom>
          <a:solidFill>
            <a:srgbClr val="D2DDF9"/>
          </a:solidFill>
          <a:ln w="7620">
            <a:solidFill>
              <a:srgbClr val="B8C3DF"/>
            </a:solidFill>
            <a:prstDash val="solid"/>
          </a:ln>
        </p:spPr>
        <p:txBody>
          <a:bodyPr/>
          <a:lstStyle/>
          <a:p>
            <a:endParaRPr lang="en-US"/>
          </a:p>
        </p:txBody>
      </p:sp>
      <p:sp>
        <p:nvSpPr>
          <p:cNvPr id="5" name="Text 3"/>
          <p:cNvSpPr/>
          <p:nvPr/>
        </p:nvSpPr>
        <p:spPr>
          <a:xfrm>
            <a:off x="999768" y="2860596"/>
            <a:ext cx="292703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Financial Risk Template</a:t>
            </a:r>
            <a:endParaRPr lang="en-US" sz="1950" dirty="0"/>
          </a:p>
        </p:txBody>
      </p:sp>
      <p:sp>
        <p:nvSpPr>
          <p:cNvPr id="6" name="Text 4"/>
          <p:cNvSpPr/>
          <p:nvPr/>
        </p:nvSpPr>
        <p:spPr>
          <a:xfrm>
            <a:off x="999768" y="3289816"/>
            <a:ext cx="3803333" cy="95261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Threat:</a:t>
            </a:r>
            <a:r>
              <a:rPr lang="en-US" sz="1550" dirty="0">
                <a:solidFill>
                  <a:srgbClr val="404155"/>
                </a:solidFill>
                <a:latin typeface="Nobile" pitchFamily="34" charset="0"/>
                <a:ea typeface="Nobile" pitchFamily="34" charset="-122"/>
                <a:cs typeface="Nobile" pitchFamily="34" charset="-120"/>
              </a:rPr>
              <a:t> [Specific financial exposure] threatens [revenue stream/cost structure]</a:t>
            </a:r>
            <a:endParaRPr lang="en-US" sz="1550" dirty="0"/>
          </a:p>
        </p:txBody>
      </p:sp>
      <p:sp>
        <p:nvSpPr>
          <p:cNvPr id="7" name="Text 5"/>
          <p:cNvSpPr/>
          <p:nvPr/>
        </p:nvSpPr>
        <p:spPr>
          <a:xfrm>
            <a:off x="999768" y="4361498"/>
            <a:ext cx="3803333" cy="95261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Impact:</a:t>
            </a:r>
            <a:r>
              <a:rPr lang="en-US" sz="1550" dirty="0">
                <a:solidFill>
                  <a:srgbClr val="404155"/>
                </a:solidFill>
                <a:latin typeface="Nobile" pitchFamily="34" charset="0"/>
                <a:ea typeface="Nobile" pitchFamily="34" charset="-122"/>
                <a:cs typeface="Nobile" pitchFamily="34" charset="-120"/>
              </a:rPr>
              <a:t> Potential [dollar amount] loss over [timeframe], affecting [business metric]</a:t>
            </a:r>
            <a:endParaRPr lang="en-US" sz="1550" dirty="0"/>
          </a:p>
        </p:txBody>
      </p:sp>
      <p:sp>
        <p:nvSpPr>
          <p:cNvPr id="8" name="Text 6"/>
          <p:cNvSpPr/>
          <p:nvPr/>
        </p:nvSpPr>
        <p:spPr>
          <a:xfrm>
            <a:off x="999768" y="5433179"/>
            <a:ext cx="3803333" cy="95261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Mitigation:</a:t>
            </a:r>
            <a:r>
              <a:rPr lang="en-US" sz="1550" dirty="0">
                <a:solidFill>
                  <a:srgbClr val="404155"/>
                </a:solidFill>
                <a:latin typeface="Nobile" pitchFamily="34" charset="0"/>
                <a:ea typeface="Nobile" pitchFamily="34" charset="-122"/>
                <a:cs typeface="Nobile" pitchFamily="34" charset="-120"/>
              </a:rPr>
              <a:t> [Investment amount] in [solution] reduces exposure by [percentage] within [timeline]</a:t>
            </a:r>
            <a:endParaRPr lang="en-US" sz="1550" dirty="0"/>
          </a:p>
        </p:txBody>
      </p:sp>
      <p:sp>
        <p:nvSpPr>
          <p:cNvPr id="9" name="Shape 7"/>
          <p:cNvSpPr/>
          <p:nvPr/>
        </p:nvSpPr>
        <p:spPr>
          <a:xfrm>
            <a:off x="5207437" y="2654617"/>
            <a:ext cx="4215408" cy="3937159"/>
          </a:xfrm>
          <a:prstGeom prst="roundRect">
            <a:avLst>
              <a:gd name="adj" fmla="val 2117"/>
            </a:avLst>
          </a:prstGeom>
          <a:solidFill>
            <a:srgbClr val="D2DDF9"/>
          </a:solidFill>
          <a:ln w="7620">
            <a:solidFill>
              <a:srgbClr val="B8C3DF"/>
            </a:solidFill>
            <a:prstDash val="solid"/>
          </a:ln>
        </p:spPr>
        <p:txBody>
          <a:bodyPr/>
          <a:lstStyle/>
          <a:p>
            <a:endParaRPr lang="en-US"/>
          </a:p>
        </p:txBody>
      </p:sp>
      <p:sp>
        <p:nvSpPr>
          <p:cNvPr id="10" name="Text 8"/>
          <p:cNvSpPr/>
          <p:nvPr/>
        </p:nvSpPr>
        <p:spPr>
          <a:xfrm>
            <a:off x="5413415" y="2860596"/>
            <a:ext cx="3296364"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Compliance Risk Template</a:t>
            </a:r>
            <a:endParaRPr lang="en-US" sz="1950" dirty="0"/>
          </a:p>
        </p:txBody>
      </p:sp>
      <p:sp>
        <p:nvSpPr>
          <p:cNvPr id="11" name="Text 9"/>
          <p:cNvSpPr/>
          <p:nvPr/>
        </p:nvSpPr>
        <p:spPr>
          <a:xfrm>
            <a:off x="5413415" y="3289816"/>
            <a:ext cx="3803452" cy="95261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Threat:</a:t>
            </a:r>
            <a:r>
              <a:rPr lang="en-US" sz="1550" dirty="0">
                <a:solidFill>
                  <a:srgbClr val="404155"/>
                </a:solidFill>
                <a:latin typeface="Nobile" pitchFamily="34" charset="0"/>
                <a:ea typeface="Nobile" pitchFamily="34" charset="-122"/>
                <a:cs typeface="Nobile" pitchFamily="34" charset="-120"/>
              </a:rPr>
              <a:t> [Regulatory requirement/audit finding] creates compliance gap in [area]</a:t>
            </a:r>
            <a:endParaRPr lang="en-US" sz="1550" dirty="0"/>
          </a:p>
        </p:txBody>
      </p:sp>
      <p:sp>
        <p:nvSpPr>
          <p:cNvPr id="12" name="Text 10"/>
          <p:cNvSpPr/>
          <p:nvPr/>
        </p:nvSpPr>
        <p:spPr>
          <a:xfrm>
            <a:off x="5413415" y="4361498"/>
            <a:ext cx="3803452" cy="95261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Impact:</a:t>
            </a:r>
            <a:r>
              <a:rPr lang="en-US" sz="1550" dirty="0">
                <a:solidFill>
                  <a:srgbClr val="404155"/>
                </a:solidFill>
                <a:latin typeface="Nobile" pitchFamily="34" charset="0"/>
                <a:ea typeface="Nobile" pitchFamily="34" charset="-122"/>
                <a:cs typeface="Nobile" pitchFamily="34" charset="-120"/>
              </a:rPr>
              <a:t> Potential penalties up to [amount] plus [operational impact] affecting [stakeholders]</a:t>
            </a:r>
            <a:endParaRPr lang="en-US" sz="1550" dirty="0"/>
          </a:p>
        </p:txBody>
      </p:sp>
      <p:sp>
        <p:nvSpPr>
          <p:cNvPr id="13" name="Text 11"/>
          <p:cNvSpPr/>
          <p:nvPr/>
        </p:nvSpPr>
        <p:spPr>
          <a:xfrm>
            <a:off x="5413415" y="5433179"/>
            <a:ext cx="3803452" cy="95261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Mitigation:</a:t>
            </a:r>
            <a:r>
              <a:rPr lang="en-US" sz="1550" dirty="0">
                <a:solidFill>
                  <a:srgbClr val="404155"/>
                </a:solidFill>
                <a:latin typeface="Nobile" pitchFamily="34" charset="0"/>
                <a:ea typeface="Nobile" pitchFamily="34" charset="-122"/>
                <a:cs typeface="Nobile" pitchFamily="34" charset="-120"/>
              </a:rPr>
              <a:t> [Compliance program] requiring [resources] achieves full compliance by [deadline]</a:t>
            </a:r>
            <a:endParaRPr lang="en-US" sz="1550" dirty="0"/>
          </a:p>
        </p:txBody>
      </p:sp>
      <p:sp>
        <p:nvSpPr>
          <p:cNvPr id="14" name="Shape 12"/>
          <p:cNvSpPr/>
          <p:nvPr/>
        </p:nvSpPr>
        <p:spPr>
          <a:xfrm>
            <a:off x="9621203" y="2654617"/>
            <a:ext cx="4215289" cy="3937159"/>
          </a:xfrm>
          <a:prstGeom prst="roundRect">
            <a:avLst>
              <a:gd name="adj" fmla="val 2117"/>
            </a:avLst>
          </a:prstGeom>
          <a:solidFill>
            <a:srgbClr val="D2DDF9"/>
          </a:solidFill>
          <a:ln w="7620">
            <a:solidFill>
              <a:srgbClr val="B8C3DF"/>
            </a:solidFill>
            <a:prstDash val="solid"/>
          </a:ln>
        </p:spPr>
        <p:txBody>
          <a:bodyPr/>
          <a:lstStyle/>
          <a:p>
            <a:endParaRPr lang="en-US"/>
          </a:p>
        </p:txBody>
      </p:sp>
      <p:sp>
        <p:nvSpPr>
          <p:cNvPr id="15" name="Text 13"/>
          <p:cNvSpPr/>
          <p:nvPr/>
        </p:nvSpPr>
        <p:spPr>
          <a:xfrm>
            <a:off x="9827181" y="2860596"/>
            <a:ext cx="320385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Reputation Risk Template</a:t>
            </a:r>
            <a:endParaRPr lang="en-US" sz="1950" dirty="0"/>
          </a:p>
        </p:txBody>
      </p:sp>
      <p:sp>
        <p:nvSpPr>
          <p:cNvPr id="16" name="Text 14"/>
          <p:cNvSpPr/>
          <p:nvPr/>
        </p:nvSpPr>
        <p:spPr>
          <a:xfrm>
            <a:off x="9827181" y="3289816"/>
            <a:ext cx="3803333" cy="95261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Threat:</a:t>
            </a:r>
            <a:r>
              <a:rPr lang="en-US" sz="1550" dirty="0">
                <a:solidFill>
                  <a:srgbClr val="404155"/>
                </a:solidFill>
                <a:latin typeface="Nobile" pitchFamily="34" charset="0"/>
                <a:ea typeface="Nobile" pitchFamily="34" charset="-122"/>
                <a:cs typeface="Nobile" pitchFamily="34" charset="-120"/>
              </a:rPr>
              <a:t> [Incident/exposure] could damage brand reputation among [stakeholder group]</a:t>
            </a:r>
            <a:endParaRPr lang="en-US" sz="1550" dirty="0"/>
          </a:p>
        </p:txBody>
      </p:sp>
      <p:sp>
        <p:nvSpPr>
          <p:cNvPr id="17" name="Text 15"/>
          <p:cNvSpPr/>
          <p:nvPr/>
        </p:nvSpPr>
        <p:spPr>
          <a:xfrm>
            <a:off x="9827181" y="4361498"/>
            <a:ext cx="3803333" cy="95261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Impact:</a:t>
            </a:r>
            <a:r>
              <a:rPr lang="en-US" sz="1550" dirty="0">
                <a:solidFill>
                  <a:srgbClr val="404155"/>
                </a:solidFill>
                <a:latin typeface="Nobile" pitchFamily="34" charset="0"/>
                <a:ea typeface="Nobile" pitchFamily="34" charset="-122"/>
                <a:cs typeface="Nobile" pitchFamily="34" charset="-120"/>
              </a:rPr>
              <a:t> [Customer/partner] reaction threatens [revenue/relationship] with [quantified effects]</a:t>
            </a:r>
            <a:endParaRPr lang="en-US" sz="1550" dirty="0"/>
          </a:p>
        </p:txBody>
      </p:sp>
      <p:sp>
        <p:nvSpPr>
          <p:cNvPr id="18" name="Text 16"/>
          <p:cNvSpPr/>
          <p:nvPr/>
        </p:nvSpPr>
        <p:spPr>
          <a:xfrm>
            <a:off x="9827181" y="5433179"/>
            <a:ext cx="3803333" cy="95261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Mitigation:</a:t>
            </a:r>
            <a:r>
              <a:rPr lang="en-US" sz="1550" dirty="0">
                <a:solidFill>
                  <a:srgbClr val="404155"/>
                </a:solidFill>
                <a:latin typeface="Nobile" pitchFamily="34" charset="0"/>
                <a:ea typeface="Nobile" pitchFamily="34" charset="-122"/>
                <a:cs typeface="Nobile" pitchFamily="34" charset="-120"/>
              </a:rPr>
              <a:t> [Prevention strategy] plus [response plan] protects brand value and stakeholder trust</a:t>
            </a:r>
            <a:endParaRPr lang="en-US" sz="1550" dirty="0"/>
          </a:p>
        </p:txBody>
      </p:sp>
      <p:sp>
        <p:nvSpPr>
          <p:cNvPr id="19" name="Text 17"/>
          <p:cNvSpPr/>
          <p:nvPr/>
        </p:nvSpPr>
        <p:spPr>
          <a:xfrm>
            <a:off x="793790" y="6815018"/>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These templates ensure every risk story contains the essential elements executives need for decision-making while maintaining the narrative structure that keeps them engaged throughout your presentation.</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78418" y="466487"/>
            <a:ext cx="6901934" cy="423982"/>
          </a:xfrm>
          <a:prstGeom prst="rect">
            <a:avLst/>
          </a:prstGeom>
          <a:noFill/>
          <a:ln/>
        </p:spPr>
        <p:txBody>
          <a:bodyPr wrap="none" lIns="0" tIns="0" rIns="0" bIns="0" rtlCol="0" anchor="t"/>
          <a:lstStyle/>
          <a:p>
            <a:pPr marL="0" indent="0" algn="l">
              <a:lnSpc>
                <a:spcPts val="3300"/>
              </a:lnSpc>
              <a:buNone/>
            </a:pPr>
            <a:r>
              <a:rPr lang="en-US" sz="2650" dirty="0">
                <a:solidFill>
                  <a:srgbClr val="1B1B27"/>
                </a:solidFill>
                <a:latin typeface="Alexandria" pitchFamily="34" charset="0"/>
                <a:ea typeface="Alexandria" pitchFamily="34" charset="-122"/>
                <a:cs typeface="Alexandria" pitchFamily="34" charset="-120"/>
              </a:rPr>
              <a:t>Measuring Communication Effectiveness</a:t>
            </a:r>
            <a:endParaRPr lang="en-US" sz="2650" dirty="0"/>
          </a:p>
        </p:txBody>
      </p:sp>
      <p:sp>
        <p:nvSpPr>
          <p:cNvPr id="3" name="Text 1"/>
          <p:cNvSpPr/>
          <p:nvPr/>
        </p:nvSpPr>
        <p:spPr>
          <a:xfrm>
            <a:off x="678418" y="1229678"/>
            <a:ext cx="13273564" cy="542925"/>
          </a:xfrm>
          <a:prstGeom prst="rect">
            <a:avLst/>
          </a:prstGeom>
          <a:noFill/>
          <a:ln/>
        </p:spPr>
        <p:txBody>
          <a:bodyPr wrap="square" lIns="0" tIns="0" rIns="0" bIns="0" rtlCol="0" anchor="t"/>
          <a:lstStyle/>
          <a:p>
            <a:pPr marL="0" indent="0" algn="l">
              <a:lnSpc>
                <a:spcPts val="2100"/>
              </a:lnSpc>
              <a:buNone/>
            </a:pPr>
            <a:r>
              <a:rPr lang="en-US" sz="1300" dirty="0">
                <a:solidFill>
                  <a:srgbClr val="404155"/>
                </a:solidFill>
                <a:latin typeface="Nobile" pitchFamily="34" charset="0"/>
                <a:ea typeface="Nobile" pitchFamily="34" charset="-122"/>
                <a:cs typeface="Nobile" pitchFamily="34" charset="-120"/>
              </a:rPr>
              <a:t>Transforming risk communication from technical reporting to strategic storytelling requires ongoing measurement and refinement. These metrics help you track progress and demonstrate value to executive stakeholders.</a:t>
            </a:r>
            <a:endParaRPr lang="en-US" sz="1300" dirty="0"/>
          </a:p>
        </p:txBody>
      </p:sp>
      <p:pic>
        <p:nvPicPr>
          <p:cNvPr id="4" name="Image 0" descr="preencoded.png"/>
          <p:cNvPicPr>
            <a:picLocks noChangeAspect="1"/>
          </p:cNvPicPr>
          <p:nvPr/>
        </p:nvPicPr>
        <p:blipFill>
          <a:blip r:embed="rId3"/>
          <a:stretch>
            <a:fillRect/>
          </a:stretch>
        </p:blipFill>
        <p:spPr>
          <a:xfrm>
            <a:off x="678418" y="1963341"/>
            <a:ext cx="11147227" cy="3120509"/>
          </a:xfrm>
          <a:prstGeom prst="rect">
            <a:avLst/>
          </a:prstGeom>
        </p:spPr>
      </p:pic>
      <p:sp>
        <p:nvSpPr>
          <p:cNvPr id="5" name="Shape 2"/>
          <p:cNvSpPr/>
          <p:nvPr/>
        </p:nvSpPr>
        <p:spPr>
          <a:xfrm>
            <a:off x="4090035" y="5083850"/>
            <a:ext cx="169545" cy="169545"/>
          </a:xfrm>
          <a:prstGeom prst="roundRect">
            <a:avLst>
              <a:gd name="adj" fmla="val 10787"/>
            </a:avLst>
          </a:prstGeom>
          <a:solidFill>
            <a:srgbClr val="081A44"/>
          </a:solidFill>
          <a:ln/>
        </p:spPr>
        <p:txBody>
          <a:bodyPr/>
          <a:lstStyle/>
          <a:p>
            <a:endParaRPr lang="en-US"/>
          </a:p>
        </p:txBody>
      </p:sp>
      <p:sp>
        <p:nvSpPr>
          <p:cNvPr id="6" name="Text 3"/>
          <p:cNvSpPr/>
          <p:nvPr/>
        </p:nvSpPr>
        <p:spPr>
          <a:xfrm>
            <a:off x="4320540" y="5083850"/>
            <a:ext cx="1855232" cy="169664"/>
          </a:xfrm>
          <a:prstGeom prst="rect">
            <a:avLst/>
          </a:prstGeom>
          <a:noFill/>
          <a:ln/>
        </p:spPr>
        <p:txBody>
          <a:bodyPr wrap="none" lIns="0" tIns="0" rIns="0" bIns="0" rtlCol="0" anchor="t"/>
          <a:lstStyle/>
          <a:p>
            <a:pPr marL="0" indent="0" algn="l">
              <a:lnSpc>
                <a:spcPts val="1300"/>
              </a:lnSpc>
              <a:buNone/>
            </a:pPr>
            <a:r>
              <a:rPr lang="en-US" sz="1300" dirty="0">
                <a:solidFill>
                  <a:srgbClr val="404155"/>
                </a:solidFill>
                <a:latin typeface="Nobile" pitchFamily="34" charset="0"/>
                <a:ea typeface="Nobile" pitchFamily="34" charset="-122"/>
                <a:cs typeface="Nobile" pitchFamily="34" charset="-120"/>
              </a:rPr>
              <a:t>Before Transformation</a:t>
            </a:r>
            <a:endParaRPr lang="en-US" sz="1300" dirty="0"/>
          </a:p>
        </p:txBody>
      </p:sp>
      <p:sp>
        <p:nvSpPr>
          <p:cNvPr id="7" name="Shape 4"/>
          <p:cNvSpPr/>
          <p:nvPr/>
        </p:nvSpPr>
        <p:spPr>
          <a:xfrm>
            <a:off x="6328172" y="5083850"/>
            <a:ext cx="169545" cy="169545"/>
          </a:xfrm>
          <a:prstGeom prst="roundRect">
            <a:avLst>
              <a:gd name="adj" fmla="val 10787"/>
            </a:avLst>
          </a:prstGeom>
          <a:solidFill>
            <a:srgbClr val="1646B6"/>
          </a:solidFill>
          <a:ln/>
        </p:spPr>
        <p:txBody>
          <a:bodyPr/>
          <a:lstStyle/>
          <a:p>
            <a:endParaRPr lang="en-US"/>
          </a:p>
        </p:txBody>
      </p:sp>
      <p:sp>
        <p:nvSpPr>
          <p:cNvPr id="8" name="Text 5"/>
          <p:cNvSpPr/>
          <p:nvPr/>
        </p:nvSpPr>
        <p:spPr>
          <a:xfrm>
            <a:off x="6558677" y="5083850"/>
            <a:ext cx="1739622" cy="169664"/>
          </a:xfrm>
          <a:prstGeom prst="rect">
            <a:avLst/>
          </a:prstGeom>
          <a:noFill/>
          <a:ln/>
        </p:spPr>
        <p:txBody>
          <a:bodyPr wrap="none" lIns="0" tIns="0" rIns="0" bIns="0" rtlCol="0" anchor="t"/>
          <a:lstStyle/>
          <a:p>
            <a:pPr marL="0" indent="0" algn="l">
              <a:lnSpc>
                <a:spcPts val="1300"/>
              </a:lnSpc>
              <a:buNone/>
            </a:pPr>
            <a:r>
              <a:rPr lang="en-US" sz="1300" dirty="0">
                <a:solidFill>
                  <a:srgbClr val="404155"/>
                </a:solidFill>
                <a:latin typeface="Nobile" pitchFamily="34" charset="0"/>
                <a:ea typeface="Nobile" pitchFamily="34" charset="-122"/>
                <a:cs typeface="Nobile" pitchFamily="34" charset="-120"/>
              </a:rPr>
              <a:t>After Transformation</a:t>
            </a:r>
            <a:endParaRPr lang="en-US" sz="1300" dirty="0"/>
          </a:p>
        </p:txBody>
      </p:sp>
      <p:sp>
        <p:nvSpPr>
          <p:cNvPr id="9" name="Text 6"/>
          <p:cNvSpPr/>
          <p:nvPr/>
        </p:nvSpPr>
        <p:spPr>
          <a:xfrm>
            <a:off x="678418" y="5953125"/>
            <a:ext cx="2544366" cy="318016"/>
          </a:xfrm>
          <a:prstGeom prst="rect">
            <a:avLst/>
          </a:prstGeom>
          <a:noFill/>
          <a:ln/>
        </p:spPr>
        <p:txBody>
          <a:bodyPr wrap="none" lIns="0" tIns="0" rIns="0" bIns="0" rtlCol="0" anchor="t"/>
          <a:lstStyle/>
          <a:p>
            <a:pPr marL="0" indent="0" algn="l">
              <a:lnSpc>
                <a:spcPts val="2500"/>
              </a:lnSpc>
              <a:buNone/>
            </a:pPr>
            <a:r>
              <a:rPr lang="en-US" sz="2000" dirty="0">
                <a:solidFill>
                  <a:srgbClr val="1B1B27"/>
                </a:solidFill>
                <a:latin typeface="Alexandria" pitchFamily="34" charset="0"/>
                <a:ea typeface="Alexandria" pitchFamily="34" charset="-122"/>
                <a:cs typeface="Alexandria" pitchFamily="34" charset="-120"/>
              </a:rPr>
              <a:t>Leading Indicators</a:t>
            </a:r>
            <a:endParaRPr lang="en-US" sz="2000" dirty="0"/>
          </a:p>
        </p:txBody>
      </p:sp>
      <p:sp>
        <p:nvSpPr>
          <p:cNvPr id="10" name="Text 7"/>
          <p:cNvSpPr/>
          <p:nvPr/>
        </p:nvSpPr>
        <p:spPr>
          <a:xfrm>
            <a:off x="678418" y="6440686"/>
            <a:ext cx="6429851" cy="271463"/>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Meeting attendance and engagement levels</a:t>
            </a:r>
            <a:endParaRPr lang="en-US" sz="1300" dirty="0"/>
          </a:p>
        </p:txBody>
      </p:sp>
      <p:sp>
        <p:nvSpPr>
          <p:cNvPr id="11" name="Text 8"/>
          <p:cNvSpPr/>
          <p:nvPr/>
        </p:nvSpPr>
        <p:spPr>
          <a:xfrm>
            <a:off x="678418" y="6771442"/>
            <a:ext cx="6429851" cy="271463"/>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Follow-up questions and strategic discussions</a:t>
            </a:r>
            <a:endParaRPr lang="en-US" sz="1300" dirty="0"/>
          </a:p>
        </p:txBody>
      </p:sp>
      <p:sp>
        <p:nvSpPr>
          <p:cNvPr id="12" name="Text 9"/>
          <p:cNvSpPr/>
          <p:nvPr/>
        </p:nvSpPr>
        <p:spPr>
          <a:xfrm>
            <a:off x="678418" y="7102197"/>
            <a:ext cx="6429851" cy="271463"/>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Executive references to your risk stories</a:t>
            </a:r>
            <a:endParaRPr lang="en-US" sz="1300" dirty="0"/>
          </a:p>
        </p:txBody>
      </p:sp>
      <p:sp>
        <p:nvSpPr>
          <p:cNvPr id="13" name="Text 10"/>
          <p:cNvSpPr/>
          <p:nvPr/>
        </p:nvSpPr>
        <p:spPr>
          <a:xfrm>
            <a:off x="678418" y="7432953"/>
            <a:ext cx="6429851" cy="271463"/>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Requests for additional analysis or input</a:t>
            </a:r>
            <a:endParaRPr lang="en-US" sz="1300" dirty="0"/>
          </a:p>
        </p:txBody>
      </p:sp>
      <p:sp>
        <p:nvSpPr>
          <p:cNvPr id="14" name="Text 11"/>
          <p:cNvSpPr/>
          <p:nvPr/>
        </p:nvSpPr>
        <p:spPr>
          <a:xfrm>
            <a:off x="7529751" y="5953125"/>
            <a:ext cx="2544366" cy="318016"/>
          </a:xfrm>
          <a:prstGeom prst="rect">
            <a:avLst/>
          </a:prstGeom>
          <a:noFill/>
          <a:ln/>
        </p:spPr>
        <p:txBody>
          <a:bodyPr wrap="none" lIns="0" tIns="0" rIns="0" bIns="0" rtlCol="0" anchor="t"/>
          <a:lstStyle/>
          <a:p>
            <a:pPr marL="0" indent="0" algn="l">
              <a:lnSpc>
                <a:spcPts val="2500"/>
              </a:lnSpc>
              <a:buNone/>
            </a:pPr>
            <a:r>
              <a:rPr lang="en-US" sz="2000" dirty="0">
                <a:solidFill>
                  <a:srgbClr val="1B1B27"/>
                </a:solidFill>
                <a:latin typeface="Alexandria" pitchFamily="34" charset="0"/>
                <a:ea typeface="Alexandria" pitchFamily="34" charset="-122"/>
                <a:cs typeface="Alexandria" pitchFamily="34" charset="-120"/>
              </a:rPr>
              <a:t>Lagging Indicators</a:t>
            </a:r>
            <a:endParaRPr lang="en-US" sz="2000" dirty="0"/>
          </a:p>
        </p:txBody>
      </p:sp>
      <p:sp>
        <p:nvSpPr>
          <p:cNvPr id="15" name="Text 12"/>
          <p:cNvSpPr/>
          <p:nvPr/>
        </p:nvSpPr>
        <p:spPr>
          <a:xfrm>
            <a:off x="7529751" y="6440686"/>
            <a:ext cx="6429851" cy="271463"/>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Budget approval rates and timing</a:t>
            </a:r>
            <a:endParaRPr lang="en-US" sz="1300" dirty="0"/>
          </a:p>
        </p:txBody>
      </p:sp>
      <p:sp>
        <p:nvSpPr>
          <p:cNvPr id="16" name="Text 13"/>
          <p:cNvSpPr/>
          <p:nvPr/>
        </p:nvSpPr>
        <p:spPr>
          <a:xfrm>
            <a:off x="7529751" y="6771442"/>
            <a:ext cx="6429851" cy="271463"/>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Project support and resource allocation</a:t>
            </a:r>
            <a:endParaRPr lang="en-US" sz="1300" dirty="0"/>
          </a:p>
        </p:txBody>
      </p:sp>
      <p:sp>
        <p:nvSpPr>
          <p:cNvPr id="17" name="Text 14"/>
          <p:cNvSpPr/>
          <p:nvPr/>
        </p:nvSpPr>
        <p:spPr>
          <a:xfrm>
            <a:off x="7529751" y="7102197"/>
            <a:ext cx="6429851" cy="271463"/>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Strategic planning integration</a:t>
            </a:r>
            <a:endParaRPr lang="en-US" sz="1300" dirty="0"/>
          </a:p>
        </p:txBody>
      </p:sp>
      <p:sp>
        <p:nvSpPr>
          <p:cNvPr id="18" name="Text 15"/>
          <p:cNvSpPr/>
          <p:nvPr/>
        </p:nvSpPr>
        <p:spPr>
          <a:xfrm>
            <a:off x="7529751" y="7432953"/>
            <a:ext cx="6429851" cy="271463"/>
          </a:xfrm>
          <a:prstGeom prst="rect">
            <a:avLst/>
          </a:prstGeom>
          <a:noFill/>
          <a:ln/>
        </p:spPr>
        <p:txBody>
          <a:bodyPr wrap="none" lIns="0" tIns="0" rIns="0" bIns="0" rtlCol="0" anchor="t"/>
          <a:lstStyle/>
          <a:p>
            <a:pPr marL="342900" indent="-342900" algn="l">
              <a:lnSpc>
                <a:spcPts val="2100"/>
              </a:lnSpc>
              <a:buSzPct val="100000"/>
              <a:buChar char="•"/>
            </a:pPr>
            <a:r>
              <a:rPr lang="en-US" sz="1300" dirty="0">
                <a:solidFill>
                  <a:srgbClr val="404155"/>
                </a:solidFill>
                <a:latin typeface="Nobile" pitchFamily="34" charset="0"/>
                <a:ea typeface="Nobile" pitchFamily="34" charset="-122"/>
                <a:cs typeface="Nobile" pitchFamily="34" charset="-120"/>
              </a:rPr>
              <a:t>Career advancement and expanded influence</a:t>
            </a:r>
            <a:endParaRPr lang="en-US"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31520" y="650081"/>
            <a:ext cx="7181731" cy="457200"/>
          </a:xfrm>
          <a:prstGeom prst="rect">
            <a:avLst/>
          </a:prstGeom>
          <a:noFill/>
          <a:ln/>
        </p:spPr>
        <p:txBody>
          <a:bodyPr wrap="none" lIns="0" tIns="0" rIns="0" bIns="0" rtlCol="0" anchor="t"/>
          <a:lstStyle/>
          <a:p>
            <a:pPr marL="0" indent="0" algn="l">
              <a:lnSpc>
                <a:spcPts val="3600"/>
              </a:lnSpc>
              <a:buNone/>
            </a:pPr>
            <a:r>
              <a:rPr lang="en-US" sz="2850" dirty="0">
                <a:solidFill>
                  <a:srgbClr val="1B1B27"/>
                </a:solidFill>
                <a:latin typeface="Alexandria" pitchFamily="34" charset="0"/>
                <a:ea typeface="Alexandria" pitchFamily="34" charset="-122"/>
                <a:cs typeface="Alexandria" pitchFamily="34" charset="-120"/>
              </a:rPr>
              <a:t>From Risk Reporter to Strategic Advisor</a:t>
            </a:r>
            <a:endParaRPr lang="en-US" sz="2850" dirty="0"/>
          </a:p>
        </p:txBody>
      </p:sp>
      <p:sp>
        <p:nvSpPr>
          <p:cNvPr id="3" name="Text 1"/>
          <p:cNvSpPr/>
          <p:nvPr/>
        </p:nvSpPr>
        <p:spPr>
          <a:xfrm>
            <a:off x="731520" y="1473041"/>
            <a:ext cx="13167360" cy="877610"/>
          </a:xfrm>
          <a:prstGeom prst="rect">
            <a:avLst/>
          </a:prstGeom>
          <a:noFill/>
          <a:ln/>
        </p:spPr>
        <p:txBody>
          <a:bodyPr wrap="square" lIns="0" tIns="0" rIns="0" bIns="0" rtlCol="0" anchor="t"/>
          <a:lstStyle/>
          <a:p>
            <a:pPr marL="0" indent="0" algn="l">
              <a:lnSpc>
                <a:spcPts val="2300"/>
              </a:lnSpc>
              <a:buNone/>
            </a:pPr>
            <a:r>
              <a:rPr lang="en-US" sz="1400" dirty="0">
                <a:solidFill>
                  <a:srgbClr val="404155"/>
                </a:solidFill>
                <a:latin typeface="Nobile" pitchFamily="34" charset="0"/>
                <a:ea typeface="Nobile" pitchFamily="34" charset="-122"/>
                <a:cs typeface="Nobile" pitchFamily="34" charset="-120"/>
              </a:rPr>
              <a:t>Risk management transcends documentation—it's about communication that influences strategic decision-making and drives organizational success. When project managers master the art of translating risks into strategic stories, they fundamentally transform their relationship with executive leadership.</a:t>
            </a:r>
            <a:endParaRPr lang="en-US" sz="1400" dirty="0"/>
          </a:p>
        </p:txBody>
      </p:sp>
      <p:sp>
        <p:nvSpPr>
          <p:cNvPr id="4" name="Shape 2"/>
          <p:cNvSpPr/>
          <p:nvPr/>
        </p:nvSpPr>
        <p:spPr>
          <a:xfrm>
            <a:off x="731520" y="2556391"/>
            <a:ext cx="4267200" cy="1946553"/>
          </a:xfrm>
          <a:prstGeom prst="roundRect">
            <a:avLst>
              <a:gd name="adj" fmla="val 3946"/>
            </a:avLst>
          </a:prstGeom>
          <a:solidFill>
            <a:srgbClr val="1B54DA"/>
          </a:solidFill>
          <a:ln w="7620">
            <a:solidFill>
              <a:srgbClr val="346DF3"/>
            </a:solidFill>
            <a:prstDash val="solid"/>
          </a:ln>
        </p:spPr>
        <p:txBody>
          <a:bodyPr/>
          <a:lstStyle/>
          <a:p>
            <a:endParaRPr lang="en-US"/>
          </a:p>
        </p:txBody>
      </p:sp>
      <p:sp>
        <p:nvSpPr>
          <p:cNvPr id="5" name="Text 3"/>
          <p:cNvSpPr/>
          <p:nvPr/>
        </p:nvSpPr>
        <p:spPr>
          <a:xfrm>
            <a:off x="922020" y="2746891"/>
            <a:ext cx="2820948" cy="285750"/>
          </a:xfrm>
          <a:prstGeom prst="rect">
            <a:avLst/>
          </a:prstGeom>
          <a:noFill/>
          <a:ln/>
        </p:spPr>
        <p:txBody>
          <a:bodyPr wrap="none" lIns="0" tIns="0" rIns="0" bIns="0" rtlCol="0" anchor="t"/>
          <a:lstStyle/>
          <a:p>
            <a:pPr marL="0" indent="0" algn="l">
              <a:lnSpc>
                <a:spcPts val="2250"/>
              </a:lnSpc>
              <a:buNone/>
            </a:pPr>
            <a:r>
              <a:rPr lang="en-US" sz="1800" dirty="0">
                <a:solidFill>
                  <a:srgbClr val="FFFFFF"/>
                </a:solidFill>
                <a:latin typeface="Alexandria" pitchFamily="34" charset="0"/>
                <a:ea typeface="Alexandria" pitchFamily="34" charset="-122"/>
                <a:cs typeface="Alexandria" pitchFamily="34" charset="-120"/>
              </a:rPr>
              <a:t>Strategic Transformation</a:t>
            </a:r>
            <a:endParaRPr lang="en-US" sz="1800" dirty="0"/>
          </a:p>
        </p:txBody>
      </p:sp>
      <p:sp>
        <p:nvSpPr>
          <p:cNvPr id="6" name="Text 4"/>
          <p:cNvSpPr/>
          <p:nvPr/>
        </p:nvSpPr>
        <p:spPr>
          <a:xfrm>
            <a:off x="922020" y="3142298"/>
            <a:ext cx="3886200" cy="1170146"/>
          </a:xfrm>
          <a:prstGeom prst="rect">
            <a:avLst/>
          </a:prstGeom>
          <a:noFill/>
          <a:ln/>
        </p:spPr>
        <p:txBody>
          <a:bodyPr wrap="square" lIns="0" tIns="0" rIns="0" bIns="0" rtlCol="0" anchor="t"/>
          <a:lstStyle/>
          <a:p>
            <a:pPr marL="0" indent="0" algn="l">
              <a:lnSpc>
                <a:spcPts val="2300"/>
              </a:lnSpc>
              <a:buNone/>
            </a:pPr>
            <a:r>
              <a:rPr lang="en-US" sz="1400" dirty="0">
                <a:solidFill>
                  <a:srgbClr val="FFFFFF"/>
                </a:solidFill>
                <a:latin typeface="Nobile" pitchFamily="34" charset="0"/>
                <a:ea typeface="Nobile" pitchFamily="34" charset="-122"/>
                <a:cs typeface="Nobile" pitchFamily="34" charset="-120"/>
              </a:rPr>
              <a:t>Move beyond technical reporting to become a trusted advisor who shapes strategic decisions through compelling risk narratives that resonate with executive priorities.</a:t>
            </a:r>
            <a:endParaRPr lang="en-US" sz="1400" dirty="0"/>
          </a:p>
        </p:txBody>
      </p:sp>
      <p:sp>
        <p:nvSpPr>
          <p:cNvPr id="7" name="Shape 5"/>
          <p:cNvSpPr/>
          <p:nvPr/>
        </p:nvSpPr>
        <p:spPr>
          <a:xfrm>
            <a:off x="5181600" y="2556391"/>
            <a:ext cx="4267200" cy="1946553"/>
          </a:xfrm>
          <a:prstGeom prst="roundRect">
            <a:avLst>
              <a:gd name="adj" fmla="val 3946"/>
            </a:avLst>
          </a:prstGeom>
          <a:solidFill>
            <a:srgbClr val="1B54DA"/>
          </a:solidFill>
          <a:ln w="7620">
            <a:solidFill>
              <a:srgbClr val="346DF3"/>
            </a:solidFill>
            <a:prstDash val="solid"/>
          </a:ln>
        </p:spPr>
        <p:txBody>
          <a:bodyPr/>
          <a:lstStyle/>
          <a:p>
            <a:endParaRPr lang="en-US"/>
          </a:p>
        </p:txBody>
      </p:sp>
      <p:sp>
        <p:nvSpPr>
          <p:cNvPr id="8" name="Text 6"/>
          <p:cNvSpPr/>
          <p:nvPr/>
        </p:nvSpPr>
        <p:spPr>
          <a:xfrm>
            <a:off x="5372100" y="2746891"/>
            <a:ext cx="2286119" cy="285750"/>
          </a:xfrm>
          <a:prstGeom prst="rect">
            <a:avLst/>
          </a:prstGeom>
          <a:noFill/>
          <a:ln/>
        </p:spPr>
        <p:txBody>
          <a:bodyPr wrap="none" lIns="0" tIns="0" rIns="0" bIns="0" rtlCol="0" anchor="t"/>
          <a:lstStyle/>
          <a:p>
            <a:pPr marL="0" indent="0" algn="l">
              <a:lnSpc>
                <a:spcPts val="2250"/>
              </a:lnSpc>
              <a:buNone/>
            </a:pPr>
            <a:r>
              <a:rPr lang="en-US" sz="1800" dirty="0">
                <a:solidFill>
                  <a:srgbClr val="FFFFFF"/>
                </a:solidFill>
                <a:latin typeface="Alexandria" pitchFamily="34" charset="0"/>
                <a:ea typeface="Alexandria" pitchFamily="34" charset="-122"/>
                <a:cs typeface="Alexandria" pitchFamily="34" charset="-120"/>
              </a:rPr>
              <a:t>Business Impact</a:t>
            </a:r>
            <a:endParaRPr lang="en-US" sz="1800" dirty="0"/>
          </a:p>
        </p:txBody>
      </p:sp>
      <p:sp>
        <p:nvSpPr>
          <p:cNvPr id="9" name="Text 7"/>
          <p:cNvSpPr/>
          <p:nvPr/>
        </p:nvSpPr>
        <p:spPr>
          <a:xfrm>
            <a:off x="5372100" y="3142298"/>
            <a:ext cx="3886200" cy="1170146"/>
          </a:xfrm>
          <a:prstGeom prst="rect">
            <a:avLst/>
          </a:prstGeom>
          <a:noFill/>
          <a:ln/>
        </p:spPr>
        <p:txBody>
          <a:bodyPr wrap="square" lIns="0" tIns="0" rIns="0" bIns="0" rtlCol="0" anchor="t"/>
          <a:lstStyle/>
          <a:p>
            <a:pPr marL="0" indent="0" algn="l">
              <a:lnSpc>
                <a:spcPts val="2300"/>
              </a:lnSpc>
              <a:buNone/>
            </a:pPr>
            <a:r>
              <a:rPr lang="en-US" sz="1400" dirty="0">
                <a:solidFill>
                  <a:srgbClr val="FFFFFF"/>
                </a:solidFill>
                <a:latin typeface="Nobile" pitchFamily="34" charset="0"/>
                <a:ea typeface="Nobile" pitchFamily="34" charset="-122"/>
                <a:cs typeface="Nobile" pitchFamily="34" charset="-120"/>
              </a:rPr>
              <a:t>Connect every risk to revenue, compliance, reputation, or competitive advantage—the four pillars that drive executive attention and resource allocation.</a:t>
            </a:r>
            <a:endParaRPr lang="en-US" sz="1400" dirty="0"/>
          </a:p>
        </p:txBody>
      </p:sp>
      <p:sp>
        <p:nvSpPr>
          <p:cNvPr id="10" name="Shape 8"/>
          <p:cNvSpPr/>
          <p:nvPr/>
        </p:nvSpPr>
        <p:spPr>
          <a:xfrm>
            <a:off x="9631680" y="2556391"/>
            <a:ext cx="4267200" cy="1946553"/>
          </a:xfrm>
          <a:prstGeom prst="roundRect">
            <a:avLst>
              <a:gd name="adj" fmla="val 3946"/>
            </a:avLst>
          </a:prstGeom>
          <a:solidFill>
            <a:srgbClr val="1B54DA"/>
          </a:solidFill>
          <a:ln w="7620">
            <a:solidFill>
              <a:srgbClr val="346DF3"/>
            </a:solidFill>
            <a:prstDash val="solid"/>
          </a:ln>
        </p:spPr>
        <p:txBody>
          <a:bodyPr/>
          <a:lstStyle/>
          <a:p>
            <a:endParaRPr lang="en-US"/>
          </a:p>
        </p:txBody>
      </p:sp>
      <p:sp>
        <p:nvSpPr>
          <p:cNvPr id="11" name="Text 9"/>
          <p:cNvSpPr/>
          <p:nvPr/>
        </p:nvSpPr>
        <p:spPr>
          <a:xfrm>
            <a:off x="9822180" y="2746891"/>
            <a:ext cx="2286119" cy="285750"/>
          </a:xfrm>
          <a:prstGeom prst="rect">
            <a:avLst/>
          </a:prstGeom>
          <a:noFill/>
          <a:ln/>
        </p:spPr>
        <p:txBody>
          <a:bodyPr wrap="none" lIns="0" tIns="0" rIns="0" bIns="0" rtlCol="0" anchor="t"/>
          <a:lstStyle/>
          <a:p>
            <a:pPr marL="0" indent="0" algn="l">
              <a:lnSpc>
                <a:spcPts val="2250"/>
              </a:lnSpc>
              <a:buNone/>
            </a:pPr>
            <a:r>
              <a:rPr lang="en-US" sz="1800" dirty="0">
                <a:solidFill>
                  <a:srgbClr val="FFFFFF"/>
                </a:solidFill>
                <a:latin typeface="Alexandria" pitchFamily="34" charset="0"/>
                <a:ea typeface="Alexandria" pitchFamily="34" charset="-122"/>
                <a:cs typeface="Alexandria" pitchFamily="34" charset="-120"/>
              </a:rPr>
              <a:t>Executive Influence</a:t>
            </a:r>
            <a:endParaRPr lang="en-US" sz="1800" dirty="0"/>
          </a:p>
        </p:txBody>
      </p:sp>
      <p:sp>
        <p:nvSpPr>
          <p:cNvPr id="12" name="Text 10"/>
          <p:cNvSpPr/>
          <p:nvPr/>
        </p:nvSpPr>
        <p:spPr>
          <a:xfrm>
            <a:off x="9822180" y="3142298"/>
            <a:ext cx="3886200" cy="1170146"/>
          </a:xfrm>
          <a:prstGeom prst="rect">
            <a:avLst/>
          </a:prstGeom>
          <a:noFill/>
          <a:ln/>
        </p:spPr>
        <p:txBody>
          <a:bodyPr wrap="square" lIns="0" tIns="0" rIns="0" bIns="0" rtlCol="0" anchor="t"/>
          <a:lstStyle/>
          <a:p>
            <a:pPr marL="0" indent="0" algn="l">
              <a:lnSpc>
                <a:spcPts val="2300"/>
              </a:lnSpc>
              <a:buNone/>
            </a:pPr>
            <a:r>
              <a:rPr lang="en-US" sz="1400" dirty="0">
                <a:solidFill>
                  <a:srgbClr val="FFFFFF"/>
                </a:solidFill>
                <a:latin typeface="Nobile" pitchFamily="34" charset="0"/>
                <a:ea typeface="Nobile" pitchFamily="34" charset="-122"/>
                <a:cs typeface="Nobile" pitchFamily="34" charset="-120"/>
              </a:rPr>
              <a:t>Build credibility through consistent, structured communication that empowers leaders to make informed decisions with confidence and speed.</a:t>
            </a:r>
            <a:endParaRPr lang="en-US" sz="1400" dirty="0"/>
          </a:p>
        </p:txBody>
      </p:sp>
      <p:sp>
        <p:nvSpPr>
          <p:cNvPr id="13" name="Text 11"/>
          <p:cNvSpPr/>
          <p:nvPr/>
        </p:nvSpPr>
        <p:spPr>
          <a:xfrm>
            <a:off x="1005840" y="4914424"/>
            <a:ext cx="12893040" cy="585073"/>
          </a:xfrm>
          <a:prstGeom prst="rect">
            <a:avLst/>
          </a:prstGeom>
          <a:noFill/>
          <a:ln/>
        </p:spPr>
        <p:txBody>
          <a:bodyPr wrap="square" lIns="0" tIns="0" rIns="0" bIns="0" rtlCol="0" anchor="t"/>
          <a:lstStyle/>
          <a:p>
            <a:pPr marL="0" indent="0" algn="l">
              <a:lnSpc>
                <a:spcPts val="2300"/>
              </a:lnSpc>
              <a:buNone/>
            </a:pPr>
            <a:r>
              <a:rPr lang="en-US" sz="1400" i="1" dirty="0">
                <a:solidFill>
                  <a:srgbClr val="404155"/>
                </a:solidFill>
                <a:latin typeface="Nobile" pitchFamily="34" charset="0"/>
                <a:ea typeface="Nobile" pitchFamily="34" charset="-122"/>
                <a:cs typeface="Nobile" pitchFamily="34" charset="-120"/>
              </a:rPr>
              <a:t>"The most successful project managers don't just manage risks—they communicate them in ways that inspire action, secure resources, and build lasting executive trust."</a:t>
            </a:r>
            <a:endParaRPr lang="en-US" sz="1400" dirty="0"/>
          </a:p>
        </p:txBody>
      </p:sp>
      <p:sp>
        <p:nvSpPr>
          <p:cNvPr id="14" name="Shape 12"/>
          <p:cNvSpPr/>
          <p:nvPr/>
        </p:nvSpPr>
        <p:spPr>
          <a:xfrm>
            <a:off x="731520" y="4708684"/>
            <a:ext cx="22860" cy="996553"/>
          </a:xfrm>
          <a:prstGeom prst="rect">
            <a:avLst/>
          </a:prstGeom>
          <a:solidFill>
            <a:srgbClr val="1B54DA"/>
          </a:solidFill>
          <a:ln/>
        </p:spPr>
        <p:txBody>
          <a:bodyPr/>
          <a:lstStyle/>
          <a:p>
            <a:endParaRPr lang="en-US"/>
          </a:p>
        </p:txBody>
      </p:sp>
      <p:sp>
        <p:nvSpPr>
          <p:cNvPr id="15" name="Text 13"/>
          <p:cNvSpPr/>
          <p:nvPr/>
        </p:nvSpPr>
        <p:spPr>
          <a:xfrm>
            <a:off x="731520" y="5910977"/>
            <a:ext cx="13167360" cy="877610"/>
          </a:xfrm>
          <a:prstGeom prst="rect">
            <a:avLst/>
          </a:prstGeom>
          <a:noFill/>
          <a:ln/>
        </p:spPr>
        <p:txBody>
          <a:bodyPr wrap="square" lIns="0" tIns="0" rIns="0" bIns="0" rtlCol="0" anchor="t"/>
          <a:lstStyle/>
          <a:p>
            <a:pPr marL="0" indent="0" algn="l">
              <a:lnSpc>
                <a:spcPts val="2300"/>
              </a:lnSpc>
              <a:buNone/>
            </a:pPr>
            <a:r>
              <a:rPr lang="en-US" sz="1400" dirty="0">
                <a:solidFill>
                  <a:srgbClr val="404155"/>
                </a:solidFill>
                <a:latin typeface="Nobile" pitchFamily="34" charset="0"/>
                <a:ea typeface="Nobile" pitchFamily="34" charset="-122"/>
                <a:cs typeface="Nobile" pitchFamily="34" charset="-120"/>
              </a:rPr>
              <a:t>This transformation requires deliberate practice and commitment to strategic thinking, but the rewards extend far beyond individual projects. Project managers who master executive risk communication position themselves as indispensable strategic assets, opening doors to greater influence, career advancement, and organizational impact.</a:t>
            </a:r>
            <a:endParaRPr lang="en-US" sz="1400" dirty="0"/>
          </a:p>
        </p:txBody>
      </p:sp>
      <p:sp>
        <p:nvSpPr>
          <p:cNvPr id="16" name="Text 14"/>
          <p:cNvSpPr/>
          <p:nvPr/>
        </p:nvSpPr>
        <p:spPr>
          <a:xfrm>
            <a:off x="731520" y="6994327"/>
            <a:ext cx="13167360" cy="585073"/>
          </a:xfrm>
          <a:prstGeom prst="rect">
            <a:avLst/>
          </a:prstGeom>
          <a:noFill/>
          <a:ln/>
        </p:spPr>
        <p:txBody>
          <a:bodyPr wrap="square" lIns="0" tIns="0" rIns="0" bIns="0" rtlCol="0" anchor="t"/>
          <a:lstStyle/>
          <a:p>
            <a:pPr marL="0" indent="0" algn="l">
              <a:lnSpc>
                <a:spcPts val="2300"/>
              </a:lnSpc>
              <a:buNone/>
            </a:pPr>
            <a:r>
              <a:rPr lang="en-US" sz="1400" dirty="0">
                <a:solidFill>
                  <a:srgbClr val="404155"/>
                </a:solidFill>
                <a:latin typeface="Nobile" pitchFamily="34" charset="0"/>
                <a:ea typeface="Nobile" pitchFamily="34" charset="-122"/>
                <a:cs typeface="Nobile" pitchFamily="34" charset="-120"/>
              </a:rPr>
              <a:t>Your next executive presentation is an opportunity to demonstrate this transformation. Frame your risks as strategic stories, present clear choices, and watch as technical problems become strategic conversations that drive real business value.</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075" y="545187"/>
            <a:ext cx="8068389" cy="619720"/>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Executive Context Challenge</a:t>
            </a:r>
            <a:endParaRPr lang="en-US" sz="3900" dirty="0"/>
          </a:p>
        </p:txBody>
      </p:sp>
      <p:sp>
        <p:nvSpPr>
          <p:cNvPr id="3" name="Text 1"/>
          <p:cNvSpPr/>
          <p:nvPr/>
        </p:nvSpPr>
        <p:spPr>
          <a:xfrm>
            <a:off x="793075" y="1660565"/>
            <a:ext cx="4200525" cy="371713"/>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What Executives Don't Want</a:t>
            </a:r>
            <a:endParaRPr lang="en-US" sz="2300" dirty="0"/>
          </a:p>
        </p:txBody>
      </p:sp>
      <p:sp>
        <p:nvSpPr>
          <p:cNvPr id="4" name="Text 2"/>
          <p:cNvSpPr/>
          <p:nvPr/>
        </p:nvSpPr>
        <p:spPr>
          <a:xfrm>
            <a:off x="793075" y="2230517"/>
            <a:ext cx="7633097" cy="317183"/>
          </a:xfrm>
          <a:prstGeom prst="rect">
            <a:avLst/>
          </a:prstGeom>
          <a:noFill/>
          <a:ln/>
        </p:spPr>
        <p:txBody>
          <a:bodyPr wrap="none" lIns="0" tIns="0" rIns="0" bIns="0" rtlCol="0" anchor="t"/>
          <a:lstStyle/>
          <a:p>
            <a:pPr marL="342900" indent="-342900" algn="l">
              <a:lnSpc>
                <a:spcPts val="2450"/>
              </a:lnSpc>
              <a:buSzPct val="100000"/>
              <a:buChar char="•"/>
            </a:pPr>
            <a:r>
              <a:rPr lang="en-US" sz="1550" dirty="0">
                <a:solidFill>
                  <a:srgbClr val="404155"/>
                </a:solidFill>
                <a:latin typeface="Nobile" pitchFamily="34" charset="0"/>
                <a:ea typeface="Nobile" pitchFamily="34" charset="-122"/>
                <a:cs typeface="Nobile" pitchFamily="34" charset="-120"/>
              </a:rPr>
              <a:t>Every row of your risk register</a:t>
            </a:r>
            <a:endParaRPr lang="en-US" sz="1550" dirty="0"/>
          </a:p>
        </p:txBody>
      </p:sp>
      <p:sp>
        <p:nvSpPr>
          <p:cNvPr id="5" name="Text 3"/>
          <p:cNvSpPr/>
          <p:nvPr/>
        </p:nvSpPr>
        <p:spPr>
          <a:xfrm>
            <a:off x="793075" y="2616994"/>
            <a:ext cx="7633097" cy="317183"/>
          </a:xfrm>
          <a:prstGeom prst="rect">
            <a:avLst/>
          </a:prstGeom>
          <a:noFill/>
          <a:ln/>
        </p:spPr>
        <p:txBody>
          <a:bodyPr wrap="none" lIns="0" tIns="0" rIns="0" bIns="0" rtlCol="0" anchor="t"/>
          <a:lstStyle/>
          <a:p>
            <a:pPr marL="342900" indent="-342900" algn="l">
              <a:lnSpc>
                <a:spcPts val="2450"/>
              </a:lnSpc>
              <a:buSzPct val="100000"/>
              <a:buChar char="•"/>
            </a:pPr>
            <a:r>
              <a:rPr lang="en-US" sz="1550" dirty="0">
                <a:solidFill>
                  <a:srgbClr val="404155"/>
                </a:solidFill>
                <a:latin typeface="Nobile" pitchFamily="34" charset="0"/>
                <a:ea typeface="Nobile" pitchFamily="34" charset="-122"/>
                <a:cs typeface="Nobile" pitchFamily="34" charset="-120"/>
              </a:rPr>
              <a:t>Technical minutiae and implementation details</a:t>
            </a:r>
            <a:endParaRPr lang="en-US" sz="1550" dirty="0"/>
          </a:p>
        </p:txBody>
      </p:sp>
      <p:sp>
        <p:nvSpPr>
          <p:cNvPr id="6" name="Text 4"/>
          <p:cNvSpPr/>
          <p:nvPr/>
        </p:nvSpPr>
        <p:spPr>
          <a:xfrm>
            <a:off x="793075" y="3003471"/>
            <a:ext cx="7633097" cy="317183"/>
          </a:xfrm>
          <a:prstGeom prst="rect">
            <a:avLst/>
          </a:prstGeom>
          <a:noFill/>
          <a:ln/>
        </p:spPr>
        <p:txBody>
          <a:bodyPr wrap="none" lIns="0" tIns="0" rIns="0" bIns="0" rtlCol="0" anchor="t"/>
          <a:lstStyle/>
          <a:p>
            <a:pPr marL="342900" indent="-342900" algn="l">
              <a:lnSpc>
                <a:spcPts val="2450"/>
              </a:lnSpc>
              <a:buSzPct val="100000"/>
              <a:buChar char="•"/>
            </a:pPr>
            <a:r>
              <a:rPr lang="en-US" sz="1550" dirty="0">
                <a:solidFill>
                  <a:srgbClr val="404155"/>
                </a:solidFill>
                <a:latin typeface="Nobile" pitchFamily="34" charset="0"/>
                <a:ea typeface="Nobile" pitchFamily="34" charset="-122"/>
                <a:cs typeface="Nobile" pitchFamily="34" charset="-120"/>
              </a:rPr>
              <a:t>Endless spreadsheets and documentation</a:t>
            </a:r>
            <a:endParaRPr lang="en-US" sz="1550" dirty="0"/>
          </a:p>
        </p:txBody>
      </p:sp>
      <p:sp>
        <p:nvSpPr>
          <p:cNvPr id="7" name="Text 5"/>
          <p:cNvSpPr/>
          <p:nvPr/>
        </p:nvSpPr>
        <p:spPr>
          <a:xfrm>
            <a:off x="793075" y="3389947"/>
            <a:ext cx="7633097" cy="317183"/>
          </a:xfrm>
          <a:prstGeom prst="rect">
            <a:avLst/>
          </a:prstGeom>
          <a:noFill/>
          <a:ln/>
        </p:spPr>
        <p:txBody>
          <a:bodyPr wrap="none" lIns="0" tIns="0" rIns="0" bIns="0" rtlCol="0" anchor="t"/>
          <a:lstStyle/>
          <a:p>
            <a:pPr marL="342900" indent="-342900" algn="l">
              <a:lnSpc>
                <a:spcPts val="2450"/>
              </a:lnSpc>
              <a:buSzPct val="100000"/>
              <a:buChar char="•"/>
            </a:pPr>
            <a:r>
              <a:rPr lang="en-US" sz="1550" dirty="0">
                <a:solidFill>
                  <a:srgbClr val="404155"/>
                </a:solidFill>
                <a:latin typeface="Nobile" pitchFamily="34" charset="0"/>
                <a:ea typeface="Nobile" pitchFamily="34" charset="-122"/>
                <a:cs typeface="Nobile" pitchFamily="34" charset="-120"/>
              </a:rPr>
              <a:t>Problems without proposed solutions</a:t>
            </a:r>
            <a:endParaRPr lang="en-US" sz="1550" dirty="0"/>
          </a:p>
        </p:txBody>
      </p:sp>
      <p:sp>
        <p:nvSpPr>
          <p:cNvPr id="8" name="Text 6"/>
          <p:cNvSpPr/>
          <p:nvPr/>
        </p:nvSpPr>
        <p:spPr>
          <a:xfrm>
            <a:off x="793075" y="3776424"/>
            <a:ext cx="7633097" cy="317183"/>
          </a:xfrm>
          <a:prstGeom prst="rect">
            <a:avLst/>
          </a:prstGeom>
          <a:noFill/>
          <a:ln/>
        </p:spPr>
        <p:txBody>
          <a:bodyPr wrap="none" lIns="0" tIns="0" rIns="0" bIns="0" rtlCol="0" anchor="t"/>
          <a:lstStyle/>
          <a:p>
            <a:pPr marL="342900" indent="-342900" algn="l">
              <a:lnSpc>
                <a:spcPts val="2450"/>
              </a:lnSpc>
              <a:buSzPct val="100000"/>
              <a:buChar char="•"/>
            </a:pPr>
            <a:r>
              <a:rPr lang="en-US" sz="1550" dirty="0">
                <a:solidFill>
                  <a:srgbClr val="404155"/>
                </a:solidFill>
                <a:latin typeface="Nobile" pitchFamily="34" charset="0"/>
                <a:ea typeface="Nobile" pitchFamily="34" charset="-122"/>
                <a:cs typeface="Nobile" pitchFamily="34" charset="-120"/>
              </a:rPr>
              <a:t>Reactive, scattered reporting</a:t>
            </a:r>
            <a:endParaRPr lang="en-US" sz="1550" dirty="0"/>
          </a:p>
        </p:txBody>
      </p:sp>
      <p:sp>
        <p:nvSpPr>
          <p:cNvPr id="9" name="Text 7"/>
          <p:cNvSpPr/>
          <p:nvPr/>
        </p:nvSpPr>
        <p:spPr>
          <a:xfrm>
            <a:off x="793075" y="4291846"/>
            <a:ext cx="3317558" cy="371713"/>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What Executives Need</a:t>
            </a:r>
            <a:endParaRPr lang="en-US" sz="2300" dirty="0"/>
          </a:p>
        </p:txBody>
      </p:sp>
      <p:sp>
        <p:nvSpPr>
          <p:cNvPr id="10" name="Text 8"/>
          <p:cNvSpPr/>
          <p:nvPr/>
        </p:nvSpPr>
        <p:spPr>
          <a:xfrm>
            <a:off x="793075" y="4861798"/>
            <a:ext cx="7633097" cy="317183"/>
          </a:xfrm>
          <a:prstGeom prst="rect">
            <a:avLst/>
          </a:prstGeom>
          <a:noFill/>
          <a:ln/>
        </p:spPr>
        <p:txBody>
          <a:bodyPr wrap="none" lIns="0" tIns="0" rIns="0" bIns="0" rtlCol="0" anchor="t"/>
          <a:lstStyle/>
          <a:p>
            <a:pPr marL="342900" indent="-342900" algn="l">
              <a:lnSpc>
                <a:spcPts val="2450"/>
              </a:lnSpc>
              <a:buSzPct val="100000"/>
              <a:buChar char="•"/>
            </a:pPr>
            <a:r>
              <a:rPr lang="en-US" sz="1550" dirty="0">
                <a:solidFill>
                  <a:srgbClr val="404155"/>
                </a:solidFill>
                <a:latin typeface="Nobile" pitchFamily="34" charset="0"/>
                <a:ea typeface="Nobile" pitchFamily="34" charset="-122"/>
                <a:cs typeface="Nobile" pitchFamily="34" charset="-120"/>
              </a:rPr>
              <a:t>Strategic impact assessment</a:t>
            </a:r>
            <a:endParaRPr lang="en-US" sz="1550" dirty="0"/>
          </a:p>
        </p:txBody>
      </p:sp>
      <p:sp>
        <p:nvSpPr>
          <p:cNvPr id="11" name="Text 9"/>
          <p:cNvSpPr/>
          <p:nvPr/>
        </p:nvSpPr>
        <p:spPr>
          <a:xfrm>
            <a:off x="793075" y="5248275"/>
            <a:ext cx="7633097" cy="317183"/>
          </a:xfrm>
          <a:prstGeom prst="rect">
            <a:avLst/>
          </a:prstGeom>
          <a:noFill/>
          <a:ln/>
        </p:spPr>
        <p:txBody>
          <a:bodyPr wrap="none" lIns="0" tIns="0" rIns="0" bIns="0" rtlCol="0" anchor="t"/>
          <a:lstStyle/>
          <a:p>
            <a:pPr marL="342900" indent="-342900" algn="l">
              <a:lnSpc>
                <a:spcPts val="2450"/>
              </a:lnSpc>
              <a:buSzPct val="100000"/>
              <a:buChar char="•"/>
            </a:pPr>
            <a:r>
              <a:rPr lang="en-US" sz="1550" dirty="0">
                <a:solidFill>
                  <a:srgbClr val="404155"/>
                </a:solidFill>
                <a:latin typeface="Nobile" pitchFamily="34" charset="0"/>
                <a:ea typeface="Nobile" pitchFamily="34" charset="-122"/>
                <a:cs typeface="Nobile" pitchFamily="34" charset="-120"/>
              </a:rPr>
              <a:t>Revenue and compliance implications</a:t>
            </a:r>
            <a:endParaRPr lang="en-US" sz="1550" dirty="0"/>
          </a:p>
        </p:txBody>
      </p:sp>
      <p:sp>
        <p:nvSpPr>
          <p:cNvPr id="12" name="Text 10"/>
          <p:cNvSpPr/>
          <p:nvPr/>
        </p:nvSpPr>
        <p:spPr>
          <a:xfrm>
            <a:off x="793075" y="5634752"/>
            <a:ext cx="7633097" cy="317183"/>
          </a:xfrm>
          <a:prstGeom prst="rect">
            <a:avLst/>
          </a:prstGeom>
          <a:noFill/>
          <a:ln/>
        </p:spPr>
        <p:txBody>
          <a:bodyPr wrap="none" lIns="0" tIns="0" rIns="0" bIns="0" rtlCol="0" anchor="t"/>
          <a:lstStyle/>
          <a:p>
            <a:pPr marL="342900" indent="-342900" algn="l">
              <a:lnSpc>
                <a:spcPts val="2450"/>
              </a:lnSpc>
              <a:buSzPct val="100000"/>
              <a:buChar char="•"/>
            </a:pPr>
            <a:r>
              <a:rPr lang="en-US" sz="1550" dirty="0">
                <a:solidFill>
                  <a:srgbClr val="404155"/>
                </a:solidFill>
                <a:latin typeface="Nobile" pitchFamily="34" charset="0"/>
                <a:ea typeface="Nobile" pitchFamily="34" charset="-122"/>
                <a:cs typeface="Nobile" pitchFamily="34" charset="-120"/>
              </a:rPr>
              <a:t>Clear decision points and trade-offs</a:t>
            </a:r>
            <a:endParaRPr lang="en-US" sz="1550" dirty="0"/>
          </a:p>
        </p:txBody>
      </p:sp>
      <p:sp>
        <p:nvSpPr>
          <p:cNvPr id="13" name="Text 11"/>
          <p:cNvSpPr/>
          <p:nvPr/>
        </p:nvSpPr>
        <p:spPr>
          <a:xfrm>
            <a:off x="793075" y="6021229"/>
            <a:ext cx="7633097" cy="317183"/>
          </a:xfrm>
          <a:prstGeom prst="rect">
            <a:avLst/>
          </a:prstGeom>
          <a:noFill/>
          <a:ln/>
        </p:spPr>
        <p:txBody>
          <a:bodyPr wrap="none" lIns="0" tIns="0" rIns="0" bIns="0" rtlCol="0" anchor="t"/>
          <a:lstStyle/>
          <a:p>
            <a:pPr marL="342900" indent="-342900" algn="l">
              <a:lnSpc>
                <a:spcPts val="2450"/>
              </a:lnSpc>
              <a:buSzPct val="100000"/>
              <a:buChar char="•"/>
            </a:pPr>
            <a:r>
              <a:rPr lang="en-US" sz="1550" dirty="0">
                <a:solidFill>
                  <a:srgbClr val="404155"/>
                </a:solidFill>
                <a:latin typeface="Nobile" pitchFamily="34" charset="0"/>
                <a:ea typeface="Nobile" pitchFamily="34" charset="-122"/>
                <a:cs typeface="Nobile" pitchFamily="34" charset="-120"/>
              </a:rPr>
              <a:t>Actionable mitigation strategies</a:t>
            </a:r>
            <a:endParaRPr lang="en-US" sz="1550" dirty="0"/>
          </a:p>
        </p:txBody>
      </p:sp>
      <p:sp>
        <p:nvSpPr>
          <p:cNvPr id="14" name="Text 12"/>
          <p:cNvSpPr/>
          <p:nvPr/>
        </p:nvSpPr>
        <p:spPr>
          <a:xfrm>
            <a:off x="793075" y="6407706"/>
            <a:ext cx="7633097" cy="317183"/>
          </a:xfrm>
          <a:prstGeom prst="rect">
            <a:avLst/>
          </a:prstGeom>
          <a:noFill/>
          <a:ln/>
        </p:spPr>
        <p:txBody>
          <a:bodyPr wrap="none" lIns="0" tIns="0" rIns="0" bIns="0" rtlCol="0" anchor="t"/>
          <a:lstStyle/>
          <a:p>
            <a:pPr marL="342900" indent="-342900" algn="l">
              <a:lnSpc>
                <a:spcPts val="2450"/>
              </a:lnSpc>
              <a:buSzPct val="100000"/>
              <a:buChar char="•"/>
            </a:pPr>
            <a:r>
              <a:rPr lang="en-US" sz="1550" dirty="0">
                <a:solidFill>
                  <a:srgbClr val="404155"/>
                </a:solidFill>
                <a:latin typeface="Nobile" pitchFamily="34" charset="0"/>
                <a:ea typeface="Nobile" pitchFamily="34" charset="-122"/>
                <a:cs typeface="Nobile" pitchFamily="34" charset="-120"/>
              </a:rPr>
              <a:t>Reputation and brand considerations</a:t>
            </a:r>
            <a:endParaRPr lang="en-US" sz="1550" dirty="0"/>
          </a:p>
        </p:txBody>
      </p:sp>
      <p:pic>
        <p:nvPicPr>
          <p:cNvPr id="15" name="Image 0" descr="preencoded.png"/>
          <p:cNvPicPr>
            <a:picLocks noChangeAspect="1"/>
          </p:cNvPicPr>
          <p:nvPr/>
        </p:nvPicPr>
        <p:blipFill>
          <a:blip r:embed="rId3"/>
          <a:stretch>
            <a:fillRect/>
          </a:stretch>
        </p:blipFill>
        <p:spPr>
          <a:xfrm>
            <a:off x="8917424" y="1685330"/>
            <a:ext cx="4927521" cy="4927521"/>
          </a:xfrm>
          <a:prstGeom prst="rect">
            <a:avLst/>
          </a:prstGeom>
        </p:spPr>
      </p:pic>
      <p:sp>
        <p:nvSpPr>
          <p:cNvPr id="16" name="Text 13"/>
          <p:cNvSpPr/>
          <p:nvPr/>
        </p:nvSpPr>
        <p:spPr>
          <a:xfrm>
            <a:off x="793075" y="7058858"/>
            <a:ext cx="13044249" cy="634365"/>
          </a:xfrm>
          <a:prstGeom prst="rect">
            <a:avLst/>
          </a:prstGeom>
          <a:noFill/>
          <a:ln/>
        </p:spPr>
        <p:txBody>
          <a:bodyPr wrap="square" lIns="0" tIns="0" rIns="0" bIns="0" rtlCol="0" anchor="t"/>
          <a:lstStyle/>
          <a:p>
            <a:pPr marL="0" indent="0" algn="l">
              <a:lnSpc>
                <a:spcPts val="2450"/>
              </a:lnSpc>
              <a:buNone/>
            </a:pPr>
            <a:r>
              <a:rPr lang="en-US" sz="1550" b="1" dirty="0">
                <a:solidFill>
                  <a:srgbClr val="1B54DA"/>
                </a:solidFill>
                <a:latin typeface="Nobile" pitchFamily="34" charset="0"/>
                <a:ea typeface="Nobile" pitchFamily="34" charset="-122"/>
                <a:cs typeface="Nobile" pitchFamily="34" charset="-120"/>
              </a:rPr>
              <a:t>The Reality:</a:t>
            </a:r>
            <a:r>
              <a:rPr lang="en-US" sz="1550" dirty="0">
                <a:solidFill>
                  <a:srgbClr val="404155"/>
                </a:solidFill>
                <a:latin typeface="Nobile" pitchFamily="34" charset="0"/>
                <a:ea typeface="Nobile" pitchFamily="34" charset="-122"/>
                <a:cs typeface="Nobile" pitchFamily="34" charset="-120"/>
              </a:rPr>
              <a:t> Executives are juggling multiple priorities simultaneously and need the "so what" immediately. They want to understand how risks affect strategy, revenue, compliance, and reputation—not the technical mechanics behind them.</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692354"/>
            <a:ext cx="12103298"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Power of Storytelling in Risk Communication</a:t>
            </a:r>
            <a:endParaRPr lang="en-US" sz="3900" dirty="0"/>
          </a:p>
        </p:txBody>
      </p:sp>
      <p:sp>
        <p:nvSpPr>
          <p:cNvPr id="3" name="Text 1"/>
          <p:cNvSpPr/>
          <p:nvPr/>
        </p:nvSpPr>
        <p:spPr>
          <a:xfrm>
            <a:off x="793790" y="270926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Facts and data are essential foundations, but numbers alone don't inspire change or drive executive action. When project leaders walk into the C-suite armed only with statistics and technical reports, they often leave without the resources, attention, or buy-in they need.</a:t>
            </a:r>
            <a:endParaRPr lang="en-US" sz="1550" dirty="0"/>
          </a:p>
        </p:txBody>
      </p:sp>
      <p:sp>
        <p:nvSpPr>
          <p:cNvPr id="4" name="Shape 2"/>
          <p:cNvSpPr/>
          <p:nvPr/>
        </p:nvSpPr>
        <p:spPr>
          <a:xfrm>
            <a:off x="793790" y="3567589"/>
            <a:ext cx="4215289" cy="2111335"/>
          </a:xfrm>
          <a:prstGeom prst="roundRect">
            <a:avLst>
              <a:gd name="adj" fmla="val 3948"/>
            </a:avLst>
          </a:prstGeom>
          <a:solidFill>
            <a:srgbClr val="D2DDF9"/>
          </a:solidFill>
          <a:ln w="7620">
            <a:solidFill>
              <a:srgbClr val="B8C3DF"/>
            </a:solidFill>
            <a:prstDash val="solid"/>
          </a:ln>
        </p:spPr>
        <p:txBody>
          <a:bodyPr/>
          <a:lstStyle/>
          <a:p>
            <a:endParaRPr lang="en-US"/>
          </a:p>
        </p:txBody>
      </p:sp>
      <p:sp>
        <p:nvSpPr>
          <p:cNvPr id="5" name="Text 3"/>
          <p:cNvSpPr/>
          <p:nvPr/>
        </p:nvSpPr>
        <p:spPr>
          <a:xfrm>
            <a:off x="999768" y="3773567"/>
            <a:ext cx="2701290"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Data Without Context</a:t>
            </a:r>
            <a:endParaRPr lang="en-US" sz="1950" dirty="0"/>
          </a:p>
        </p:txBody>
      </p:sp>
      <p:sp>
        <p:nvSpPr>
          <p:cNvPr id="6" name="Text 4"/>
          <p:cNvSpPr/>
          <p:nvPr/>
        </p:nvSpPr>
        <p:spPr>
          <a:xfrm>
            <a:off x="999768" y="4202787"/>
            <a:ext cx="3803333"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Risk registers, probability matrices, and technical assessments provide the foundation but lack emotional resonance and business relevance.</a:t>
            </a:r>
            <a:endParaRPr lang="en-US" sz="1550" dirty="0"/>
          </a:p>
        </p:txBody>
      </p:sp>
      <p:sp>
        <p:nvSpPr>
          <p:cNvPr id="7" name="Shape 5"/>
          <p:cNvSpPr/>
          <p:nvPr/>
        </p:nvSpPr>
        <p:spPr>
          <a:xfrm>
            <a:off x="5207437" y="3567589"/>
            <a:ext cx="4215408" cy="2111335"/>
          </a:xfrm>
          <a:prstGeom prst="roundRect">
            <a:avLst>
              <a:gd name="adj" fmla="val 3948"/>
            </a:avLst>
          </a:prstGeom>
          <a:solidFill>
            <a:srgbClr val="D2DDF9"/>
          </a:solidFill>
          <a:ln w="7620">
            <a:solidFill>
              <a:srgbClr val="B8C3DF"/>
            </a:solidFill>
            <a:prstDash val="solid"/>
          </a:ln>
        </p:spPr>
        <p:txBody>
          <a:bodyPr/>
          <a:lstStyle/>
          <a:p>
            <a:endParaRPr lang="en-US"/>
          </a:p>
        </p:txBody>
      </p:sp>
      <p:sp>
        <p:nvSpPr>
          <p:cNvPr id="8" name="Text 6"/>
          <p:cNvSpPr/>
          <p:nvPr/>
        </p:nvSpPr>
        <p:spPr>
          <a:xfrm>
            <a:off x="5413415" y="3773567"/>
            <a:ext cx="3209806"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Stories Create Connection</a:t>
            </a:r>
            <a:endParaRPr lang="en-US" sz="1950" dirty="0"/>
          </a:p>
        </p:txBody>
      </p:sp>
      <p:sp>
        <p:nvSpPr>
          <p:cNvPr id="9" name="Text 7"/>
          <p:cNvSpPr/>
          <p:nvPr/>
        </p:nvSpPr>
        <p:spPr>
          <a:xfrm>
            <a:off x="5413415" y="4202787"/>
            <a:ext cx="3803452"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Weaving risk into narrative—linking threat, impact, and mitigation—transforms abstract data into concrete, actionable insights.</a:t>
            </a:r>
            <a:endParaRPr lang="en-US" sz="1550" dirty="0"/>
          </a:p>
        </p:txBody>
      </p:sp>
      <p:sp>
        <p:nvSpPr>
          <p:cNvPr id="10" name="Shape 8"/>
          <p:cNvSpPr/>
          <p:nvPr/>
        </p:nvSpPr>
        <p:spPr>
          <a:xfrm>
            <a:off x="9621203" y="3567589"/>
            <a:ext cx="4215289" cy="2111335"/>
          </a:xfrm>
          <a:prstGeom prst="roundRect">
            <a:avLst>
              <a:gd name="adj" fmla="val 3948"/>
            </a:avLst>
          </a:prstGeom>
          <a:solidFill>
            <a:srgbClr val="D2DDF9"/>
          </a:solidFill>
          <a:ln w="7620">
            <a:solidFill>
              <a:srgbClr val="B8C3DF"/>
            </a:solidFill>
            <a:prstDash val="solid"/>
          </a:ln>
        </p:spPr>
        <p:txBody>
          <a:bodyPr/>
          <a:lstStyle/>
          <a:p>
            <a:endParaRPr lang="en-US"/>
          </a:p>
        </p:txBody>
      </p:sp>
      <p:sp>
        <p:nvSpPr>
          <p:cNvPr id="11" name="Text 9"/>
          <p:cNvSpPr/>
          <p:nvPr/>
        </p:nvSpPr>
        <p:spPr>
          <a:xfrm>
            <a:off x="9827181" y="3773567"/>
            <a:ext cx="2494002"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Strategic Alignment</a:t>
            </a:r>
            <a:endParaRPr lang="en-US" sz="1950" dirty="0"/>
          </a:p>
        </p:txBody>
      </p:sp>
      <p:sp>
        <p:nvSpPr>
          <p:cNvPr id="12" name="Text 10"/>
          <p:cNvSpPr/>
          <p:nvPr/>
        </p:nvSpPr>
        <p:spPr>
          <a:xfrm>
            <a:off x="9827181" y="4202787"/>
            <a:ext cx="3803333"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Stories connect risks to business outcomes executives care about: revenue, compliance, reputation, and competitive advantage.</a:t>
            </a:r>
            <a:endParaRPr lang="en-US" sz="1550" dirty="0"/>
          </a:p>
        </p:txBody>
      </p:sp>
      <p:sp>
        <p:nvSpPr>
          <p:cNvPr id="13" name="Text 11"/>
          <p:cNvSpPr/>
          <p:nvPr/>
        </p:nvSpPr>
        <p:spPr>
          <a:xfrm>
            <a:off x="793790" y="5902166"/>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By transforming risk communication from reporting to storytelling, project managers position themselves as strategic advisors rather than just technical implementers. This shift is crucial for gaining executive attention and securing necessary resources for risk mitigation.</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528167"/>
            <a:ext cx="10715387"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Before and After: Risk Communication Transformation</a:t>
            </a:r>
            <a:endParaRPr lang="en-US" sz="3100" dirty="0"/>
          </a:p>
        </p:txBody>
      </p:sp>
      <p:sp>
        <p:nvSpPr>
          <p:cNvPr id="3" name="Shape 1"/>
          <p:cNvSpPr/>
          <p:nvPr/>
        </p:nvSpPr>
        <p:spPr>
          <a:xfrm>
            <a:off x="793790" y="2421136"/>
            <a:ext cx="6422231" cy="3421856"/>
          </a:xfrm>
          <a:prstGeom prst="roundRect">
            <a:avLst>
              <a:gd name="adj" fmla="val 3207"/>
            </a:avLst>
          </a:prstGeom>
          <a:solidFill>
            <a:srgbClr val="F9F9FF"/>
          </a:solidFill>
          <a:ln w="22860">
            <a:solidFill>
              <a:srgbClr val="FF6B6B"/>
            </a:solidFill>
            <a:prstDash val="solid"/>
          </a:ln>
        </p:spPr>
        <p:txBody>
          <a:bodyPr/>
          <a:lstStyle/>
          <a:p>
            <a:endParaRPr lang="en-US"/>
          </a:p>
        </p:txBody>
      </p:sp>
      <p:sp>
        <p:nvSpPr>
          <p:cNvPr id="4" name="Shape 2"/>
          <p:cNvSpPr/>
          <p:nvPr/>
        </p:nvSpPr>
        <p:spPr>
          <a:xfrm>
            <a:off x="770930" y="2421136"/>
            <a:ext cx="91440" cy="3421856"/>
          </a:xfrm>
          <a:prstGeom prst="roundRect">
            <a:avLst>
              <a:gd name="adj" fmla="val 91163"/>
            </a:avLst>
          </a:prstGeom>
          <a:solidFill>
            <a:srgbClr val="FF6B6B"/>
          </a:solidFill>
          <a:ln/>
        </p:spPr>
        <p:txBody>
          <a:bodyPr/>
          <a:lstStyle/>
          <a:p>
            <a:endParaRPr lang="en-US"/>
          </a:p>
        </p:txBody>
      </p:sp>
      <p:sp>
        <p:nvSpPr>
          <p:cNvPr id="5" name="Text 3"/>
          <p:cNvSpPr/>
          <p:nvPr/>
        </p:nvSpPr>
        <p:spPr>
          <a:xfrm>
            <a:off x="1083588" y="2642354"/>
            <a:ext cx="2832616" cy="317778"/>
          </a:xfrm>
          <a:prstGeom prst="rect">
            <a:avLst/>
          </a:prstGeom>
          <a:noFill/>
          <a:ln/>
        </p:spPr>
        <p:txBody>
          <a:bodyPr wrap="none" lIns="0" tIns="0" rIns="0" bIns="0" rtlCol="0" anchor="t"/>
          <a:lstStyle/>
          <a:p>
            <a:pPr marL="0" indent="0" algn="l">
              <a:lnSpc>
                <a:spcPts val="2400"/>
              </a:lnSpc>
              <a:buNone/>
            </a:pPr>
            <a:r>
              <a:rPr lang="en-US" sz="1950" dirty="0">
                <a:solidFill>
                  <a:srgbClr val="000000"/>
                </a:solidFill>
                <a:latin typeface="Alexandria" pitchFamily="34" charset="0"/>
                <a:ea typeface="Alexandria" pitchFamily="34" charset="-122"/>
                <a:cs typeface="Alexandria" pitchFamily="34" charset="-120"/>
              </a:rPr>
              <a:t>❌</a:t>
            </a:r>
            <a:r>
              <a:rPr lang="en-US" sz="1950" dirty="0">
                <a:solidFill>
                  <a:srgbClr val="404155"/>
                </a:solidFill>
                <a:latin typeface="Alexandria" pitchFamily="34" charset="0"/>
                <a:ea typeface="Alexandria" pitchFamily="34" charset="-122"/>
                <a:cs typeface="Alexandria" pitchFamily="34" charset="-120"/>
              </a:rPr>
              <a:t> Technical Approach</a:t>
            </a:r>
            <a:endParaRPr lang="en-US" sz="1950" dirty="0"/>
          </a:p>
        </p:txBody>
      </p:sp>
      <p:sp>
        <p:nvSpPr>
          <p:cNvPr id="6" name="Text 4"/>
          <p:cNvSpPr/>
          <p:nvPr/>
        </p:nvSpPr>
        <p:spPr>
          <a:xfrm>
            <a:off x="1381244" y="3183374"/>
            <a:ext cx="5613559"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"System downtime could impact user access for up to 48 hours with 15% probability based on historical data analysis."</a:t>
            </a:r>
            <a:endParaRPr lang="en-US" sz="1550" dirty="0"/>
          </a:p>
        </p:txBody>
      </p:sp>
      <p:sp>
        <p:nvSpPr>
          <p:cNvPr id="7" name="Shape 5"/>
          <p:cNvSpPr/>
          <p:nvPr/>
        </p:nvSpPr>
        <p:spPr>
          <a:xfrm>
            <a:off x="1083588" y="3183374"/>
            <a:ext cx="22860" cy="952619"/>
          </a:xfrm>
          <a:prstGeom prst="rect">
            <a:avLst/>
          </a:prstGeom>
          <a:solidFill>
            <a:srgbClr val="1B54DA"/>
          </a:solidFill>
          <a:ln/>
        </p:spPr>
        <p:txBody>
          <a:bodyPr/>
          <a:lstStyle/>
          <a:p>
            <a:endParaRPr lang="en-US"/>
          </a:p>
        </p:txBody>
      </p:sp>
      <p:sp>
        <p:nvSpPr>
          <p:cNvPr id="8" name="Text 6"/>
          <p:cNvSpPr/>
          <p:nvPr/>
        </p:nvSpPr>
        <p:spPr>
          <a:xfrm>
            <a:off x="1083588" y="4359235"/>
            <a:ext cx="5911215" cy="63507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Problems:</a:t>
            </a:r>
            <a:r>
              <a:rPr lang="en-US" sz="1550" dirty="0">
                <a:solidFill>
                  <a:srgbClr val="404155"/>
                </a:solidFill>
                <a:latin typeface="Nobile" pitchFamily="34" charset="0"/>
                <a:ea typeface="Nobile" pitchFamily="34" charset="-122"/>
                <a:cs typeface="Nobile" pitchFamily="34" charset="-120"/>
              </a:rPr>
              <a:t> Technical jargon, no business context, lacks urgency, doesn't connect to executive priorities.</a:t>
            </a:r>
            <a:endParaRPr lang="en-US" sz="1550" dirty="0"/>
          </a:p>
        </p:txBody>
      </p:sp>
      <p:sp>
        <p:nvSpPr>
          <p:cNvPr id="9" name="Shape 7"/>
          <p:cNvSpPr/>
          <p:nvPr/>
        </p:nvSpPr>
        <p:spPr>
          <a:xfrm>
            <a:off x="7414379" y="2421136"/>
            <a:ext cx="6422231" cy="3421856"/>
          </a:xfrm>
          <a:prstGeom prst="roundRect">
            <a:avLst>
              <a:gd name="adj" fmla="val 3207"/>
            </a:avLst>
          </a:prstGeom>
          <a:solidFill>
            <a:srgbClr val="F9F9FF"/>
          </a:solidFill>
          <a:ln w="22860">
            <a:solidFill>
              <a:srgbClr val="1B54DA"/>
            </a:solidFill>
            <a:prstDash val="solid"/>
          </a:ln>
        </p:spPr>
        <p:txBody>
          <a:bodyPr/>
          <a:lstStyle/>
          <a:p>
            <a:endParaRPr lang="en-US"/>
          </a:p>
        </p:txBody>
      </p:sp>
      <p:sp>
        <p:nvSpPr>
          <p:cNvPr id="10" name="Shape 8"/>
          <p:cNvSpPr/>
          <p:nvPr/>
        </p:nvSpPr>
        <p:spPr>
          <a:xfrm>
            <a:off x="7391519" y="2421136"/>
            <a:ext cx="91440" cy="3421856"/>
          </a:xfrm>
          <a:prstGeom prst="roundRect">
            <a:avLst>
              <a:gd name="adj" fmla="val 91163"/>
            </a:avLst>
          </a:prstGeom>
          <a:solidFill>
            <a:srgbClr val="1B54DA"/>
          </a:solidFill>
          <a:ln/>
        </p:spPr>
        <p:txBody>
          <a:bodyPr/>
          <a:lstStyle/>
          <a:p>
            <a:endParaRPr lang="en-US"/>
          </a:p>
        </p:txBody>
      </p:sp>
      <p:sp>
        <p:nvSpPr>
          <p:cNvPr id="11" name="Text 9"/>
          <p:cNvSpPr/>
          <p:nvPr/>
        </p:nvSpPr>
        <p:spPr>
          <a:xfrm>
            <a:off x="7704177" y="2642354"/>
            <a:ext cx="334637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 Strategic Story Approach</a:t>
            </a:r>
            <a:endParaRPr lang="en-US" sz="1950" dirty="0"/>
          </a:p>
        </p:txBody>
      </p:sp>
      <p:sp>
        <p:nvSpPr>
          <p:cNvPr id="12" name="Text 10"/>
          <p:cNvSpPr/>
          <p:nvPr/>
        </p:nvSpPr>
        <p:spPr>
          <a:xfrm>
            <a:off x="8001833" y="3175754"/>
            <a:ext cx="5613559"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"If our system goes down for two days, 30,000 patients lose access to critical medical results, risking our brand reputation and triggering compliance penalties up to $2M. Here's how we can reduce that likelihood by 70% with a $300K investment."</a:t>
            </a:r>
            <a:endParaRPr lang="en-US" sz="1550" dirty="0"/>
          </a:p>
        </p:txBody>
      </p:sp>
      <p:sp>
        <p:nvSpPr>
          <p:cNvPr id="13" name="Shape 11"/>
          <p:cNvSpPr/>
          <p:nvPr/>
        </p:nvSpPr>
        <p:spPr>
          <a:xfrm>
            <a:off x="7704177" y="3175754"/>
            <a:ext cx="22860" cy="1587698"/>
          </a:xfrm>
          <a:prstGeom prst="rect">
            <a:avLst/>
          </a:prstGeom>
          <a:solidFill>
            <a:srgbClr val="1B54DA"/>
          </a:solidFill>
          <a:ln/>
        </p:spPr>
        <p:txBody>
          <a:bodyPr/>
          <a:lstStyle/>
          <a:p>
            <a:endParaRPr lang="en-US"/>
          </a:p>
        </p:txBody>
      </p:sp>
      <p:sp>
        <p:nvSpPr>
          <p:cNvPr id="14" name="Text 12"/>
          <p:cNvSpPr/>
          <p:nvPr/>
        </p:nvSpPr>
        <p:spPr>
          <a:xfrm>
            <a:off x="7704177" y="4986695"/>
            <a:ext cx="5911215" cy="63507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Impact:</a:t>
            </a:r>
            <a:r>
              <a:rPr lang="en-US" sz="1550" dirty="0">
                <a:solidFill>
                  <a:srgbClr val="404155"/>
                </a:solidFill>
                <a:latin typeface="Nobile" pitchFamily="34" charset="0"/>
                <a:ea typeface="Nobile" pitchFamily="34" charset="-122"/>
                <a:cs typeface="Nobile" pitchFamily="34" charset="-120"/>
              </a:rPr>
              <a:t> Connects to people, quantifies financial exposure, presents clear mitigation path with ROI.</a:t>
            </a:r>
            <a:endParaRPr lang="en-US" sz="1550" dirty="0"/>
          </a:p>
        </p:txBody>
      </p:sp>
      <p:sp>
        <p:nvSpPr>
          <p:cNvPr id="15" name="Text 13"/>
          <p:cNvSpPr/>
          <p:nvPr/>
        </p:nvSpPr>
        <p:spPr>
          <a:xfrm>
            <a:off x="793790" y="6066234"/>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transformation isn't just about changing words—it's about reframing the entire conversation from technical problems to business opportunities and strategic decisions that executives can act upon immediately.</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830461"/>
            <a:ext cx="855940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Executive Decision Framework</a:t>
            </a:r>
            <a:endParaRPr lang="en-US" sz="3900" dirty="0"/>
          </a:p>
        </p:txBody>
      </p:sp>
      <p:sp>
        <p:nvSpPr>
          <p:cNvPr id="3" name="Text 1"/>
          <p:cNvSpPr/>
          <p:nvPr/>
        </p:nvSpPr>
        <p:spPr>
          <a:xfrm>
            <a:off x="793790" y="1847374"/>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Understanding how executives think about and evaluate risks is crucial for effective communication. C-suite leaders operate within a framework that prioritizes strategic impact, resource allocation, and competitive positioning.</a:t>
            </a:r>
            <a:endParaRPr lang="en-US" sz="1550" dirty="0"/>
          </a:p>
        </p:txBody>
      </p:sp>
      <p:pic>
        <p:nvPicPr>
          <p:cNvPr id="4" name="Image 0" descr="preencoded.png"/>
          <p:cNvPicPr>
            <a:picLocks noChangeAspect="1"/>
          </p:cNvPicPr>
          <p:nvPr/>
        </p:nvPicPr>
        <p:blipFill>
          <a:blip r:embed="rId3"/>
          <a:stretch>
            <a:fillRect/>
          </a:stretch>
        </p:blipFill>
        <p:spPr>
          <a:xfrm>
            <a:off x="793790" y="2705695"/>
            <a:ext cx="297656" cy="297656"/>
          </a:xfrm>
          <a:prstGeom prst="rect">
            <a:avLst/>
          </a:prstGeom>
        </p:spPr>
      </p:pic>
      <p:sp>
        <p:nvSpPr>
          <p:cNvPr id="5" name="Text 2"/>
          <p:cNvSpPr/>
          <p:nvPr/>
        </p:nvSpPr>
        <p:spPr>
          <a:xfrm>
            <a:off x="793790" y="320171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Financial Impact</a:t>
            </a:r>
            <a:endParaRPr lang="en-US" sz="1950" dirty="0"/>
          </a:p>
        </p:txBody>
      </p:sp>
      <p:sp>
        <p:nvSpPr>
          <p:cNvPr id="6" name="Text 3"/>
          <p:cNvSpPr/>
          <p:nvPr/>
        </p:nvSpPr>
        <p:spPr>
          <a:xfrm>
            <a:off x="793790" y="3630930"/>
            <a:ext cx="6397347"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Revenue protection, cost avoidance, investment returns, and budget implications drive immediate attention and resource allocation decisions.</a:t>
            </a:r>
            <a:endParaRPr lang="en-US" sz="1550" dirty="0"/>
          </a:p>
        </p:txBody>
      </p:sp>
      <p:pic>
        <p:nvPicPr>
          <p:cNvPr id="7" name="Image 1" descr="preencoded.png"/>
          <p:cNvPicPr>
            <a:picLocks noChangeAspect="1"/>
          </p:cNvPicPr>
          <p:nvPr/>
        </p:nvPicPr>
        <p:blipFill>
          <a:blip r:embed="rId4"/>
          <a:stretch>
            <a:fillRect/>
          </a:stretch>
        </p:blipFill>
        <p:spPr>
          <a:xfrm>
            <a:off x="7439144" y="2705695"/>
            <a:ext cx="297656" cy="297656"/>
          </a:xfrm>
          <a:prstGeom prst="rect">
            <a:avLst/>
          </a:prstGeom>
        </p:spPr>
      </p:pic>
      <p:sp>
        <p:nvSpPr>
          <p:cNvPr id="8" name="Text 4"/>
          <p:cNvSpPr/>
          <p:nvPr/>
        </p:nvSpPr>
        <p:spPr>
          <a:xfrm>
            <a:off x="7439144" y="3201710"/>
            <a:ext cx="290691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Regulatory Compliance</a:t>
            </a:r>
            <a:endParaRPr lang="en-US" sz="1950" dirty="0"/>
          </a:p>
        </p:txBody>
      </p:sp>
      <p:sp>
        <p:nvSpPr>
          <p:cNvPr id="9" name="Text 5"/>
          <p:cNvSpPr/>
          <p:nvPr/>
        </p:nvSpPr>
        <p:spPr>
          <a:xfrm>
            <a:off x="7439144" y="3630930"/>
            <a:ext cx="6397466"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Legal exposure, regulatory penalties, audit findings, and compliance gaps represent existential threats that demand immediate action.</a:t>
            </a:r>
            <a:endParaRPr lang="en-US" sz="1550" dirty="0"/>
          </a:p>
        </p:txBody>
      </p:sp>
      <p:pic>
        <p:nvPicPr>
          <p:cNvPr id="10" name="Image 2" descr="preencoded.png"/>
          <p:cNvPicPr>
            <a:picLocks noChangeAspect="1"/>
          </p:cNvPicPr>
          <p:nvPr/>
        </p:nvPicPr>
        <p:blipFill>
          <a:blip r:embed="rId5"/>
          <a:stretch>
            <a:fillRect/>
          </a:stretch>
        </p:blipFill>
        <p:spPr>
          <a:xfrm>
            <a:off x="793790" y="4980384"/>
            <a:ext cx="297656" cy="297656"/>
          </a:xfrm>
          <a:prstGeom prst="rect">
            <a:avLst/>
          </a:prstGeom>
        </p:spPr>
      </p:pic>
      <p:sp>
        <p:nvSpPr>
          <p:cNvPr id="11" name="Text 6"/>
          <p:cNvSpPr/>
          <p:nvPr/>
        </p:nvSpPr>
        <p:spPr>
          <a:xfrm>
            <a:off x="793790" y="5476399"/>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Brand &amp; Reputation</a:t>
            </a:r>
            <a:endParaRPr lang="en-US" sz="1950" dirty="0"/>
          </a:p>
        </p:txBody>
      </p:sp>
      <p:sp>
        <p:nvSpPr>
          <p:cNvPr id="12" name="Text 7"/>
          <p:cNvSpPr/>
          <p:nvPr/>
        </p:nvSpPr>
        <p:spPr>
          <a:xfrm>
            <a:off x="793790" y="5905619"/>
            <a:ext cx="6397347"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Customer trust, market perception, stakeholder confidence, and competitive positioning influence long-term strategic value.</a:t>
            </a:r>
            <a:endParaRPr lang="en-US" sz="1550" dirty="0"/>
          </a:p>
        </p:txBody>
      </p:sp>
      <p:pic>
        <p:nvPicPr>
          <p:cNvPr id="13" name="Image 3" descr="preencoded.png"/>
          <p:cNvPicPr>
            <a:picLocks noChangeAspect="1"/>
          </p:cNvPicPr>
          <p:nvPr/>
        </p:nvPicPr>
        <p:blipFill>
          <a:blip r:embed="rId6"/>
          <a:stretch>
            <a:fillRect/>
          </a:stretch>
        </p:blipFill>
        <p:spPr>
          <a:xfrm>
            <a:off x="7439144" y="4980384"/>
            <a:ext cx="297656" cy="297656"/>
          </a:xfrm>
          <a:prstGeom prst="rect">
            <a:avLst/>
          </a:prstGeom>
        </p:spPr>
      </p:pic>
      <p:sp>
        <p:nvSpPr>
          <p:cNvPr id="14" name="Text 8"/>
          <p:cNvSpPr/>
          <p:nvPr/>
        </p:nvSpPr>
        <p:spPr>
          <a:xfrm>
            <a:off x="7439144" y="5476399"/>
            <a:ext cx="2507099"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Strategic Advantage</a:t>
            </a:r>
            <a:endParaRPr lang="en-US" sz="1950" dirty="0"/>
          </a:p>
        </p:txBody>
      </p:sp>
      <p:sp>
        <p:nvSpPr>
          <p:cNvPr id="15" name="Text 9"/>
          <p:cNvSpPr/>
          <p:nvPr/>
        </p:nvSpPr>
        <p:spPr>
          <a:xfrm>
            <a:off x="7439144" y="5905619"/>
            <a:ext cx="6397466"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Market opportunities, competitive differentiation, operational excellence, and innovation capabilities shape future success.</a:t>
            </a:r>
            <a:endParaRPr lang="en-US" sz="1550" dirty="0"/>
          </a:p>
        </p:txBody>
      </p:sp>
      <p:sp>
        <p:nvSpPr>
          <p:cNvPr id="16" name="Text 10"/>
          <p:cNvSpPr/>
          <p:nvPr/>
        </p:nvSpPr>
        <p:spPr>
          <a:xfrm>
            <a:off x="793790" y="6763941"/>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When risk stories align with this executive framework, they become strategic conversations rather than technical briefings, dramatically increasing the likelihood of securing necessary resources and support.</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71644" y="663059"/>
            <a:ext cx="9102566" cy="602813"/>
          </a:xfrm>
          <a:prstGeom prst="rect">
            <a:avLst/>
          </a:prstGeom>
          <a:noFill/>
          <a:ln/>
        </p:spPr>
        <p:txBody>
          <a:bodyPr wrap="none" lIns="0" tIns="0" rIns="0" bIns="0" rtlCol="0" anchor="t"/>
          <a:lstStyle/>
          <a:p>
            <a:pPr marL="0" indent="0" algn="l">
              <a:lnSpc>
                <a:spcPts val="4700"/>
              </a:lnSpc>
              <a:buNone/>
            </a:pPr>
            <a:r>
              <a:rPr lang="en-US" sz="3750" dirty="0">
                <a:solidFill>
                  <a:srgbClr val="1B1B27"/>
                </a:solidFill>
                <a:latin typeface="Alexandria" pitchFamily="34" charset="0"/>
                <a:ea typeface="Alexandria" pitchFamily="34" charset="-122"/>
                <a:cs typeface="Alexandria" pitchFamily="34" charset="-120"/>
              </a:rPr>
              <a:t>Step 1 - Frame Risks in Business Terms</a:t>
            </a:r>
            <a:endParaRPr lang="en-US" sz="3750" dirty="0"/>
          </a:p>
        </p:txBody>
      </p:sp>
      <p:sp>
        <p:nvSpPr>
          <p:cNvPr id="3" name="Text 1"/>
          <p:cNvSpPr/>
          <p:nvPr/>
        </p:nvSpPr>
        <p:spPr>
          <a:xfrm>
            <a:off x="771644" y="1651635"/>
            <a:ext cx="13087112" cy="617220"/>
          </a:xfrm>
          <a:prstGeom prst="rect">
            <a:avLst/>
          </a:prstGeom>
          <a:noFill/>
          <a:ln/>
        </p:spPr>
        <p:txBody>
          <a:bodyPr wrap="squar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The foundation of effective risk communication lies in translating technical language into business outcomes that resonate with executive priorities. This isn't about dumbing down the content—it's about elevating it to strategic relevance.</a:t>
            </a:r>
            <a:endParaRPr lang="en-US" sz="1500" dirty="0"/>
          </a:p>
        </p:txBody>
      </p:sp>
      <p:pic>
        <p:nvPicPr>
          <p:cNvPr id="4" name="Image 0" descr="preencoded.png"/>
          <p:cNvPicPr>
            <a:picLocks noChangeAspect="1"/>
          </p:cNvPicPr>
          <p:nvPr/>
        </p:nvPicPr>
        <p:blipFill>
          <a:blip r:embed="rId3"/>
          <a:stretch>
            <a:fillRect/>
          </a:stretch>
        </p:blipFill>
        <p:spPr>
          <a:xfrm>
            <a:off x="771644" y="2485906"/>
            <a:ext cx="964644" cy="1157526"/>
          </a:xfrm>
          <a:prstGeom prst="rect">
            <a:avLst/>
          </a:prstGeom>
        </p:spPr>
      </p:pic>
      <p:sp>
        <p:nvSpPr>
          <p:cNvPr id="5" name="Text 2"/>
          <p:cNvSpPr/>
          <p:nvPr/>
        </p:nvSpPr>
        <p:spPr>
          <a:xfrm>
            <a:off x="1929170" y="2678787"/>
            <a:ext cx="2411611" cy="301466"/>
          </a:xfrm>
          <a:prstGeom prst="rect">
            <a:avLst/>
          </a:prstGeom>
          <a:noFill/>
          <a:ln/>
        </p:spPr>
        <p:txBody>
          <a:bodyPr wrap="none" lIns="0" tIns="0" rIns="0" bIns="0" rtlCol="0" anchor="t"/>
          <a:lstStyle/>
          <a:p>
            <a:pPr marL="0" indent="0" algn="l">
              <a:lnSpc>
                <a:spcPts val="2350"/>
              </a:lnSpc>
              <a:buNone/>
            </a:pPr>
            <a:r>
              <a:rPr lang="en-US" sz="1850" dirty="0">
                <a:solidFill>
                  <a:srgbClr val="404155"/>
                </a:solidFill>
                <a:latin typeface="Alexandria" pitchFamily="34" charset="0"/>
                <a:ea typeface="Alexandria" pitchFamily="34" charset="-122"/>
                <a:cs typeface="Alexandria" pitchFamily="34" charset="-120"/>
              </a:rPr>
              <a:t>Technical Language</a:t>
            </a:r>
            <a:endParaRPr lang="en-US" sz="1850" dirty="0"/>
          </a:p>
        </p:txBody>
      </p:sp>
      <p:sp>
        <p:nvSpPr>
          <p:cNvPr id="6" name="Text 3"/>
          <p:cNvSpPr/>
          <p:nvPr/>
        </p:nvSpPr>
        <p:spPr>
          <a:xfrm>
            <a:off x="1929170" y="3095982"/>
            <a:ext cx="11929586" cy="308610"/>
          </a:xfrm>
          <a:prstGeom prst="rect">
            <a:avLst/>
          </a:prstGeom>
          <a:noFill/>
          <a:ln/>
        </p:spPr>
        <p:txBody>
          <a:bodyPr wrap="non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"Server latency increased to 2.3 seconds during peak loads, causing timeout errors in the authentication module."</a:t>
            </a:r>
            <a:endParaRPr lang="en-US" sz="1500" dirty="0"/>
          </a:p>
        </p:txBody>
      </p:sp>
      <p:pic>
        <p:nvPicPr>
          <p:cNvPr id="7" name="Image 1" descr="preencoded.png"/>
          <p:cNvPicPr>
            <a:picLocks noChangeAspect="1"/>
          </p:cNvPicPr>
          <p:nvPr/>
        </p:nvPicPr>
        <p:blipFill>
          <a:blip r:embed="rId4"/>
          <a:stretch>
            <a:fillRect/>
          </a:stretch>
        </p:blipFill>
        <p:spPr>
          <a:xfrm>
            <a:off x="771644" y="3643432"/>
            <a:ext cx="964644" cy="1157526"/>
          </a:xfrm>
          <a:prstGeom prst="rect">
            <a:avLst/>
          </a:prstGeom>
        </p:spPr>
      </p:pic>
      <p:sp>
        <p:nvSpPr>
          <p:cNvPr id="8" name="Text 4"/>
          <p:cNvSpPr/>
          <p:nvPr/>
        </p:nvSpPr>
        <p:spPr>
          <a:xfrm>
            <a:off x="1929170" y="3836313"/>
            <a:ext cx="2426018" cy="301466"/>
          </a:xfrm>
          <a:prstGeom prst="rect">
            <a:avLst/>
          </a:prstGeom>
          <a:noFill/>
          <a:ln/>
        </p:spPr>
        <p:txBody>
          <a:bodyPr wrap="none" lIns="0" tIns="0" rIns="0" bIns="0" rtlCol="0" anchor="t"/>
          <a:lstStyle/>
          <a:p>
            <a:pPr marL="0" indent="0" algn="l">
              <a:lnSpc>
                <a:spcPts val="2350"/>
              </a:lnSpc>
              <a:buNone/>
            </a:pPr>
            <a:r>
              <a:rPr lang="en-US" sz="1850" dirty="0">
                <a:solidFill>
                  <a:srgbClr val="404155"/>
                </a:solidFill>
                <a:latin typeface="Alexandria" pitchFamily="34" charset="0"/>
                <a:ea typeface="Alexandria" pitchFamily="34" charset="-122"/>
                <a:cs typeface="Alexandria" pitchFamily="34" charset="-120"/>
              </a:rPr>
              <a:t>Business Translation</a:t>
            </a:r>
            <a:endParaRPr lang="en-US" sz="1850" dirty="0"/>
          </a:p>
        </p:txBody>
      </p:sp>
      <p:sp>
        <p:nvSpPr>
          <p:cNvPr id="9" name="Text 5"/>
          <p:cNvSpPr/>
          <p:nvPr/>
        </p:nvSpPr>
        <p:spPr>
          <a:xfrm>
            <a:off x="1929170" y="4253508"/>
            <a:ext cx="11929586" cy="308610"/>
          </a:xfrm>
          <a:prstGeom prst="rect">
            <a:avLst/>
          </a:prstGeom>
          <a:noFill/>
          <a:ln/>
        </p:spPr>
        <p:txBody>
          <a:bodyPr wrap="non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"Slower transaction processing is costing us $1M per day in lost sales and driving 23% of customers to abandon their purchases."</a:t>
            </a:r>
            <a:endParaRPr lang="en-US" sz="1500" dirty="0"/>
          </a:p>
        </p:txBody>
      </p:sp>
      <p:pic>
        <p:nvPicPr>
          <p:cNvPr id="10" name="Image 2" descr="preencoded.png"/>
          <p:cNvPicPr>
            <a:picLocks noChangeAspect="1"/>
          </p:cNvPicPr>
          <p:nvPr/>
        </p:nvPicPr>
        <p:blipFill>
          <a:blip r:embed="rId5"/>
          <a:stretch>
            <a:fillRect/>
          </a:stretch>
        </p:blipFill>
        <p:spPr>
          <a:xfrm>
            <a:off x="771644" y="4800957"/>
            <a:ext cx="964644" cy="1420178"/>
          </a:xfrm>
          <a:prstGeom prst="rect">
            <a:avLst/>
          </a:prstGeom>
        </p:spPr>
      </p:pic>
      <p:sp>
        <p:nvSpPr>
          <p:cNvPr id="11" name="Text 6"/>
          <p:cNvSpPr/>
          <p:nvPr/>
        </p:nvSpPr>
        <p:spPr>
          <a:xfrm>
            <a:off x="1929170" y="4993838"/>
            <a:ext cx="2411611" cy="301466"/>
          </a:xfrm>
          <a:prstGeom prst="rect">
            <a:avLst/>
          </a:prstGeom>
          <a:noFill/>
          <a:ln/>
        </p:spPr>
        <p:txBody>
          <a:bodyPr wrap="none" lIns="0" tIns="0" rIns="0" bIns="0" rtlCol="0" anchor="t"/>
          <a:lstStyle/>
          <a:p>
            <a:pPr marL="0" indent="0" algn="l">
              <a:lnSpc>
                <a:spcPts val="2350"/>
              </a:lnSpc>
              <a:buNone/>
            </a:pPr>
            <a:r>
              <a:rPr lang="en-US" sz="1850" dirty="0">
                <a:solidFill>
                  <a:srgbClr val="404155"/>
                </a:solidFill>
                <a:latin typeface="Alexandria" pitchFamily="34" charset="0"/>
                <a:ea typeface="Alexandria" pitchFamily="34" charset="-122"/>
                <a:cs typeface="Alexandria" pitchFamily="34" charset="-120"/>
              </a:rPr>
              <a:t>Strategic Context</a:t>
            </a:r>
            <a:endParaRPr lang="en-US" sz="1850" dirty="0"/>
          </a:p>
        </p:txBody>
      </p:sp>
      <p:sp>
        <p:nvSpPr>
          <p:cNvPr id="12" name="Text 7"/>
          <p:cNvSpPr/>
          <p:nvPr/>
        </p:nvSpPr>
        <p:spPr>
          <a:xfrm>
            <a:off x="1929170" y="5411033"/>
            <a:ext cx="11929586" cy="617220"/>
          </a:xfrm>
          <a:prstGeom prst="rect">
            <a:avLst/>
          </a:prstGeom>
          <a:noFill/>
          <a:ln/>
        </p:spPr>
        <p:txBody>
          <a:bodyPr wrap="square" lIns="0" tIns="0" rIns="0" bIns="0" rtlCol="0" anchor="t"/>
          <a:lstStyle/>
          <a:p>
            <a:pPr marL="0" indent="0" algn="l">
              <a:lnSpc>
                <a:spcPts val="2400"/>
              </a:lnSpc>
              <a:buNone/>
            </a:pPr>
            <a:r>
              <a:rPr lang="en-US" sz="1500" dirty="0">
                <a:solidFill>
                  <a:srgbClr val="404155"/>
                </a:solidFill>
                <a:latin typeface="Nobile" pitchFamily="34" charset="0"/>
                <a:ea typeface="Nobile" pitchFamily="34" charset="-122"/>
                <a:cs typeface="Nobile" pitchFamily="34" charset="-120"/>
              </a:rPr>
              <a:t>"This performance gap is eroding our competitive advantage in the critical holiday season, with 40% of lost customers moving to our primary competitor."</a:t>
            </a:r>
            <a:endParaRPr lang="en-US" sz="1500" dirty="0"/>
          </a:p>
        </p:txBody>
      </p:sp>
      <p:sp>
        <p:nvSpPr>
          <p:cNvPr id="13" name="Shape 8"/>
          <p:cNvSpPr/>
          <p:nvPr/>
        </p:nvSpPr>
        <p:spPr>
          <a:xfrm>
            <a:off x="771644" y="6438186"/>
            <a:ext cx="13087112" cy="1128355"/>
          </a:xfrm>
          <a:prstGeom prst="roundRect">
            <a:avLst>
              <a:gd name="adj" fmla="val 7182"/>
            </a:avLst>
          </a:prstGeom>
          <a:solidFill>
            <a:srgbClr val="BBCDF7"/>
          </a:solidFill>
          <a:ln/>
        </p:spPr>
        <p:txBody>
          <a:bodyPr/>
          <a:lstStyle/>
          <a:p>
            <a:endParaRPr lang="en-US"/>
          </a:p>
        </p:txBody>
      </p:sp>
      <p:pic>
        <p:nvPicPr>
          <p:cNvPr id="14" name="Image 3" descr="preencoded.png"/>
          <p:cNvPicPr>
            <a:picLocks noChangeAspect="1"/>
          </p:cNvPicPr>
          <p:nvPr/>
        </p:nvPicPr>
        <p:blipFill>
          <a:blip r:embed="rId6"/>
          <a:stretch>
            <a:fillRect/>
          </a:stretch>
        </p:blipFill>
        <p:spPr>
          <a:xfrm>
            <a:off x="964525" y="6716197"/>
            <a:ext cx="241102" cy="192881"/>
          </a:xfrm>
          <a:prstGeom prst="rect">
            <a:avLst/>
          </a:prstGeom>
        </p:spPr>
      </p:pic>
      <p:sp>
        <p:nvSpPr>
          <p:cNvPr id="15" name="Text 9"/>
          <p:cNvSpPr/>
          <p:nvPr/>
        </p:nvSpPr>
        <p:spPr>
          <a:xfrm>
            <a:off x="1398508" y="6679287"/>
            <a:ext cx="12267367" cy="617220"/>
          </a:xfrm>
          <a:prstGeom prst="rect">
            <a:avLst/>
          </a:prstGeom>
          <a:noFill/>
          <a:ln/>
        </p:spPr>
        <p:txBody>
          <a:bodyPr wrap="square" lIns="0" tIns="0" rIns="0" bIns="0" rtlCol="0" anchor="t"/>
          <a:lstStyle/>
          <a:p>
            <a:pPr marL="0" indent="0" algn="l">
              <a:lnSpc>
                <a:spcPts val="2400"/>
              </a:lnSpc>
              <a:buNone/>
            </a:pPr>
            <a:r>
              <a:rPr lang="en-US" sz="1500" b="1" dirty="0">
                <a:solidFill>
                  <a:srgbClr val="000000"/>
                </a:solidFill>
                <a:latin typeface="Nobile" pitchFamily="34" charset="0"/>
                <a:ea typeface="Nobile" pitchFamily="34" charset="-122"/>
                <a:cs typeface="Nobile" pitchFamily="34" charset="-120"/>
              </a:rPr>
              <a:t>Pro Tip:</a:t>
            </a:r>
            <a:r>
              <a:rPr lang="en-US" sz="1500" dirty="0">
                <a:solidFill>
                  <a:srgbClr val="000000"/>
                </a:solidFill>
                <a:latin typeface="Nobile" pitchFamily="34" charset="0"/>
                <a:ea typeface="Nobile" pitchFamily="34" charset="-122"/>
                <a:cs typeface="Nobile" pitchFamily="34" charset="-120"/>
              </a:rPr>
              <a:t> Always connect technical risks to one of the four executive priorities: revenue impact, compliance exposure, reputation risk, or strategic advantage. This immediately elevates the conversation from operational to strategic.</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624364"/>
            <a:ext cx="12633127"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Step 2 - Use Structure: Threat → Impact → Mitigation</a:t>
            </a:r>
            <a:endParaRPr lang="en-US" sz="3900" dirty="0"/>
          </a:p>
        </p:txBody>
      </p:sp>
      <p:sp>
        <p:nvSpPr>
          <p:cNvPr id="3" name="Text 1"/>
          <p:cNvSpPr/>
          <p:nvPr/>
        </p:nvSpPr>
        <p:spPr>
          <a:xfrm>
            <a:off x="793790" y="164127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Every compelling story has a clear beginning, middle, and end. For risk communication, this translates into a structured narrative that guides executives through the threat landscape to informed decision-making.</a:t>
            </a:r>
            <a:endParaRPr lang="en-US" sz="1550" dirty="0"/>
          </a:p>
        </p:txBody>
      </p:sp>
      <p:sp>
        <p:nvSpPr>
          <p:cNvPr id="4" name="Text 2"/>
          <p:cNvSpPr/>
          <p:nvPr/>
        </p:nvSpPr>
        <p:spPr>
          <a:xfrm>
            <a:off x="793790" y="2499598"/>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01</a:t>
            </a:r>
            <a:endParaRPr lang="en-US" sz="1550" dirty="0"/>
          </a:p>
        </p:txBody>
      </p:sp>
      <p:sp>
        <p:nvSpPr>
          <p:cNvPr id="5" name="Shape 3"/>
          <p:cNvSpPr/>
          <p:nvPr/>
        </p:nvSpPr>
        <p:spPr>
          <a:xfrm>
            <a:off x="793790" y="2813923"/>
            <a:ext cx="4215289" cy="22860"/>
          </a:xfrm>
          <a:prstGeom prst="rect">
            <a:avLst/>
          </a:prstGeom>
          <a:solidFill>
            <a:srgbClr val="1B54DA"/>
          </a:solidFill>
          <a:ln/>
        </p:spPr>
        <p:txBody>
          <a:bodyPr/>
          <a:lstStyle/>
          <a:p>
            <a:endParaRPr lang="en-US"/>
          </a:p>
        </p:txBody>
      </p:sp>
      <p:sp>
        <p:nvSpPr>
          <p:cNvPr id="6" name="Text 4"/>
          <p:cNvSpPr/>
          <p:nvPr/>
        </p:nvSpPr>
        <p:spPr>
          <a:xfrm>
            <a:off x="793790" y="2958822"/>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Define the Threat</a:t>
            </a:r>
            <a:endParaRPr lang="en-US" sz="1950" dirty="0"/>
          </a:p>
        </p:txBody>
      </p:sp>
      <p:sp>
        <p:nvSpPr>
          <p:cNvPr id="7" name="Text 5"/>
          <p:cNvSpPr/>
          <p:nvPr/>
        </p:nvSpPr>
        <p:spPr>
          <a:xfrm>
            <a:off x="793790" y="3388043"/>
            <a:ext cx="4215289"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Clearly articulate what could go wrong, when it might happen, and what triggers the risk. Be specific about probability and timing without getting lost in technical details.</a:t>
            </a:r>
            <a:endParaRPr lang="en-US" sz="1550" dirty="0"/>
          </a:p>
        </p:txBody>
      </p:sp>
      <p:sp>
        <p:nvSpPr>
          <p:cNvPr id="8" name="Text 6"/>
          <p:cNvSpPr/>
          <p:nvPr/>
        </p:nvSpPr>
        <p:spPr>
          <a:xfrm>
            <a:off x="5207437" y="2499598"/>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02</a:t>
            </a:r>
            <a:endParaRPr lang="en-US" sz="1550" dirty="0"/>
          </a:p>
        </p:txBody>
      </p:sp>
      <p:sp>
        <p:nvSpPr>
          <p:cNvPr id="9" name="Shape 7"/>
          <p:cNvSpPr/>
          <p:nvPr/>
        </p:nvSpPr>
        <p:spPr>
          <a:xfrm>
            <a:off x="5207437" y="2813923"/>
            <a:ext cx="4215408" cy="22860"/>
          </a:xfrm>
          <a:prstGeom prst="rect">
            <a:avLst/>
          </a:prstGeom>
          <a:solidFill>
            <a:srgbClr val="1B54DA"/>
          </a:solidFill>
          <a:ln/>
        </p:spPr>
        <p:txBody>
          <a:bodyPr/>
          <a:lstStyle/>
          <a:p>
            <a:endParaRPr lang="en-US"/>
          </a:p>
        </p:txBody>
      </p:sp>
      <p:sp>
        <p:nvSpPr>
          <p:cNvPr id="10" name="Text 8"/>
          <p:cNvSpPr/>
          <p:nvPr/>
        </p:nvSpPr>
        <p:spPr>
          <a:xfrm>
            <a:off x="5207437" y="2958822"/>
            <a:ext cx="250817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Quantify the Impact</a:t>
            </a:r>
            <a:endParaRPr lang="en-US" sz="1950" dirty="0"/>
          </a:p>
        </p:txBody>
      </p:sp>
      <p:sp>
        <p:nvSpPr>
          <p:cNvPr id="11" name="Text 9"/>
          <p:cNvSpPr/>
          <p:nvPr/>
        </p:nvSpPr>
        <p:spPr>
          <a:xfrm>
            <a:off x="5207437" y="3388043"/>
            <a:ext cx="4215408"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Translate consequences into business terms: revenue loss, compliance penalties, customer churn, market share erosion, or operational disruption. Use concrete numbers wherever possible.</a:t>
            </a:r>
            <a:endParaRPr lang="en-US" sz="1550" dirty="0"/>
          </a:p>
        </p:txBody>
      </p:sp>
      <p:sp>
        <p:nvSpPr>
          <p:cNvPr id="12" name="Text 10"/>
          <p:cNvSpPr/>
          <p:nvPr/>
        </p:nvSpPr>
        <p:spPr>
          <a:xfrm>
            <a:off x="9621203" y="2499598"/>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03</a:t>
            </a:r>
            <a:endParaRPr lang="en-US" sz="1550" dirty="0"/>
          </a:p>
        </p:txBody>
      </p:sp>
      <p:sp>
        <p:nvSpPr>
          <p:cNvPr id="13" name="Shape 11"/>
          <p:cNvSpPr/>
          <p:nvPr/>
        </p:nvSpPr>
        <p:spPr>
          <a:xfrm>
            <a:off x="9621203" y="2813923"/>
            <a:ext cx="4215289" cy="22860"/>
          </a:xfrm>
          <a:prstGeom prst="rect">
            <a:avLst/>
          </a:prstGeom>
          <a:solidFill>
            <a:srgbClr val="1B54DA"/>
          </a:solidFill>
          <a:ln/>
        </p:spPr>
        <p:txBody>
          <a:bodyPr/>
          <a:lstStyle/>
          <a:p>
            <a:endParaRPr lang="en-US"/>
          </a:p>
        </p:txBody>
      </p:sp>
      <p:sp>
        <p:nvSpPr>
          <p:cNvPr id="14" name="Text 12"/>
          <p:cNvSpPr/>
          <p:nvPr/>
        </p:nvSpPr>
        <p:spPr>
          <a:xfrm>
            <a:off x="9621203" y="2958822"/>
            <a:ext cx="3318867"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Present Mitigation Options</a:t>
            </a:r>
            <a:endParaRPr lang="en-US" sz="1950" dirty="0"/>
          </a:p>
        </p:txBody>
      </p:sp>
      <p:sp>
        <p:nvSpPr>
          <p:cNvPr id="15" name="Text 13"/>
          <p:cNvSpPr/>
          <p:nvPr/>
        </p:nvSpPr>
        <p:spPr>
          <a:xfrm>
            <a:off x="9621203" y="3388043"/>
            <a:ext cx="4215289"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Offer specific, actionable solutions with clear timelines, resource requirements, and expected outcomes. Include do-nothing scenarios to highlight the cost of inaction.</a:t>
            </a:r>
            <a:endParaRPr lang="en-US" sz="1550" dirty="0"/>
          </a:p>
        </p:txBody>
      </p:sp>
      <p:sp>
        <p:nvSpPr>
          <p:cNvPr id="16" name="Text 14"/>
          <p:cNvSpPr/>
          <p:nvPr/>
        </p:nvSpPr>
        <p:spPr>
          <a:xfrm>
            <a:off x="1091446" y="5571053"/>
            <a:ext cx="12745164"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"Our payment processing system faces a 30% probability of failure during Black Friday weekend </a:t>
            </a:r>
            <a:r>
              <a:rPr lang="en-US" sz="1550" i="1" dirty="0">
                <a:solidFill>
                  <a:srgbClr val="404155"/>
                </a:solidFill>
                <a:latin typeface="Nobile" pitchFamily="34" charset="0"/>
                <a:ea typeface="Nobile" pitchFamily="34" charset="-122"/>
                <a:cs typeface="Nobile" pitchFamily="34" charset="-120"/>
              </a:rPr>
              <a:t>(Threat)</a:t>
            </a:r>
            <a:r>
              <a:rPr lang="en-US" sz="1550" dirty="0">
                <a:solidFill>
                  <a:srgbClr val="404155"/>
                </a:solidFill>
                <a:latin typeface="Nobile" pitchFamily="34" charset="0"/>
                <a:ea typeface="Nobile" pitchFamily="34" charset="-122"/>
                <a:cs typeface="Nobile" pitchFamily="34" charset="-120"/>
              </a:rPr>
              <a:t>. This would halt $15M in sales and damage relationships with 200,000 customers </a:t>
            </a:r>
            <a:r>
              <a:rPr lang="en-US" sz="1550" i="1" dirty="0">
                <a:solidFill>
                  <a:srgbClr val="404155"/>
                </a:solidFill>
                <a:latin typeface="Nobile" pitchFamily="34" charset="0"/>
                <a:ea typeface="Nobile" pitchFamily="34" charset="-122"/>
                <a:cs typeface="Nobile" pitchFamily="34" charset="-120"/>
              </a:rPr>
              <a:t>(Impact)</a:t>
            </a:r>
            <a:r>
              <a:rPr lang="en-US" sz="1550" dirty="0">
                <a:solidFill>
                  <a:srgbClr val="404155"/>
                </a:solidFill>
                <a:latin typeface="Nobile" pitchFamily="34" charset="0"/>
                <a:ea typeface="Nobile" pitchFamily="34" charset="-122"/>
                <a:cs typeface="Nobile" pitchFamily="34" charset="-120"/>
              </a:rPr>
              <a:t>. We can reduce this risk to 5% with a $500K infrastructure upgrade, delivering 6:1 ROI protection </a:t>
            </a:r>
            <a:r>
              <a:rPr lang="en-US" sz="1550" i="1" dirty="0">
                <a:solidFill>
                  <a:srgbClr val="404155"/>
                </a:solidFill>
                <a:latin typeface="Nobile" pitchFamily="34" charset="0"/>
                <a:ea typeface="Nobile" pitchFamily="34" charset="-122"/>
                <a:cs typeface="Nobile" pitchFamily="34" charset="-120"/>
              </a:rPr>
              <a:t>(Mitigation)</a:t>
            </a:r>
            <a:r>
              <a:rPr lang="en-US" sz="1550" dirty="0">
                <a:solidFill>
                  <a:srgbClr val="404155"/>
                </a:solidFill>
                <a:latin typeface="Nobile" pitchFamily="34" charset="0"/>
                <a:ea typeface="Nobile" pitchFamily="34" charset="-122"/>
                <a:cs typeface="Nobile" pitchFamily="34" charset="-120"/>
              </a:rPr>
              <a:t>."</a:t>
            </a:r>
            <a:endParaRPr lang="en-US" sz="1550" dirty="0"/>
          </a:p>
        </p:txBody>
      </p:sp>
      <p:sp>
        <p:nvSpPr>
          <p:cNvPr id="17" name="Shape 15"/>
          <p:cNvSpPr/>
          <p:nvPr/>
        </p:nvSpPr>
        <p:spPr>
          <a:xfrm>
            <a:off x="793790" y="5347811"/>
            <a:ext cx="22860" cy="1399103"/>
          </a:xfrm>
          <a:prstGeom prst="rect">
            <a:avLst/>
          </a:prstGeom>
          <a:solidFill>
            <a:srgbClr val="1B54DA"/>
          </a:solidFill>
          <a:ln/>
        </p:spPr>
        <p:txBody>
          <a:bodyPr/>
          <a:lstStyle/>
          <a:p>
            <a:endParaRPr lang="en-US"/>
          </a:p>
        </p:txBody>
      </p:sp>
      <p:sp>
        <p:nvSpPr>
          <p:cNvPr id="18" name="Text 16"/>
          <p:cNvSpPr/>
          <p:nvPr/>
        </p:nvSpPr>
        <p:spPr>
          <a:xfrm>
            <a:off x="793790" y="697015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structure ensures executives receive complete information needed for strategic decision-making while maintaining narrative flow that keeps them engaged throughout the presentation.</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30925" y="502563"/>
            <a:ext cx="9270683" cy="571024"/>
          </a:xfrm>
          <a:prstGeom prst="rect">
            <a:avLst/>
          </a:prstGeom>
          <a:noFill/>
          <a:ln/>
        </p:spPr>
        <p:txBody>
          <a:bodyPr wrap="none" lIns="0" tIns="0" rIns="0" bIns="0" rtlCol="0" anchor="t"/>
          <a:lstStyle/>
          <a:p>
            <a:pPr marL="0" indent="0" algn="l">
              <a:lnSpc>
                <a:spcPts val="4450"/>
              </a:lnSpc>
              <a:buNone/>
            </a:pPr>
            <a:r>
              <a:rPr lang="en-US" sz="3550" dirty="0">
                <a:solidFill>
                  <a:srgbClr val="1B1B27"/>
                </a:solidFill>
                <a:latin typeface="Alexandria" pitchFamily="34" charset="0"/>
                <a:ea typeface="Alexandria" pitchFamily="34" charset="-122"/>
                <a:cs typeface="Alexandria" pitchFamily="34" charset="-120"/>
              </a:rPr>
              <a:t>Step 3 - Highlight Trade-offs and Choices</a:t>
            </a:r>
            <a:endParaRPr lang="en-US" sz="3550" dirty="0"/>
          </a:p>
        </p:txBody>
      </p:sp>
      <p:sp>
        <p:nvSpPr>
          <p:cNvPr id="3" name="Text 1"/>
          <p:cNvSpPr/>
          <p:nvPr/>
        </p:nvSpPr>
        <p:spPr>
          <a:xfrm>
            <a:off x="730925" y="1438989"/>
            <a:ext cx="13168551" cy="584835"/>
          </a:xfrm>
          <a:prstGeom prst="rect">
            <a:avLst/>
          </a:prstGeom>
          <a:noFill/>
          <a:ln/>
        </p:spPr>
        <p:txBody>
          <a:bodyPr wrap="square" lIns="0" tIns="0" rIns="0" bIns="0" rtlCol="0" anchor="t"/>
          <a:lstStyle/>
          <a:p>
            <a:pPr marL="0" indent="0" algn="l">
              <a:lnSpc>
                <a:spcPts val="2300"/>
              </a:lnSpc>
              <a:buNone/>
            </a:pPr>
            <a:r>
              <a:rPr lang="en-US" sz="1400" dirty="0">
                <a:solidFill>
                  <a:srgbClr val="404155"/>
                </a:solidFill>
                <a:latin typeface="Nobile" pitchFamily="34" charset="0"/>
                <a:ea typeface="Nobile" pitchFamily="34" charset="-122"/>
                <a:cs typeface="Nobile" pitchFamily="34" charset="-120"/>
              </a:rPr>
              <a:t>Executives don't just want to hear about problems—they want options that empower them to make informed strategic decisions. Presenting multiple scenarios demonstrates thorough analysis and respects their role as decision-makers.</a:t>
            </a:r>
            <a:endParaRPr lang="en-US" sz="1400" dirty="0"/>
          </a:p>
        </p:txBody>
      </p:sp>
      <p:sp>
        <p:nvSpPr>
          <p:cNvPr id="4" name="Shape 2"/>
          <p:cNvSpPr/>
          <p:nvPr/>
        </p:nvSpPr>
        <p:spPr>
          <a:xfrm>
            <a:off x="730925" y="2229326"/>
            <a:ext cx="4267676" cy="3437334"/>
          </a:xfrm>
          <a:prstGeom prst="roundRect">
            <a:avLst>
              <a:gd name="adj" fmla="val 2233"/>
            </a:avLst>
          </a:prstGeom>
          <a:solidFill>
            <a:srgbClr val="F9F9FF"/>
          </a:solidFill>
          <a:ln w="22860">
            <a:solidFill>
              <a:srgbClr val="B8C3DF"/>
            </a:solidFill>
            <a:prstDash val="solid"/>
          </a:ln>
        </p:spPr>
        <p:txBody>
          <a:bodyPr/>
          <a:lstStyle/>
          <a:p>
            <a:endParaRPr lang="en-US"/>
          </a:p>
        </p:txBody>
      </p:sp>
      <p:sp>
        <p:nvSpPr>
          <p:cNvPr id="5" name="Shape 3"/>
          <p:cNvSpPr/>
          <p:nvPr/>
        </p:nvSpPr>
        <p:spPr>
          <a:xfrm>
            <a:off x="753785" y="2252186"/>
            <a:ext cx="4221956" cy="548164"/>
          </a:xfrm>
          <a:prstGeom prst="roundRect">
            <a:avLst>
              <a:gd name="adj" fmla="val 8998"/>
            </a:avLst>
          </a:prstGeom>
          <a:solidFill>
            <a:srgbClr val="D2DDF9"/>
          </a:solidFill>
          <a:ln/>
        </p:spPr>
        <p:txBody>
          <a:bodyPr/>
          <a:lstStyle/>
          <a:p>
            <a:endParaRPr lang="en-US"/>
          </a:p>
        </p:txBody>
      </p:sp>
      <p:sp>
        <p:nvSpPr>
          <p:cNvPr id="6" name="Text 4"/>
          <p:cNvSpPr/>
          <p:nvPr/>
        </p:nvSpPr>
        <p:spPr>
          <a:xfrm>
            <a:off x="2727722" y="2351127"/>
            <a:ext cx="274082" cy="342662"/>
          </a:xfrm>
          <a:prstGeom prst="rect">
            <a:avLst/>
          </a:prstGeom>
          <a:noFill/>
          <a:ln/>
        </p:spPr>
        <p:txBody>
          <a:bodyPr wrap="none" lIns="0" tIns="0" rIns="0" bIns="0" rtlCol="0" anchor="t"/>
          <a:lstStyle/>
          <a:p>
            <a:pPr marL="0" indent="0" algn="l">
              <a:lnSpc>
                <a:spcPts val="2150"/>
              </a:lnSpc>
              <a:buNone/>
            </a:pPr>
            <a:r>
              <a:rPr lang="en-US" sz="2150" dirty="0">
                <a:solidFill>
                  <a:srgbClr val="404155"/>
                </a:solidFill>
                <a:latin typeface="Alexandria" pitchFamily="34" charset="0"/>
                <a:ea typeface="Alexandria" pitchFamily="34" charset="-122"/>
                <a:cs typeface="Alexandria" pitchFamily="34" charset="-120"/>
              </a:rPr>
              <a:t>1</a:t>
            </a:r>
            <a:endParaRPr lang="en-US" sz="2150" dirty="0"/>
          </a:p>
        </p:txBody>
      </p:sp>
      <p:sp>
        <p:nvSpPr>
          <p:cNvPr id="7" name="Text 5"/>
          <p:cNvSpPr/>
          <p:nvPr/>
        </p:nvSpPr>
        <p:spPr>
          <a:xfrm>
            <a:off x="936427" y="2982992"/>
            <a:ext cx="2634020" cy="285512"/>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Conservative Approach</a:t>
            </a:r>
            <a:endParaRPr lang="en-US" sz="1750" dirty="0"/>
          </a:p>
        </p:txBody>
      </p:sp>
      <p:sp>
        <p:nvSpPr>
          <p:cNvPr id="8" name="Text 6"/>
          <p:cNvSpPr/>
          <p:nvPr/>
        </p:nvSpPr>
        <p:spPr>
          <a:xfrm>
            <a:off x="936427" y="3378041"/>
            <a:ext cx="3856673" cy="292418"/>
          </a:xfrm>
          <a:prstGeom prst="rect">
            <a:avLst/>
          </a:prstGeom>
          <a:noFill/>
          <a:ln/>
        </p:spPr>
        <p:txBody>
          <a:bodyPr wrap="non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Investment:</a:t>
            </a:r>
            <a:r>
              <a:rPr lang="en-US" sz="1400" dirty="0">
                <a:solidFill>
                  <a:srgbClr val="404155"/>
                </a:solidFill>
                <a:latin typeface="Nobile" pitchFamily="34" charset="0"/>
                <a:ea typeface="Nobile" pitchFamily="34" charset="-122"/>
                <a:cs typeface="Nobile" pitchFamily="34" charset="-120"/>
              </a:rPr>
              <a:t> $200K</a:t>
            </a:r>
            <a:endParaRPr lang="en-US" sz="1400" dirty="0"/>
          </a:p>
        </p:txBody>
      </p:sp>
      <p:sp>
        <p:nvSpPr>
          <p:cNvPr id="9" name="Text 7"/>
          <p:cNvSpPr/>
          <p:nvPr/>
        </p:nvSpPr>
        <p:spPr>
          <a:xfrm>
            <a:off x="936427" y="3779996"/>
            <a:ext cx="3856673" cy="292418"/>
          </a:xfrm>
          <a:prstGeom prst="rect">
            <a:avLst/>
          </a:prstGeom>
          <a:noFill/>
          <a:ln/>
        </p:spPr>
        <p:txBody>
          <a:bodyPr wrap="non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Timeline:</a:t>
            </a:r>
            <a:r>
              <a:rPr lang="en-US" sz="1400" dirty="0">
                <a:solidFill>
                  <a:srgbClr val="404155"/>
                </a:solidFill>
                <a:latin typeface="Nobile" pitchFamily="34" charset="0"/>
                <a:ea typeface="Nobile" pitchFamily="34" charset="-122"/>
                <a:cs typeface="Nobile" pitchFamily="34" charset="-120"/>
              </a:rPr>
              <a:t> 2 months</a:t>
            </a:r>
            <a:endParaRPr lang="en-US" sz="1400" dirty="0"/>
          </a:p>
        </p:txBody>
      </p:sp>
      <p:sp>
        <p:nvSpPr>
          <p:cNvPr id="10" name="Text 8"/>
          <p:cNvSpPr/>
          <p:nvPr/>
        </p:nvSpPr>
        <p:spPr>
          <a:xfrm>
            <a:off x="936427" y="4181951"/>
            <a:ext cx="3856673" cy="292418"/>
          </a:xfrm>
          <a:prstGeom prst="rect">
            <a:avLst/>
          </a:prstGeom>
          <a:noFill/>
          <a:ln/>
        </p:spPr>
        <p:txBody>
          <a:bodyPr wrap="non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Risk Reduction:</a:t>
            </a:r>
            <a:r>
              <a:rPr lang="en-US" sz="1400" dirty="0">
                <a:solidFill>
                  <a:srgbClr val="404155"/>
                </a:solidFill>
                <a:latin typeface="Nobile" pitchFamily="34" charset="0"/>
                <a:ea typeface="Nobile" pitchFamily="34" charset="-122"/>
                <a:cs typeface="Nobile" pitchFamily="34" charset="-120"/>
              </a:rPr>
              <a:t> 40%</a:t>
            </a:r>
            <a:endParaRPr lang="en-US" sz="1400" dirty="0"/>
          </a:p>
        </p:txBody>
      </p:sp>
      <p:sp>
        <p:nvSpPr>
          <p:cNvPr id="11" name="Text 9"/>
          <p:cNvSpPr/>
          <p:nvPr/>
        </p:nvSpPr>
        <p:spPr>
          <a:xfrm>
            <a:off x="936427" y="4583906"/>
            <a:ext cx="3856673" cy="877253"/>
          </a:xfrm>
          <a:prstGeom prst="rect">
            <a:avLst/>
          </a:prstGeom>
          <a:noFill/>
          <a:ln/>
        </p:spPr>
        <p:txBody>
          <a:bodyPr wrap="squar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Trade-off:</a:t>
            </a:r>
            <a:r>
              <a:rPr lang="en-US" sz="1400" dirty="0">
                <a:solidFill>
                  <a:srgbClr val="404155"/>
                </a:solidFill>
                <a:latin typeface="Nobile" pitchFamily="34" charset="0"/>
                <a:ea typeface="Nobile" pitchFamily="34" charset="-122"/>
                <a:cs typeface="Nobile" pitchFamily="34" charset="-120"/>
              </a:rPr>
              <a:t> Lower cost but moderate protection, suitable for risk-tolerant scenarios.</a:t>
            </a:r>
            <a:endParaRPr lang="en-US" sz="1400" dirty="0"/>
          </a:p>
        </p:txBody>
      </p:sp>
      <p:sp>
        <p:nvSpPr>
          <p:cNvPr id="12" name="Shape 10"/>
          <p:cNvSpPr/>
          <p:nvPr/>
        </p:nvSpPr>
        <p:spPr>
          <a:xfrm>
            <a:off x="5181243" y="2229326"/>
            <a:ext cx="4267795" cy="3437334"/>
          </a:xfrm>
          <a:prstGeom prst="roundRect">
            <a:avLst>
              <a:gd name="adj" fmla="val 2233"/>
            </a:avLst>
          </a:prstGeom>
          <a:solidFill>
            <a:srgbClr val="F9F9FF"/>
          </a:solidFill>
          <a:ln w="22860">
            <a:solidFill>
              <a:srgbClr val="B8C3DF"/>
            </a:solidFill>
            <a:prstDash val="solid"/>
          </a:ln>
        </p:spPr>
        <p:txBody>
          <a:bodyPr/>
          <a:lstStyle/>
          <a:p>
            <a:endParaRPr lang="en-US"/>
          </a:p>
        </p:txBody>
      </p:sp>
      <p:sp>
        <p:nvSpPr>
          <p:cNvPr id="13" name="Shape 11"/>
          <p:cNvSpPr/>
          <p:nvPr/>
        </p:nvSpPr>
        <p:spPr>
          <a:xfrm>
            <a:off x="5204103" y="2252186"/>
            <a:ext cx="4222075" cy="548164"/>
          </a:xfrm>
          <a:prstGeom prst="roundRect">
            <a:avLst>
              <a:gd name="adj" fmla="val 8998"/>
            </a:avLst>
          </a:prstGeom>
          <a:solidFill>
            <a:srgbClr val="D2DDF9"/>
          </a:solidFill>
          <a:ln/>
        </p:spPr>
        <p:txBody>
          <a:bodyPr/>
          <a:lstStyle/>
          <a:p>
            <a:endParaRPr lang="en-US"/>
          </a:p>
        </p:txBody>
      </p:sp>
      <p:sp>
        <p:nvSpPr>
          <p:cNvPr id="14" name="Text 12"/>
          <p:cNvSpPr/>
          <p:nvPr/>
        </p:nvSpPr>
        <p:spPr>
          <a:xfrm>
            <a:off x="7178040" y="2351127"/>
            <a:ext cx="274082" cy="342662"/>
          </a:xfrm>
          <a:prstGeom prst="rect">
            <a:avLst/>
          </a:prstGeom>
          <a:noFill/>
          <a:ln/>
        </p:spPr>
        <p:txBody>
          <a:bodyPr wrap="none" lIns="0" tIns="0" rIns="0" bIns="0" rtlCol="0" anchor="t"/>
          <a:lstStyle/>
          <a:p>
            <a:pPr marL="0" indent="0" algn="l">
              <a:lnSpc>
                <a:spcPts val="2150"/>
              </a:lnSpc>
              <a:buNone/>
            </a:pPr>
            <a:r>
              <a:rPr lang="en-US" sz="2150" dirty="0">
                <a:solidFill>
                  <a:srgbClr val="404155"/>
                </a:solidFill>
                <a:latin typeface="Alexandria" pitchFamily="34" charset="0"/>
                <a:ea typeface="Alexandria" pitchFamily="34" charset="-122"/>
                <a:cs typeface="Alexandria" pitchFamily="34" charset="-120"/>
              </a:rPr>
              <a:t>2</a:t>
            </a:r>
            <a:endParaRPr lang="en-US" sz="2150" dirty="0"/>
          </a:p>
        </p:txBody>
      </p:sp>
      <p:sp>
        <p:nvSpPr>
          <p:cNvPr id="15" name="Text 13"/>
          <p:cNvSpPr/>
          <p:nvPr/>
        </p:nvSpPr>
        <p:spPr>
          <a:xfrm>
            <a:off x="5386745" y="2982992"/>
            <a:ext cx="2284452" cy="285512"/>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Balanced Solution</a:t>
            </a:r>
            <a:endParaRPr lang="en-US" sz="1750" dirty="0"/>
          </a:p>
        </p:txBody>
      </p:sp>
      <p:sp>
        <p:nvSpPr>
          <p:cNvPr id="16" name="Text 14"/>
          <p:cNvSpPr/>
          <p:nvPr/>
        </p:nvSpPr>
        <p:spPr>
          <a:xfrm>
            <a:off x="5386745" y="3378041"/>
            <a:ext cx="3856792" cy="292418"/>
          </a:xfrm>
          <a:prstGeom prst="rect">
            <a:avLst/>
          </a:prstGeom>
          <a:noFill/>
          <a:ln/>
        </p:spPr>
        <p:txBody>
          <a:bodyPr wrap="non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Investment:</a:t>
            </a:r>
            <a:r>
              <a:rPr lang="en-US" sz="1400" dirty="0">
                <a:solidFill>
                  <a:srgbClr val="404155"/>
                </a:solidFill>
                <a:latin typeface="Nobile" pitchFamily="34" charset="0"/>
                <a:ea typeface="Nobile" pitchFamily="34" charset="-122"/>
                <a:cs typeface="Nobile" pitchFamily="34" charset="-120"/>
              </a:rPr>
              <a:t> $500K</a:t>
            </a:r>
            <a:endParaRPr lang="en-US" sz="1400" dirty="0"/>
          </a:p>
        </p:txBody>
      </p:sp>
      <p:sp>
        <p:nvSpPr>
          <p:cNvPr id="17" name="Text 15"/>
          <p:cNvSpPr/>
          <p:nvPr/>
        </p:nvSpPr>
        <p:spPr>
          <a:xfrm>
            <a:off x="5386745" y="3779996"/>
            <a:ext cx="3856792" cy="292418"/>
          </a:xfrm>
          <a:prstGeom prst="rect">
            <a:avLst/>
          </a:prstGeom>
          <a:noFill/>
          <a:ln/>
        </p:spPr>
        <p:txBody>
          <a:bodyPr wrap="non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Timeline:</a:t>
            </a:r>
            <a:r>
              <a:rPr lang="en-US" sz="1400" dirty="0">
                <a:solidFill>
                  <a:srgbClr val="404155"/>
                </a:solidFill>
                <a:latin typeface="Nobile" pitchFamily="34" charset="0"/>
                <a:ea typeface="Nobile" pitchFamily="34" charset="-122"/>
                <a:cs typeface="Nobile" pitchFamily="34" charset="-120"/>
              </a:rPr>
              <a:t> 4 months</a:t>
            </a:r>
            <a:endParaRPr lang="en-US" sz="1400" dirty="0"/>
          </a:p>
        </p:txBody>
      </p:sp>
      <p:sp>
        <p:nvSpPr>
          <p:cNvPr id="18" name="Text 16"/>
          <p:cNvSpPr/>
          <p:nvPr/>
        </p:nvSpPr>
        <p:spPr>
          <a:xfrm>
            <a:off x="5386745" y="4181951"/>
            <a:ext cx="3856792" cy="292418"/>
          </a:xfrm>
          <a:prstGeom prst="rect">
            <a:avLst/>
          </a:prstGeom>
          <a:noFill/>
          <a:ln/>
        </p:spPr>
        <p:txBody>
          <a:bodyPr wrap="non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Risk Reduction:</a:t>
            </a:r>
            <a:r>
              <a:rPr lang="en-US" sz="1400" dirty="0">
                <a:solidFill>
                  <a:srgbClr val="404155"/>
                </a:solidFill>
                <a:latin typeface="Nobile" pitchFamily="34" charset="0"/>
                <a:ea typeface="Nobile" pitchFamily="34" charset="-122"/>
                <a:cs typeface="Nobile" pitchFamily="34" charset="-120"/>
              </a:rPr>
              <a:t> 75%</a:t>
            </a:r>
            <a:endParaRPr lang="en-US" sz="1400" dirty="0"/>
          </a:p>
        </p:txBody>
      </p:sp>
      <p:sp>
        <p:nvSpPr>
          <p:cNvPr id="19" name="Text 17"/>
          <p:cNvSpPr/>
          <p:nvPr/>
        </p:nvSpPr>
        <p:spPr>
          <a:xfrm>
            <a:off x="5386745" y="4583906"/>
            <a:ext cx="3856792" cy="877253"/>
          </a:xfrm>
          <a:prstGeom prst="rect">
            <a:avLst/>
          </a:prstGeom>
          <a:noFill/>
          <a:ln/>
        </p:spPr>
        <p:txBody>
          <a:bodyPr wrap="squar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Trade-off:</a:t>
            </a:r>
            <a:r>
              <a:rPr lang="en-US" sz="1400" dirty="0">
                <a:solidFill>
                  <a:srgbClr val="404155"/>
                </a:solidFill>
                <a:latin typeface="Nobile" pitchFamily="34" charset="0"/>
                <a:ea typeface="Nobile" pitchFamily="34" charset="-122"/>
                <a:cs typeface="Nobile" pitchFamily="34" charset="-120"/>
              </a:rPr>
              <a:t> Optimal cost-benefit ratio with comprehensive coverage for most scenarios.</a:t>
            </a:r>
            <a:endParaRPr lang="en-US" sz="1400" dirty="0"/>
          </a:p>
        </p:txBody>
      </p:sp>
      <p:sp>
        <p:nvSpPr>
          <p:cNvPr id="20" name="Shape 18"/>
          <p:cNvSpPr/>
          <p:nvPr/>
        </p:nvSpPr>
        <p:spPr>
          <a:xfrm>
            <a:off x="9631680" y="2229326"/>
            <a:ext cx="4267795" cy="3437334"/>
          </a:xfrm>
          <a:prstGeom prst="roundRect">
            <a:avLst>
              <a:gd name="adj" fmla="val 2233"/>
            </a:avLst>
          </a:prstGeom>
          <a:solidFill>
            <a:srgbClr val="F9F9FF"/>
          </a:solidFill>
          <a:ln w="22860">
            <a:solidFill>
              <a:srgbClr val="B8C3DF"/>
            </a:solidFill>
            <a:prstDash val="solid"/>
          </a:ln>
        </p:spPr>
        <p:txBody>
          <a:bodyPr/>
          <a:lstStyle/>
          <a:p>
            <a:endParaRPr lang="en-US"/>
          </a:p>
        </p:txBody>
      </p:sp>
      <p:sp>
        <p:nvSpPr>
          <p:cNvPr id="21" name="Shape 19"/>
          <p:cNvSpPr/>
          <p:nvPr/>
        </p:nvSpPr>
        <p:spPr>
          <a:xfrm>
            <a:off x="9654540" y="2252186"/>
            <a:ext cx="4222075" cy="548164"/>
          </a:xfrm>
          <a:prstGeom prst="roundRect">
            <a:avLst>
              <a:gd name="adj" fmla="val 8998"/>
            </a:avLst>
          </a:prstGeom>
          <a:solidFill>
            <a:srgbClr val="D2DDF9"/>
          </a:solidFill>
          <a:ln/>
        </p:spPr>
        <p:txBody>
          <a:bodyPr/>
          <a:lstStyle/>
          <a:p>
            <a:endParaRPr lang="en-US"/>
          </a:p>
        </p:txBody>
      </p:sp>
      <p:sp>
        <p:nvSpPr>
          <p:cNvPr id="22" name="Text 20"/>
          <p:cNvSpPr/>
          <p:nvPr/>
        </p:nvSpPr>
        <p:spPr>
          <a:xfrm>
            <a:off x="11628477" y="2351127"/>
            <a:ext cx="274082" cy="342662"/>
          </a:xfrm>
          <a:prstGeom prst="rect">
            <a:avLst/>
          </a:prstGeom>
          <a:noFill/>
          <a:ln/>
        </p:spPr>
        <p:txBody>
          <a:bodyPr wrap="none" lIns="0" tIns="0" rIns="0" bIns="0" rtlCol="0" anchor="t"/>
          <a:lstStyle/>
          <a:p>
            <a:pPr marL="0" indent="0" algn="l">
              <a:lnSpc>
                <a:spcPts val="2150"/>
              </a:lnSpc>
              <a:buNone/>
            </a:pPr>
            <a:r>
              <a:rPr lang="en-US" sz="2150" dirty="0">
                <a:solidFill>
                  <a:srgbClr val="404155"/>
                </a:solidFill>
                <a:latin typeface="Alexandria" pitchFamily="34" charset="0"/>
                <a:ea typeface="Alexandria" pitchFamily="34" charset="-122"/>
                <a:cs typeface="Alexandria" pitchFamily="34" charset="-120"/>
              </a:rPr>
              <a:t>3</a:t>
            </a:r>
            <a:endParaRPr lang="en-US" sz="2150" dirty="0"/>
          </a:p>
        </p:txBody>
      </p:sp>
      <p:sp>
        <p:nvSpPr>
          <p:cNvPr id="23" name="Text 21"/>
          <p:cNvSpPr/>
          <p:nvPr/>
        </p:nvSpPr>
        <p:spPr>
          <a:xfrm>
            <a:off x="9837182" y="2982992"/>
            <a:ext cx="2322909" cy="285512"/>
          </a:xfrm>
          <a:prstGeom prst="rect">
            <a:avLst/>
          </a:prstGeom>
          <a:noFill/>
          <a:ln/>
        </p:spPr>
        <p:txBody>
          <a:bodyPr wrap="none" lIns="0" tIns="0" rIns="0" bIns="0" rtlCol="0" anchor="t"/>
          <a:lstStyle/>
          <a:p>
            <a:pPr marL="0" indent="0" algn="l">
              <a:lnSpc>
                <a:spcPts val="2200"/>
              </a:lnSpc>
              <a:buNone/>
            </a:pPr>
            <a:r>
              <a:rPr lang="en-US" sz="1750" dirty="0">
                <a:solidFill>
                  <a:srgbClr val="404155"/>
                </a:solidFill>
                <a:latin typeface="Alexandria" pitchFamily="34" charset="0"/>
                <a:ea typeface="Alexandria" pitchFamily="34" charset="-122"/>
                <a:cs typeface="Alexandria" pitchFamily="34" charset="-120"/>
              </a:rPr>
              <a:t>Premium Protection</a:t>
            </a:r>
            <a:endParaRPr lang="en-US" sz="1750" dirty="0"/>
          </a:p>
        </p:txBody>
      </p:sp>
      <p:sp>
        <p:nvSpPr>
          <p:cNvPr id="24" name="Text 22"/>
          <p:cNvSpPr/>
          <p:nvPr/>
        </p:nvSpPr>
        <p:spPr>
          <a:xfrm>
            <a:off x="9837182" y="3378041"/>
            <a:ext cx="3856792" cy="292418"/>
          </a:xfrm>
          <a:prstGeom prst="rect">
            <a:avLst/>
          </a:prstGeom>
          <a:noFill/>
          <a:ln/>
        </p:spPr>
        <p:txBody>
          <a:bodyPr wrap="non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Investment:</a:t>
            </a:r>
            <a:r>
              <a:rPr lang="en-US" sz="1400" dirty="0">
                <a:solidFill>
                  <a:srgbClr val="404155"/>
                </a:solidFill>
                <a:latin typeface="Nobile" pitchFamily="34" charset="0"/>
                <a:ea typeface="Nobile" pitchFamily="34" charset="-122"/>
                <a:cs typeface="Nobile" pitchFamily="34" charset="-120"/>
              </a:rPr>
              <a:t> $1.2M</a:t>
            </a:r>
            <a:endParaRPr lang="en-US" sz="1400" dirty="0"/>
          </a:p>
        </p:txBody>
      </p:sp>
      <p:sp>
        <p:nvSpPr>
          <p:cNvPr id="25" name="Text 23"/>
          <p:cNvSpPr/>
          <p:nvPr/>
        </p:nvSpPr>
        <p:spPr>
          <a:xfrm>
            <a:off x="9837182" y="3779996"/>
            <a:ext cx="3856792" cy="292418"/>
          </a:xfrm>
          <a:prstGeom prst="rect">
            <a:avLst/>
          </a:prstGeom>
          <a:noFill/>
          <a:ln/>
        </p:spPr>
        <p:txBody>
          <a:bodyPr wrap="non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Timeline:</a:t>
            </a:r>
            <a:r>
              <a:rPr lang="en-US" sz="1400" dirty="0">
                <a:solidFill>
                  <a:srgbClr val="404155"/>
                </a:solidFill>
                <a:latin typeface="Nobile" pitchFamily="34" charset="0"/>
                <a:ea typeface="Nobile" pitchFamily="34" charset="-122"/>
                <a:cs typeface="Nobile" pitchFamily="34" charset="-120"/>
              </a:rPr>
              <a:t> 6 months</a:t>
            </a:r>
            <a:endParaRPr lang="en-US" sz="1400" dirty="0"/>
          </a:p>
        </p:txBody>
      </p:sp>
      <p:sp>
        <p:nvSpPr>
          <p:cNvPr id="26" name="Text 24"/>
          <p:cNvSpPr/>
          <p:nvPr/>
        </p:nvSpPr>
        <p:spPr>
          <a:xfrm>
            <a:off x="9837182" y="4181951"/>
            <a:ext cx="3856792" cy="292418"/>
          </a:xfrm>
          <a:prstGeom prst="rect">
            <a:avLst/>
          </a:prstGeom>
          <a:noFill/>
          <a:ln/>
        </p:spPr>
        <p:txBody>
          <a:bodyPr wrap="non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Risk Reduction:</a:t>
            </a:r>
            <a:r>
              <a:rPr lang="en-US" sz="1400" dirty="0">
                <a:solidFill>
                  <a:srgbClr val="404155"/>
                </a:solidFill>
                <a:latin typeface="Nobile" pitchFamily="34" charset="0"/>
                <a:ea typeface="Nobile" pitchFamily="34" charset="-122"/>
                <a:cs typeface="Nobile" pitchFamily="34" charset="-120"/>
              </a:rPr>
              <a:t> 95%</a:t>
            </a:r>
            <a:endParaRPr lang="en-US" sz="1400" dirty="0"/>
          </a:p>
        </p:txBody>
      </p:sp>
      <p:sp>
        <p:nvSpPr>
          <p:cNvPr id="27" name="Text 25"/>
          <p:cNvSpPr/>
          <p:nvPr/>
        </p:nvSpPr>
        <p:spPr>
          <a:xfrm>
            <a:off x="9837182" y="4583906"/>
            <a:ext cx="3856792" cy="877253"/>
          </a:xfrm>
          <a:prstGeom prst="rect">
            <a:avLst/>
          </a:prstGeom>
          <a:noFill/>
          <a:ln/>
        </p:spPr>
        <p:txBody>
          <a:bodyPr wrap="square" lIns="0" tIns="0" rIns="0" bIns="0" rtlCol="0" anchor="t"/>
          <a:lstStyle/>
          <a:p>
            <a:pPr marL="0" indent="0" algn="l">
              <a:lnSpc>
                <a:spcPts val="2300"/>
              </a:lnSpc>
              <a:buNone/>
            </a:pPr>
            <a:r>
              <a:rPr lang="en-US" sz="1400" b="1" dirty="0">
                <a:solidFill>
                  <a:srgbClr val="404155"/>
                </a:solidFill>
                <a:latin typeface="Nobile" pitchFamily="34" charset="0"/>
                <a:ea typeface="Nobile" pitchFamily="34" charset="-122"/>
                <a:cs typeface="Nobile" pitchFamily="34" charset="-120"/>
              </a:rPr>
              <a:t>Trade-off:</a:t>
            </a:r>
            <a:r>
              <a:rPr lang="en-US" sz="1400" dirty="0">
                <a:solidFill>
                  <a:srgbClr val="404155"/>
                </a:solidFill>
                <a:latin typeface="Nobile" pitchFamily="34" charset="0"/>
                <a:ea typeface="Nobile" pitchFamily="34" charset="-122"/>
                <a:cs typeface="Nobile" pitchFamily="34" charset="-120"/>
              </a:rPr>
              <a:t> Maximum security with future scalability but requires significant commitment.</a:t>
            </a:r>
            <a:endParaRPr lang="en-US" sz="1400" dirty="0"/>
          </a:p>
        </p:txBody>
      </p:sp>
      <p:sp>
        <p:nvSpPr>
          <p:cNvPr id="28" name="Text 26"/>
          <p:cNvSpPr/>
          <p:nvPr/>
        </p:nvSpPr>
        <p:spPr>
          <a:xfrm>
            <a:off x="730925" y="5872163"/>
            <a:ext cx="13168551" cy="584835"/>
          </a:xfrm>
          <a:prstGeom prst="rect">
            <a:avLst/>
          </a:prstGeom>
          <a:noFill/>
          <a:ln/>
        </p:spPr>
        <p:txBody>
          <a:bodyPr wrap="square" lIns="0" tIns="0" rIns="0" bIns="0" rtlCol="0" anchor="t"/>
          <a:lstStyle/>
          <a:p>
            <a:pPr marL="0" indent="0" algn="l">
              <a:lnSpc>
                <a:spcPts val="2300"/>
              </a:lnSpc>
              <a:buNone/>
            </a:pPr>
            <a:r>
              <a:rPr lang="en-US" sz="1400" dirty="0">
                <a:solidFill>
                  <a:srgbClr val="404155"/>
                </a:solidFill>
                <a:latin typeface="Nobile" pitchFamily="34" charset="0"/>
                <a:ea typeface="Nobile" pitchFamily="34" charset="-122"/>
                <a:cs typeface="Nobile" pitchFamily="34" charset="-120"/>
              </a:rPr>
              <a:t>Each option should clearly outline investment requirements, expected outcomes, timeline implications, and strategic trade-offs. This approach positions you as a strategic advisor who understands that different business contexts require different risk appetites and investment levels.</a:t>
            </a:r>
            <a:endParaRPr lang="en-US" sz="1400" dirty="0"/>
          </a:p>
        </p:txBody>
      </p:sp>
      <p:sp>
        <p:nvSpPr>
          <p:cNvPr id="29" name="Shape 27"/>
          <p:cNvSpPr/>
          <p:nvPr/>
        </p:nvSpPr>
        <p:spPr>
          <a:xfrm>
            <a:off x="730925" y="6662499"/>
            <a:ext cx="13168551" cy="1068824"/>
          </a:xfrm>
          <a:prstGeom prst="roundRect">
            <a:avLst>
              <a:gd name="adj" fmla="val 7182"/>
            </a:avLst>
          </a:prstGeom>
          <a:solidFill>
            <a:srgbClr val="BBCDF7"/>
          </a:solidFill>
          <a:ln/>
        </p:spPr>
        <p:txBody>
          <a:bodyPr/>
          <a:lstStyle/>
          <a:p>
            <a:endParaRPr lang="en-US"/>
          </a:p>
        </p:txBody>
      </p:sp>
      <p:pic>
        <p:nvPicPr>
          <p:cNvPr id="30" name="Image 0" descr="preencoded.png"/>
          <p:cNvPicPr>
            <a:picLocks noChangeAspect="1"/>
          </p:cNvPicPr>
          <p:nvPr/>
        </p:nvPicPr>
        <p:blipFill>
          <a:blip r:embed="rId3"/>
          <a:stretch>
            <a:fillRect/>
          </a:stretch>
        </p:blipFill>
        <p:spPr>
          <a:xfrm>
            <a:off x="913567" y="6921341"/>
            <a:ext cx="228362" cy="182642"/>
          </a:xfrm>
          <a:prstGeom prst="rect">
            <a:avLst/>
          </a:prstGeom>
        </p:spPr>
      </p:pic>
      <p:sp>
        <p:nvSpPr>
          <p:cNvPr id="31" name="Text 28"/>
          <p:cNvSpPr/>
          <p:nvPr/>
        </p:nvSpPr>
        <p:spPr>
          <a:xfrm>
            <a:off x="1324570" y="6890742"/>
            <a:ext cx="12392263" cy="584835"/>
          </a:xfrm>
          <a:prstGeom prst="rect">
            <a:avLst/>
          </a:prstGeom>
          <a:noFill/>
          <a:ln/>
        </p:spPr>
        <p:txBody>
          <a:bodyPr wrap="square" lIns="0" tIns="0" rIns="0" bIns="0" rtlCol="0" anchor="t"/>
          <a:lstStyle/>
          <a:p>
            <a:pPr marL="0" indent="0" algn="l">
              <a:lnSpc>
                <a:spcPts val="2300"/>
              </a:lnSpc>
              <a:buNone/>
            </a:pPr>
            <a:r>
              <a:rPr lang="en-US" sz="1400" b="1" dirty="0">
                <a:solidFill>
                  <a:srgbClr val="000000"/>
                </a:solidFill>
                <a:latin typeface="Nobile" pitchFamily="34" charset="0"/>
                <a:ea typeface="Nobile" pitchFamily="34" charset="-122"/>
                <a:cs typeface="Nobile" pitchFamily="34" charset="-120"/>
              </a:rPr>
              <a:t>Remember:</a:t>
            </a:r>
            <a:r>
              <a:rPr lang="en-US" sz="1400" dirty="0">
                <a:solidFill>
                  <a:srgbClr val="000000"/>
                </a:solidFill>
                <a:latin typeface="Nobile" pitchFamily="34" charset="0"/>
                <a:ea typeface="Nobile" pitchFamily="34" charset="-122"/>
                <a:cs typeface="Nobile" pitchFamily="34" charset="-120"/>
              </a:rPr>
              <a:t> Always include the "do nothing" scenario as a fourth option, quantifying the cost and risk of maintaining the status quo. This often provides the most compelling argument for action.</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238488"/>
            <a:ext cx="922615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Risk Communication Impact Analysis</a:t>
            </a:r>
            <a:endParaRPr lang="en-US" sz="3900" dirty="0"/>
          </a:p>
        </p:txBody>
      </p:sp>
      <p:sp>
        <p:nvSpPr>
          <p:cNvPr id="3" name="Text 1"/>
          <p:cNvSpPr/>
          <p:nvPr/>
        </p:nvSpPr>
        <p:spPr>
          <a:xfrm>
            <a:off x="793790" y="2255401"/>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transformation from technical reporting to strategic storytelling delivers measurable improvements in executive engagement and project outcomes. Understanding these impacts helps justify the investment in better communication practices.</a:t>
            </a:r>
            <a:endParaRPr lang="en-US" sz="1550" dirty="0"/>
          </a:p>
        </p:txBody>
      </p:sp>
      <p:sp>
        <p:nvSpPr>
          <p:cNvPr id="4" name="Text 2"/>
          <p:cNvSpPr/>
          <p:nvPr/>
        </p:nvSpPr>
        <p:spPr>
          <a:xfrm>
            <a:off x="793790" y="3212902"/>
            <a:ext cx="3074670"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73%</a:t>
            </a:r>
            <a:endParaRPr lang="en-US" sz="5150" dirty="0"/>
          </a:p>
        </p:txBody>
      </p:sp>
      <p:sp>
        <p:nvSpPr>
          <p:cNvPr id="5" name="Text 3"/>
          <p:cNvSpPr/>
          <p:nvPr/>
        </p:nvSpPr>
        <p:spPr>
          <a:xfrm>
            <a:off x="1090613" y="4115872"/>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Faster Decisions</a:t>
            </a:r>
            <a:endParaRPr lang="en-US" sz="1950" dirty="0"/>
          </a:p>
        </p:txBody>
      </p:sp>
      <p:sp>
        <p:nvSpPr>
          <p:cNvPr id="6" name="Text 4"/>
          <p:cNvSpPr/>
          <p:nvPr/>
        </p:nvSpPr>
        <p:spPr>
          <a:xfrm>
            <a:off x="793790" y="4545092"/>
            <a:ext cx="3074670" cy="127015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Executive decision-making accelerates when risks are presented as strategic stories rather than technical reports.</a:t>
            </a:r>
            <a:endParaRPr lang="en-US" sz="1550" dirty="0"/>
          </a:p>
        </p:txBody>
      </p:sp>
      <p:sp>
        <p:nvSpPr>
          <p:cNvPr id="7" name="Text 5"/>
          <p:cNvSpPr/>
          <p:nvPr/>
        </p:nvSpPr>
        <p:spPr>
          <a:xfrm>
            <a:off x="4116467" y="3212902"/>
            <a:ext cx="3074670"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2.4x</a:t>
            </a:r>
            <a:endParaRPr lang="en-US" sz="5150" dirty="0"/>
          </a:p>
        </p:txBody>
      </p:sp>
      <p:sp>
        <p:nvSpPr>
          <p:cNvPr id="8" name="Text 6"/>
          <p:cNvSpPr/>
          <p:nvPr/>
        </p:nvSpPr>
        <p:spPr>
          <a:xfrm>
            <a:off x="4413290" y="4115872"/>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Resource Approval</a:t>
            </a:r>
            <a:endParaRPr lang="en-US" sz="1950" dirty="0"/>
          </a:p>
        </p:txBody>
      </p:sp>
      <p:sp>
        <p:nvSpPr>
          <p:cNvPr id="9" name="Text 7"/>
          <p:cNvSpPr/>
          <p:nvPr/>
        </p:nvSpPr>
        <p:spPr>
          <a:xfrm>
            <a:off x="4116467" y="4545092"/>
            <a:ext cx="3074670" cy="127015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Projects using narrative risk communication receive budget approval at more than double the rate.</a:t>
            </a:r>
            <a:endParaRPr lang="en-US" sz="1550" dirty="0"/>
          </a:p>
        </p:txBody>
      </p:sp>
      <p:sp>
        <p:nvSpPr>
          <p:cNvPr id="10" name="Text 8"/>
          <p:cNvSpPr/>
          <p:nvPr/>
        </p:nvSpPr>
        <p:spPr>
          <a:xfrm>
            <a:off x="7439144" y="3212902"/>
            <a:ext cx="3074670"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85%</a:t>
            </a:r>
            <a:endParaRPr lang="en-US" sz="5150" dirty="0"/>
          </a:p>
        </p:txBody>
      </p:sp>
      <p:sp>
        <p:nvSpPr>
          <p:cNvPr id="11" name="Text 9"/>
          <p:cNvSpPr/>
          <p:nvPr/>
        </p:nvSpPr>
        <p:spPr>
          <a:xfrm>
            <a:off x="7735967" y="4115872"/>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Stakeholder Buy-in</a:t>
            </a:r>
            <a:endParaRPr lang="en-US" sz="1950" dirty="0"/>
          </a:p>
        </p:txBody>
      </p:sp>
      <p:sp>
        <p:nvSpPr>
          <p:cNvPr id="12" name="Text 10"/>
          <p:cNvSpPr/>
          <p:nvPr/>
        </p:nvSpPr>
        <p:spPr>
          <a:xfrm>
            <a:off x="7439144" y="4545092"/>
            <a:ext cx="3074670" cy="127015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Strategic risk stories generate significantly higher stakeholder engagement and commitment levels.</a:t>
            </a:r>
            <a:endParaRPr lang="en-US" sz="1550" dirty="0"/>
          </a:p>
        </p:txBody>
      </p:sp>
      <p:sp>
        <p:nvSpPr>
          <p:cNvPr id="13" name="Text 11"/>
          <p:cNvSpPr/>
          <p:nvPr/>
        </p:nvSpPr>
        <p:spPr>
          <a:xfrm>
            <a:off x="10761821" y="3212902"/>
            <a:ext cx="3074789"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61%</a:t>
            </a:r>
            <a:endParaRPr lang="en-US" sz="5150" dirty="0"/>
          </a:p>
        </p:txBody>
      </p:sp>
      <p:sp>
        <p:nvSpPr>
          <p:cNvPr id="14" name="Text 12"/>
          <p:cNvSpPr/>
          <p:nvPr/>
        </p:nvSpPr>
        <p:spPr>
          <a:xfrm>
            <a:off x="10769798" y="4115872"/>
            <a:ext cx="3058716"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Implementation Success</a:t>
            </a:r>
            <a:endParaRPr lang="en-US" sz="1950" dirty="0"/>
          </a:p>
        </p:txBody>
      </p:sp>
      <p:sp>
        <p:nvSpPr>
          <p:cNvPr id="15" name="Text 13"/>
          <p:cNvSpPr/>
          <p:nvPr/>
        </p:nvSpPr>
        <p:spPr>
          <a:xfrm>
            <a:off x="10761821" y="4545092"/>
            <a:ext cx="3074789" cy="127015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Projects with clear risk narratives show better implementation outcomes and reduced scope creep.</a:t>
            </a:r>
            <a:endParaRPr lang="en-US" sz="1550" dirty="0"/>
          </a:p>
        </p:txBody>
      </p:sp>
      <p:sp>
        <p:nvSpPr>
          <p:cNvPr id="16" name="Text 14"/>
          <p:cNvSpPr/>
          <p:nvPr/>
        </p:nvSpPr>
        <p:spPr>
          <a:xfrm>
            <a:off x="793790" y="6038493"/>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These improvements stem from the fundamental shift in how executives perceive and interact with project managers. When risk communication aligns with strategic thinking, project leaders transform from technical implementers to trusted business advisors—a critical evolution for career advancement and project success.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TotalTime>
  <Words>2278</Words>
  <Application>Microsoft Office PowerPoint</Application>
  <PresentationFormat>Custom</PresentationFormat>
  <Paragraphs>185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Nobile</vt:lpstr>
      <vt:lpstr>Arial</vt:lpstr>
      <vt:lpstr>Alexandria Light</vt:lpstr>
      <vt:lpstr>Alexandria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2</cp:revision>
  <dcterms:created xsi:type="dcterms:W3CDTF">2025-09-22T20:12:33Z</dcterms:created>
  <dcterms:modified xsi:type="dcterms:W3CDTF">2025-09-22T21:12:09Z</dcterms:modified>
</cp:coreProperties>
</file>