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4630400" cy="8229600"/>
  <p:notesSz cx="8229600" cy="14630400"/>
  <p:embeddedFontLst>
    <p:embeddedFont>
      <p:font typeface="Open Sans" panose="020B0606030504020204" pitchFamily="34" charset="0"/>
      <p:regular r:id="rId15"/>
      <p:bold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6" d="100"/>
          <a:sy n="66" d="100"/>
        </p:scale>
        <p:origin x="79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1260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4780" y="0"/>
            <a:ext cx="47456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719205"/>
            <a:ext cx="9229886" cy="28351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0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When Agile Goes Remote: Building Engaging, Distributed Scrum Ceremonies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793790" y="2998392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Agile was born in a world of co-located teams. Today, </a:t>
            </a:r>
            <a:r>
              <a:rPr lang="en-US" sz="1750" b="1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distributed teams are the norm</a:t>
            </a:r>
            <a:r>
              <a:rPr lang="en-US" sz="17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Remote Agile isn't just possible—it can thrive through </a:t>
            </a:r>
            <a:r>
              <a:rPr lang="en-US" sz="1750" b="1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intentional ceremony design</a:t>
            </a:r>
            <a:r>
              <a:rPr lang="en-US" sz="17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1750" dirty="0"/>
          </a:p>
        </p:txBody>
      </p:sp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id="{2BD3C970-DF8B-7D1C-2B16-3DD0B5E143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195" y="4293882"/>
            <a:ext cx="7556421" cy="138707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FD51384-3527-0D17-5E87-D2E038E27148}"/>
              </a:ext>
            </a:extLst>
          </p:cNvPr>
          <p:cNvSpPr txBox="1"/>
          <p:nvPr/>
        </p:nvSpPr>
        <p:spPr>
          <a:xfrm>
            <a:off x="682912" y="5904386"/>
            <a:ext cx="9340764" cy="7137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#RemoteAgile #DistributedTeams #AgileCeremonies #ScrumMasterTips #AgileLeadership #ProjectManagement #ManagingProjectsTheAgileWay</a:t>
            </a: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57600" cy="823007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360783" y="552450"/>
            <a:ext cx="6263045" cy="5022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950"/>
              </a:lnSpc>
              <a:buNone/>
            </a:pPr>
            <a:r>
              <a:rPr lang="en-US" sz="315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Remote Facilitation Techniques</a:t>
            </a:r>
            <a:endParaRPr lang="en-US" sz="31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0783" y="1280636"/>
            <a:ext cx="1004530" cy="159924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566172" y="1481495"/>
            <a:ext cx="3156109" cy="31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Check For Understanding</a:t>
            </a:r>
            <a:endParaRPr lang="en-US" sz="1950" dirty="0"/>
          </a:p>
        </p:txBody>
      </p:sp>
      <p:sp>
        <p:nvSpPr>
          <p:cNvPr id="6" name="Text 2"/>
          <p:cNvSpPr/>
          <p:nvPr/>
        </p:nvSpPr>
        <p:spPr>
          <a:xfrm>
            <a:off x="5566172" y="1915835"/>
            <a:ext cx="8361045" cy="321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Use quick polls or reactions to gauge comprehension.</a:t>
            </a:r>
            <a:endParaRPr lang="en-US" sz="1550" dirty="0"/>
          </a:p>
        </p:txBody>
      </p:sp>
      <p:sp>
        <p:nvSpPr>
          <p:cNvPr id="7" name="Text 3"/>
          <p:cNvSpPr/>
          <p:nvPr/>
        </p:nvSpPr>
        <p:spPr>
          <a:xfrm>
            <a:off x="5566172" y="2357676"/>
            <a:ext cx="8361045" cy="321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Watch for non-verbal cues that signal confusion.</a:t>
            </a:r>
            <a:endParaRPr lang="en-US" sz="155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60783" y="2879884"/>
            <a:ext cx="1004530" cy="1599248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5566172" y="3080742"/>
            <a:ext cx="3684389" cy="31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Create Participation Protocols</a:t>
            </a:r>
            <a:endParaRPr lang="en-US" sz="1950" dirty="0"/>
          </a:p>
        </p:txBody>
      </p:sp>
      <p:sp>
        <p:nvSpPr>
          <p:cNvPr id="10" name="Text 5"/>
          <p:cNvSpPr/>
          <p:nvPr/>
        </p:nvSpPr>
        <p:spPr>
          <a:xfrm>
            <a:off x="5566172" y="3515082"/>
            <a:ext cx="8361045" cy="321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Establish clear ways to contribute (hand raising, chat).</a:t>
            </a:r>
            <a:endParaRPr lang="en-US" sz="1550" dirty="0"/>
          </a:p>
        </p:txBody>
      </p:sp>
      <p:sp>
        <p:nvSpPr>
          <p:cNvPr id="11" name="Text 6"/>
          <p:cNvSpPr/>
          <p:nvPr/>
        </p:nvSpPr>
        <p:spPr>
          <a:xfrm>
            <a:off x="5566172" y="3956923"/>
            <a:ext cx="8361045" cy="321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Ensure everyone speaks at least once per ceremony.</a:t>
            </a:r>
            <a:endParaRPr lang="en-US" sz="155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60783" y="4479131"/>
            <a:ext cx="1004530" cy="1599248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5566172" y="4679990"/>
            <a:ext cx="3384947" cy="31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Manage Time Intentionally</a:t>
            </a:r>
            <a:endParaRPr lang="en-US" sz="1950" dirty="0"/>
          </a:p>
        </p:txBody>
      </p:sp>
      <p:sp>
        <p:nvSpPr>
          <p:cNvPr id="14" name="Text 8"/>
          <p:cNvSpPr/>
          <p:nvPr/>
        </p:nvSpPr>
        <p:spPr>
          <a:xfrm>
            <a:off x="5566172" y="5114330"/>
            <a:ext cx="8361045" cy="321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Use timers visible to all participants.</a:t>
            </a:r>
            <a:endParaRPr lang="en-US" sz="1550" dirty="0"/>
          </a:p>
        </p:txBody>
      </p:sp>
      <p:sp>
        <p:nvSpPr>
          <p:cNvPr id="15" name="Text 9"/>
          <p:cNvSpPr/>
          <p:nvPr/>
        </p:nvSpPr>
        <p:spPr>
          <a:xfrm>
            <a:off x="5566172" y="5556171"/>
            <a:ext cx="8361045" cy="321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Start and end on schedule to build trust.</a:t>
            </a:r>
            <a:endParaRPr lang="en-US" sz="1550" dirty="0"/>
          </a:p>
        </p:txBody>
      </p:sp>
      <p:pic>
        <p:nvPicPr>
          <p:cNvPr id="1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60783" y="6078379"/>
            <a:ext cx="1004530" cy="1599248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5566172" y="6279237"/>
            <a:ext cx="3407212" cy="31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Capture Insights Real-Time</a:t>
            </a:r>
            <a:endParaRPr lang="en-US" sz="1950" dirty="0"/>
          </a:p>
        </p:txBody>
      </p:sp>
      <p:sp>
        <p:nvSpPr>
          <p:cNvPr id="18" name="Text 11"/>
          <p:cNvSpPr/>
          <p:nvPr/>
        </p:nvSpPr>
        <p:spPr>
          <a:xfrm>
            <a:off x="5566172" y="6713577"/>
            <a:ext cx="8361045" cy="321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Document decisions and action items where everyone can see.</a:t>
            </a:r>
            <a:endParaRPr lang="en-US" sz="1550" dirty="0"/>
          </a:p>
        </p:txBody>
      </p:sp>
      <p:sp>
        <p:nvSpPr>
          <p:cNvPr id="19" name="Text 12"/>
          <p:cNvSpPr/>
          <p:nvPr/>
        </p:nvSpPr>
        <p:spPr>
          <a:xfrm>
            <a:off x="5566172" y="7155418"/>
            <a:ext cx="8361045" cy="321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Share notes immediately after ceremonies.</a:t>
            </a:r>
            <a:endParaRPr lang="en-US" sz="15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3545" y="584240"/>
            <a:ext cx="9165908" cy="6638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200"/>
              </a:lnSpc>
              <a:buNone/>
            </a:pPr>
            <a:r>
              <a:rPr lang="en-US" sz="415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Technology Stack for Remote Agile</a:t>
            </a:r>
            <a:endParaRPr lang="en-US" sz="41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6116" y="1672947"/>
            <a:ext cx="1626394" cy="1223963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9890" y="2249924"/>
            <a:ext cx="298728" cy="37338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054918" y="1885355"/>
            <a:ext cx="2916674" cy="331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Video Communication</a:t>
            </a:r>
            <a:endParaRPr lang="en-US" sz="2050" dirty="0"/>
          </a:p>
        </p:txBody>
      </p:sp>
      <p:sp>
        <p:nvSpPr>
          <p:cNvPr id="6" name="Text 2"/>
          <p:cNvSpPr/>
          <p:nvPr/>
        </p:nvSpPr>
        <p:spPr>
          <a:xfrm>
            <a:off x="5054918" y="2344698"/>
            <a:ext cx="3697248" cy="3398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Zoom, Microsoft Teams, Google Meet</a:t>
            </a:r>
            <a:endParaRPr lang="en-US" sz="1650" dirty="0"/>
          </a:p>
        </p:txBody>
      </p:sp>
      <p:sp>
        <p:nvSpPr>
          <p:cNvPr id="7" name="Shape 3"/>
          <p:cNvSpPr/>
          <p:nvPr/>
        </p:nvSpPr>
        <p:spPr>
          <a:xfrm>
            <a:off x="4895612" y="2913936"/>
            <a:ext cx="8938141" cy="11430"/>
          </a:xfrm>
          <a:prstGeom prst="roundRect">
            <a:avLst>
              <a:gd name="adj" fmla="val 780718"/>
            </a:avLst>
          </a:prstGeom>
          <a:solidFill>
            <a:srgbClr val="E5BEB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02800" y="2950012"/>
            <a:ext cx="3252907" cy="1223963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79890" y="3375303"/>
            <a:ext cx="298728" cy="373380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5868114" y="3162419"/>
            <a:ext cx="2707958" cy="331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Collaboration &amp; Chat</a:t>
            </a:r>
            <a:endParaRPr lang="en-US" sz="2050" dirty="0"/>
          </a:p>
        </p:txBody>
      </p:sp>
      <p:sp>
        <p:nvSpPr>
          <p:cNvPr id="11" name="Text 5"/>
          <p:cNvSpPr/>
          <p:nvPr/>
        </p:nvSpPr>
        <p:spPr>
          <a:xfrm>
            <a:off x="5868114" y="3621762"/>
            <a:ext cx="3121581" cy="3398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Slack, Microsoft Teams, Discord</a:t>
            </a:r>
            <a:endParaRPr lang="en-US" sz="1650" dirty="0"/>
          </a:p>
        </p:txBody>
      </p:sp>
      <p:sp>
        <p:nvSpPr>
          <p:cNvPr id="12" name="Shape 6"/>
          <p:cNvSpPr/>
          <p:nvPr/>
        </p:nvSpPr>
        <p:spPr>
          <a:xfrm>
            <a:off x="5708809" y="4191000"/>
            <a:ext cx="8124944" cy="11430"/>
          </a:xfrm>
          <a:prstGeom prst="roundRect">
            <a:avLst>
              <a:gd name="adj" fmla="val 780718"/>
            </a:avLst>
          </a:prstGeom>
          <a:solidFill>
            <a:srgbClr val="E5BEB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89603" y="4227076"/>
            <a:ext cx="4879419" cy="1223963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9890" y="4652367"/>
            <a:ext cx="298728" cy="373380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6681430" y="4439483"/>
            <a:ext cx="2655808" cy="331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Agile Management</a:t>
            </a:r>
            <a:endParaRPr lang="en-US" sz="2050" dirty="0"/>
          </a:p>
        </p:txBody>
      </p:sp>
      <p:sp>
        <p:nvSpPr>
          <p:cNvPr id="16" name="Text 8"/>
          <p:cNvSpPr/>
          <p:nvPr/>
        </p:nvSpPr>
        <p:spPr>
          <a:xfrm>
            <a:off x="6681430" y="4898827"/>
            <a:ext cx="3408878" cy="3398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Jira, Azure DevOps, Trello, Monday</a:t>
            </a:r>
            <a:endParaRPr lang="en-US" sz="1650" dirty="0"/>
          </a:p>
        </p:txBody>
      </p:sp>
      <p:sp>
        <p:nvSpPr>
          <p:cNvPr id="17" name="Shape 9"/>
          <p:cNvSpPr/>
          <p:nvPr/>
        </p:nvSpPr>
        <p:spPr>
          <a:xfrm>
            <a:off x="6522125" y="5468064"/>
            <a:ext cx="7311628" cy="11430"/>
          </a:xfrm>
          <a:prstGeom prst="roundRect">
            <a:avLst>
              <a:gd name="adj" fmla="val 780718"/>
            </a:avLst>
          </a:prstGeom>
          <a:solidFill>
            <a:srgbClr val="E5BEB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6287" y="5504140"/>
            <a:ext cx="6505932" cy="1223963"/>
          </a:xfrm>
          <a:prstGeom prst="rect">
            <a:avLst/>
          </a:prstGeom>
        </p:spPr>
      </p:pic>
      <p:pic>
        <p:nvPicPr>
          <p:cNvPr id="1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79890" y="5929432"/>
            <a:ext cx="298728" cy="373380"/>
          </a:xfrm>
          <a:prstGeom prst="rect">
            <a:avLst/>
          </a:prstGeom>
        </p:spPr>
      </p:pic>
      <p:sp>
        <p:nvSpPr>
          <p:cNvPr id="20" name="Text 10"/>
          <p:cNvSpPr/>
          <p:nvPr/>
        </p:nvSpPr>
        <p:spPr>
          <a:xfrm>
            <a:off x="7494627" y="5716548"/>
            <a:ext cx="2655808" cy="331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Visual Collaboration</a:t>
            </a:r>
            <a:endParaRPr lang="en-US" sz="2050" dirty="0"/>
          </a:p>
        </p:txBody>
      </p:sp>
      <p:sp>
        <p:nvSpPr>
          <p:cNvPr id="21" name="Text 11"/>
          <p:cNvSpPr/>
          <p:nvPr/>
        </p:nvSpPr>
        <p:spPr>
          <a:xfrm>
            <a:off x="7494627" y="6175891"/>
            <a:ext cx="3179207" cy="3398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Miro, MURAL, Figma, Lucidspark</a:t>
            </a:r>
            <a:endParaRPr lang="en-US" sz="1650" dirty="0"/>
          </a:p>
        </p:txBody>
      </p:sp>
      <p:sp>
        <p:nvSpPr>
          <p:cNvPr id="22" name="Text 12"/>
          <p:cNvSpPr/>
          <p:nvPr/>
        </p:nvSpPr>
        <p:spPr>
          <a:xfrm>
            <a:off x="743545" y="6967061"/>
            <a:ext cx="13143309" cy="6796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 right tools make remote Agile possible. Choose integrated platforms that reduce context switching and create a seamless experience.</a:t>
            </a:r>
            <a:endParaRPr lang="en-US" sz="16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43018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0442" y="2964775"/>
            <a:ext cx="10044946" cy="6074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750"/>
              </a:lnSpc>
              <a:buNone/>
            </a:pPr>
            <a:r>
              <a:rPr lang="en-US" sz="38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Final Thought: Connection Creates Agility</a:t>
            </a:r>
            <a:endParaRPr lang="en-US" sz="3800" dirty="0"/>
          </a:p>
        </p:txBody>
      </p:sp>
      <p:sp>
        <p:nvSpPr>
          <p:cNvPr id="4" name="Text 1"/>
          <p:cNvSpPr/>
          <p:nvPr/>
        </p:nvSpPr>
        <p:spPr>
          <a:xfrm>
            <a:off x="972026" y="4082534"/>
            <a:ext cx="12977932" cy="3109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Distance doesn't diminish agility—disconnection does.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680442" y="3863816"/>
            <a:ext cx="22860" cy="748427"/>
          </a:xfrm>
          <a:prstGeom prst="rect">
            <a:avLst/>
          </a:prstGeom>
          <a:solidFill>
            <a:srgbClr val="FFAD9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680442" y="4928116"/>
            <a:ext cx="4261128" cy="641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050"/>
              </a:lnSpc>
              <a:buNone/>
            </a:pPr>
            <a:r>
              <a:rPr lang="en-US" sz="505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86%</a:t>
            </a:r>
            <a:endParaRPr lang="en-US" sz="5050" dirty="0"/>
          </a:p>
        </p:txBody>
      </p:sp>
      <p:sp>
        <p:nvSpPr>
          <p:cNvPr id="7" name="Text 4"/>
          <p:cNvSpPr/>
          <p:nvPr/>
        </p:nvSpPr>
        <p:spPr>
          <a:xfrm>
            <a:off x="1595914" y="5812512"/>
            <a:ext cx="2430185" cy="303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en-US" sz="19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Higher Engagement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80442" y="6232803"/>
            <a:ext cx="4261128" cy="6219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50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Well-designed remote ceremonies increase team engagement.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5184577" y="4928116"/>
            <a:ext cx="4261128" cy="641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050"/>
              </a:lnSpc>
              <a:buNone/>
            </a:pPr>
            <a:r>
              <a:rPr lang="en-US" sz="505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24/7</a:t>
            </a:r>
            <a:endParaRPr lang="en-US" sz="5050" dirty="0"/>
          </a:p>
        </p:txBody>
      </p:sp>
      <p:sp>
        <p:nvSpPr>
          <p:cNvPr id="10" name="Text 7"/>
          <p:cNvSpPr/>
          <p:nvPr/>
        </p:nvSpPr>
        <p:spPr>
          <a:xfrm>
            <a:off x="6100048" y="5812512"/>
            <a:ext cx="2430185" cy="303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en-US" sz="19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Global Coverage</a:t>
            </a:r>
            <a:endParaRPr lang="en-US" sz="1900" dirty="0"/>
          </a:p>
        </p:txBody>
      </p:sp>
      <p:sp>
        <p:nvSpPr>
          <p:cNvPr id="11" name="Text 8"/>
          <p:cNvSpPr/>
          <p:nvPr/>
        </p:nvSpPr>
        <p:spPr>
          <a:xfrm>
            <a:off x="5184577" y="6232803"/>
            <a:ext cx="4261128" cy="6219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50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Distributed teams can provide around-the-clock productivity.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9688711" y="4928116"/>
            <a:ext cx="4261247" cy="641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050"/>
              </a:lnSpc>
              <a:buNone/>
            </a:pPr>
            <a:r>
              <a:rPr lang="en-US" sz="505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3x</a:t>
            </a:r>
            <a:endParaRPr lang="en-US" sz="5050" dirty="0"/>
          </a:p>
        </p:txBody>
      </p:sp>
      <p:sp>
        <p:nvSpPr>
          <p:cNvPr id="13" name="Text 10"/>
          <p:cNvSpPr/>
          <p:nvPr/>
        </p:nvSpPr>
        <p:spPr>
          <a:xfrm>
            <a:off x="10604183" y="5812512"/>
            <a:ext cx="2430185" cy="303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en-US" sz="19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Talent Access</a:t>
            </a:r>
            <a:endParaRPr lang="en-US" sz="1900" dirty="0"/>
          </a:p>
        </p:txBody>
      </p:sp>
      <p:sp>
        <p:nvSpPr>
          <p:cNvPr id="14" name="Text 11"/>
          <p:cNvSpPr/>
          <p:nvPr/>
        </p:nvSpPr>
        <p:spPr>
          <a:xfrm>
            <a:off x="9688711" y="6232803"/>
            <a:ext cx="4261247" cy="6219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50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Remote teams can access talent from anywhere in the world.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680442" y="7073503"/>
            <a:ext cx="13269516" cy="6219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Great Agile ceremonies aren't tied to geography. They're anchored in engagement, transparency, and trust. With intentional design, remote Agile can thrive.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451390" y="1160859"/>
            <a:ext cx="6283643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The Remote Agile Challenge</a:t>
            </a:r>
            <a:endParaRPr lang="en-US" sz="3550" dirty="0"/>
          </a:p>
        </p:txBody>
      </p:sp>
      <p:sp>
        <p:nvSpPr>
          <p:cNvPr id="4" name="Shape 1"/>
          <p:cNvSpPr/>
          <p:nvPr/>
        </p:nvSpPr>
        <p:spPr>
          <a:xfrm>
            <a:off x="4451390" y="1982986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FFD8CC"/>
          </a:solidFill>
          <a:ln w="7620">
            <a:solidFill>
              <a:srgbClr val="E5BEB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6460" y="2025491"/>
            <a:ext cx="340162" cy="42529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5188506" y="2060853"/>
            <a:ext cx="307359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Spanning Time Zones</a:t>
            </a:r>
            <a:endParaRPr lang="en-US" sz="2200" dirty="0"/>
          </a:p>
        </p:txBody>
      </p:sp>
      <p:sp>
        <p:nvSpPr>
          <p:cNvPr id="7" name="Text 3"/>
          <p:cNvSpPr/>
          <p:nvPr/>
        </p:nvSpPr>
        <p:spPr>
          <a:xfrm>
            <a:off x="5188506" y="2551271"/>
            <a:ext cx="86481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Teams work across multiple continents and time zones.</a:t>
            </a:r>
            <a:endParaRPr lang="en-US" sz="1750" dirty="0"/>
          </a:p>
        </p:txBody>
      </p:sp>
      <p:sp>
        <p:nvSpPr>
          <p:cNvPr id="8" name="Shape 4"/>
          <p:cNvSpPr/>
          <p:nvPr/>
        </p:nvSpPr>
        <p:spPr>
          <a:xfrm>
            <a:off x="4451390" y="3367802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FFD8CC"/>
          </a:solidFill>
          <a:ln w="7620">
            <a:solidFill>
              <a:srgbClr val="E5BEB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36460" y="3410307"/>
            <a:ext cx="340162" cy="425291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5188506" y="344566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Virtual Connection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5188506" y="3936087"/>
            <a:ext cx="86481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Face-to-face interactions are replaced by video calls.</a:t>
            </a:r>
            <a:endParaRPr lang="en-US" sz="1750" dirty="0"/>
          </a:p>
        </p:txBody>
      </p:sp>
      <p:sp>
        <p:nvSpPr>
          <p:cNvPr id="12" name="Shape 7"/>
          <p:cNvSpPr/>
          <p:nvPr/>
        </p:nvSpPr>
        <p:spPr>
          <a:xfrm>
            <a:off x="4451390" y="4752618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FFD8CC"/>
          </a:solidFill>
          <a:ln w="7620">
            <a:solidFill>
              <a:srgbClr val="E5BEB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36460" y="4795123"/>
            <a:ext cx="340162" cy="425291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5188506" y="4830485"/>
            <a:ext cx="321349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Missing Physical Tools</a:t>
            </a:r>
            <a:endParaRPr lang="en-US" sz="2200" dirty="0"/>
          </a:p>
        </p:txBody>
      </p:sp>
      <p:sp>
        <p:nvSpPr>
          <p:cNvPr id="15" name="Text 9"/>
          <p:cNvSpPr/>
          <p:nvPr/>
        </p:nvSpPr>
        <p:spPr>
          <a:xfrm>
            <a:off x="5188506" y="5320903"/>
            <a:ext cx="86481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 shared whiteboards or physical sticky notes.</a:t>
            </a:r>
            <a:endParaRPr lang="en-US" sz="1750" dirty="0"/>
          </a:p>
        </p:txBody>
      </p:sp>
      <p:sp>
        <p:nvSpPr>
          <p:cNvPr id="16" name="Shape 10"/>
          <p:cNvSpPr/>
          <p:nvPr/>
        </p:nvSpPr>
        <p:spPr>
          <a:xfrm>
            <a:off x="4451390" y="6137434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FFD8CC"/>
          </a:solidFill>
          <a:ln w="7620">
            <a:solidFill>
              <a:srgbClr val="E5BEB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36460" y="6179939"/>
            <a:ext cx="340162" cy="425291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5188506" y="6215301"/>
            <a:ext cx="359902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Maintaining Engagement</a:t>
            </a:r>
            <a:endParaRPr lang="en-US" sz="2200" dirty="0"/>
          </a:p>
        </p:txBody>
      </p:sp>
      <p:sp>
        <p:nvSpPr>
          <p:cNvPr id="19" name="Text 12"/>
          <p:cNvSpPr/>
          <p:nvPr/>
        </p:nvSpPr>
        <p:spPr>
          <a:xfrm>
            <a:off x="5188506" y="6705719"/>
            <a:ext cx="86481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Keeping ceremonies collaborative and high-impact is harder.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141755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965252"/>
            <a:ext cx="11684794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Remote Standups That Actually Stand Out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424100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Lightweight Tools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93790" y="4822150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Use Parabol, Range, or Standuply to guide structure and keep focus.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793790" y="5752028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These tools can collect updates asynchronously before the meeting.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5332928" y="424100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Rotate Facilitators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5332928" y="4822150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Change who leads the standup each sprint or week.</a:t>
            </a:r>
            <a:endParaRPr lang="en-US" sz="1750" dirty="0"/>
          </a:p>
        </p:txBody>
      </p:sp>
      <p:sp>
        <p:nvSpPr>
          <p:cNvPr id="9" name="Text 6"/>
          <p:cNvSpPr/>
          <p:nvPr/>
        </p:nvSpPr>
        <p:spPr>
          <a:xfrm>
            <a:off x="5332928" y="5752028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This keeps energy high and makes everyone feel included.</a:t>
            </a: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9872067" y="424100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Sentiment Checks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9872067" y="4822150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Add quick 1-word check-ins, emojis, or traffic lights.</a:t>
            </a:r>
            <a:endParaRPr lang="en-US" sz="1750" dirty="0"/>
          </a:p>
        </p:txBody>
      </p:sp>
      <p:sp>
        <p:nvSpPr>
          <p:cNvPr id="12" name="Text 9"/>
          <p:cNvSpPr/>
          <p:nvPr/>
        </p:nvSpPr>
        <p:spPr>
          <a:xfrm>
            <a:off x="9872067" y="5752028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These surface blockers that might not appear in the backlog.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451390" y="824746"/>
            <a:ext cx="9352955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Remote Planning That Feels Collaborative</a:t>
            </a:r>
            <a:endParaRPr lang="en-US" sz="3550" dirty="0"/>
          </a:p>
        </p:txBody>
      </p:sp>
      <p:sp>
        <p:nvSpPr>
          <p:cNvPr id="4" name="Shape 1"/>
          <p:cNvSpPr/>
          <p:nvPr/>
        </p:nvSpPr>
        <p:spPr>
          <a:xfrm>
            <a:off x="4451390" y="1646873"/>
            <a:ext cx="226814" cy="1805940"/>
          </a:xfrm>
          <a:prstGeom prst="roundRect">
            <a:avLst>
              <a:gd name="adj" fmla="val 42003"/>
            </a:avLst>
          </a:prstGeom>
          <a:solidFill>
            <a:srgbClr val="FFD8CC"/>
          </a:solidFill>
          <a:ln w="7620">
            <a:solidFill>
              <a:srgbClr val="E5BEB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4905018" y="1873687"/>
            <a:ext cx="352889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Use Shared Visual Boards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4905018" y="2364105"/>
            <a:ext cx="893159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Utilize Miro, MURAL, or EasyRetro for real-time story mapping.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4905018" y="2863096"/>
            <a:ext cx="893159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These replace physical whiteboards and enable collaborative planning.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4791551" y="3622834"/>
            <a:ext cx="226814" cy="1805940"/>
          </a:xfrm>
          <a:prstGeom prst="roundRect">
            <a:avLst>
              <a:gd name="adj" fmla="val 42003"/>
            </a:avLst>
          </a:prstGeom>
          <a:solidFill>
            <a:srgbClr val="FFD8CC"/>
          </a:solidFill>
          <a:ln w="7620">
            <a:solidFill>
              <a:srgbClr val="E5BEB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5245179" y="3849648"/>
            <a:ext cx="339042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Break Into Small Groups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5245179" y="4340066"/>
            <a:ext cx="859143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Use breakout rooms for estimation and detailed task planning.</a:t>
            </a:r>
            <a:endParaRPr lang="en-US" sz="1750" dirty="0"/>
          </a:p>
        </p:txBody>
      </p:sp>
      <p:sp>
        <p:nvSpPr>
          <p:cNvPr id="11" name="Text 8"/>
          <p:cNvSpPr/>
          <p:nvPr/>
        </p:nvSpPr>
        <p:spPr>
          <a:xfrm>
            <a:off x="5245179" y="4839057"/>
            <a:ext cx="859143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This creates space for deeper discussions in smaller settings.</a:t>
            </a:r>
            <a:endParaRPr lang="en-US" sz="1750" dirty="0"/>
          </a:p>
        </p:txBody>
      </p:sp>
      <p:sp>
        <p:nvSpPr>
          <p:cNvPr id="12" name="Shape 9"/>
          <p:cNvSpPr/>
          <p:nvPr/>
        </p:nvSpPr>
        <p:spPr>
          <a:xfrm>
            <a:off x="5131832" y="5598795"/>
            <a:ext cx="226814" cy="1805940"/>
          </a:xfrm>
          <a:prstGeom prst="roundRect">
            <a:avLst>
              <a:gd name="adj" fmla="val 42003"/>
            </a:avLst>
          </a:prstGeom>
          <a:solidFill>
            <a:srgbClr val="FFD8CC"/>
          </a:solidFill>
          <a:ln w="7620">
            <a:solidFill>
              <a:srgbClr val="E5BEB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5585460" y="5825609"/>
            <a:ext cx="422993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Screen-Share With Clear Roles</a:t>
            </a:r>
            <a:endParaRPr lang="en-US" sz="2200" dirty="0"/>
          </a:p>
        </p:txBody>
      </p:sp>
      <p:sp>
        <p:nvSpPr>
          <p:cNvPr id="14" name="Text 11"/>
          <p:cNvSpPr/>
          <p:nvPr/>
        </p:nvSpPr>
        <p:spPr>
          <a:xfrm>
            <a:off x="5585460" y="6316028"/>
            <a:ext cx="825115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Display the backlog while Scrum Master, PO, and Dev Leads facilitate.</a:t>
            </a:r>
            <a:endParaRPr lang="en-US" sz="1750" dirty="0"/>
          </a:p>
        </p:txBody>
      </p:sp>
      <p:sp>
        <p:nvSpPr>
          <p:cNvPr id="15" name="Text 12"/>
          <p:cNvSpPr/>
          <p:nvPr/>
        </p:nvSpPr>
        <p:spPr>
          <a:xfrm>
            <a:off x="5585460" y="6815018"/>
            <a:ext cx="825115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Record sessions for team members in different time zones.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321951"/>
            <a:ext cx="9291757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Retros That Go Beyond "What Went Well"</a:t>
            </a:r>
            <a:endParaRPr lang="en-US" sz="3550" dirty="0"/>
          </a:p>
        </p:txBody>
      </p:sp>
      <p:sp>
        <p:nvSpPr>
          <p:cNvPr id="3" name="Text 1"/>
          <p:cNvSpPr/>
          <p:nvPr/>
        </p:nvSpPr>
        <p:spPr>
          <a:xfrm>
            <a:off x="1857256" y="269986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Rotate Formats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190280"/>
            <a:ext cx="3898702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Try Start/Stop/Continue, Lean Coffee, or Sailboat to keep retros fresh.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342555"/>
            <a:ext cx="4564975" cy="4564975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6731" y="3105626"/>
            <a:ext cx="339328" cy="42422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937790" y="2881313"/>
            <a:ext cx="308002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Anonymous Feedback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9937790" y="3371731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Use TeamRetro or FunRetro to surface difficult truths safely.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342555"/>
            <a:ext cx="4564975" cy="4564975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2604" y="3494127"/>
            <a:ext cx="339328" cy="42422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937790" y="5333881"/>
            <a:ext cx="314658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Deep Dive Discussions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9937790" y="5824299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Allocate time to discuss issues deeply, not just surface voting.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2342555"/>
            <a:ext cx="4564975" cy="4564975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64103" y="5720001"/>
            <a:ext cx="339328" cy="424220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1857256" y="533388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Build Safety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793790" y="5824299"/>
            <a:ext cx="389870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Psychological safety is the foundation of remote Agile culture.</a:t>
            </a:r>
            <a:endParaRPr lang="en-US" sz="175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2653" y="2342555"/>
            <a:ext cx="4564975" cy="4564975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38230" y="5331500"/>
            <a:ext cx="339328" cy="42422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183362"/>
            <a:ext cx="9385221" cy="11339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Make Sprint Reviews Showcases—Not Just Demos</a:t>
            </a:r>
            <a:endParaRPr lang="en-US" sz="35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2572464"/>
            <a:ext cx="453628" cy="45362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93790" y="330958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Invite Stakeholders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793790" y="3799999"/>
            <a:ext cx="4550807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Include business stakeholders and customers via Zoom or Teams.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28084" y="2572464"/>
            <a:ext cx="453628" cy="453628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5628084" y="3309580"/>
            <a:ext cx="329600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Narrated Walkthroughs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5628084" y="3799999"/>
            <a:ext cx="455092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Use short, compelling demos tied back to user stories.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3790" y="5092779"/>
            <a:ext cx="453628" cy="453628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93790" y="582989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Capture Feedback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793790" y="6320314"/>
            <a:ext cx="4550807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Use shared docs or polls like Google Forms or Slido.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28084" y="5092779"/>
            <a:ext cx="453628" cy="453628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5628084" y="582989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Celebrate Wins</a:t>
            </a:r>
            <a:endParaRPr lang="en-US" sz="2200" dirty="0"/>
          </a:p>
        </p:txBody>
      </p:sp>
      <p:sp>
        <p:nvSpPr>
          <p:cNvPr id="15" name="Text 8"/>
          <p:cNvSpPr/>
          <p:nvPr/>
        </p:nvSpPr>
        <p:spPr>
          <a:xfrm>
            <a:off x="5628084" y="6320314"/>
            <a:ext cx="455092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Visually celebrate progress to reinforce momentum.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224796"/>
            <a:ext cx="7276148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Building Team Culture Remotely</a:t>
            </a:r>
            <a:endParaRPr lang="en-US" sz="3550" dirty="0"/>
          </a:p>
        </p:txBody>
      </p:sp>
      <p:sp>
        <p:nvSpPr>
          <p:cNvPr id="4" name="Shape 1"/>
          <p:cNvSpPr/>
          <p:nvPr/>
        </p:nvSpPr>
        <p:spPr>
          <a:xfrm>
            <a:off x="793790" y="2046923"/>
            <a:ext cx="4579144" cy="2909888"/>
          </a:xfrm>
          <a:prstGeom prst="roundRect">
            <a:avLst>
              <a:gd name="adj" fmla="val 3274"/>
            </a:avLst>
          </a:prstGeom>
          <a:solidFill>
            <a:srgbClr val="FFD8CC"/>
          </a:solidFill>
          <a:ln w="7620">
            <a:solidFill>
              <a:srgbClr val="E5BEB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1028224" y="228135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Weekly Coffee Chats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028224" y="2771775"/>
            <a:ext cx="411027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Start the week with informal team gatherings. Share memes, weekend stories, or just chat.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1028224" y="3996571"/>
            <a:ext cx="411027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These unstructured moments build relationships beyond work tasks.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5599748" y="2046923"/>
            <a:ext cx="4579263" cy="2909888"/>
          </a:xfrm>
          <a:prstGeom prst="roundRect">
            <a:avLst>
              <a:gd name="adj" fmla="val 3274"/>
            </a:avLst>
          </a:prstGeom>
          <a:solidFill>
            <a:srgbClr val="FFD8CC"/>
          </a:solidFill>
          <a:ln w="7620">
            <a:solidFill>
              <a:srgbClr val="E5BEB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5834182" y="2281357"/>
            <a:ext cx="341197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Shared Team Dashboard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5834182" y="2771775"/>
            <a:ext cx="411039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Create a virtual space for goals, fun facts, birthdays, and kudos.</a:t>
            </a:r>
            <a:endParaRPr lang="en-US" sz="1750" dirty="0"/>
          </a:p>
        </p:txBody>
      </p:sp>
      <p:sp>
        <p:nvSpPr>
          <p:cNvPr id="11" name="Text 8"/>
          <p:cNvSpPr/>
          <p:nvPr/>
        </p:nvSpPr>
        <p:spPr>
          <a:xfrm>
            <a:off x="5834182" y="3633668"/>
            <a:ext cx="411039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This becomes your team's "water cooler" for asynchronous connection.</a:t>
            </a:r>
            <a:endParaRPr lang="en-US" sz="1750" dirty="0"/>
          </a:p>
        </p:txBody>
      </p:sp>
      <p:sp>
        <p:nvSpPr>
          <p:cNvPr id="12" name="Shape 9"/>
          <p:cNvSpPr/>
          <p:nvPr/>
        </p:nvSpPr>
        <p:spPr>
          <a:xfrm>
            <a:off x="793790" y="5183624"/>
            <a:ext cx="9385221" cy="1821180"/>
          </a:xfrm>
          <a:prstGeom prst="roundRect">
            <a:avLst>
              <a:gd name="adj" fmla="val 5231"/>
            </a:avLst>
          </a:prstGeom>
          <a:solidFill>
            <a:srgbClr val="FFD8CC"/>
          </a:solidFill>
          <a:ln w="7620">
            <a:solidFill>
              <a:srgbClr val="E5BEB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1028224" y="541805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Recognition Rituals</a:t>
            </a:r>
            <a:endParaRPr lang="en-US" sz="2200" dirty="0"/>
          </a:p>
        </p:txBody>
      </p:sp>
      <p:sp>
        <p:nvSpPr>
          <p:cNvPr id="14" name="Text 11"/>
          <p:cNvSpPr/>
          <p:nvPr/>
        </p:nvSpPr>
        <p:spPr>
          <a:xfrm>
            <a:off x="1028224" y="5908477"/>
            <a:ext cx="89163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End sprints with peer recognition. Celebrate both work and personal achievements.</a:t>
            </a:r>
            <a:endParaRPr lang="en-US" sz="1750" dirty="0"/>
          </a:p>
        </p:txBody>
      </p:sp>
      <p:sp>
        <p:nvSpPr>
          <p:cNvPr id="15" name="Text 12"/>
          <p:cNvSpPr/>
          <p:nvPr/>
        </p:nvSpPr>
        <p:spPr>
          <a:xfrm>
            <a:off x="1028224" y="6407468"/>
            <a:ext cx="89163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This reinforces team bonds across physical distance.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336715"/>
            <a:ext cx="10378559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Asynchronous Communication Tools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410" y="2645093"/>
            <a:ext cx="3120747" cy="3120747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3608" y="2645093"/>
            <a:ext cx="3120866" cy="3120866"/>
          </a:xfrm>
          <a:prstGeom prst="rect">
            <a:avLst/>
          </a:prstGeom>
        </p:spPr>
      </p:pic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5926" y="2645093"/>
            <a:ext cx="3120747" cy="3120747"/>
          </a:xfrm>
          <a:prstGeom prst="rect">
            <a:avLst/>
          </a:prstGeom>
        </p:spPr>
      </p:pic>
      <p:pic>
        <p:nvPicPr>
          <p:cNvPr id="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08124" y="2645093"/>
            <a:ext cx="3120866" cy="3120866"/>
          </a:xfrm>
          <a:prstGeom prst="rect">
            <a:avLst/>
          </a:prstGeom>
        </p:spPr>
      </p:pic>
      <p:sp>
        <p:nvSpPr>
          <p:cNvPr id="7" name="Text 1"/>
          <p:cNvSpPr/>
          <p:nvPr/>
        </p:nvSpPr>
        <p:spPr>
          <a:xfrm>
            <a:off x="793790" y="6167080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Use asynchronous tools like Loom for video updates, Slack threads for discussions, and Confluence for documentation. These support communication outside meetings and across time zones.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040249"/>
            <a:ext cx="7613333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Addressing Time Zone Challenges</a:t>
            </a:r>
            <a:endParaRPr lang="en-US" sz="3550" dirty="0"/>
          </a:p>
        </p:txBody>
      </p:sp>
      <p:sp>
        <p:nvSpPr>
          <p:cNvPr id="3" name="Shape 1"/>
          <p:cNvSpPr/>
          <p:nvPr/>
        </p:nvSpPr>
        <p:spPr>
          <a:xfrm>
            <a:off x="793790" y="2060853"/>
            <a:ext cx="2173724" cy="1306949"/>
          </a:xfrm>
          <a:prstGeom prst="roundRect">
            <a:avLst>
              <a:gd name="adj" fmla="val 7289"/>
            </a:avLst>
          </a:prstGeom>
          <a:solidFill>
            <a:srgbClr val="FFD8CC"/>
          </a:solidFill>
          <a:ln w="7620">
            <a:solidFill>
              <a:srgbClr val="E5BEB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1167" y="2514957"/>
            <a:ext cx="318968" cy="39862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194328" y="228766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Core Hours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3194328" y="2778085"/>
            <a:ext cx="525494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Establish 2-4 overlap hours for all team members.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3080861" y="3352562"/>
            <a:ext cx="10642402" cy="15240"/>
          </a:xfrm>
          <a:prstGeom prst="roundRect">
            <a:avLst>
              <a:gd name="adj" fmla="val 625116"/>
            </a:avLst>
          </a:prstGeom>
          <a:solidFill>
            <a:srgbClr val="E5BEB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793790" y="3481149"/>
            <a:ext cx="4347567" cy="1306949"/>
          </a:xfrm>
          <a:prstGeom prst="roundRect">
            <a:avLst>
              <a:gd name="adj" fmla="val 7289"/>
            </a:avLst>
          </a:prstGeom>
          <a:solidFill>
            <a:srgbClr val="FFD8CC"/>
          </a:solidFill>
          <a:ln w="7620">
            <a:solidFill>
              <a:srgbClr val="E5BEB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8089" y="3935254"/>
            <a:ext cx="318968" cy="398621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368171" y="3707963"/>
            <a:ext cx="341495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Rotating Meeting Times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5368171" y="4198382"/>
            <a:ext cx="675608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Share the inconvenience of odd-hour meetings across the team.</a:t>
            </a:r>
            <a:endParaRPr lang="en-US" sz="1750" dirty="0"/>
          </a:p>
        </p:txBody>
      </p:sp>
      <p:sp>
        <p:nvSpPr>
          <p:cNvPr id="12" name="Shape 8"/>
          <p:cNvSpPr/>
          <p:nvPr/>
        </p:nvSpPr>
        <p:spPr>
          <a:xfrm>
            <a:off x="5254704" y="4772858"/>
            <a:ext cx="8468558" cy="15240"/>
          </a:xfrm>
          <a:prstGeom prst="roundRect">
            <a:avLst>
              <a:gd name="adj" fmla="val 625116"/>
            </a:avLst>
          </a:prstGeom>
          <a:solidFill>
            <a:srgbClr val="E5BEB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9"/>
          <p:cNvSpPr/>
          <p:nvPr/>
        </p:nvSpPr>
        <p:spPr>
          <a:xfrm>
            <a:off x="793790" y="4901446"/>
            <a:ext cx="6521410" cy="1306949"/>
          </a:xfrm>
          <a:prstGeom prst="roundRect">
            <a:avLst>
              <a:gd name="adj" fmla="val 7289"/>
            </a:avLst>
          </a:prstGeom>
          <a:solidFill>
            <a:srgbClr val="FFD8CC"/>
          </a:solidFill>
          <a:ln w="7620">
            <a:solidFill>
              <a:srgbClr val="E5BEB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5011" y="5355550"/>
            <a:ext cx="318968" cy="398621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542014" y="5128260"/>
            <a:ext cx="285488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Record Key Sessions</a:t>
            </a:r>
            <a:endParaRPr lang="en-US" sz="2200" dirty="0"/>
          </a:p>
        </p:txBody>
      </p:sp>
      <p:sp>
        <p:nvSpPr>
          <p:cNvPr id="16" name="Text 11"/>
          <p:cNvSpPr/>
          <p:nvPr/>
        </p:nvSpPr>
        <p:spPr>
          <a:xfrm>
            <a:off x="7542014" y="5618678"/>
            <a:ext cx="605897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Make recordings available for those who can't attend live.</a:t>
            </a:r>
            <a:endParaRPr lang="en-US" sz="1750" dirty="0"/>
          </a:p>
        </p:txBody>
      </p:sp>
      <p:sp>
        <p:nvSpPr>
          <p:cNvPr id="17" name="Text 12"/>
          <p:cNvSpPr/>
          <p:nvPr/>
        </p:nvSpPr>
        <p:spPr>
          <a:xfrm>
            <a:off x="793790" y="6463546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Time zones remain one of remote Agile's biggest challenges. Balance synchronous and asynchronous work to create an inclusive environment for all team members regardless of location.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809</Words>
  <Application>Microsoft Office PowerPoint</Application>
  <PresentationFormat>Custom</PresentationFormat>
  <Paragraphs>117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Merriweather Bold</vt:lpstr>
      <vt:lpstr>Open Sans</vt:lpstr>
      <vt:lpstr>Aptos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Kimberly Wiethoff</cp:lastModifiedBy>
  <cp:revision>3</cp:revision>
  <dcterms:created xsi:type="dcterms:W3CDTF">2025-06-16T21:34:44Z</dcterms:created>
  <dcterms:modified xsi:type="dcterms:W3CDTF">2025-12-29T18:53:55Z</dcterms:modified>
</cp:coreProperties>
</file>