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5143500" cy="9144000"/>
  <p:embeddedFontLst>
    <p:embeddedFont>
      <p:font typeface="Kanit Bold" panose="020B0604020202020204" charset="-34"/>
      <p:regular r:id="rId19"/>
    </p:embeddedFont>
    <p:embeddedFont>
      <p:font typeface="Kanit Light" panose="020B0604020202020204" charset="-34"/>
      <p:regular r:id="rId20"/>
    </p:embeddedFont>
    <p:embeddedFont>
      <p:font typeface="Martel Sans" panose="020B0604020202020204" charset="0"/>
      <p:regular r:id="rId21"/>
    </p:embeddedFont>
    <p:embeddedFont>
      <p:font typeface="Martel Sans Bold" panose="020B0604020202020204" charset="0"/>
      <p:regular r:id="rId2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4954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B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anagingprojectstheagileway.com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028179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How to Measure the ROI of AI Projects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496119" y="1989311"/>
            <a:ext cx="5179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From AI Experimentation to Measurable Business Value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96119" y="2327300"/>
            <a:ext cx="2161431" cy="188565"/>
          </a:xfrm>
          <a:prstGeom prst="roundRect">
            <a:avLst>
              <a:gd name="adj" fmla="val 22104"/>
            </a:avLst>
          </a:prstGeom>
          <a:noFill/>
          <a:ln w="4763">
            <a:solidFill>
              <a:srgbClr val="4370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570533" y="2364507"/>
            <a:ext cx="2469803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750" dirty="0">
                <a:solidFill>
                  <a:srgbClr val="437066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KIMBERLY WIETHOFF, MBA, PMP, PMI-ACP</a:t>
            </a:r>
            <a:endParaRPr lang="en-US" sz="750" dirty="0"/>
          </a:p>
        </p:txBody>
      </p:sp>
      <p:sp>
        <p:nvSpPr>
          <p:cNvPr id="7" name="Shape 4"/>
          <p:cNvSpPr/>
          <p:nvPr/>
        </p:nvSpPr>
        <p:spPr>
          <a:xfrm>
            <a:off x="496119" y="2655391"/>
            <a:ext cx="2473151" cy="188565"/>
          </a:xfrm>
          <a:prstGeom prst="roundRect">
            <a:avLst>
              <a:gd name="adj" fmla="val 22104"/>
            </a:avLst>
          </a:prstGeom>
          <a:noFill/>
          <a:ln w="4763">
            <a:solidFill>
              <a:srgbClr val="4370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70533" y="2692598"/>
            <a:ext cx="2781523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750" dirty="0">
                <a:solidFill>
                  <a:srgbClr val="437066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AI GOVERNANCE · PMO · BENEFITS REALIZATION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496119" y="2983483"/>
            <a:ext cx="4722763" cy="1131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b="1" u="sng" dirty="0">
                <a:solidFill>
                  <a:srgbClr val="437066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Managing Projects The Agile Way</a:t>
            </a:r>
            <a:endParaRPr lang="en-US" sz="9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#AI #ArtificialIntelligence #AIROI #EnterpriseAI #AITransformation #ProgramManagement #ProjectManagement #PMO #PMOLeadership #BusinessValue #BenefitsRealization #AIGovernance #AgenticAI #DigitalTransformation #AILeadership #ManagingProjectsTheAgileWay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286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82119" y="393204"/>
            <a:ext cx="5865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Don't Forget the Full Cost of AI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2782119" y="966788"/>
            <a:ext cx="5865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One of the biggest mistakes in AI business cases is underestimating the denominator. The cost of AI is not simply the software license — and production economics are very different from pilot economics.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2782119" y="1701701"/>
            <a:ext cx="1872555" cy="2016175"/>
          </a:xfrm>
          <a:prstGeom prst="roundRect">
            <a:avLst>
              <a:gd name="adj" fmla="val 2782"/>
            </a:avLst>
          </a:prstGeom>
          <a:solidFill>
            <a:srgbClr val="FFFFFF"/>
          </a:solidFill>
          <a:ln w="14288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2920380" y="1839962"/>
            <a:ext cx="1596033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Infrastructure &amp; Platform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2920380" y="2302073"/>
            <a:ext cx="1596033" cy="1277541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AI platform and API costs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Cloud infrastructure and data storage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Model consumption at scale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4778648" y="1701701"/>
            <a:ext cx="1872630" cy="2016175"/>
          </a:xfrm>
          <a:prstGeom prst="roundRect">
            <a:avLst>
              <a:gd name="adj" fmla="val 2782"/>
            </a:avLst>
          </a:prstGeom>
          <a:solidFill>
            <a:srgbClr val="FFFFFF"/>
          </a:solidFill>
          <a:ln w="14288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4916909" y="1839962"/>
            <a:ext cx="1596107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Governance &amp; Compliance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4916909" y="2302073"/>
            <a:ext cx="1596107" cy="1277541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Cybersecurity and AI governance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Testing, validation, and compliance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Model monitoring and maintenance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6775252" y="1701701"/>
            <a:ext cx="1872630" cy="2016175"/>
          </a:xfrm>
          <a:prstGeom prst="roundRect">
            <a:avLst>
              <a:gd name="adj" fmla="val 2782"/>
            </a:avLst>
          </a:prstGeom>
          <a:solidFill>
            <a:srgbClr val="FFFFFF"/>
          </a:solidFill>
          <a:ln w="14288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913513" y="1839962"/>
            <a:ext cx="159610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People &amp; Change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913513" y="2108225"/>
            <a:ext cx="1596107" cy="1277541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Training and change management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Human review and support operations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Integration and data preparation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2782119" y="3857402"/>
            <a:ext cx="5865763" cy="892894"/>
          </a:xfrm>
          <a:prstGeom prst="roundRect">
            <a:avLst>
              <a:gd name="adj" fmla="val 5835"/>
            </a:avLst>
          </a:prstGeom>
          <a:solidFill>
            <a:srgbClr val="FCF2B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6092" y="4037186"/>
            <a:ext cx="155004" cy="12397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3185071" y="4012332"/>
            <a:ext cx="5338837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 pilot might serve 50 users. Enterprise deployment might serve 10,000. Production changes the economics — always evaluate total cost of ownership, not just the cost of experimentation.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36885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AI Agents Change the ROI Equation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134442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Traditional AI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96119" y="1452265"/>
            <a:ext cx="3924598" cy="905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Assists employees. Answers questions. Generates drafts. Reduces search time. Humans retain control of every workflow step.</a:t>
            </a:r>
            <a:endParaRPr lang="en-US" sz="9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Value measured in: time saved, quality improved, user satisfaction.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4728046" y="1134442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Agentic AI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728046" y="1452265"/>
            <a:ext cx="392459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Performs portions of workflows autonomously. Completes tasks, not just recommendations. Organizations can now measure entirely new metrics.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2159273"/>
            <a:ext cx="3924598" cy="923999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Percentage of workflow completed autonomously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Human interventions per transaction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Cost per autonomous transaction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Agent failure and escalation rates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96119" y="3312691"/>
            <a:ext cx="81517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What Strong Agent Reporting Looks Like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82154" y="3832101"/>
            <a:ext cx="796572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"The agent successfully completed 72% of eligible service requests without human intervention, reduced average handling time by 63%, lowered cost per transaction by 28%, and maintained customer satisfaction above the established threshold."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96119" y="3692575"/>
            <a:ext cx="14288" cy="675977"/>
          </a:xfrm>
          <a:prstGeom prst="roundRect">
            <a:avLst>
              <a:gd name="adj" fmla="val 49998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96119" y="4508078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That tells executives what the agent accomplished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for the business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— not just how many tasks it ran.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06747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Build an AI Value Scorecard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042318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Every significant AI initiative should have a value scorecard that gives leadership a real-time view of business outcomes — not just delivery milestones.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578769"/>
            <a:ext cx="8151763" cy="2621533"/>
          </a:xfrm>
          <a:prstGeom prst="roundRect">
            <a:avLst>
              <a:gd name="adj" fmla="val 1987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96119" y="1942728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496119" y="2318593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96119" y="2694459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496119" y="3070324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96119" y="3446190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96119" y="3822055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25004" y="1662708"/>
            <a:ext cx="248907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Metric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2904827" y="1662708"/>
            <a:ext cx="134912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Baseline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4044702" y="1662708"/>
            <a:ext cx="134912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Target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5184577" y="1662708"/>
            <a:ext cx="134912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Current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6324451" y="1662708"/>
            <a:ext cx="265189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Trend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25004" y="2024286"/>
            <a:ext cx="248907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Process cycle time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2904827" y="2024286"/>
            <a:ext cx="134912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5 days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044702" y="2024286"/>
            <a:ext cx="134912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2 days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184577" y="2024286"/>
            <a:ext cx="134912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2.4 days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6324451" y="2024286"/>
            <a:ext cx="2651894" cy="212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📈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Improving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625004" y="2400151"/>
            <a:ext cx="248907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Error rate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2904827" y="2400151"/>
            <a:ext cx="134912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12%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4044702" y="2400151"/>
            <a:ext cx="134912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6%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5184577" y="2400151"/>
            <a:ext cx="134912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7%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6324451" y="2400151"/>
            <a:ext cx="2651894" cy="212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📈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Improving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625004" y="2776017"/>
            <a:ext cx="248907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User adoption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2904827" y="2776017"/>
            <a:ext cx="134912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0%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4044702" y="2776017"/>
            <a:ext cx="134912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80%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5184577" y="2776017"/>
            <a:ext cx="134912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76%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6324451" y="2776017"/>
            <a:ext cx="2651894" cy="212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📈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Improving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625004" y="3151882"/>
            <a:ext cx="248907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Cost per transaction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2904827" y="3151882"/>
            <a:ext cx="134912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$18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4044702" y="3151882"/>
            <a:ext cx="134912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$12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5184577" y="3151882"/>
            <a:ext cx="134912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$13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6324451" y="3151882"/>
            <a:ext cx="2651894" cy="212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📈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Improving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25004" y="3527747"/>
            <a:ext cx="248907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Customer satisfaction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2904827" y="3527747"/>
            <a:ext cx="134912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84%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4044702" y="3527747"/>
            <a:ext cx="134912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90%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5184577" y="3527747"/>
            <a:ext cx="134912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91%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6324451" y="3527747"/>
            <a:ext cx="2651894" cy="212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✅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Above Target</a:t>
            </a:r>
            <a:endParaRPr lang="en-US" sz="950" dirty="0"/>
          </a:p>
        </p:txBody>
      </p:sp>
      <p:sp>
        <p:nvSpPr>
          <p:cNvPr id="41" name="Text 39"/>
          <p:cNvSpPr/>
          <p:nvPr/>
        </p:nvSpPr>
        <p:spPr>
          <a:xfrm>
            <a:off x="625004" y="3903613"/>
            <a:ext cx="248907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Annual value realized</a:t>
            </a:r>
            <a:endParaRPr lang="en-US" sz="950" dirty="0"/>
          </a:p>
        </p:txBody>
      </p:sp>
      <p:sp>
        <p:nvSpPr>
          <p:cNvPr id="42" name="Text 40"/>
          <p:cNvSpPr/>
          <p:nvPr/>
        </p:nvSpPr>
        <p:spPr>
          <a:xfrm>
            <a:off x="2904827" y="3903613"/>
            <a:ext cx="134912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$0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4044702" y="3903613"/>
            <a:ext cx="134912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$1.5M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5184577" y="3903613"/>
            <a:ext cx="134912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$1.1M forecast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6324451" y="3903613"/>
            <a:ext cx="2651894" cy="212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⚠️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At Risk</a:t>
            </a:r>
            <a:endParaRPr lang="en-US" sz="950" dirty="0"/>
          </a:p>
        </p:txBody>
      </p:sp>
      <p:sp>
        <p:nvSpPr>
          <p:cNvPr id="46" name="Text 44"/>
          <p:cNvSpPr/>
          <p:nvPr/>
        </p:nvSpPr>
        <p:spPr>
          <a:xfrm>
            <a:off x="496119" y="4339828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The scorecard shifts the governance conversation from </a:t>
            </a:r>
            <a:r>
              <a:rPr lang="en-US" sz="950" i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"How is the AI project going?"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to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"Are we achieving the outcomes we funded?"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— a fundamentally more strategic question.</a:t>
            </a:r>
            <a:endParaRPr lang="en-US" sz="9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19733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Leading vs. Lagging Indicators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355303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 mature AI value framework tracks both. Relying only on one type leaves your governance blind to half the story.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693292"/>
            <a:ext cx="8151763" cy="2193950"/>
          </a:xfrm>
          <a:prstGeom prst="roundRect">
            <a:avLst>
              <a:gd name="adj" fmla="val 2375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00881" y="1698054"/>
            <a:ext cx="4071119" cy="2184425"/>
          </a:xfrm>
          <a:custGeom>
            <a:avLst/>
            <a:gdLst/>
            <a:ahLst/>
            <a:cxnLst/>
            <a:rect l="l" t="t" r="r" b="b"/>
            <a:pathLst>
              <a:path w="4071119" h="2184425">
                <a:moveTo>
                  <a:pt x="43416" y="0"/>
                </a:moveTo>
                <a:lnTo>
                  <a:pt x="4071119" y="0"/>
                </a:lnTo>
                <a:lnTo>
                  <a:pt x="4071119" y="2184425"/>
                </a:lnTo>
                <a:lnTo>
                  <a:pt x="43416" y="2184425"/>
                </a:lnTo>
                <a:arcTo wR="43416" hR="43416" stAng="5400000" swAng="5400000"/>
                <a:lnTo>
                  <a:pt x="0" y="43416"/>
                </a:lnTo>
                <a:arcTo wR="43416" hR="43416" stAng="10800000" swAng="5400000"/>
                <a:close/>
              </a:path>
            </a:pathLst>
          </a:custGeom>
          <a:solidFill>
            <a:srgbClr val="DFEC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24855" y="1822028"/>
            <a:ext cx="363706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Leading Indicators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24855" y="2090291"/>
            <a:ext cx="363706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Tell us whether the organization is moving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toward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value. Monitor early and often.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624855" y="2561630"/>
            <a:ext cx="3637062" cy="923999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Adoption and usage rates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Model accuracy and agent success rates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Process compliance and training completion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Employee engagement with the tool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24855" y="3560043"/>
            <a:ext cx="363706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Leading indicators tell us what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may happen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572000" y="1698054"/>
            <a:ext cx="4071119" cy="2184425"/>
          </a:xfrm>
          <a:custGeom>
            <a:avLst/>
            <a:gdLst/>
            <a:ahLst/>
            <a:cxnLst/>
            <a:rect l="l" t="t" r="r" b="b"/>
            <a:pathLst>
              <a:path w="4071119" h="2184425">
                <a:moveTo>
                  <a:pt x="0" y="0"/>
                </a:moveTo>
                <a:lnTo>
                  <a:pt x="4027703" y="0"/>
                </a:lnTo>
                <a:arcTo wR="43416" hR="43416" stAng="16200000" swAng="5400000"/>
                <a:lnTo>
                  <a:pt x="4071119" y="2141009"/>
                </a:lnTo>
                <a:arcTo wR="43416" hR="43416" stAng="0" swAng="5400000"/>
                <a:lnTo>
                  <a:pt x="0" y="2184425"/>
                </a:lnTo>
                <a:lnTo>
                  <a:pt x="0" y="0"/>
                </a:lnTo>
                <a:close/>
              </a:path>
            </a:pathLst>
          </a:custGeom>
          <a:solidFill>
            <a:srgbClr val="DFEC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572000" y="1698054"/>
            <a:ext cx="14288" cy="2184425"/>
          </a:xfrm>
          <a:prstGeom prst="roundRect">
            <a:avLst>
              <a:gd name="adj" fmla="val 49998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882083" y="1822028"/>
            <a:ext cx="363706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Lagging Indicators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882083" y="2090291"/>
            <a:ext cx="363706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Tell us whether value was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actually realized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. Measured at defined checkpoints.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4882083" y="2561630"/>
            <a:ext cx="3637062" cy="923999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Cost savings and revenue increase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Cycle-time and error reduction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Customer and employee satisfaction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Productivity improvement and risk reduction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4882083" y="3560043"/>
            <a:ext cx="363706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Lagging indicators tell us what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did happen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.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416996" y="2635188"/>
            <a:ext cx="310083" cy="310083"/>
          </a:xfrm>
          <a:prstGeom prst="roundRect">
            <a:avLst>
              <a:gd name="adj" fmla="val 16802"/>
            </a:avLst>
          </a:prstGeom>
          <a:solidFill>
            <a:srgbClr val="FFFFFF"/>
          </a:solidFill>
          <a:ln w="14288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94535" y="2712653"/>
            <a:ext cx="155004" cy="155004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496119" y="4026768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Track value across a defined cadence: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Pilot → 30 Days → 90 Days → 6 Months → 12 Months.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At each checkpoint, assess whether to continue, adjust, scale, or stop.</a:t>
            </a:r>
            <a:endParaRPr lang="en-US" sz="9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35633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When AI Doesn't Deliver Expected ROI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771204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Not every AI initiative will succeed — and continuing to invest because of sunk cost is the bigger failure. When value is not materializing, investigate systematically.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307654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2627" y="2330909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1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899145" y="2350294"/>
            <a:ext cx="221084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Diagnose the Root Cause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99145" y="2618556"/>
            <a:ext cx="2210842" cy="1389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Is adoption too low? Is the data poor? Are users bypassing the solution? Is the model underperforming? Are AI outputs requiring too much human correction? Were assumptions unrealistic?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264991" y="2307654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311500" y="2330909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2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3668018" y="2350294"/>
            <a:ext cx="22109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Identify the Right Intervention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668018" y="2618556"/>
            <a:ext cx="2210916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Sometimes the answer is to improve the solution, redesign the workflow, change the model, or strengthen adoption. Each situation requires a different response.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033939" y="2307654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080447" y="2330909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3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6436965" y="2350294"/>
            <a:ext cx="22109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Be Willing to Stop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436965" y="2618556"/>
            <a:ext cx="2210916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Stopping a low-value AI initiative is not failure — it can be excellent portfolio management. The goal is to direct investment toward initiatives creating the greatest strategic value, not to keep every AI project alive.</a:t>
            </a:r>
            <a:endParaRPr lang="en-US" sz="9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65522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PMO's Role: From Project Status to Value Status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001092"/>
            <a:ext cx="8151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The PMO Can Own Benefits Realization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- AI teams focus on whether the technology works. Business teams focus on whether the process works. Finance focuses on the investment. Cybersecurity focuses on risk. Executives focus on strategy.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The PMO can connect all of them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— making benefits realization one of the most important PMO opportunities in enterprise AI transformation.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496119" y="1859979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What the PMO Should Establish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96119" y="2177802"/>
            <a:ext cx="3924598" cy="923999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Value hypotheses and measurement frameworks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Benefits owners and governance checkpoints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Executive scorecards and scale/stop decisions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Business outcome definitions and baseline requirements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4728046" y="1875532"/>
            <a:ext cx="3924598" cy="1079004"/>
          </a:xfrm>
          <a:prstGeom prst="roundRect">
            <a:avLst>
              <a:gd name="adj" fmla="val 4828"/>
            </a:avLst>
          </a:prstGeom>
          <a:solidFill>
            <a:srgbClr val="DFECE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2020" y="2045791"/>
            <a:ext cx="155004" cy="12397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130998" y="2018109"/>
            <a:ext cx="3397672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Go-live is a delivery milestone — not proof of business value. Benefits realization continues until the organization can answer: "Did we receive the value we expected?"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496119" y="3331220"/>
            <a:ext cx="81517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New Executive Dashboard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496119" y="3711104"/>
            <a:ext cx="1531144" cy="728811"/>
          </a:xfrm>
          <a:prstGeom prst="roundRect">
            <a:avLst>
              <a:gd name="adj" fmla="val 7149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24855" y="3839840"/>
            <a:ext cx="12736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Expected Annual Value  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$2.4M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2151236" y="3711104"/>
            <a:ext cx="1531144" cy="728811"/>
          </a:xfrm>
          <a:prstGeom prst="roundRect">
            <a:avLst>
              <a:gd name="adj" fmla="val 7149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2279972" y="3839840"/>
            <a:ext cx="12736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Value Realized to Date  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$1.1M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3806354" y="3711104"/>
            <a:ext cx="1531218" cy="728811"/>
          </a:xfrm>
          <a:prstGeom prst="roundRect">
            <a:avLst>
              <a:gd name="adj" fmla="val 7149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3935090" y="3839840"/>
            <a:ext cx="1273746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Productivity Improvement  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31%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5461546" y="3711104"/>
            <a:ext cx="1531144" cy="728811"/>
          </a:xfrm>
          <a:prstGeom prst="roundRect">
            <a:avLst>
              <a:gd name="adj" fmla="val 7149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5590282" y="3839840"/>
            <a:ext cx="12736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Autonomous Completion  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68%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7116663" y="3711104"/>
            <a:ext cx="1531218" cy="728811"/>
          </a:xfrm>
          <a:prstGeom prst="roundRect">
            <a:avLst>
              <a:gd name="adj" fmla="val 7149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7245400" y="3839840"/>
            <a:ext cx="1273746" cy="471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ROI Forecast</a:t>
            </a:r>
            <a:endParaRPr lang="en-US" sz="9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137% — On Track</a:t>
            </a:r>
            <a:endParaRPr lang="en-US" sz="950" dirty="0"/>
          </a:p>
        </p:txBody>
      </p:sp>
      <p:sp>
        <p:nvSpPr>
          <p:cNvPr id="20" name="Text 17"/>
          <p:cNvSpPr/>
          <p:nvPr/>
        </p:nvSpPr>
        <p:spPr>
          <a:xfrm>
            <a:off x="496119" y="4579441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Leadership is no longer reviewing whether projects were delivered. They are evaluating whether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investments are successful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24309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Organizations That Will Win With AI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059879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The most successful organizations will not necessarily be the ones with the most AI pilots, copilots, models, or agents.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397868"/>
            <a:ext cx="4013895" cy="922660"/>
          </a:xfrm>
          <a:prstGeom prst="roundRect">
            <a:avLst>
              <a:gd name="adj" fmla="val 5647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24855" y="1526604"/>
            <a:ext cx="37564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Start With the Problem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24855" y="1794867"/>
            <a:ext cx="37564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Define the business outcome first. Let AI be the solution, not the starting point.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4633987" y="1397868"/>
            <a:ext cx="4013895" cy="922660"/>
          </a:xfrm>
          <a:prstGeom prst="roundRect">
            <a:avLst>
              <a:gd name="adj" fmla="val 5647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762723" y="1526604"/>
            <a:ext cx="37564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Measure What Matters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762723" y="1794867"/>
            <a:ext cx="37564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Establish baselines, define value hypotheses, and track business outcomes — not just adoption or accuracy.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96119" y="2444502"/>
            <a:ext cx="4013895" cy="1121122"/>
          </a:xfrm>
          <a:prstGeom prst="roundRect">
            <a:avLst>
              <a:gd name="adj" fmla="val 4647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24855" y="2573238"/>
            <a:ext cx="37564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Account for Full Cost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24855" y="2841501"/>
            <a:ext cx="37564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Evaluate total cost of ownership across platform, governance, people, and change — especially at production scale.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633987" y="2444502"/>
            <a:ext cx="4013895" cy="1121122"/>
          </a:xfrm>
          <a:prstGeom prst="roundRect">
            <a:avLst>
              <a:gd name="adj" fmla="val 4647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62723" y="2573238"/>
            <a:ext cx="37564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Govern the Portfolio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762723" y="2841501"/>
            <a:ext cx="375642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Scale what works. Improve what's struggling. Stop what isn't creating value. Direct investment toward the greatest strategic return.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82154" y="3844677"/>
            <a:ext cx="796572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They will be the organizations that know which AI investments are creating value, which ones are not — and where they should invest next.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496119" y="3705151"/>
            <a:ext cx="14288" cy="675977"/>
          </a:xfrm>
          <a:prstGeom prst="roundRect">
            <a:avLst>
              <a:gd name="adj" fmla="val 49998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267519" y="4520654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By </a:t>
            </a:r>
            <a:r>
              <a:rPr lang="en-US" sz="950" b="1" i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Kimberly Wiethoff, MBA, PMP, PMI-ACP</a:t>
            </a:r>
            <a:r>
              <a:rPr lang="en-US" sz="950" i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— Senior Program Manager and AI Transformation Leader · Managing Projects the Agile Way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43099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Question Every Executive Is Asking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06822" y="1316682"/>
            <a:ext cx="2835027" cy="3083644"/>
          </a:xfrm>
          <a:prstGeom prst="roundRect">
            <a:avLst>
              <a:gd name="adj" fmla="val 3150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30796" y="1440656"/>
            <a:ext cx="258707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Technology Is Advancing Rapidly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30796" y="1758479"/>
            <a:ext cx="2587079" cy="20962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Organizations are investing in copilots, intelligent automation, predictive analytics, generative AI, machine learning, and increasingly, AI agents capable of performing work — not just assisting with it.</a:t>
            </a:r>
            <a:endParaRPr lang="en-US" sz="9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During a pilot, success feels easy. A model produces an impressive result. An agent completes a workflow in seconds. Everyone sees the potential.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3459882" y="1440656"/>
            <a:ext cx="519268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But the Harder Question Is Now: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645917" y="1885652"/>
            <a:ext cx="546385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Are these investments actually creating measurable business value?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459882" y="1774031"/>
            <a:ext cx="14288" cy="421704"/>
          </a:xfrm>
          <a:prstGeom prst="roundRect">
            <a:avLst>
              <a:gd name="adj" fmla="val 49998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459882" y="2335262"/>
            <a:ext cx="5192688" cy="11039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Once organizations move from experimentation to enterprise deployment, executives eventually ask: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"What value did we actually receive from the investment?"</a:t>
            </a:r>
            <a:endParaRPr lang="en-US" sz="9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That is where many AI initiatives struggle. It is relatively easy to demonstrate that AI </a:t>
            </a:r>
            <a:r>
              <a:rPr lang="en-US" sz="950" i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works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. It is much harder to prove that AI improved the business enough to justify the investment.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3459882" y="3578721"/>
            <a:ext cx="5192688" cy="682079"/>
          </a:xfrm>
          <a:prstGeom prst="roundRect">
            <a:avLst>
              <a:gd name="adj" fmla="val 7638"/>
            </a:avLst>
          </a:prstGeom>
          <a:solidFill>
            <a:srgbClr val="DFECE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3856" y="3748980"/>
            <a:ext cx="155004" cy="123974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3862834" y="3721298"/>
            <a:ext cx="466576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Benefits realization needs to begin before the project starts — not after go-live.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286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82119" y="490984"/>
            <a:ext cx="5865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AI Success ≠ Business Success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2782119" y="1064568"/>
            <a:ext cx="6322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Technical and adoption metrics can look impressive — and still tell you nothing about ROI.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2782119" y="1402556"/>
            <a:ext cx="2870895" cy="1393999"/>
          </a:xfrm>
          <a:prstGeom prst="roundRect">
            <a:avLst>
              <a:gd name="adj" fmla="val 3737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2910855" y="1531293"/>
            <a:ext cx="26134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Technical Performance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2910855" y="1799555"/>
            <a:ext cx="2613422" cy="8682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95% model accuracy. Chatbot answered 50,000 questions. 10,000 agent tasks completed.</a:t>
            </a:r>
            <a:endParaRPr lang="en-US" sz="9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Tells us whether the technology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works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.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776987" y="1402556"/>
            <a:ext cx="2870895" cy="1393999"/>
          </a:xfrm>
          <a:prstGeom prst="roundRect">
            <a:avLst>
              <a:gd name="adj" fmla="val 3737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905723" y="1531293"/>
            <a:ext cx="26134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Adoption Metrics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5905723" y="1799555"/>
            <a:ext cx="2613422" cy="6698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85% of licenses activated. 100,000 prompts generated. Pilot launched on schedule.</a:t>
            </a:r>
            <a:endParaRPr lang="en-US" sz="9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Tells us whether people are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using it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.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2782119" y="2920529"/>
            <a:ext cx="5865763" cy="997074"/>
          </a:xfrm>
          <a:prstGeom prst="roundRect">
            <a:avLst>
              <a:gd name="adj" fmla="val 5225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2910855" y="3049265"/>
            <a:ext cx="56082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Business Outcomes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2910855" y="3317528"/>
            <a:ext cx="5608290" cy="471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Lower costs. Faster processes. Higher productivity. Increased revenue. Fewer errors.</a:t>
            </a:r>
            <a:endParaRPr lang="en-US" sz="9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Tells us whether the investment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mattered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.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2782119" y="4057129"/>
            <a:ext cx="5865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Executives are not investing in prompts, models, agents, tokens, or licenses. They are investing because they expect something in the organization to improve.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The PMO's job is to connect the technology investment to those outcomes.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77131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Start With the Business Problem, Not the AI Solution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612702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One of the most common mistakes in AI programs: beginning with the technology instead of the outcome.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950690"/>
            <a:ext cx="8151763" cy="1877690"/>
          </a:xfrm>
          <a:prstGeom prst="roundRect">
            <a:avLst>
              <a:gd name="adj" fmla="val 2775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00881" y="1955453"/>
            <a:ext cx="4071119" cy="1868165"/>
          </a:xfrm>
          <a:custGeom>
            <a:avLst/>
            <a:gdLst/>
            <a:ahLst/>
            <a:cxnLst/>
            <a:rect l="l" t="t" r="r" b="b"/>
            <a:pathLst>
              <a:path w="4071119" h="1868165">
                <a:moveTo>
                  <a:pt x="43416" y="0"/>
                </a:moveTo>
                <a:lnTo>
                  <a:pt x="4071119" y="0"/>
                </a:lnTo>
                <a:lnTo>
                  <a:pt x="4071119" y="1868165"/>
                </a:lnTo>
                <a:lnTo>
                  <a:pt x="43416" y="1868165"/>
                </a:lnTo>
                <a:arcTo wR="43416" hR="43416" stAng="5400000" swAng="5400000"/>
                <a:lnTo>
                  <a:pt x="0" y="43416"/>
                </a:lnTo>
                <a:arcTo wR="43416" hR="43416" stAng="10800000" swAng="5400000"/>
                <a:close/>
              </a:path>
            </a:pathLst>
          </a:custGeom>
          <a:solidFill>
            <a:srgbClr val="DFEC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24855" y="2079427"/>
            <a:ext cx="382317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 Solution-First Framing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24855" y="2347689"/>
            <a:ext cx="3823171" cy="682154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"We need an AI assistant."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"We should build an AI agent."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"We need a generative AI strategy."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624855" y="3104257"/>
            <a:ext cx="38231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These describe potential solutions. They do not describe business problems.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572000" y="1955453"/>
            <a:ext cx="4071119" cy="1868165"/>
          </a:xfrm>
          <a:custGeom>
            <a:avLst/>
            <a:gdLst/>
            <a:ahLst/>
            <a:cxnLst/>
            <a:rect l="l" t="t" r="r" b="b"/>
            <a:pathLst>
              <a:path w="4071119" h="1868165">
                <a:moveTo>
                  <a:pt x="0" y="0"/>
                </a:moveTo>
                <a:lnTo>
                  <a:pt x="4027703" y="0"/>
                </a:lnTo>
                <a:arcTo wR="43416" hR="43416" stAng="16200000" swAng="5400000"/>
                <a:lnTo>
                  <a:pt x="4071119" y="1824749"/>
                </a:lnTo>
                <a:arcTo wR="43416" hR="43416" stAng="0" swAng="5400000"/>
                <a:lnTo>
                  <a:pt x="0" y="1868165"/>
                </a:lnTo>
                <a:lnTo>
                  <a:pt x="0" y="0"/>
                </a:lnTo>
                <a:close/>
              </a:path>
            </a:pathLst>
          </a:custGeom>
          <a:solidFill>
            <a:srgbClr val="DFEC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572000" y="1955453"/>
            <a:ext cx="14288" cy="1868165"/>
          </a:xfrm>
          <a:prstGeom prst="roundRect">
            <a:avLst>
              <a:gd name="adj" fmla="val 49998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695974" y="2079427"/>
            <a:ext cx="382317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 Outcome-First Framing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695974" y="2347689"/>
            <a:ext cx="3823171" cy="880616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"Reduce employee search time by 30%."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"Cut reporting prep from 6 hours to 2 hours weekly."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"Resolve 40% of routine inquiries without human intervention."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4695974" y="3302719"/>
            <a:ext cx="38231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Now you have something measurable. The AI becomes the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solution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. The business outcome becomes the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goal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.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496119" y="3967907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That distinction fundamentally changes how the project is governed — and how success is defined from day one.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08943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Establish the Baseline Before Implementing AI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394147"/>
            <a:ext cx="307910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You cannot prove improvement if you do not know where you started. Before implementing AI, capture the current state of the process — even if it is messy and inconsistent.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496119" y="2311971"/>
            <a:ext cx="307910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What to Measure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96119" y="2629793"/>
            <a:ext cx="3079105" cy="1407691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Hours required to complete the process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Cost per transaction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Cycle time and error rate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Customer and employee satisfaction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Rework, escalation, and defect rates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Revenue conversion and compliance incidents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3882554" y="1406500"/>
            <a:ext cx="47700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D45"/>
                </a:solidFill>
                <a:latin typeface="Kanit Bold" pitchFamily="34" charset="0"/>
                <a:ea typeface="Kanit Bold" pitchFamily="34" charset="-122"/>
                <a:cs typeface="Kanit Bold" pitchFamily="34" charset="-120"/>
              </a:rPr>
              <a:t>Don't Wait for a Perfect Baseline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882554" y="1724323"/>
            <a:ext cx="4770016" cy="11039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Different teams may perform the same work differently. Some employees complete a task in 20 minutes; others take an hour. Establish a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credible baseline range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instead.</a:t>
            </a:r>
            <a:endParaRPr lang="en-US" sz="9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Measure across multiple employees, teams, transaction types, time periods, and performance levels. Then document the variation.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068589" y="3079403"/>
            <a:ext cx="458398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Example: "Current reporting preparation time: 4–7 hours per week, median 5.5 hours."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882554" y="2967782"/>
            <a:ext cx="14288" cy="620167"/>
          </a:xfrm>
          <a:prstGeom prst="roundRect">
            <a:avLst>
              <a:gd name="adj" fmla="val 49998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882554" y="3727475"/>
            <a:ext cx="4770016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That is far more useful than pretending the organization has a perfectly standardized process. The goal is credible evidence — not mathematical perfection.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24942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Define the Value Hypothesis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360512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Before funding any AI initiative, document a simple, structured value hypothesis that gives the steering committee something concrete to evaluate.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82154" y="2036490"/>
            <a:ext cx="796572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If we implement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[AI capability]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, we expect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[business metric]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to improve from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[baseline]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to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[target]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, creating approximately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[business value]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within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[time period]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.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96119" y="1896963"/>
            <a:ext cx="14288" cy="675977"/>
          </a:xfrm>
          <a:prstGeom prst="roundRect">
            <a:avLst>
              <a:gd name="adj" fmla="val 49998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96119" y="2758976"/>
            <a:ext cx="81517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Example in Practice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96119" y="3138860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If we implement AI-assisted project reporting, we expect reporting preparation time to decrease from an average of five hours per program manager per week to two hours — creating approximately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3,000 hours of additional annual delivery capacity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.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96119" y="3675311"/>
            <a:ext cx="1944960" cy="743248"/>
          </a:xfrm>
          <a:prstGeom prst="roundRect">
            <a:avLst>
              <a:gd name="adj" fmla="val 7010"/>
            </a:avLst>
          </a:prstGeom>
          <a:solidFill>
            <a:srgbClr val="FFFFFF"/>
          </a:solidFill>
          <a:ln w="14288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34380" y="3813572"/>
            <a:ext cx="166843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Problem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34380" y="4081835"/>
            <a:ext cx="166843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Defined and scoped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2565053" y="3675311"/>
            <a:ext cx="1944960" cy="743248"/>
          </a:xfrm>
          <a:prstGeom prst="roundRect">
            <a:avLst>
              <a:gd name="adj" fmla="val 7010"/>
            </a:avLst>
          </a:prstGeom>
          <a:solidFill>
            <a:srgbClr val="FFFFFF"/>
          </a:solidFill>
          <a:ln w="14288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2703314" y="3813572"/>
            <a:ext cx="166843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Baseline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2703314" y="4081835"/>
            <a:ext cx="166843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Measured and documented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4633987" y="3675311"/>
            <a:ext cx="1944960" cy="743248"/>
          </a:xfrm>
          <a:prstGeom prst="roundRect">
            <a:avLst>
              <a:gd name="adj" fmla="val 7010"/>
            </a:avLst>
          </a:prstGeom>
          <a:solidFill>
            <a:srgbClr val="FFFFFF"/>
          </a:solidFill>
          <a:ln w="14288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772248" y="3813572"/>
            <a:ext cx="166843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Target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772248" y="4081835"/>
            <a:ext cx="166843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Specific and time-bound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6702921" y="3675311"/>
            <a:ext cx="1944960" cy="743248"/>
          </a:xfrm>
          <a:prstGeom prst="roundRect">
            <a:avLst>
              <a:gd name="adj" fmla="val 7010"/>
            </a:avLst>
          </a:prstGeom>
          <a:solidFill>
            <a:srgbClr val="FFFFFF"/>
          </a:solidFill>
          <a:ln w="14288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841182" y="3813572"/>
            <a:ext cx="166843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Value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841182" y="4081835"/>
            <a:ext cx="166843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Estimated and governed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79437"/>
            <a:ext cx="8151763" cy="381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Seven Dimensions of AI Value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001316"/>
            <a:ext cx="8151763" cy="7753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AI value does not always fit neatly into one financial metric. Evaluate investments across multiple dimensions to build a complete and credible business case.  The traditional ROI formula (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ROI = (Benefit − Cost) ÷ Cost × 100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) remains the foundation. But a $500K investment yielding $900K in measurable benefits (80% ROI) only tells part of the story. Capture value across all seven dimensions for a complete picture.</a:t>
            </a:r>
            <a:endParaRPr lang="en-US" sz="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6787" y="1911921"/>
            <a:ext cx="5070351" cy="285206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07467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Productivity: Capacity Created vs. Money Saved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505024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D45"/>
                </a:solidFill>
                <a:latin typeface="Kanit Bold" pitchFamily="34" charset="0"/>
                <a:ea typeface="Kanit Bold" pitchFamily="34" charset="-122"/>
                <a:cs typeface="Kanit Bold" pitchFamily="34" charset="-120"/>
              </a:rPr>
              <a:t>The Calculation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96119" y="1822847"/>
            <a:ext cx="3924598" cy="11039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Suppose 20 program managers each spend five hours per week preparing reports —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100 hours per week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. AI reduces that to two hours per person.</a:t>
            </a:r>
            <a:endParaRPr lang="en-US" sz="9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60 hours are returned to the organization every week.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Across 52 weeks: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3,120 hours of additional capacity annually.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496119" y="3050753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What That Capacity Enables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96119" y="3368576"/>
            <a:ext cx="3924598" cy="923999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Risk and dependency management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Stakeholder engagement and coaching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Strategic planning and benefits realization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Vendor management and delivery improvement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4638749" y="1381051"/>
            <a:ext cx="4103191" cy="2954908"/>
          </a:xfrm>
          <a:prstGeom prst="roundRect">
            <a:avLst>
              <a:gd name="adj" fmla="val 3023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762723" y="1505024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Kanit Bold" pitchFamily="34" charset="0"/>
                <a:ea typeface="Kanit Bold" pitchFamily="34" charset="-122"/>
                <a:cs typeface="Kanit Bold" pitchFamily="34" charset="-120"/>
              </a:rPr>
              <a:t>A Critical Distinction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762723" y="1822847"/>
            <a:ext cx="3855244" cy="1215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Time saved is </a:t>
            </a:r>
            <a:r>
              <a:rPr lang="en-US" sz="950" b="1" dirty="0">
                <a:solidFill>
                  <a:srgbClr val="FFFFFF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not</a:t>
            </a: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automatically money saved.</a:t>
            </a:r>
            <a:endParaRPr lang="en-US" sz="950" dirty="0"/>
          </a:p>
          <a:p>
            <a:pPr marL="0" indent="0" algn="l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If no salaries change and no positions are eliminated, the organization did not "save" the salary equivalent of those hours.</a:t>
            </a:r>
            <a:endParaRPr lang="en-US" sz="9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What it created was </a:t>
            </a:r>
            <a:r>
              <a:rPr lang="en-US" sz="950" b="1" dirty="0">
                <a:solidFill>
                  <a:srgbClr val="FFFFFF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capacity</a:t>
            </a: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— and that capacity is genuinely valuable when redirected toward higher-value work.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762723" y="3177927"/>
            <a:ext cx="3855244" cy="880542"/>
          </a:xfrm>
          <a:prstGeom prst="roundRect">
            <a:avLst>
              <a:gd name="adj" fmla="val 5917"/>
            </a:avLst>
          </a:prstGeom>
          <a:solidFill>
            <a:srgbClr val="30504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6697" y="3348186"/>
            <a:ext cx="155004" cy="123974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5165675" y="3320504"/>
            <a:ext cx="332831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Claiming millions in "savings" based on hours never removed from the cost structure is one of the fastest ways to undermine an AI business case.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81521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Risk Reduction: Measuring What Didn't Happen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617092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Some of the most valuable AI systems create value by preventing something — fraud, compliance violations, operational failures, safety incidents. This can be difficult to quantify, but there is a practical approach.</a:t>
            </a:r>
            <a:endParaRPr lang="en-US" sz="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2153543"/>
            <a:ext cx="2634555" cy="20084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91530" y="2291804"/>
            <a:ext cx="23008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Framework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91530" y="2560067"/>
            <a:ext cx="2300883" cy="14636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Expected Risk Exposure = Probability of Event × Financial Impact</a:t>
            </a:r>
            <a:endParaRPr lang="en-US" sz="9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An operational failure with a 20% annual probability and $5M impact carries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$1M in expected annual exposure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.</a:t>
            </a:r>
            <a:endParaRPr lang="en-US" sz="9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4648" y="2153543"/>
            <a:ext cx="2634630" cy="200843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450059" y="2291804"/>
            <a:ext cx="230095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AI Improvement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450059" y="2560067"/>
            <a:ext cx="2300957" cy="1265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If AI-enabled monitoring reduces that probability from 20% to 5%, expected exposure drops to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$250,000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.</a:t>
            </a:r>
            <a:endParaRPr lang="en-US" sz="9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Estimated risk reduction: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$750,000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— not a check received, but a material reduction in financial exposure.</a:t>
            </a:r>
            <a:endParaRPr lang="en-US" sz="9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3252" y="2153543"/>
            <a:ext cx="2634555" cy="200843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208663" y="2291804"/>
            <a:ext cx="23008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Why It Matters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208663" y="2560067"/>
            <a:ext cx="2300883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For highly regulated or operationally complex organizations, risk reduction can be AI's most important form of value — often exceeding the direct productivity or cost savings from the same investment.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437066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2269</Words>
  <Application>Microsoft Office PowerPoint</Application>
  <PresentationFormat>On-screen Show (16:9)</PresentationFormat>
  <Paragraphs>231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Kanit Bold</vt:lpstr>
      <vt:lpstr>Kanit Light</vt:lpstr>
      <vt:lpstr>Martel Sans</vt:lpstr>
      <vt:lpstr>Martel Sans Bold</vt:lpstr>
      <vt:lpstr>Twemoji Mozilla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Kimberly Wiethoff</cp:lastModifiedBy>
  <cp:revision>1</cp:revision>
  <dcterms:created xsi:type="dcterms:W3CDTF">2026-08-14T20:14:43Z</dcterms:created>
  <dcterms:modified xsi:type="dcterms:W3CDTF">2026-08-14T21:03:05Z</dcterms:modified>
</cp:coreProperties>
</file>