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Fraunces Extra Bold" panose="020B0604020202020204" charset="0"/>
      <p:regular r:id="rId15"/>
    </p:embeddedFont>
    <p:embeddedFont>
      <p:font typeface="Nobile"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04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60095" y="936188"/>
            <a:ext cx="7623810" cy="2035969"/>
          </a:xfrm>
          <a:prstGeom prst="rect">
            <a:avLst/>
          </a:prstGeom>
          <a:noFill/>
          <a:ln/>
        </p:spPr>
        <p:txBody>
          <a:bodyPr wrap="square" lIns="0" tIns="0" rIns="0" bIns="0" rtlCol="0" anchor="t"/>
          <a:lstStyle/>
          <a:p>
            <a:pPr marL="0" indent="0" algn="l">
              <a:lnSpc>
                <a:spcPts val="5300"/>
              </a:lnSpc>
              <a:buNone/>
            </a:pPr>
            <a:r>
              <a:rPr lang="en-US" sz="4250" b="1" dirty="0">
                <a:solidFill>
                  <a:srgbClr val="3B4540"/>
                </a:solidFill>
                <a:latin typeface="Fraunces Extra Bold" pitchFamily="34" charset="0"/>
                <a:ea typeface="Fraunces Extra Bold" pitchFamily="34" charset="-122"/>
                <a:cs typeface="Fraunces Extra Bold" pitchFamily="34" charset="-120"/>
              </a:rPr>
              <a:t>Integrating RFID with WMS &amp; ERP: Transforming Warehouse Operations</a:t>
            </a:r>
            <a:endParaRPr lang="en-US" sz="4250" dirty="0"/>
          </a:p>
        </p:txBody>
      </p:sp>
      <p:sp>
        <p:nvSpPr>
          <p:cNvPr id="4" name="Text 1"/>
          <p:cNvSpPr/>
          <p:nvPr/>
        </p:nvSpPr>
        <p:spPr>
          <a:xfrm>
            <a:off x="760095" y="3297912"/>
            <a:ext cx="7623810" cy="1737122"/>
          </a:xfrm>
          <a:prstGeom prst="rect">
            <a:avLst/>
          </a:prstGeom>
          <a:noFill/>
          <a:ln/>
        </p:spPr>
        <p:txBody>
          <a:bodyPr wrap="square" lIns="0" tIns="0" rIns="0" bIns="0" rtlCol="0" anchor="t"/>
          <a:lstStyle/>
          <a:p>
            <a:pPr marL="0" indent="0" algn="l">
              <a:lnSpc>
                <a:spcPts val="2700"/>
              </a:lnSpc>
              <a:buNone/>
            </a:pPr>
            <a:r>
              <a:rPr lang="en-US" sz="1700" dirty="0">
                <a:solidFill>
                  <a:srgbClr val="405449"/>
                </a:solidFill>
                <a:latin typeface="Nobile" pitchFamily="34" charset="0"/>
                <a:ea typeface="Nobile" pitchFamily="34" charset="-122"/>
                <a:cs typeface="Nobile" pitchFamily="34" charset="-120"/>
              </a:rPr>
              <a:t>The convergence of RFID technology with Warehouse Management Systems (WMS) and Enterprise Resource Planning (ERP) solutions is revolutionizing how warehouses operate. This integration creates a powerful ecosystem that delivers real-time inventory visibility, process automation, and data-driven insights.</a:t>
            </a:r>
            <a:endParaRPr lang="en-US" sz="1700" dirty="0"/>
          </a:p>
        </p:txBody>
      </p:sp>
      <p:sp>
        <p:nvSpPr>
          <p:cNvPr id="5" name="Text 2"/>
          <p:cNvSpPr/>
          <p:nvPr/>
        </p:nvSpPr>
        <p:spPr>
          <a:xfrm>
            <a:off x="760095" y="5279350"/>
            <a:ext cx="7623810" cy="1389698"/>
          </a:xfrm>
          <a:prstGeom prst="rect">
            <a:avLst/>
          </a:prstGeom>
          <a:noFill/>
          <a:ln/>
        </p:spPr>
        <p:txBody>
          <a:bodyPr wrap="square" lIns="0" tIns="0" rIns="0" bIns="0" rtlCol="0" anchor="t"/>
          <a:lstStyle/>
          <a:p>
            <a:pPr marL="0" indent="0" algn="l">
              <a:lnSpc>
                <a:spcPts val="2700"/>
              </a:lnSpc>
              <a:buNone/>
            </a:pPr>
            <a:r>
              <a:rPr lang="en-US" sz="1700" dirty="0">
                <a:solidFill>
                  <a:srgbClr val="405449"/>
                </a:solidFill>
                <a:latin typeface="Nobile" pitchFamily="34" charset="0"/>
                <a:ea typeface="Nobile" pitchFamily="34" charset="-122"/>
                <a:cs typeface="Nobile" pitchFamily="34" charset="-120"/>
              </a:rPr>
              <a:t>Throughout this presentation, we'll explore how RFID integration with WMS and ERP systems can transform your warehouse operations, examining the benefits, components, challenges, and best practices for successful implementation.</a:t>
            </a:r>
            <a:endParaRPr lang="en-US" sz="1700" dirty="0"/>
          </a:p>
        </p:txBody>
      </p:sp>
      <p:sp>
        <p:nvSpPr>
          <p:cNvPr id="6" name="Shape 3"/>
          <p:cNvSpPr/>
          <p:nvPr/>
        </p:nvSpPr>
        <p:spPr>
          <a:xfrm>
            <a:off x="760095" y="6929676"/>
            <a:ext cx="347424" cy="347424"/>
          </a:xfrm>
          <a:prstGeom prst="roundRect">
            <a:avLst>
              <a:gd name="adj" fmla="val 26316793"/>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51059" y="7054572"/>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kW</a:t>
            </a:r>
            <a:endParaRPr lang="en-US" sz="750" dirty="0"/>
          </a:p>
        </p:txBody>
      </p:sp>
      <p:sp>
        <p:nvSpPr>
          <p:cNvPr id="8" name="Text 5"/>
          <p:cNvSpPr/>
          <p:nvPr/>
        </p:nvSpPr>
        <p:spPr>
          <a:xfrm>
            <a:off x="1216104" y="6913364"/>
            <a:ext cx="3007757" cy="380047"/>
          </a:xfrm>
          <a:prstGeom prst="rect">
            <a:avLst/>
          </a:prstGeom>
          <a:noFill/>
          <a:ln/>
        </p:spPr>
        <p:txBody>
          <a:bodyPr wrap="none" lIns="0" tIns="0" rIns="0" bIns="0" rtlCol="0" anchor="t"/>
          <a:lstStyle/>
          <a:p>
            <a:pPr marL="0" indent="0" algn="l">
              <a:lnSpc>
                <a:spcPts val="2950"/>
              </a:lnSpc>
              <a:buNone/>
            </a:pPr>
            <a:r>
              <a:rPr lang="en-US" sz="2100" b="1" dirty="0">
                <a:solidFill>
                  <a:srgbClr val="405449"/>
                </a:solidFill>
                <a:latin typeface="Nobile Bold" pitchFamily="34" charset="0"/>
                <a:ea typeface="Nobile Bold" pitchFamily="34" charset="-122"/>
                <a:cs typeface="Nobile Bold" pitchFamily="34" charset="-120"/>
              </a:rPr>
              <a:t>by Kimberly Wiethoff</a:t>
            </a: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1272" y="1037749"/>
            <a:ext cx="7841456" cy="1163241"/>
          </a:xfrm>
          <a:prstGeom prst="rect">
            <a:avLst/>
          </a:prstGeom>
          <a:noFill/>
          <a:ln/>
        </p:spPr>
        <p:txBody>
          <a:bodyPr wrap="square" lIns="0" tIns="0" rIns="0" bIns="0" rtlCol="0" anchor="t"/>
          <a:lstStyle/>
          <a:p>
            <a:pPr marL="0" indent="0" algn="l">
              <a:lnSpc>
                <a:spcPts val="4550"/>
              </a:lnSpc>
              <a:buNone/>
            </a:pPr>
            <a:r>
              <a:rPr lang="en-US" sz="3650" b="1" dirty="0">
                <a:solidFill>
                  <a:srgbClr val="3B4540"/>
                </a:solidFill>
                <a:latin typeface="Fraunces Extra Bold" pitchFamily="34" charset="0"/>
                <a:ea typeface="Fraunces Extra Bold" pitchFamily="34" charset="-122"/>
                <a:cs typeface="Fraunces Extra Bold" pitchFamily="34" charset="-120"/>
              </a:rPr>
              <a:t>Best Practices for Successful Implementation</a:t>
            </a:r>
            <a:endParaRPr lang="en-US" sz="3650" dirty="0"/>
          </a:p>
        </p:txBody>
      </p:sp>
      <p:sp>
        <p:nvSpPr>
          <p:cNvPr id="4" name="Shape 1"/>
          <p:cNvSpPr/>
          <p:nvPr/>
        </p:nvSpPr>
        <p:spPr>
          <a:xfrm>
            <a:off x="651272" y="2480072"/>
            <a:ext cx="3827740" cy="2262783"/>
          </a:xfrm>
          <a:prstGeom prst="roundRect">
            <a:avLst>
              <a:gd name="adj" fmla="val 7402"/>
            </a:avLst>
          </a:prstGeom>
          <a:solidFill>
            <a:srgbClr val="E8F3E8"/>
          </a:solidFill>
          <a:ln/>
        </p:spPr>
        <p:txBody>
          <a:bodyPr/>
          <a:lstStyle/>
          <a:p>
            <a:endParaRPr lang="en-US"/>
          </a:p>
        </p:txBody>
      </p:sp>
      <p:sp>
        <p:nvSpPr>
          <p:cNvPr id="5" name="Text 2"/>
          <p:cNvSpPr/>
          <p:nvPr/>
        </p:nvSpPr>
        <p:spPr>
          <a:xfrm>
            <a:off x="837367" y="2666167"/>
            <a:ext cx="2807256" cy="290751"/>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Conduct a System Audit</a:t>
            </a:r>
            <a:endParaRPr lang="en-US" sz="1800" dirty="0"/>
          </a:p>
        </p:txBody>
      </p:sp>
      <p:sp>
        <p:nvSpPr>
          <p:cNvPr id="6" name="Text 3"/>
          <p:cNvSpPr/>
          <p:nvPr/>
        </p:nvSpPr>
        <p:spPr>
          <a:xfrm>
            <a:off x="837367" y="3068479"/>
            <a:ext cx="3455551" cy="1488281"/>
          </a:xfrm>
          <a:prstGeom prst="rect">
            <a:avLst/>
          </a:prstGeom>
          <a:noFill/>
          <a:ln/>
        </p:spPr>
        <p:txBody>
          <a:bodyPr wrap="square" lIns="0" tIns="0" rIns="0" bIns="0" rtlCol="0" anchor="t"/>
          <a:lstStyle/>
          <a:p>
            <a:pPr marL="0" indent="0" algn="l">
              <a:lnSpc>
                <a:spcPts val="2300"/>
              </a:lnSpc>
              <a:buNone/>
            </a:pPr>
            <a:r>
              <a:rPr lang="en-US" sz="1450" dirty="0">
                <a:solidFill>
                  <a:srgbClr val="405449"/>
                </a:solidFill>
                <a:latin typeface="Nobile" pitchFamily="34" charset="0"/>
                <a:ea typeface="Nobile" pitchFamily="34" charset="-122"/>
                <a:cs typeface="Nobile" pitchFamily="34" charset="-120"/>
              </a:rPr>
              <a:t>Thoroughly assess existing WMS and ERP capabilities to identify integration requirements and potential gaps. Document current workflows and pain points that RFID could address.</a:t>
            </a:r>
            <a:endParaRPr lang="en-US" sz="1450" dirty="0"/>
          </a:p>
        </p:txBody>
      </p:sp>
      <p:sp>
        <p:nvSpPr>
          <p:cNvPr id="7" name="Shape 4"/>
          <p:cNvSpPr/>
          <p:nvPr/>
        </p:nvSpPr>
        <p:spPr>
          <a:xfrm>
            <a:off x="4665107" y="2480072"/>
            <a:ext cx="3827740" cy="2262783"/>
          </a:xfrm>
          <a:prstGeom prst="roundRect">
            <a:avLst>
              <a:gd name="adj" fmla="val 7402"/>
            </a:avLst>
          </a:prstGeom>
          <a:solidFill>
            <a:srgbClr val="E8F3E8"/>
          </a:solidFill>
          <a:ln/>
        </p:spPr>
        <p:txBody>
          <a:bodyPr/>
          <a:lstStyle/>
          <a:p>
            <a:endParaRPr lang="en-US"/>
          </a:p>
        </p:txBody>
      </p:sp>
      <p:sp>
        <p:nvSpPr>
          <p:cNvPr id="8" name="Text 5"/>
          <p:cNvSpPr/>
          <p:nvPr/>
        </p:nvSpPr>
        <p:spPr>
          <a:xfrm>
            <a:off x="4851202" y="2666167"/>
            <a:ext cx="3062645" cy="290751"/>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Choose Scalable Solutions</a:t>
            </a:r>
            <a:endParaRPr lang="en-US" sz="1800" dirty="0"/>
          </a:p>
        </p:txBody>
      </p:sp>
      <p:sp>
        <p:nvSpPr>
          <p:cNvPr id="9" name="Text 6"/>
          <p:cNvSpPr/>
          <p:nvPr/>
        </p:nvSpPr>
        <p:spPr>
          <a:xfrm>
            <a:off x="4851202" y="3068479"/>
            <a:ext cx="3455551" cy="1488281"/>
          </a:xfrm>
          <a:prstGeom prst="rect">
            <a:avLst/>
          </a:prstGeom>
          <a:noFill/>
          <a:ln/>
        </p:spPr>
        <p:txBody>
          <a:bodyPr wrap="square" lIns="0" tIns="0" rIns="0" bIns="0" rtlCol="0" anchor="t"/>
          <a:lstStyle/>
          <a:p>
            <a:pPr marL="0" indent="0" algn="l">
              <a:lnSpc>
                <a:spcPts val="2300"/>
              </a:lnSpc>
              <a:buNone/>
            </a:pPr>
            <a:r>
              <a:rPr lang="en-US" sz="1450" dirty="0">
                <a:solidFill>
                  <a:srgbClr val="405449"/>
                </a:solidFill>
                <a:latin typeface="Nobile" pitchFamily="34" charset="0"/>
                <a:ea typeface="Nobile" pitchFamily="34" charset="-122"/>
                <a:cs typeface="Nobile" pitchFamily="34" charset="-120"/>
              </a:rPr>
              <a:t>Select RFID hardware and software that can grow with your business needs. Plan for increasing tag volumes and additional read points as operations expand.</a:t>
            </a:r>
            <a:endParaRPr lang="en-US" sz="1450" dirty="0"/>
          </a:p>
        </p:txBody>
      </p:sp>
      <p:sp>
        <p:nvSpPr>
          <p:cNvPr id="10" name="Shape 7"/>
          <p:cNvSpPr/>
          <p:nvPr/>
        </p:nvSpPr>
        <p:spPr>
          <a:xfrm>
            <a:off x="651272" y="4928949"/>
            <a:ext cx="3827740" cy="2262783"/>
          </a:xfrm>
          <a:prstGeom prst="roundRect">
            <a:avLst>
              <a:gd name="adj" fmla="val 7402"/>
            </a:avLst>
          </a:prstGeom>
          <a:solidFill>
            <a:srgbClr val="E8F3E8"/>
          </a:solidFill>
          <a:ln/>
        </p:spPr>
        <p:txBody>
          <a:bodyPr/>
          <a:lstStyle/>
          <a:p>
            <a:endParaRPr lang="en-US"/>
          </a:p>
        </p:txBody>
      </p:sp>
      <p:sp>
        <p:nvSpPr>
          <p:cNvPr id="11" name="Text 8"/>
          <p:cNvSpPr/>
          <p:nvPr/>
        </p:nvSpPr>
        <p:spPr>
          <a:xfrm>
            <a:off x="837367" y="5115044"/>
            <a:ext cx="2479000" cy="290751"/>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Implement in Phases</a:t>
            </a:r>
            <a:endParaRPr lang="en-US" sz="1800" dirty="0"/>
          </a:p>
        </p:txBody>
      </p:sp>
      <p:sp>
        <p:nvSpPr>
          <p:cNvPr id="12" name="Text 9"/>
          <p:cNvSpPr/>
          <p:nvPr/>
        </p:nvSpPr>
        <p:spPr>
          <a:xfrm>
            <a:off x="837367" y="5517356"/>
            <a:ext cx="3455551" cy="1488281"/>
          </a:xfrm>
          <a:prstGeom prst="rect">
            <a:avLst/>
          </a:prstGeom>
          <a:noFill/>
          <a:ln/>
        </p:spPr>
        <p:txBody>
          <a:bodyPr wrap="square" lIns="0" tIns="0" rIns="0" bIns="0" rtlCol="0" anchor="t"/>
          <a:lstStyle/>
          <a:p>
            <a:pPr marL="0" indent="0" algn="l">
              <a:lnSpc>
                <a:spcPts val="2300"/>
              </a:lnSpc>
              <a:buNone/>
            </a:pPr>
            <a:r>
              <a:rPr lang="en-US" sz="1450" dirty="0">
                <a:solidFill>
                  <a:srgbClr val="405449"/>
                </a:solidFill>
                <a:latin typeface="Nobile" pitchFamily="34" charset="0"/>
                <a:ea typeface="Nobile" pitchFamily="34" charset="-122"/>
                <a:cs typeface="Nobile" pitchFamily="34" charset="-120"/>
              </a:rPr>
              <a:t>Start with a pilot program in one area of the warehouse to test integration and refine processes before full deployment. Use lessons learned to optimize the broader implementation.</a:t>
            </a:r>
            <a:endParaRPr lang="en-US" sz="1450" dirty="0"/>
          </a:p>
        </p:txBody>
      </p:sp>
      <p:sp>
        <p:nvSpPr>
          <p:cNvPr id="13" name="Shape 10"/>
          <p:cNvSpPr/>
          <p:nvPr/>
        </p:nvSpPr>
        <p:spPr>
          <a:xfrm>
            <a:off x="4665107" y="4928949"/>
            <a:ext cx="3827740" cy="2262783"/>
          </a:xfrm>
          <a:prstGeom prst="roundRect">
            <a:avLst>
              <a:gd name="adj" fmla="val 7402"/>
            </a:avLst>
          </a:prstGeom>
          <a:solidFill>
            <a:srgbClr val="E8F3E8"/>
          </a:solidFill>
          <a:ln/>
        </p:spPr>
        <p:txBody>
          <a:bodyPr/>
          <a:lstStyle/>
          <a:p>
            <a:endParaRPr lang="en-US"/>
          </a:p>
        </p:txBody>
      </p:sp>
      <p:sp>
        <p:nvSpPr>
          <p:cNvPr id="14" name="Text 11"/>
          <p:cNvSpPr/>
          <p:nvPr/>
        </p:nvSpPr>
        <p:spPr>
          <a:xfrm>
            <a:off x="4851202" y="5115044"/>
            <a:ext cx="2374225" cy="290751"/>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Ensure Data Quality</a:t>
            </a:r>
            <a:endParaRPr lang="en-US" sz="1800" dirty="0"/>
          </a:p>
        </p:txBody>
      </p:sp>
      <p:sp>
        <p:nvSpPr>
          <p:cNvPr id="15" name="Text 12"/>
          <p:cNvSpPr/>
          <p:nvPr/>
        </p:nvSpPr>
        <p:spPr>
          <a:xfrm>
            <a:off x="4851202" y="5517356"/>
            <a:ext cx="3455551" cy="1488281"/>
          </a:xfrm>
          <a:prstGeom prst="rect">
            <a:avLst/>
          </a:prstGeom>
          <a:noFill/>
          <a:ln/>
        </p:spPr>
        <p:txBody>
          <a:bodyPr wrap="square" lIns="0" tIns="0" rIns="0" bIns="0" rtlCol="0" anchor="t"/>
          <a:lstStyle/>
          <a:p>
            <a:pPr marL="0" indent="0" algn="l">
              <a:lnSpc>
                <a:spcPts val="2300"/>
              </a:lnSpc>
              <a:buNone/>
            </a:pPr>
            <a:r>
              <a:rPr lang="en-US" sz="1450" dirty="0">
                <a:solidFill>
                  <a:srgbClr val="405449"/>
                </a:solidFill>
                <a:latin typeface="Nobile" pitchFamily="34" charset="0"/>
                <a:ea typeface="Nobile" pitchFamily="34" charset="-122"/>
                <a:cs typeface="Nobile" pitchFamily="34" charset="-120"/>
              </a:rPr>
              <a:t>Implement filtering techniques to eliminate duplicate or irrelevant RFID reads. Establish data validation protocols and regular system checks to maintain accuracy.</a:t>
            </a:r>
            <a:endParaRPr lang="en-US" sz="14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076920"/>
            <a:ext cx="9872782"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Training and Change Management</a:t>
            </a:r>
            <a:endParaRPr lang="en-US" sz="4450" dirty="0"/>
          </a:p>
        </p:txBody>
      </p:sp>
      <p:pic>
        <p:nvPicPr>
          <p:cNvPr id="3" name="Image 0" descr="preencoded.png"/>
          <p:cNvPicPr>
            <a:picLocks noChangeAspect="1"/>
          </p:cNvPicPr>
          <p:nvPr/>
        </p:nvPicPr>
        <p:blipFill>
          <a:blip r:embed="rId3"/>
          <a:stretch>
            <a:fillRect/>
          </a:stretch>
        </p:blipFill>
        <p:spPr>
          <a:xfrm>
            <a:off x="793790" y="2239328"/>
            <a:ext cx="566976" cy="566976"/>
          </a:xfrm>
          <a:prstGeom prst="rect">
            <a:avLst/>
          </a:prstGeom>
        </p:spPr>
      </p:pic>
      <p:sp>
        <p:nvSpPr>
          <p:cNvPr id="4" name="Text 1"/>
          <p:cNvSpPr/>
          <p:nvPr/>
        </p:nvSpPr>
        <p:spPr>
          <a:xfrm>
            <a:off x="793790" y="3033117"/>
            <a:ext cx="2957632"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Role-Based Training</a:t>
            </a:r>
            <a:endParaRPr lang="en-US" sz="2200" dirty="0"/>
          </a:p>
        </p:txBody>
      </p:sp>
      <p:sp>
        <p:nvSpPr>
          <p:cNvPr id="5" name="Text 2"/>
          <p:cNvSpPr/>
          <p:nvPr/>
        </p:nvSpPr>
        <p:spPr>
          <a:xfrm>
            <a:off x="793790" y="3523536"/>
            <a:ext cx="3005495" cy="362902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Develop customized training programs for different user groups, from warehouse floor staff to IT administrators and management. Focus on practical skills relevant to each role's interaction with the RFID-WMS-ERP system.</a:t>
            </a:r>
            <a:endParaRPr lang="en-US" sz="1750" dirty="0"/>
          </a:p>
        </p:txBody>
      </p:sp>
      <p:pic>
        <p:nvPicPr>
          <p:cNvPr id="6" name="Image 1" descr="preencoded.png"/>
          <p:cNvPicPr>
            <a:picLocks noChangeAspect="1"/>
          </p:cNvPicPr>
          <p:nvPr/>
        </p:nvPicPr>
        <p:blipFill>
          <a:blip r:embed="rId4"/>
          <a:stretch>
            <a:fillRect/>
          </a:stretch>
        </p:blipFill>
        <p:spPr>
          <a:xfrm>
            <a:off x="4139446" y="2239328"/>
            <a:ext cx="566976" cy="566976"/>
          </a:xfrm>
          <a:prstGeom prst="rect">
            <a:avLst/>
          </a:prstGeom>
        </p:spPr>
      </p:pic>
      <p:sp>
        <p:nvSpPr>
          <p:cNvPr id="7" name="Text 3"/>
          <p:cNvSpPr/>
          <p:nvPr/>
        </p:nvSpPr>
        <p:spPr>
          <a:xfrm>
            <a:off x="4139446" y="3033117"/>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Process Documentation</a:t>
            </a:r>
            <a:endParaRPr lang="en-US" sz="2200" dirty="0"/>
          </a:p>
        </p:txBody>
      </p:sp>
      <p:sp>
        <p:nvSpPr>
          <p:cNvPr id="8" name="Text 4"/>
          <p:cNvSpPr/>
          <p:nvPr/>
        </p:nvSpPr>
        <p:spPr>
          <a:xfrm>
            <a:off x="4139446" y="3877866"/>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Create clear, visual documentation of new workflows incorporating RFID technology. Include troubleshooting guides and quick reference materials that staff can easily access during their work.</a:t>
            </a:r>
            <a:endParaRPr lang="en-US" sz="1750" dirty="0"/>
          </a:p>
        </p:txBody>
      </p:sp>
      <p:pic>
        <p:nvPicPr>
          <p:cNvPr id="9" name="Image 2" descr="preencoded.png"/>
          <p:cNvPicPr>
            <a:picLocks noChangeAspect="1"/>
          </p:cNvPicPr>
          <p:nvPr/>
        </p:nvPicPr>
        <p:blipFill>
          <a:blip r:embed="rId5"/>
          <a:stretch>
            <a:fillRect/>
          </a:stretch>
        </p:blipFill>
        <p:spPr>
          <a:xfrm>
            <a:off x="7485221" y="2239328"/>
            <a:ext cx="566976" cy="566976"/>
          </a:xfrm>
          <a:prstGeom prst="rect">
            <a:avLst/>
          </a:prstGeom>
        </p:spPr>
      </p:pic>
      <p:sp>
        <p:nvSpPr>
          <p:cNvPr id="10" name="Text 5"/>
          <p:cNvSpPr/>
          <p:nvPr/>
        </p:nvSpPr>
        <p:spPr>
          <a:xfrm>
            <a:off x="7485221" y="3033117"/>
            <a:ext cx="2890718"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Internal Champions</a:t>
            </a:r>
            <a:endParaRPr lang="en-US" sz="2200" dirty="0"/>
          </a:p>
        </p:txBody>
      </p:sp>
      <p:sp>
        <p:nvSpPr>
          <p:cNvPr id="11" name="Text 6"/>
          <p:cNvSpPr/>
          <p:nvPr/>
        </p:nvSpPr>
        <p:spPr>
          <a:xfrm>
            <a:off x="7485221" y="3523536"/>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Identify and develop RFID champions within each department who can provide peer support and promote adoption. These champions become the first point of contact for questions and feedback.</a:t>
            </a:r>
            <a:endParaRPr lang="en-US" sz="1750" dirty="0"/>
          </a:p>
        </p:txBody>
      </p:sp>
      <p:pic>
        <p:nvPicPr>
          <p:cNvPr id="12" name="Image 3" descr="preencoded.png"/>
          <p:cNvPicPr>
            <a:picLocks noChangeAspect="1"/>
          </p:cNvPicPr>
          <p:nvPr/>
        </p:nvPicPr>
        <p:blipFill>
          <a:blip r:embed="rId6"/>
          <a:stretch>
            <a:fillRect/>
          </a:stretch>
        </p:blipFill>
        <p:spPr>
          <a:xfrm>
            <a:off x="10830997" y="2239328"/>
            <a:ext cx="566976" cy="566976"/>
          </a:xfrm>
          <a:prstGeom prst="rect">
            <a:avLst/>
          </a:prstGeom>
        </p:spPr>
      </p:pic>
      <p:sp>
        <p:nvSpPr>
          <p:cNvPr id="13" name="Text 7"/>
          <p:cNvSpPr/>
          <p:nvPr/>
        </p:nvSpPr>
        <p:spPr>
          <a:xfrm>
            <a:off x="10830997" y="3033117"/>
            <a:ext cx="3005614" cy="708660"/>
          </a:xfrm>
          <a:prstGeom prst="rect">
            <a:avLst/>
          </a:prstGeom>
          <a:noFill/>
          <a:ln/>
        </p:spPr>
        <p:txBody>
          <a:bodyPr wrap="squar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Continuous Improvement</a:t>
            </a:r>
            <a:endParaRPr lang="en-US" sz="2200" dirty="0"/>
          </a:p>
        </p:txBody>
      </p:sp>
      <p:sp>
        <p:nvSpPr>
          <p:cNvPr id="14" name="Text 8"/>
          <p:cNvSpPr/>
          <p:nvPr/>
        </p:nvSpPr>
        <p:spPr>
          <a:xfrm>
            <a:off x="10830997" y="3877866"/>
            <a:ext cx="3005614" cy="2903220"/>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Establish regular feedback sessions to collect user input on system performance and usability. Use this information to refine processes and address pain points promptly.</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67596" y="603052"/>
            <a:ext cx="10999470" cy="685324"/>
          </a:xfrm>
          <a:prstGeom prst="rect">
            <a:avLst/>
          </a:prstGeom>
          <a:noFill/>
          <a:ln/>
        </p:spPr>
        <p:txBody>
          <a:bodyPr wrap="none" lIns="0" tIns="0" rIns="0" bIns="0" rtlCol="0" anchor="t"/>
          <a:lstStyle/>
          <a:p>
            <a:pPr marL="0" indent="0" algn="l">
              <a:lnSpc>
                <a:spcPts val="5350"/>
              </a:lnSpc>
              <a:buNone/>
            </a:pPr>
            <a:r>
              <a:rPr lang="en-US" sz="4300" b="1" dirty="0">
                <a:solidFill>
                  <a:srgbClr val="3B4540"/>
                </a:solidFill>
                <a:latin typeface="Fraunces Extra Bold" pitchFamily="34" charset="0"/>
                <a:ea typeface="Fraunces Extra Bold" pitchFamily="34" charset="-122"/>
                <a:cs typeface="Fraunces Extra Bold" pitchFamily="34" charset="-120"/>
              </a:rPr>
              <a:t>Future-Proofing Your RFID Integration</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05449"/>
                </a:solidFill>
                <a:latin typeface="Nobile" pitchFamily="34" charset="0"/>
                <a:ea typeface="Nobile" pitchFamily="34" charset="-122"/>
                <a:cs typeface="Nobile" pitchFamily="34" charset="-120"/>
              </a:rPr>
              <a:t>The future of RFID integration extends beyond current capabilities. Emerging technologies like autonomous mobile robots with built-in RFID readers will further automate warehousing tasks. Augmented reality interfaces will leverage RFID data to guide workers with visual overlays showing inventory information.</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405449"/>
                </a:solidFill>
                <a:latin typeface="Nobile" pitchFamily="34" charset="0"/>
                <a:ea typeface="Nobile" pitchFamily="34" charset="-122"/>
                <a:cs typeface="Nobile" pitchFamily="34" charset="-120"/>
              </a:rPr>
              <a:t>Blockchain technology will enhance security and traceability of RFID data across supply chains, while artificial intelligence will analyze RFID-generated data patterns to predict inventory needs and optimize warehouse layouts. Building your integration with these future capabilities in mind ensures long-term relevance and value.</a:t>
            </a:r>
            <a:endParaRPr lang="en-US" sz="1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6494" y="590788"/>
            <a:ext cx="7643813" cy="1339453"/>
          </a:xfrm>
          <a:prstGeom prst="rect">
            <a:avLst/>
          </a:prstGeom>
          <a:noFill/>
          <a:ln/>
        </p:spPr>
        <p:txBody>
          <a:bodyPr wrap="square" lIns="0" tIns="0" rIns="0" bIns="0" rtlCol="0" anchor="t"/>
          <a:lstStyle/>
          <a:p>
            <a:pPr marL="0" indent="0" algn="l">
              <a:lnSpc>
                <a:spcPts val="5250"/>
              </a:lnSpc>
              <a:buNone/>
            </a:pPr>
            <a:r>
              <a:rPr lang="en-US" sz="4200" b="1" dirty="0">
                <a:solidFill>
                  <a:srgbClr val="3B4540"/>
                </a:solidFill>
                <a:latin typeface="Fraunces Extra Bold" pitchFamily="34" charset="0"/>
                <a:ea typeface="Fraunces Extra Bold" pitchFamily="34" charset="-122"/>
                <a:cs typeface="Fraunces Extra Bold" pitchFamily="34" charset="-120"/>
              </a:rPr>
              <a:t>The Power of Real-Time Inventory Visibility</a:t>
            </a:r>
            <a:endParaRPr lang="en-US" sz="4200" dirty="0"/>
          </a:p>
        </p:txBody>
      </p:sp>
      <p:sp>
        <p:nvSpPr>
          <p:cNvPr id="4" name="Shape 1"/>
          <p:cNvSpPr/>
          <p:nvPr/>
        </p:nvSpPr>
        <p:spPr>
          <a:xfrm>
            <a:off x="6236494" y="2492812"/>
            <a:ext cx="482203" cy="482203"/>
          </a:xfrm>
          <a:prstGeom prst="roundRect">
            <a:avLst>
              <a:gd name="adj" fmla="val 40002"/>
            </a:avLst>
          </a:prstGeom>
          <a:solidFill>
            <a:srgbClr val="E8F3E8"/>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6316861" y="2532995"/>
            <a:ext cx="321469" cy="401836"/>
          </a:xfrm>
          <a:prstGeom prst="rect">
            <a:avLst/>
          </a:prstGeom>
        </p:spPr>
      </p:pic>
      <p:sp>
        <p:nvSpPr>
          <p:cNvPr id="6" name="Text 2"/>
          <p:cNvSpPr/>
          <p:nvPr/>
        </p:nvSpPr>
        <p:spPr>
          <a:xfrm>
            <a:off x="6933009" y="2492812"/>
            <a:ext cx="3018234" cy="669608"/>
          </a:xfrm>
          <a:prstGeom prst="rect">
            <a:avLst/>
          </a:prstGeom>
          <a:noFill/>
          <a:ln/>
        </p:spPr>
        <p:txBody>
          <a:bodyPr wrap="square" lIns="0" tIns="0" rIns="0" bIns="0" rtlCol="0" anchor="t"/>
          <a:lstStyle/>
          <a:p>
            <a:pPr marL="0" indent="0" algn="l">
              <a:lnSpc>
                <a:spcPts val="2600"/>
              </a:lnSpc>
              <a:buNone/>
            </a:pPr>
            <a:r>
              <a:rPr lang="en-US" sz="2100" b="1" dirty="0">
                <a:solidFill>
                  <a:srgbClr val="405449"/>
                </a:solidFill>
                <a:latin typeface="Fraunces Extra Bold" pitchFamily="34" charset="0"/>
                <a:ea typeface="Fraunces Extra Bold" pitchFamily="34" charset="-122"/>
                <a:cs typeface="Fraunces Extra Bold" pitchFamily="34" charset="-120"/>
              </a:rPr>
              <a:t>Enhanced Inventory Accuracy</a:t>
            </a:r>
            <a:endParaRPr lang="en-US" sz="2100" dirty="0"/>
          </a:p>
        </p:txBody>
      </p:sp>
      <p:sp>
        <p:nvSpPr>
          <p:cNvPr id="7" name="Text 3"/>
          <p:cNvSpPr/>
          <p:nvPr/>
        </p:nvSpPr>
        <p:spPr>
          <a:xfrm>
            <a:off x="6933009" y="3291007"/>
            <a:ext cx="3018234" cy="2400300"/>
          </a:xfrm>
          <a:prstGeom prst="rect">
            <a:avLst/>
          </a:prstGeom>
          <a:noFill/>
          <a:ln/>
        </p:spPr>
        <p:txBody>
          <a:bodyPr wrap="square" lIns="0" tIns="0" rIns="0" bIns="0" rtlCol="0" anchor="t"/>
          <a:lstStyle/>
          <a:p>
            <a:pPr marL="0" indent="0" algn="l">
              <a:lnSpc>
                <a:spcPts val="2700"/>
              </a:lnSpc>
              <a:buNone/>
            </a:pPr>
            <a:r>
              <a:rPr lang="en-US" sz="1650" dirty="0">
                <a:solidFill>
                  <a:srgbClr val="405449"/>
                </a:solidFill>
                <a:latin typeface="Nobile" pitchFamily="34" charset="0"/>
                <a:ea typeface="Nobile" pitchFamily="34" charset="-122"/>
                <a:cs typeface="Nobile" pitchFamily="34" charset="-120"/>
              </a:rPr>
              <a:t>RFID technology enables real-time tracking with up to 99.9% accuracy, drastically reducing inventory discrepancies and eliminating manual counting errors.</a:t>
            </a:r>
            <a:endParaRPr lang="en-US" sz="1650" dirty="0"/>
          </a:p>
        </p:txBody>
      </p:sp>
      <p:sp>
        <p:nvSpPr>
          <p:cNvPr id="8" name="Shape 4"/>
          <p:cNvSpPr/>
          <p:nvPr/>
        </p:nvSpPr>
        <p:spPr>
          <a:xfrm>
            <a:off x="10165556" y="2492812"/>
            <a:ext cx="482203" cy="482203"/>
          </a:xfrm>
          <a:prstGeom prst="roundRect">
            <a:avLst>
              <a:gd name="adj" fmla="val 40002"/>
            </a:avLst>
          </a:prstGeom>
          <a:solidFill>
            <a:srgbClr val="E8F3E8"/>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10245923" y="2532995"/>
            <a:ext cx="321469" cy="401836"/>
          </a:xfrm>
          <a:prstGeom prst="rect">
            <a:avLst/>
          </a:prstGeom>
        </p:spPr>
      </p:pic>
      <p:sp>
        <p:nvSpPr>
          <p:cNvPr id="10" name="Text 5"/>
          <p:cNvSpPr/>
          <p:nvPr/>
        </p:nvSpPr>
        <p:spPr>
          <a:xfrm>
            <a:off x="10862072" y="2492812"/>
            <a:ext cx="3018234" cy="669608"/>
          </a:xfrm>
          <a:prstGeom prst="rect">
            <a:avLst/>
          </a:prstGeom>
          <a:noFill/>
          <a:ln/>
        </p:spPr>
        <p:txBody>
          <a:bodyPr wrap="square" lIns="0" tIns="0" rIns="0" bIns="0" rtlCol="0" anchor="t"/>
          <a:lstStyle/>
          <a:p>
            <a:pPr marL="0" indent="0" algn="l">
              <a:lnSpc>
                <a:spcPts val="2600"/>
              </a:lnSpc>
              <a:buNone/>
            </a:pPr>
            <a:r>
              <a:rPr lang="en-US" sz="2100" b="1" dirty="0">
                <a:solidFill>
                  <a:srgbClr val="405449"/>
                </a:solidFill>
                <a:latin typeface="Fraunces Extra Bold" pitchFamily="34" charset="0"/>
                <a:ea typeface="Fraunces Extra Bold" pitchFamily="34" charset="-122"/>
                <a:cs typeface="Fraunces Extra Bold" pitchFamily="34" charset="-120"/>
              </a:rPr>
              <a:t>Complete Supply Chain Visibility</a:t>
            </a:r>
            <a:endParaRPr lang="en-US" sz="2100" dirty="0"/>
          </a:p>
        </p:txBody>
      </p:sp>
      <p:sp>
        <p:nvSpPr>
          <p:cNvPr id="11" name="Text 6"/>
          <p:cNvSpPr/>
          <p:nvPr/>
        </p:nvSpPr>
        <p:spPr>
          <a:xfrm>
            <a:off x="10862072" y="3291007"/>
            <a:ext cx="3018234" cy="2057400"/>
          </a:xfrm>
          <a:prstGeom prst="rect">
            <a:avLst/>
          </a:prstGeom>
          <a:noFill/>
          <a:ln/>
        </p:spPr>
        <p:txBody>
          <a:bodyPr wrap="square" lIns="0" tIns="0" rIns="0" bIns="0" rtlCol="0" anchor="t"/>
          <a:lstStyle/>
          <a:p>
            <a:pPr marL="0" indent="0" algn="l">
              <a:lnSpc>
                <a:spcPts val="2700"/>
              </a:lnSpc>
              <a:buNone/>
            </a:pPr>
            <a:r>
              <a:rPr lang="en-US" sz="1650" dirty="0">
                <a:solidFill>
                  <a:srgbClr val="405449"/>
                </a:solidFill>
                <a:latin typeface="Nobile" pitchFamily="34" charset="0"/>
                <a:ea typeface="Nobile" pitchFamily="34" charset="-122"/>
                <a:cs typeface="Nobile" pitchFamily="34" charset="-120"/>
              </a:rPr>
              <a:t>Track items from procurement to delivery with end-to-end transparency, allowing for better coordination and reduced stockouts.</a:t>
            </a:r>
            <a:endParaRPr lang="en-US" sz="1650" dirty="0"/>
          </a:p>
        </p:txBody>
      </p:sp>
      <p:sp>
        <p:nvSpPr>
          <p:cNvPr id="12" name="Shape 7"/>
          <p:cNvSpPr/>
          <p:nvPr/>
        </p:nvSpPr>
        <p:spPr>
          <a:xfrm>
            <a:off x="6236494" y="6146721"/>
            <a:ext cx="482203" cy="482203"/>
          </a:xfrm>
          <a:prstGeom prst="roundRect">
            <a:avLst>
              <a:gd name="adj" fmla="val 40002"/>
            </a:avLst>
          </a:prstGeom>
          <a:solidFill>
            <a:srgbClr val="E8F3E8"/>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6316861" y="6186904"/>
            <a:ext cx="321469" cy="401836"/>
          </a:xfrm>
          <a:prstGeom prst="rect">
            <a:avLst/>
          </a:prstGeom>
        </p:spPr>
      </p:pic>
      <p:sp>
        <p:nvSpPr>
          <p:cNvPr id="14" name="Text 8"/>
          <p:cNvSpPr/>
          <p:nvPr/>
        </p:nvSpPr>
        <p:spPr>
          <a:xfrm>
            <a:off x="6933009" y="6146721"/>
            <a:ext cx="4008358" cy="334804"/>
          </a:xfrm>
          <a:prstGeom prst="rect">
            <a:avLst/>
          </a:prstGeom>
          <a:noFill/>
          <a:ln/>
        </p:spPr>
        <p:txBody>
          <a:bodyPr wrap="none" lIns="0" tIns="0" rIns="0" bIns="0" rtlCol="0" anchor="t"/>
          <a:lstStyle/>
          <a:p>
            <a:pPr marL="0" indent="0" algn="l">
              <a:lnSpc>
                <a:spcPts val="2600"/>
              </a:lnSpc>
              <a:buNone/>
            </a:pPr>
            <a:r>
              <a:rPr lang="en-US" sz="2100" b="1" dirty="0">
                <a:solidFill>
                  <a:srgbClr val="405449"/>
                </a:solidFill>
                <a:latin typeface="Fraunces Extra Bold" pitchFamily="34" charset="0"/>
                <a:ea typeface="Fraunces Extra Bold" pitchFamily="34" charset="-122"/>
                <a:cs typeface="Fraunces Extra Bold" pitchFamily="34" charset="-120"/>
              </a:rPr>
              <a:t>Data-Driven Decision Making</a:t>
            </a:r>
            <a:endParaRPr lang="en-US" sz="2100" dirty="0"/>
          </a:p>
        </p:txBody>
      </p:sp>
      <p:sp>
        <p:nvSpPr>
          <p:cNvPr id="15" name="Text 9"/>
          <p:cNvSpPr/>
          <p:nvPr/>
        </p:nvSpPr>
        <p:spPr>
          <a:xfrm>
            <a:off x="6933009" y="6610112"/>
            <a:ext cx="6947297" cy="1028700"/>
          </a:xfrm>
          <a:prstGeom prst="rect">
            <a:avLst/>
          </a:prstGeom>
          <a:noFill/>
          <a:ln/>
        </p:spPr>
        <p:txBody>
          <a:bodyPr wrap="square" lIns="0" tIns="0" rIns="0" bIns="0" rtlCol="0" anchor="t"/>
          <a:lstStyle/>
          <a:p>
            <a:pPr marL="0" indent="0" algn="l">
              <a:lnSpc>
                <a:spcPts val="2700"/>
              </a:lnSpc>
              <a:buNone/>
            </a:pPr>
            <a:r>
              <a:rPr lang="en-US" sz="1650" dirty="0">
                <a:solidFill>
                  <a:srgbClr val="405449"/>
                </a:solidFill>
                <a:latin typeface="Nobile" pitchFamily="34" charset="0"/>
                <a:ea typeface="Nobile" pitchFamily="34" charset="-122"/>
                <a:cs typeface="Nobile" pitchFamily="34" charset="-120"/>
              </a:rPr>
              <a:t>Access real-time analytics on inventory levels, movement patterns, and warehouse performance to optimize stock levels and resource allocation.</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3275" y="728067"/>
            <a:ext cx="7710249" cy="1280160"/>
          </a:xfrm>
          <a:prstGeom prst="rect">
            <a:avLst/>
          </a:prstGeom>
          <a:noFill/>
          <a:ln/>
        </p:spPr>
        <p:txBody>
          <a:bodyPr wrap="square" lIns="0" tIns="0" rIns="0" bIns="0" rtlCol="0" anchor="t"/>
          <a:lstStyle/>
          <a:p>
            <a:pPr marL="0" indent="0" algn="l">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Operational Efficiency Enhancements</a:t>
            </a:r>
            <a:endParaRPr lang="en-US" sz="4000" dirty="0"/>
          </a:p>
        </p:txBody>
      </p:sp>
      <p:sp>
        <p:nvSpPr>
          <p:cNvPr id="4" name="Shape 1"/>
          <p:cNvSpPr/>
          <p:nvPr/>
        </p:nvSpPr>
        <p:spPr>
          <a:xfrm>
            <a:off x="6203275" y="2315408"/>
            <a:ext cx="3752731" cy="2490668"/>
          </a:xfrm>
          <a:prstGeom prst="roundRect">
            <a:avLst>
              <a:gd name="adj" fmla="val 7401"/>
            </a:avLst>
          </a:prstGeom>
          <a:solidFill>
            <a:srgbClr val="E8F3E8"/>
          </a:solidFill>
          <a:ln/>
        </p:spPr>
        <p:txBody>
          <a:bodyPr/>
          <a:lstStyle/>
          <a:p>
            <a:endParaRPr lang="en-US"/>
          </a:p>
        </p:txBody>
      </p:sp>
      <p:sp>
        <p:nvSpPr>
          <p:cNvPr id="5" name="Text 2"/>
          <p:cNvSpPr/>
          <p:nvPr/>
        </p:nvSpPr>
        <p:spPr>
          <a:xfrm>
            <a:off x="6408063" y="2520196"/>
            <a:ext cx="2560320" cy="319921"/>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Receiving</a:t>
            </a:r>
            <a:endParaRPr lang="en-US" sz="2000" dirty="0"/>
          </a:p>
        </p:txBody>
      </p:sp>
      <p:sp>
        <p:nvSpPr>
          <p:cNvPr id="6" name="Text 3"/>
          <p:cNvSpPr/>
          <p:nvPr/>
        </p:nvSpPr>
        <p:spPr>
          <a:xfrm>
            <a:off x="6408063" y="2962989"/>
            <a:ext cx="3343156" cy="1638300"/>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RFID portals can scan entire pallets simultaneously, reducing receiving time by up to 90% compared to manual barcode scanning.</a:t>
            </a:r>
            <a:endParaRPr lang="en-US" sz="1600" dirty="0"/>
          </a:p>
        </p:txBody>
      </p:sp>
      <p:sp>
        <p:nvSpPr>
          <p:cNvPr id="7" name="Shape 4"/>
          <p:cNvSpPr/>
          <p:nvPr/>
        </p:nvSpPr>
        <p:spPr>
          <a:xfrm>
            <a:off x="10160794" y="2315408"/>
            <a:ext cx="3752731" cy="2490668"/>
          </a:xfrm>
          <a:prstGeom prst="roundRect">
            <a:avLst>
              <a:gd name="adj" fmla="val 7401"/>
            </a:avLst>
          </a:prstGeom>
          <a:solidFill>
            <a:srgbClr val="E8F3E8"/>
          </a:solidFill>
          <a:ln/>
        </p:spPr>
        <p:txBody>
          <a:bodyPr/>
          <a:lstStyle/>
          <a:p>
            <a:endParaRPr lang="en-US"/>
          </a:p>
        </p:txBody>
      </p:sp>
      <p:sp>
        <p:nvSpPr>
          <p:cNvPr id="8" name="Text 5"/>
          <p:cNvSpPr/>
          <p:nvPr/>
        </p:nvSpPr>
        <p:spPr>
          <a:xfrm>
            <a:off x="10365581" y="2520196"/>
            <a:ext cx="2560320" cy="319921"/>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Put-Away</a:t>
            </a:r>
            <a:endParaRPr lang="en-US" sz="2000" dirty="0"/>
          </a:p>
        </p:txBody>
      </p:sp>
      <p:sp>
        <p:nvSpPr>
          <p:cNvPr id="9" name="Text 6"/>
          <p:cNvSpPr/>
          <p:nvPr/>
        </p:nvSpPr>
        <p:spPr>
          <a:xfrm>
            <a:off x="10365581" y="2962989"/>
            <a:ext cx="3343156" cy="1638300"/>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Automated verification ensures items are stored in optimal locations based on WMS logic, improving space utilization by 20-30%.</a:t>
            </a:r>
            <a:endParaRPr lang="en-US" sz="1600" dirty="0"/>
          </a:p>
        </p:txBody>
      </p:sp>
      <p:sp>
        <p:nvSpPr>
          <p:cNvPr id="10" name="Shape 7"/>
          <p:cNvSpPr/>
          <p:nvPr/>
        </p:nvSpPr>
        <p:spPr>
          <a:xfrm>
            <a:off x="6203275" y="5010864"/>
            <a:ext cx="3752731" cy="2490668"/>
          </a:xfrm>
          <a:prstGeom prst="roundRect">
            <a:avLst>
              <a:gd name="adj" fmla="val 7401"/>
            </a:avLst>
          </a:prstGeom>
          <a:solidFill>
            <a:srgbClr val="E8F3E8"/>
          </a:solidFill>
          <a:ln/>
        </p:spPr>
        <p:txBody>
          <a:bodyPr/>
          <a:lstStyle/>
          <a:p>
            <a:endParaRPr lang="en-US"/>
          </a:p>
        </p:txBody>
      </p:sp>
      <p:sp>
        <p:nvSpPr>
          <p:cNvPr id="11" name="Text 8"/>
          <p:cNvSpPr/>
          <p:nvPr/>
        </p:nvSpPr>
        <p:spPr>
          <a:xfrm>
            <a:off x="6408063" y="5215652"/>
            <a:ext cx="2560320" cy="319921"/>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Picking</a:t>
            </a:r>
            <a:endParaRPr lang="en-US" sz="2000" dirty="0"/>
          </a:p>
        </p:txBody>
      </p:sp>
      <p:sp>
        <p:nvSpPr>
          <p:cNvPr id="12" name="Text 9"/>
          <p:cNvSpPr/>
          <p:nvPr/>
        </p:nvSpPr>
        <p:spPr>
          <a:xfrm>
            <a:off x="6408063" y="5658445"/>
            <a:ext cx="3343156" cy="1310640"/>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RFID-enabled picking carts verify correct items are picked, reducing errors by up to 80% and increasing picking speed by 40%.</a:t>
            </a:r>
            <a:endParaRPr lang="en-US" sz="1600" dirty="0"/>
          </a:p>
        </p:txBody>
      </p:sp>
      <p:sp>
        <p:nvSpPr>
          <p:cNvPr id="13" name="Shape 10"/>
          <p:cNvSpPr/>
          <p:nvPr/>
        </p:nvSpPr>
        <p:spPr>
          <a:xfrm>
            <a:off x="10160794" y="5010864"/>
            <a:ext cx="3752731" cy="2490668"/>
          </a:xfrm>
          <a:prstGeom prst="roundRect">
            <a:avLst>
              <a:gd name="adj" fmla="val 7401"/>
            </a:avLst>
          </a:prstGeom>
          <a:solidFill>
            <a:srgbClr val="E8F3E8"/>
          </a:solidFill>
          <a:ln/>
        </p:spPr>
        <p:txBody>
          <a:bodyPr/>
          <a:lstStyle/>
          <a:p>
            <a:endParaRPr lang="en-US"/>
          </a:p>
        </p:txBody>
      </p:sp>
      <p:sp>
        <p:nvSpPr>
          <p:cNvPr id="14" name="Text 11"/>
          <p:cNvSpPr/>
          <p:nvPr/>
        </p:nvSpPr>
        <p:spPr>
          <a:xfrm>
            <a:off x="10365581" y="5215652"/>
            <a:ext cx="2560320" cy="319921"/>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Shipping</a:t>
            </a:r>
            <a:endParaRPr lang="en-US" sz="2000" dirty="0"/>
          </a:p>
        </p:txBody>
      </p:sp>
      <p:sp>
        <p:nvSpPr>
          <p:cNvPr id="15" name="Text 12"/>
          <p:cNvSpPr/>
          <p:nvPr/>
        </p:nvSpPr>
        <p:spPr>
          <a:xfrm>
            <a:off x="10365581" y="5658445"/>
            <a:ext cx="3343156" cy="1638300"/>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Automated verification confirms order accuracy as items pass through RFID-enabled dock doors, reducing returns due to shipping errors by 65%.</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4018" y="723305"/>
            <a:ext cx="11281886" cy="637580"/>
          </a:xfrm>
          <a:prstGeom prst="rect">
            <a:avLst/>
          </a:prstGeom>
          <a:noFill/>
          <a:ln/>
        </p:spPr>
        <p:txBody>
          <a:bodyPr wrap="none" lIns="0" tIns="0" rIns="0" bIns="0" rtlCol="0" anchor="t"/>
          <a:lstStyle/>
          <a:p>
            <a:pPr marL="0" indent="0" algn="l">
              <a:lnSpc>
                <a:spcPts val="5000"/>
              </a:lnSpc>
              <a:buNone/>
            </a:pPr>
            <a:r>
              <a:rPr lang="en-US" sz="4000" b="1" dirty="0">
                <a:solidFill>
                  <a:srgbClr val="3B4540"/>
                </a:solidFill>
                <a:latin typeface="Fraunces Extra Bold" pitchFamily="34" charset="0"/>
                <a:ea typeface="Fraunces Extra Bold" pitchFamily="34" charset="-122"/>
                <a:cs typeface="Fraunces Extra Bold" pitchFamily="34" charset="-120"/>
              </a:rPr>
              <a:t>Key Components for Successful Integration</a:t>
            </a:r>
            <a:endParaRPr lang="en-US" sz="4000" dirty="0"/>
          </a:p>
        </p:txBody>
      </p:sp>
      <p:pic>
        <p:nvPicPr>
          <p:cNvPr id="3" name="Image 0" descr="preencoded.png"/>
          <p:cNvPicPr>
            <a:picLocks noChangeAspect="1"/>
          </p:cNvPicPr>
          <p:nvPr/>
        </p:nvPicPr>
        <p:blipFill>
          <a:blip r:embed="rId3"/>
          <a:stretch>
            <a:fillRect/>
          </a:stretch>
        </p:blipFill>
        <p:spPr>
          <a:xfrm>
            <a:off x="3197662" y="1768912"/>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323028"/>
            <a:ext cx="286822" cy="358616"/>
          </a:xfrm>
          <a:prstGeom prst="rect">
            <a:avLst/>
          </a:prstGeom>
        </p:spPr>
      </p:pic>
      <p:sp>
        <p:nvSpPr>
          <p:cNvPr id="5" name="Text 1"/>
          <p:cNvSpPr/>
          <p:nvPr/>
        </p:nvSpPr>
        <p:spPr>
          <a:xfrm>
            <a:off x="5035391" y="1972866"/>
            <a:ext cx="2550438" cy="318730"/>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ERP System</a:t>
            </a:r>
            <a:endParaRPr lang="en-US" sz="2000" dirty="0"/>
          </a:p>
        </p:txBody>
      </p:sp>
      <p:sp>
        <p:nvSpPr>
          <p:cNvPr id="6" name="Text 2"/>
          <p:cNvSpPr/>
          <p:nvPr/>
        </p:nvSpPr>
        <p:spPr>
          <a:xfrm>
            <a:off x="5035391" y="2413992"/>
            <a:ext cx="5117902" cy="326469"/>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Enterprise-wide planning and resource management</a:t>
            </a:r>
            <a:endParaRPr lang="en-US" sz="1600" dirty="0"/>
          </a:p>
        </p:txBody>
      </p:sp>
      <p:sp>
        <p:nvSpPr>
          <p:cNvPr id="7" name="Shape 3"/>
          <p:cNvSpPr/>
          <p:nvPr/>
        </p:nvSpPr>
        <p:spPr>
          <a:xfrm>
            <a:off x="4882396" y="2960370"/>
            <a:ext cx="8983028" cy="11430"/>
          </a:xfrm>
          <a:prstGeom prst="roundRect">
            <a:avLst>
              <a:gd name="adj" fmla="val 1606584"/>
            </a:avLst>
          </a:prstGeom>
          <a:solidFill>
            <a:srgbClr val="CED9CE"/>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80774" y="2995374"/>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403759"/>
            <a:ext cx="286822" cy="358616"/>
          </a:xfrm>
          <a:prstGeom prst="rect">
            <a:avLst/>
          </a:prstGeom>
        </p:spPr>
      </p:pic>
      <p:sp>
        <p:nvSpPr>
          <p:cNvPr id="10" name="Text 4"/>
          <p:cNvSpPr/>
          <p:nvPr/>
        </p:nvSpPr>
        <p:spPr>
          <a:xfrm>
            <a:off x="5852279" y="3199328"/>
            <a:ext cx="2550438" cy="318730"/>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WMS Software</a:t>
            </a:r>
            <a:endParaRPr lang="en-US" sz="2000" dirty="0"/>
          </a:p>
        </p:txBody>
      </p:sp>
      <p:sp>
        <p:nvSpPr>
          <p:cNvPr id="11" name="Text 5"/>
          <p:cNvSpPr/>
          <p:nvPr/>
        </p:nvSpPr>
        <p:spPr>
          <a:xfrm>
            <a:off x="5852279" y="3640455"/>
            <a:ext cx="5488186" cy="326469"/>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Warehouse-specific inventory and process management</a:t>
            </a:r>
            <a:endParaRPr lang="en-US" sz="1600" dirty="0"/>
          </a:p>
        </p:txBody>
      </p:sp>
      <p:sp>
        <p:nvSpPr>
          <p:cNvPr id="12" name="Shape 6"/>
          <p:cNvSpPr/>
          <p:nvPr/>
        </p:nvSpPr>
        <p:spPr>
          <a:xfrm>
            <a:off x="5699284" y="4186833"/>
            <a:ext cx="8166140" cy="11430"/>
          </a:xfrm>
          <a:prstGeom prst="roundRect">
            <a:avLst>
              <a:gd name="adj" fmla="val 1606584"/>
            </a:avLst>
          </a:prstGeom>
          <a:solidFill>
            <a:srgbClr val="CED9CE"/>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63886" y="4221837"/>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630222"/>
            <a:ext cx="286822" cy="358616"/>
          </a:xfrm>
          <a:prstGeom prst="rect">
            <a:avLst/>
          </a:prstGeom>
        </p:spPr>
      </p:pic>
      <p:sp>
        <p:nvSpPr>
          <p:cNvPr id="15" name="Text 7"/>
          <p:cNvSpPr/>
          <p:nvPr/>
        </p:nvSpPr>
        <p:spPr>
          <a:xfrm>
            <a:off x="6669167" y="4425791"/>
            <a:ext cx="2550438" cy="318730"/>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Middleware/APIs</a:t>
            </a:r>
            <a:endParaRPr lang="en-US" sz="2000" dirty="0"/>
          </a:p>
        </p:txBody>
      </p:sp>
      <p:sp>
        <p:nvSpPr>
          <p:cNvPr id="16" name="Text 8"/>
          <p:cNvSpPr/>
          <p:nvPr/>
        </p:nvSpPr>
        <p:spPr>
          <a:xfrm>
            <a:off x="6669167" y="4866918"/>
            <a:ext cx="4123849" cy="326469"/>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Data translation and communication layer</a:t>
            </a:r>
            <a:endParaRPr lang="en-US" sz="1600" dirty="0"/>
          </a:p>
        </p:txBody>
      </p:sp>
      <p:sp>
        <p:nvSpPr>
          <p:cNvPr id="17" name="Shape 9"/>
          <p:cNvSpPr/>
          <p:nvPr/>
        </p:nvSpPr>
        <p:spPr>
          <a:xfrm>
            <a:off x="6516172" y="5413296"/>
            <a:ext cx="7349252" cy="11430"/>
          </a:xfrm>
          <a:prstGeom prst="roundRect">
            <a:avLst>
              <a:gd name="adj" fmla="val 1606584"/>
            </a:avLst>
          </a:prstGeom>
          <a:solidFill>
            <a:srgbClr val="CED9CE"/>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46998" y="5448300"/>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856684"/>
            <a:ext cx="286822" cy="358616"/>
          </a:xfrm>
          <a:prstGeom prst="rect">
            <a:avLst/>
          </a:prstGeom>
        </p:spPr>
      </p:pic>
      <p:sp>
        <p:nvSpPr>
          <p:cNvPr id="20" name="Text 10"/>
          <p:cNvSpPr/>
          <p:nvPr/>
        </p:nvSpPr>
        <p:spPr>
          <a:xfrm>
            <a:off x="7486055" y="5652254"/>
            <a:ext cx="2659618" cy="318730"/>
          </a:xfrm>
          <a:prstGeom prst="rect">
            <a:avLst/>
          </a:prstGeom>
          <a:noFill/>
          <a:ln/>
        </p:spPr>
        <p:txBody>
          <a:bodyPr wrap="none" lIns="0" tIns="0" rIns="0" bIns="0" rtlCol="0" anchor="t"/>
          <a:lstStyle/>
          <a:p>
            <a:pPr marL="0" indent="0" algn="l">
              <a:lnSpc>
                <a:spcPts val="2500"/>
              </a:lnSpc>
              <a:buNone/>
            </a:pPr>
            <a:r>
              <a:rPr lang="en-US" sz="2000" b="1" dirty="0">
                <a:solidFill>
                  <a:srgbClr val="405449"/>
                </a:solidFill>
                <a:latin typeface="Fraunces Extra Bold" pitchFamily="34" charset="0"/>
                <a:ea typeface="Fraunces Extra Bold" pitchFamily="34" charset="-122"/>
                <a:cs typeface="Fraunces Extra Bold" pitchFamily="34" charset="-120"/>
              </a:rPr>
              <a:t>RFID Infrastructure</a:t>
            </a:r>
            <a:endParaRPr lang="en-US" sz="2000" dirty="0"/>
          </a:p>
        </p:txBody>
      </p:sp>
      <p:sp>
        <p:nvSpPr>
          <p:cNvPr id="21" name="Text 11"/>
          <p:cNvSpPr/>
          <p:nvPr/>
        </p:nvSpPr>
        <p:spPr>
          <a:xfrm>
            <a:off x="7486055" y="6093381"/>
            <a:ext cx="5053965" cy="326469"/>
          </a:xfrm>
          <a:prstGeom prst="rect">
            <a:avLst/>
          </a:prstGeom>
          <a:noFill/>
          <a:ln/>
        </p:spPr>
        <p:txBody>
          <a:bodyPr wrap="non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Tags, readers, antennas, and networking equipment</a:t>
            </a:r>
            <a:endParaRPr lang="en-US" sz="1600" dirty="0"/>
          </a:p>
        </p:txBody>
      </p:sp>
      <p:sp>
        <p:nvSpPr>
          <p:cNvPr id="22" name="Text 12"/>
          <p:cNvSpPr/>
          <p:nvPr/>
        </p:nvSpPr>
        <p:spPr>
          <a:xfrm>
            <a:off x="714018" y="6853238"/>
            <a:ext cx="13202364" cy="652939"/>
          </a:xfrm>
          <a:prstGeom prst="rect">
            <a:avLst/>
          </a:prstGeom>
          <a:noFill/>
          <a:ln/>
        </p:spPr>
        <p:txBody>
          <a:bodyPr wrap="square" lIns="0" tIns="0" rIns="0" bIns="0" rtlCol="0" anchor="t"/>
          <a:lstStyle/>
          <a:p>
            <a:pPr marL="0" indent="0" algn="l">
              <a:lnSpc>
                <a:spcPts val="2550"/>
              </a:lnSpc>
              <a:buNone/>
            </a:pPr>
            <a:r>
              <a:rPr lang="en-US" sz="1600" dirty="0">
                <a:solidFill>
                  <a:srgbClr val="405449"/>
                </a:solidFill>
                <a:latin typeface="Nobile" pitchFamily="34" charset="0"/>
                <a:ea typeface="Nobile" pitchFamily="34" charset="-122"/>
                <a:cs typeface="Nobile" pitchFamily="34" charset="-120"/>
              </a:rPr>
              <a:t>A successful RFID integration requires all components to work in harmony. The RFID infrastructure forms the foundation, collecting data that flows through middleware to your WMS and ultimately to your ERP system for enterprise-wide visibility and decision-making.</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6628" y="858560"/>
            <a:ext cx="7417237" cy="577453"/>
          </a:xfrm>
          <a:prstGeom prst="rect">
            <a:avLst/>
          </a:prstGeom>
          <a:noFill/>
          <a:ln/>
        </p:spPr>
        <p:txBody>
          <a:bodyPr wrap="none" lIns="0" tIns="0" rIns="0" bIns="0" rtlCol="0" anchor="t"/>
          <a:lstStyle/>
          <a:p>
            <a:pPr marL="0" indent="0" algn="l">
              <a:lnSpc>
                <a:spcPts val="4500"/>
              </a:lnSpc>
              <a:buNone/>
            </a:pPr>
            <a:r>
              <a:rPr lang="en-US" sz="3600" b="1" dirty="0">
                <a:solidFill>
                  <a:srgbClr val="3B4540"/>
                </a:solidFill>
                <a:latin typeface="Fraunces Extra Bold" pitchFamily="34" charset="0"/>
                <a:ea typeface="Fraunces Extra Bold" pitchFamily="34" charset="-122"/>
                <a:cs typeface="Fraunces Extra Bold" pitchFamily="34" charset="-120"/>
              </a:rPr>
              <a:t>RFID Hardware Considerations</a:t>
            </a:r>
            <a:endParaRPr lang="en-US" sz="3600" dirty="0"/>
          </a:p>
        </p:txBody>
      </p:sp>
      <p:sp>
        <p:nvSpPr>
          <p:cNvPr id="4" name="Shape 1"/>
          <p:cNvSpPr/>
          <p:nvPr/>
        </p:nvSpPr>
        <p:spPr>
          <a:xfrm>
            <a:off x="646628" y="1713071"/>
            <a:ext cx="3833098" cy="3327916"/>
          </a:xfrm>
          <a:prstGeom prst="roundRect">
            <a:avLst>
              <a:gd name="adj" fmla="val 4997"/>
            </a:avLst>
          </a:prstGeom>
          <a:solidFill>
            <a:srgbClr val="E8F3E8"/>
          </a:solidFill>
          <a:ln/>
        </p:spPr>
        <p:txBody>
          <a:bodyPr/>
          <a:lstStyle/>
          <a:p>
            <a:endParaRPr lang="en-US"/>
          </a:p>
        </p:txBody>
      </p:sp>
      <p:sp>
        <p:nvSpPr>
          <p:cNvPr id="5" name="Text 2"/>
          <p:cNvSpPr/>
          <p:nvPr/>
        </p:nvSpPr>
        <p:spPr>
          <a:xfrm>
            <a:off x="831294" y="1897737"/>
            <a:ext cx="2309693" cy="288727"/>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RFID Tags</a:t>
            </a:r>
            <a:endParaRPr lang="en-US" sz="1800" dirty="0"/>
          </a:p>
        </p:txBody>
      </p:sp>
      <p:sp>
        <p:nvSpPr>
          <p:cNvPr id="6" name="Text 3"/>
          <p:cNvSpPr/>
          <p:nvPr/>
        </p:nvSpPr>
        <p:spPr>
          <a:xfrm>
            <a:off x="831294" y="2297311"/>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Passive UHF tags for standard inventory (30¢-50¢ each)</a:t>
            </a:r>
            <a:endParaRPr lang="en-US" sz="1450" dirty="0"/>
          </a:p>
        </p:txBody>
      </p:sp>
      <p:sp>
        <p:nvSpPr>
          <p:cNvPr id="7" name="Text 4"/>
          <p:cNvSpPr/>
          <p:nvPr/>
        </p:nvSpPr>
        <p:spPr>
          <a:xfrm>
            <a:off x="831294" y="2953226"/>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Active tags for high-value assets ($5-$25 each)</a:t>
            </a:r>
            <a:endParaRPr lang="en-US" sz="1450" dirty="0"/>
          </a:p>
        </p:txBody>
      </p:sp>
      <p:sp>
        <p:nvSpPr>
          <p:cNvPr id="8" name="Text 5"/>
          <p:cNvSpPr/>
          <p:nvPr/>
        </p:nvSpPr>
        <p:spPr>
          <a:xfrm>
            <a:off x="831294" y="3609142"/>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Consider read range, mounting surface, and environmental factors</a:t>
            </a:r>
            <a:endParaRPr lang="en-US" sz="1450" dirty="0"/>
          </a:p>
        </p:txBody>
      </p:sp>
      <p:sp>
        <p:nvSpPr>
          <p:cNvPr id="9" name="Text 6"/>
          <p:cNvSpPr/>
          <p:nvPr/>
        </p:nvSpPr>
        <p:spPr>
          <a:xfrm>
            <a:off x="831294" y="4265057"/>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Durability requirements based on handling conditions</a:t>
            </a:r>
            <a:endParaRPr lang="en-US" sz="1450" dirty="0"/>
          </a:p>
        </p:txBody>
      </p:sp>
      <p:sp>
        <p:nvSpPr>
          <p:cNvPr id="10" name="Shape 7"/>
          <p:cNvSpPr/>
          <p:nvPr/>
        </p:nvSpPr>
        <p:spPr>
          <a:xfrm>
            <a:off x="4664393" y="1713071"/>
            <a:ext cx="3833098" cy="3327916"/>
          </a:xfrm>
          <a:prstGeom prst="roundRect">
            <a:avLst>
              <a:gd name="adj" fmla="val 4997"/>
            </a:avLst>
          </a:prstGeom>
          <a:solidFill>
            <a:srgbClr val="E8F3E8"/>
          </a:solidFill>
          <a:ln/>
        </p:spPr>
        <p:txBody>
          <a:bodyPr/>
          <a:lstStyle/>
          <a:p>
            <a:endParaRPr lang="en-US"/>
          </a:p>
        </p:txBody>
      </p:sp>
      <p:sp>
        <p:nvSpPr>
          <p:cNvPr id="11" name="Text 8"/>
          <p:cNvSpPr/>
          <p:nvPr/>
        </p:nvSpPr>
        <p:spPr>
          <a:xfrm>
            <a:off x="4849058" y="1897737"/>
            <a:ext cx="2309693" cy="288727"/>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RFID Readers</a:t>
            </a:r>
            <a:endParaRPr lang="en-US" sz="1800" dirty="0"/>
          </a:p>
        </p:txBody>
      </p:sp>
      <p:sp>
        <p:nvSpPr>
          <p:cNvPr id="12" name="Text 9"/>
          <p:cNvSpPr/>
          <p:nvPr/>
        </p:nvSpPr>
        <p:spPr>
          <a:xfrm>
            <a:off x="4849058" y="2297311"/>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Fixed readers for dock doors and conveyors ($1,000-$2,500)</a:t>
            </a:r>
            <a:endParaRPr lang="en-US" sz="1450" dirty="0"/>
          </a:p>
        </p:txBody>
      </p:sp>
      <p:sp>
        <p:nvSpPr>
          <p:cNvPr id="13" name="Text 10"/>
          <p:cNvSpPr/>
          <p:nvPr/>
        </p:nvSpPr>
        <p:spPr>
          <a:xfrm>
            <a:off x="4849058" y="2953226"/>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Handheld readers for manual operations ($1,500-$3,000)</a:t>
            </a:r>
            <a:endParaRPr lang="en-US" sz="1450" dirty="0"/>
          </a:p>
        </p:txBody>
      </p:sp>
      <p:sp>
        <p:nvSpPr>
          <p:cNvPr id="14" name="Text 11"/>
          <p:cNvSpPr/>
          <p:nvPr/>
        </p:nvSpPr>
        <p:spPr>
          <a:xfrm>
            <a:off x="4849058" y="3609142"/>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Consider read accuracy, range, and network connectivity</a:t>
            </a:r>
            <a:endParaRPr lang="en-US" sz="1450" dirty="0"/>
          </a:p>
        </p:txBody>
      </p:sp>
      <p:sp>
        <p:nvSpPr>
          <p:cNvPr id="15" name="Text 12"/>
          <p:cNvSpPr/>
          <p:nvPr/>
        </p:nvSpPr>
        <p:spPr>
          <a:xfrm>
            <a:off x="4849058" y="4265057"/>
            <a:ext cx="3463766" cy="591264"/>
          </a:xfrm>
          <a:prstGeom prst="rect">
            <a:avLst/>
          </a:prstGeom>
          <a:noFill/>
          <a:ln/>
        </p:spPr>
        <p:txBody>
          <a:bodyPr wrap="squar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Ensure compatibility with existing network infrastructure</a:t>
            </a:r>
            <a:endParaRPr lang="en-US" sz="1450" dirty="0"/>
          </a:p>
        </p:txBody>
      </p:sp>
      <p:sp>
        <p:nvSpPr>
          <p:cNvPr id="16" name="Shape 13"/>
          <p:cNvSpPr/>
          <p:nvPr/>
        </p:nvSpPr>
        <p:spPr>
          <a:xfrm>
            <a:off x="646628" y="5225653"/>
            <a:ext cx="7850743" cy="2145387"/>
          </a:xfrm>
          <a:prstGeom prst="roundRect">
            <a:avLst>
              <a:gd name="adj" fmla="val 7752"/>
            </a:avLst>
          </a:prstGeom>
          <a:solidFill>
            <a:srgbClr val="E8F3E8"/>
          </a:solidFill>
          <a:ln/>
        </p:spPr>
        <p:txBody>
          <a:bodyPr/>
          <a:lstStyle/>
          <a:p>
            <a:endParaRPr lang="en-US"/>
          </a:p>
        </p:txBody>
      </p:sp>
      <p:sp>
        <p:nvSpPr>
          <p:cNvPr id="17" name="Text 14"/>
          <p:cNvSpPr/>
          <p:nvPr/>
        </p:nvSpPr>
        <p:spPr>
          <a:xfrm>
            <a:off x="831294" y="5410319"/>
            <a:ext cx="2309693" cy="288727"/>
          </a:xfrm>
          <a:prstGeom prst="rect">
            <a:avLst/>
          </a:prstGeom>
          <a:noFill/>
          <a:ln/>
        </p:spPr>
        <p:txBody>
          <a:bodyPr wrap="none" lIns="0" tIns="0" rIns="0" bIns="0" rtlCol="0" anchor="t"/>
          <a:lstStyle/>
          <a:p>
            <a:pPr marL="0" indent="0" algn="l">
              <a:lnSpc>
                <a:spcPts val="2250"/>
              </a:lnSpc>
              <a:buNone/>
            </a:pPr>
            <a:r>
              <a:rPr lang="en-US" sz="1800" b="1" dirty="0">
                <a:solidFill>
                  <a:srgbClr val="405449"/>
                </a:solidFill>
                <a:latin typeface="Fraunces Extra Bold" pitchFamily="34" charset="0"/>
                <a:ea typeface="Fraunces Extra Bold" pitchFamily="34" charset="-122"/>
                <a:cs typeface="Fraunces Extra Bold" pitchFamily="34" charset="-120"/>
              </a:rPr>
              <a:t>Optimal Placement</a:t>
            </a:r>
            <a:endParaRPr lang="en-US" sz="1800" dirty="0"/>
          </a:p>
        </p:txBody>
      </p:sp>
      <p:sp>
        <p:nvSpPr>
          <p:cNvPr id="18" name="Text 15"/>
          <p:cNvSpPr/>
          <p:nvPr/>
        </p:nvSpPr>
        <p:spPr>
          <a:xfrm>
            <a:off x="831294" y="5809893"/>
            <a:ext cx="7481411"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Strategic reader positioning for maximum coverage</a:t>
            </a:r>
            <a:endParaRPr lang="en-US" sz="1450" dirty="0"/>
          </a:p>
        </p:txBody>
      </p:sp>
      <p:sp>
        <p:nvSpPr>
          <p:cNvPr id="19" name="Text 16"/>
          <p:cNvSpPr/>
          <p:nvPr/>
        </p:nvSpPr>
        <p:spPr>
          <a:xfrm>
            <a:off x="831294" y="6170176"/>
            <a:ext cx="7481411"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Avoid metal interference and signal obstruction</a:t>
            </a:r>
            <a:endParaRPr lang="en-US" sz="1450" dirty="0"/>
          </a:p>
        </p:txBody>
      </p:sp>
      <p:sp>
        <p:nvSpPr>
          <p:cNvPr id="20" name="Text 17"/>
          <p:cNvSpPr/>
          <p:nvPr/>
        </p:nvSpPr>
        <p:spPr>
          <a:xfrm>
            <a:off x="831294" y="6530459"/>
            <a:ext cx="7481411"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Position antennas to capture tag movement optimally</a:t>
            </a:r>
            <a:endParaRPr lang="en-US" sz="1450" dirty="0"/>
          </a:p>
        </p:txBody>
      </p:sp>
      <p:sp>
        <p:nvSpPr>
          <p:cNvPr id="21" name="Text 18"/>
          <p:cNvSpPr/>
          <p:nvPr/>
        </p:nvSpPr>
        <p:spPr>
          <a:xfrm>
            <a:off x="831294" y="6890742"/>
            <a:ext cx="7481411" cy="295632"/>
          </a:xfrm>
          <a:prstGeom prst="rect">
            <a:avLst/>
          </a:prstGeom>
          <a:noFill/>
          <a:ln/>
        </p:spPr>
        <p:txBody>
          <a:bodyPr wrap="none" lIns="0" tIns="0" rIns="0" bIns="0" rtlCol="0" anchor="t"/>
          <a:lstStyle/>
          <a:p>
            <a:pPr marL="342900" indent="-342900" algn="l">
              <a:lnSpc>
                <a:spcPts val="2300"/>
              </a:lnSpc>
              <a:buSzPct val="100000"/>
              <a:buChar char="•"/>
            </a:pPr>
            <a:r>
              <a:rPr lang="en-US" sz="1450" dirty="0">
                <a:solidFill>
                  <a:srgbClr val="405449"/>
                </a:solidFill>
                <a:latin typeface="Nobile" pitchFamily="34" charset="0"/>
                <a:ea typeface="Nobile" pitchFamily="34" charset="-122"/>
                <a:cs typeface="Nobile" pitchFamily="34" charset="-120"/>
              </a:rPr>
              <a:t>Consider facility layout and traffic flow</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5098" y="616863"/>
            <a:ext cx="9795510" cy="700921"/>
          </a:xfrm>
          <a:prstGeom prst="rect">
            <a:avLst/>
          </a:prstGeom>
          <a:noFill/>
          <a:ln/>
        </p:spPr>
        <p:txBody>
          <a:bodyPr wrap="none" lIns="0" tIns="0" rIns="0" bIns="0" rtlCol="0" anchor="t"/>
          <a:lstStyle/>
          <a:p>
            <a:pPr marL="0" indent="0" algn="l">
              <a:lnSpc>
                <a:spcPts val="5500"/>
              </a:lnSpc>
              <a:buNone/>
            </a:pPr>
            <a:r>
              <a:rPr lang="en-US" sz="4400" b="1" dirty="0">
                <a:solidFill>
                  <a:srgbClr val="3B4540"/>
                </a:solidFill>
                <a:latin typeface="Fraunces Extra Bold" pitchFamily="34" charset="0"/>
                <a:ea typeface="Fraunces Extra Bold" pitchFamily="34" charset="-122"/>
                <a:cs typeface="Fraunces Extra Bold" pitchFamily="34" charset="-120"/>
              </a:rPr>
              <a:t>Software Integration Architecture</a:t>
            </a:r>
            <a:endParaRPr lang="en-US" sz="4400" dirty="0"/>
          </a:p>
        </p:txBody>
      </p:sp>
      <p:sp>
        <p:nvSpPr>
          <p:cNvPr id="3" name="Text 1"/>
          <p:cNvSpPr/>
          <p:nvPr/>
        </p:nvSpPr>
        <p:spPr>
          <a:xfrm>
            <a:off x="1889046" y="2133957"/>
            <a:ext cx="2804160" cy="350401"/>
          </a:xfrm>
          <a:prstGeom prst="rect">
            <a:avLst/>
          </a:prstGeom>
          <a:noFill/>
          <a:ln/>
        </p:spPr>
        <p:txBody>
          <a:bodyPr wrap="none" lIns="0" tIns="0" rIns="0" bIns="0" rtlCol="0" anchor="t"/>
          <a:lstStyle/>
          <a:p>
            <a:pPr marL="0" indent="0" algn="r">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RFID Data Capture</a:t>
            </a:r>
            <a:endParaRPr lang="en-US" sz="2200" dirty="0"/>
          </a:p>
        </p:txBody>
      </p:sp>
      <p:sp>
        <p:nvSpPr>
          <p:cNvPr id="4" name="Text 2"/>
          <p:cNvSpPr/>
          <p:nvPr/>
        </p:nvSpPr>
        <p:spPr>
          <a:xfrm>
            <a:off x="785098" y="2618899"/>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405449"/>
                </a:solidFill>
                <a:latin typeface="Nobile" pitchFamily="34" charset="0"/>
                <a:ea typeface="Nobile" pitchFamily="34" charset="-122"/>
                <a:cs typeface="Nobile" pitchFamily="34" charset="-120"/>
              </a:rPr>
              <a:t>Readers collect tag data and transmit to middleware</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133957"/>
            <a:ext cx="3903940" cy="350401"/>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Data Filtering &amp; Processing</a:t>
            </a:r>
            <a:endParaRPr lang="en-US" sz="2200" dirty="0"/>
          </a:p>
        </p:txBody>
      </p:sp>
      <p:sp>
        <p:nvSpPr>
          <p:cNvPr id="8" name="Text 4"/>
          <p:cNvSpPr/>
          <p:nvPr/>
        </p:nvSpPr>
        <p:spPr>
          <a:xfrm>
            <a:off x="9937194" y="2618899"/>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405449"/>
                </a:solidFill>
                <a:latin typeface="Nobile" pitchFamily="34" charset="0"/>
                <a:ea typeface="Nobile" pitchFamily="34" charset="-122"/>
                <a:cs typeface="Nobile" pitchFamily="34" charset="-120"/>
              </a:rPr>
              <a:t>Middleware filters duplicate reads and formats data</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587716"/>
            <a:ext cx="2804160" cy="350401"/>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WMS Integration</a:t>
            </a:r>
            <a:endParaRPr lang="en-US" sz="2200" dirty="0"/>
          </a:p>
        </p:txBody>
      </p:sp>
      <p:sp>
        <p:nvSpPr>
          <p:cNvPr id="12" name="Text 6"/>
          <p:cNvSpPr/>
          <p:nvPr/>
        </p:nvSpPr>
        <p:spPr>
          <a:xfrm>
            <a:off x="9937194" y="5072658"/>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405449"/>
                </a:solidFill>
                <a:latin typeface="Nobile" pitchFamily="34" charset="0"/>
                <a:ea typeface="Nobile" pitchFamily="34" charset="-122"/>
                <a:cs typeface="Nobile" pitchFamily="34" charset="-120"/>
              </a:rPr>
              <a:t>Processed data updates inventory and location information</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641038" y="4408289"/>
            <a:ext cx="3052167" cy="350401"/>
          </a:xfrm>
          <a:prstGeom prst="rect">
            <a:avLst/>
          </a:prstGeom>
          <a:noFill/>
          <a:ln/>
        </p:spPr>
        <p:txBody>
          <a:bodyPr wrap="none" lIns="0" tIns="0" rIns="0" bIns="0" rtlCol="0" anchor="t"/>
          <a:lstStyle/>
          <a:p>
            <a:pPr marL="0" indent="0" algn="r">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ERP Synchronization</a:t>
            </a:r>
            <a:endParaRPr lang="en-US" sz="2200" dirty="0"/>
          </a:p>
        </p:txBody>
      </p:sp>
      <p:sp>
        <p:nvSpPr>
          <p:cNvPr id="16" name="Text 8"/>
          <p:cNvSpPr/>
          <p:nvPr/>
        </p:nvSpPr>
        <p:spPr>
          <a:xfrm>
            <a:off x="785098" y="4893231"/>
            <a:ext cx="3908107" cy="1076563"/>
          </a:xfrm>
          <a:prstGeom prst="rect">
            <a:avLst/>
          </a:prstGeom>
          <a:noFill/>
          <a:ln/>
        </p:spPr>
        <p:txBody>
          <a:bodyPr wrap="square" lIns="0" tIns="0" rIns="0" bIns="0" rtlCol="0" anchor="t"/>
          <a:lstStyle/>
          <a:p>
            <a:pPr marL="0" indent="0" algn="r">
              <a:lnSpc>
                <a:spcPts val="2800"/>
              </a:lnSpc>
              <a:buNone/>
            </a:pPr>
            <a:r>
              <a:rPr lang="en-US" sz="1750" dirty="0">
                <a:solidFill>
                  <a:srgbClr val="405449"/>
                </a:solidFill>
                <a:latin typeface="Nobile" pitchFamily="34" charset="0"/>
                <a:ea typeface="Nobile" pitchFamily="34" charset="-122"/>
                <a:cs typeface="Nobile" pitchFamily="34" charset="-120"/>
              </a:rPr>
              <a:t>WMS communicates changes to ERP for broader business intelligence</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405449"/>
                </a:solidFill>
                <a:latin typeface="Nobile" pitchFamily="34" charset="0"/>
                <a:ea typeface="Nobile" pitchFamily="34" charset="-122"/>
                <a:cs typeface="Nobile" pitchFamily="34" charset="-120"/>
              </a:rPr>
              <a:t>The middleware layer is critical for successful integration, serving as the translator between RFID hardware and your management systems. It filters raw RFID data, eliminates duplicate reads, and formats the information into a structure that your WMS and ERP systems can process efficiently.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3014"/>
            <a:ext cx="10424993"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Compatible WMS and ERP Solutions</a:t>
            </a:r>
            <a:endParaRPr lang="en-US" sz="4450" dirty="0"/>
          </a:p>
        </p:txBody>
      </p:sp>
      <p:sp>
        <p:nvSpPr>
          <p:cNvPr id="3" name="Text 1"/>
          <p:cNvSpPr/>
          <p:nvPr/>
        </p:nvSpPr>
        <p:spPr>
          <a:xfrm>
            <a:off x="793790" y="2528768"/>
            <a:ext cx="3406497" cy="354330"/>
          </a:xfrm>
          <a:prstGeom prst="rect">
            <a:avLst/>
          </a:prstGeom>
          <a:noFill/>
          <a:ln/>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Leading WMS Solutions</a:t>
            </a:r>
            <a:endParaRPr lang="en-US" sz="2200" dirty="0"/>
          </a:p>
        </p:txBody>
      </p:sp>
      <p:sp>
        <p:nvSpPr>
          <p:cNvPr id="4" name="Text 2"/>
          <p:cNvSpPr/>
          <p:nvPr/>
        </p:nvSpPr>
        <p:spPr>
          <a:xfrm>
            <a:off x="793790" y="3109913"/>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These warehouse management systems offer strong RFID integration capabilities:</a:t>
            </a:r>
            <a:endParaRPr lang="en-US" sz="1750" dirty="0"/>
          </a:p>
        </p:txBody>
      </p:sp>
      <p:sp>
        <p:nvSpPr>
          <p:cNvPr id="5" name="Text 3"/>
          <p:cNvSpPr/>
          <p:nvPr/>
        </p:nvSpPr>
        <p:spPr>
          <a:xfrm>
            <a:off x="793790" y="4402693"/>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Manhattan Associates WMS</a:t>
            </a:r>
            <a:endParaRPr lang="en-US" sz="1750" dirty="0"/>
          </a:p>
        </p:txBody>
      </p:sp>
      <p:sp>
        <p:nvSpPr>
          <p:cNvPr id="6" name="Text 4"/>
          <p:cNvSpPr/>
          <p:nvPr/>
        </p:nvSpPr>
        <p:spPr>
          <a:xfrm>
            <a:off x="793790" y="4844891"/>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Blue Yonder (formerly JDA)</a:t>
            </a:r>
            <a:endParaRPr lang="en-US" sz="1750" dirty="0"/>
          </a:p>
        </p:txBody>
      </p:sp>
      <p:sp>
        <p:nvSpPr>
          <p:cNvPr id="7" name="Text 5"/>
          <p:cNvSpPr/>
          <p:nvPr/>
        </p:nvSpPr>
        <p:spPr>
          <a:xfrm>
            <a:off x="793790" y="5287089"/>
            <a:ext cx="3978116"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SAP Extended Warehouse Management</a:t>
            </a:r>
            <a:endParaRPr lang="en-US" sz="1750" dirty="0"/>
          </a:p>
        </p:txBody>
      </p:sp>
      <p:sp>
        <p:nvSpPr>
          <p:cNvPr id="8" name="Text 6"/>
          <p:cNvSpPr/>
          <p:nvPr/>
        </p:nvSpPr>
        <p:spPr>
          <a:xfrm>
            <a:off x="793790" y="6092190"/>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HighJump</a:t>
            </a:r>
            <a:endParaRPr lang="en-US" sz="1750" dirty="0"/>
          </a:p>
        </p:txBody>
      </p:sp>
      <p:sp>
        <p:nvSpPr>
          <p:cNvPr id="9" name="Text 7"/>
          <p:cNvSpPr/>
          <p:nvPr/>
        </p:nvSpPr>
        <p:spPr>
          <a:xfrm>
            <a:off x="793790" y="6534388"/>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Infor SCM</a:t>
            </a:r>
            <a:endParaRPr lang="en-US" sz="1750" dirty="0"/>
          </a:p>
        </p:txBody>
      </p:sp>
      <p:sp>
        <p:nvSpPr>
          <p:cNvPr id="10" name="Text 8"/>
          <p:cNvSpPr/>
          <p:nvPr/>
        </p:nvSpPr>
        <p:spPr>
          <a:xfrm>
            <a:off x="5332928" y="2528768"/>
            <a:ext cx="3886438" cy="354330"/>
          </a:xfrm>
          <a:prstGeom prst="rect">
            <a:avLst/>
          </a:prstGeom>
          <a:noFill/>
          <a:ln/>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Compatible ERP Platforms</a:t>
            </a:r>
            <a:endParaRPr lang="en-US" sz="2200" dirty="0"/>
          </a:p>
        </p:txBody>
      </p:sp>
      <p:sp>
        <p:nvSpPr>
          <p:cNvPr id="11" name="Text 9"/>
          <p:cNvSpPr/>
          <p:nvPr/>
        </p:nvSpPr>
        <p:spPr>
          <a:xfrm>
            <a:off x="5332928" y="3109913"/>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These enterprise resource planning solutions work well with RFID data:</a:t>
            </a:r>
            <a:endParaRPr lang="en-US" sz="1750" dirty="0"/>
          </a:p>
        </p:txBody>
      </p:sp>
      <p:sp>
        <p:nvSpPr>
          <p:cNvPr id="12" name="Text 10"/>
          <p:cNvSpPr/>
          <p:nvPr/>
        </p:nvSpPr>
        <p:spPr>
          <a:xfrm>
            <a:off x="5332928" y="4039791"/>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SAP S/4HANA</a:t>
            </a:r>
            <a:endParaRPr lang="en-US" sz="1750" dirty="0"/>
          </a:p>
        </p:txBody>
      </p:sp>
      <p:sp>
        <p:nvSpPr>
          <p:cNvPr id="13" name="Text 11"/>
          <p:cNvSpPr/>
          <p:nvPr/>
        </p:nvSpPr>
        <p:spPr>
          <a:xfrm>
            <a:off x="5332928" y="4481989"/>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Oracle NetSuite</a:t>
            </a:r>
            <a:endParaRPr lang="en-US" sz="1750" dirty="0"/>
          </a:p>
        </p:txBody>
      </p:sp>
      <p:sp>
        <p:nvSpPr>
          <p:cNvPr id="14" name="Text 12"/>
          <p:cNvSpPr/>
          <p:nvPr/>
        </p:nvSpPr>
        <p:spPr>
          <a:xfrm>
            <a:off x="5332928" y="4924187"/>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Microsoft Dynamics 365</a:t>
            </a:r>
            <a:endParaRPr lang="en-US" sz="1750" dirty="0"/>
          </a:p>
        </p:txBody>
      </p:sp>
      <p:sp>
        <p:nvSpPr>
          <p:cNvPr id="15" name="Text 13"/>
          <p:cNvSpPr/>
          <p:nvPr/>
        </p:nvSpPr>
        <p:spPr>
          <a:xfrm>
            <a:off x="5332928" y="5366385"/>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Infor CloudSuite</a:t>
            </a:r>
            <a:endParaRPr lang="en-US" sz="1750" dirty="0"/>
          </a:p>
        </p:txBody>
      </p:sp>
      <p:sp>
        <p:nvSpPr>
          <p:cNvPr id="16" name="Text 14"/>
          <p:cNvSpPr/>
          <p:nvPr/>
        </p:nvSpPr>
        <p:spPr>
          <a:xfrm>
            <a:off x="5332928" y="5808583"/>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Epicor</a:t>
            </a:r>
            <a:endParaRPr lang="en-US" sz="1750" dirty="0"/>
          </a:p>
        </p:txBody>
      </p:sp>
      <p:sp>
        <p:nvSpPr>
          <p:cNvPr id="17" name="Text 15"/>
          <p:cNvSpPr/>
          <p:nvPr/>
        </p:nvSpPr>
        <p:spPr>
          <a:xfrm>
            <a:off x="9872067" y="2528768"/>
            <a:ext cx="3447812" cy="354330"/>
          </a:xfrm>
          <a:prstGeom prst="rect">
            <a:avLst/>
          </a:prstGeom>
          <a:noFill/>
          <a:ln/>
        </p:spPr>
        <p:txBody>
          <a:bodyPr wrap="none" lIns="0" tIns="0" rIns="0" bIns="0" rtlCol="0" anchor="t"/>
          <a:lstStyle/>
          <a:p>
            <a:pPr marL="0" indent="0" algn="l">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Integration Approaches</a:t>
            </a:r>
            <a:endParaRPr lang="en-US" sz="2200" dirty="0"/>
          </a:p>
        </p:txBody>
      </p:sp>
      <p:sp>
        <p:nvSpPr>
          <p:cNvPr id="18" name="Text 16"/>
          <p:cNvSpPr/>
          <p:nvPr/>
        </p:nvSpPr>
        <p:spPr>
          <a:xfrm>
            <a:off x="9872067" y="3109913"/>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Methods for connecting RFID with these systems:</a:t>
            </a:r>
            <a:endParaRPr lang="en-US" sz="1750" dirty="0"/>
          </a:p>
        </p:txBody>
      </p:sp>
      <p:sp>
        <p:nvSpPr>
          <p:cNvPr id="19" name="Text 17"/>
          <p:cNvSpPr/>
          <p:nvPr/>
        </p:nvSpPr>
        <p:spPr>
          <a:xfrm>
            <a:off x="9872067" y="4039791"/>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Native RFID modules</a:t>
            </a:r>
            <a:endParaRPr lang="en-US" sz="1750" dirty="0"/>
          </a:p>
        </p:txBody>
      </p:sp>
      <p:sp>
        <p:nvSpPr>
          <p:cNvPr id="20" name="Text 18"/>
          <p:cNvSpPr/>
          <p:nvPr/>
        </p:nvSpPr>
        <p:spPr>
          <a:xfrm>
            <a:off x="9872067" y="4481989"/>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API-based integration</a:t>
            </a:r>
            <a:endParaRPr lang="en-US" sz="1750" dirty="0"/>
          </a:p>
        </p:txBody>
      </p:sp>
      <p:sp>
        <p:nvSpPr>
          <p:cNvPr id="21" name="Text 19"/>
          <p:cNvSpPr/>
          <p:nvPr/>
        </p:nvSpPr>
        <p:spPr>
          <a:xfrm>
            <a:off x="9872067" y="4924187"/>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Third-party middleware</a:t>
            </a:r>
            <a:endParaRPr lang="en-US" sz="1750" dirty="0"/>
          </a:p>
        </p:txBody>
      </p:sp>
      <p:sp>
        <p:nvSpPr>
          <p:cNvPr id="22" name="Text 20"/>
          <p:cNvSpPr/>
          <p:nvPr/>
        </p:nvSpPr>
        <p:spPr>
          <a:xfrm>
            <a:off x="9872067" y="5366385"/>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5449"/>
                </a:solidFill>
                <a:latin typeface="Nobile" pitchFamily="34" charset="0"/>
                <a:ea typeface="Nobile" pitchFamily="34" charset="-122"/>
                <a:cs typeface="Nobile" pitchFamily="34" charset="-120"/>
              </a:rPr>
              <a:t>Custom development</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00683" y="551617"/>
            <a:ext cx="7031712" cy="625673"/>
          </a:xfrm>
          <a:prstGeom prst="rect">
            <a:avLst/>
          </a:prstGeom>
          <a:noFill/>
          <a:ln/>
        </p:spPr>
        <p:txBody>
          <a:bodyPr wrap="none" lIns="0" tIns="0" rIns="0" bIns="0" rtlCol="0" anchor="t"/>
          <a:lstStyle/>
          <a:p>
            <a:pPr marL="0" indent="0" algn="l">
              <a:lnSpc>
                <a:spcPts val="4900"/>
              </a:lnSpc>
              <a:buNone/>
            </a:pPr>
            <a:r>
              <a:rPr lang="en-US" sz="3900" b="1" dirty="0">
                <a:solidFill>
                  <a:srgbClr val="3B4540"/>
                </a:solidFill>
                <a:latin typeface="Fraunces Extra Bold" pitchFamily="34" charset="0"/>
                <a:ea typeface="Fraunces Extra Bold" pitchFamily="34" charset="-122"/>
                <a:cs typeface="Fraunces Extra Bold" pitchFamily="34" charset="-120"/>
              </a:rPr>
              <a:t>Implementation Challenges</a:t>
            </a:r>
            <a:endParaRPr lang="en-US" sz="3900" dirty="0"/>
          </a:p>
        </p:txBody>
      </p:sp>
      <p:sp>
        <p:nvSpPr>
          <p:cNvPr id="3" name="Shape 1"/>
          <p:cNvSpPr/>
          <p:nvPr/>
        </p:nvSpPr>
        <p:spPr>
          <a:xfrm>
            <a:off x="700683" y="1577697"/>
            <a:ext cx="1653540" cy="1153478"/>
          </a:xfrm>
          <a:prstGeom prst="roundRect">
            <a:avLst>
              <a:gd name="adj" fmla="val 15621"/>
            </a:avLst>
          </a:prstGeom>
          <a:solidFill>
            <a:srgbClr val="E8F3E8"/>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86721" y="1978462"/>
            <a:ext cx="281464" cy="351830"/>
          </a:xfrm>
          <a:prstGeom prst="rect">
            <a:avLst/>
          </a:prstGeom>
        </p:spPr>
      </p:pic>
      <p:sp>
        <p:nvSpPr>
          <p:cNvPr id="5" name="Text 2"/>
          <p:cNvSpPr/>
          <p:nvPr/>
        </p:nvSpPr>
        <p:spPr>
          <a:xfrm>
            <a:off x="2554367" y="1777841"/>
            <a:ext cx="2740223" cy="312777"/>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System Compatibility</a:t>
            </a:r>
            <a:endParaRPr lang="en-US" sz="1950" dirty="0"/>
          </a:p>
        </p:txBody>
      </p:sp>
      <p:sp>
        <p:nvSpPr>
          <p:cNvPr id="6" name="Text 3"/>
          <p:cNvSpPr/>
          <p:nvPr/>
        </p:nvSpPr>
        <p:spPr>
          <a:xfrm>
            <a:off x="2554367" y="2210633"/>
            <a:ext cx="5789057" cy="32039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Legacy WMS and ERP systems may lack native RFID support</a:t>
            </a:r>
            <a:endParaRPr lang="en-US" sz="1550" dirty="0"/>
          </a:p>
        </p:txBody>
      </p:sp>
      <p:sp>
        <p:nvSpPr>
          <p:cNvPr id="7" name="Shape 4"/>
          <p:cNvSpPr/>
          <p:nvPr/>
        </p:nvSpPr>
        <p:spPr>
          <a:xfrm>
            <a:off x="2454235" y="2721650"/>
            <a:ext cx="11375469" cy="11430"/>
          </a:xfrm>
          <a:prstGeom prst="roundRect">
            <a:avLst>
              <a:gd name="adj" fmla="val 1576464"/>
            </a:avLst>
          </a:prstGeom>
          <a:solidFill>
            <a:srgbClr val="CED9CE"/>
          </a:solidFill>
          <a:ln/>
        </p:spPr>
        <p:txBody>
          <a:bodyPr/>
          <a:lstStyle/>
          <a:p>
            <a:endParaRPr lang="en-US"/>
          </a:p>
        </p:txBody>
      </p:sp>
      <p:sp>
        <p:nvSpPr>
          <p:cNvPr id="8" name="Shape 5"/>
          <p:cNvSpPr/>
          <p:nvPr/>
        </p:nvSpPr>
        <p:spPr>
          <a:xfrm>
            <a:off x="700683" y="2831187"/>
            <a:ext cx="3307199" cy="1153478"/>
          </a:xfrm>
          <a:prstGeom prst="roundRect">
            <a:avLst>
              <a:gd name="adj" fmla="val 15621"/>
            </a:avLst>
          </a:prstGeom>
          <a:solidFill>
            <a:srgbClr val="E8F3E8"/>
          </a:solidFill>
          <a:ln/>
        </p:spPr>
        <p:txBody>
          <a:bodyPr/>
          <a:lstStyle/>
          <a:p>
            <a:endParaRPr lang="en-US"/>
          </a:p>
        </p:txBody>
      </p:sp>
      <p:sp>
        <p:nvSpPr>
          <p:cNvPr id="9" name="Text 6"/>
          <p:cNvSpPr/>
          <p:nvPr/>
        </p:nvSpPr>
        <p:spPr>
          <a:xfrm>
            <a:off x="2213491" y="3231952"/>
            <a:ext cx="281464" cy="351830"/>
          </a:xfrm>
          <a:prstGeom prst="rect">
            <a:avLst/>
          </a:prstGeom>
          <a:noFill/>
          <a:ln/>
        </p:spPr>
        <p:txBody>
          <a:bodyPr wrap="none" lIns="0" tIns="0" rIns="0" bIns="0" rtlCol="0" anchor="t"/>
          <a:lstStyle/>
          <a:p>
            <a:pPr marL="0" indent="0" algn="ctr">
              <a:lnSpc>
                <a:spcPts val="3500"/>
              </a:lnSpc>
              <a:buNone/>
            </a:pPr>
            <a:r>
              <a:rPr lang="en-US" sz="2200" b="1" dirty="0">
                <a:solidFill>
                  <a:srgbClr val="405449"/>
                </a:solidFill>
                <a:latin typeface="Fraunces Extra Bold" pitchFamily="34" charset="0"/>
                <a:ea typeface="Fraunces Extra Bold" pitchFamily="34" charset="-122"/>
                <a:cs typeface="Fraunces Extra Bold" pitchFamily="34" charset="-120"/>
              </a:rPr>
              <a:t>2</a:t>
            </a:r>
            <a:endParaRPr lang="en-US" sz="2200" dirty="0"/>
          </a:p>
        </p:txBody>
      </p:sp>
      <p:sp>
        <p:nvSpPr>
          <p:cNvPr id="10" name="Text 7"/>
          <p:cNvSpPr/>
          <p:nvPr/>
        </p:nvSpPr>
        <p:spPr>
          <a:xfrm>
            <a:off x="4208026" y="3031331"/>
            <a:ext cx="2502575" cy="312777"/>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Data Management</a:t>
            </a:r>
            <a:endParaRPr lang="en-US" sz="1950" dirty="0"/>
          </a:p>
        </p:txBody>
      </p:sp>
      <p:sp>
        <p:nvSpPr>
          <p:cNvPr id="11" name="Text 8"/>
          <p:cNvSpPr/>
          <p:nvPr/>
        </p:nvSpPr>
        <p:spPr>
          <a:xfrm>
            <a:off x="4208026" y="3464123"/>
            <a:ext cx="6475452" cy="32039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RFID generates massive data volumes requiring efficient processing</a:t>
            </a:r>
            <a:endParaRPr lang="en-US" sz="1550" dirty="0"/>
          </a:p>
        </p:txBody>
      </p:sp>
      <p:sp>
        <p:nvSpPr>
          <p:cNvPr id="12" name="Shape 9"/>
          <p:cNvSpPr/>
          <p:nvPr/>
        </p:nvSpPr>
        <p:spPr>
          <a:xfrm>
            <a:off x="4107894" y="3975140"/>
            <a:ext cx="9721810" cy="11430"/>
          </a:xfrm>
          <a:prstGeom prst="roundRect">
            <a:avLst>
              <a:gd name="adj" fmla="val 1576464"/>
            </a:avLst>
          </a:prstGeom>
          <a:solidFill>
            <a:srgbClr val="CED9CE"/>
          </a:solidFill>
          <a:ln/>
        </p:spPr>
        <p:txBody>
          <a:bodyPr/>
          <a:lstStyle/>
          <a:p>
            <a:endParaRPr lang="en-US"/>
          </a:p>
        </p:txBody>
      </p:sp>
      <p:sp>
        <p:nvSpPr>
          <p:cNvPr id="13" name="Shape 10"/>
          <p:cNvSpPr/>
          <p:nvPr/>
        </p:nvSpPr>
        <p:spPr>
          <a:xfrm>
            <a:off x="700683" y="4084677"/>
            <a:ext cx="4960858" cy="1153478"/>
          </a:xfrm>
          <a:prstGeom prst="roundRect">
            <a:avLst>
              <a:gd name="adj" fmla="val 15621"/>
            </a:avLst>
          </a:prstGeom>
          <a:solidFill>
            <a:srgbClr val="E8F3E8"/>
          </a:solidFill>
          <a:ln/>
        </p:spPr>
        <p:txBody>
          <a:bodyPr/>
          <a:lstStyle/>
          <a:p>
            <a:endParaRPr lang="en-US"/>
          </a:p>
        </p:txBody>
      </p:sp>
      <p:pic>
        <p:nvPicPr>
          <p:cNvPr id="14" name="Image 1" descr="preencoded.png"/>
          <p:cNvPicPr>
            <a:picLocks noChangeAspect="1"/>
          </p:cNvPicPr>
          <p:nvPr/>
        </p:nvPicPr>
        <p:blipFill>
          <a:blip r:embed="rId4"/>
          <a:stretch>
            <a:fillRect/>
          </a:stretch>
        </p:blipFill>
        <p:spPr>
          <a:xfrm>
            <a:off x="3040380" y="4485442"/>
            <a:ext cx="281464" cy="351830"/>
          </a:xfrm>
          <a:prstGeom prst="rect">
            <a:avLst/>
          </a:prstGeom>
        </p:spPr>
      </p:pic>
      <p:sp>
        <p:nvSpPr>
          <p:cNvPr id="15" name="Text 11"/>
          <p:cNvSpPr/>
          <p:nvPr/>
        </p:nvSpPr>
        <p:spPr>
          <a:xfrm>
            <a:off x="5861685" y="4284821"/>
            <a:ext cx="2822019" cy="312777"/>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Implementation Costs</a:t>
            </a:r>
            <a:endParaRPr lang="en-US" sz="1950" dirty="0"/>
          </a:p>
        </p:txBody>
      </p:sp>
      <p:sp>
        <p:nvSpPr>
          <p:cNvPr id="16" name="Text 12"/>
          <p:cNvSpPr/>
          <p:nvPr/>
        </p:nvSpPr>
        <p:spPr>
          <a:xfrm>
            <a:off x="5861685" y="4717613"/>
            <a:ext cx="5951696" cy="32039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Hardware, software, and integration services can be expensive</a:t>
            </a:r>
            <a:endParaRPr lang="en-US" sz="1550" dirty="0"/>
          </a:p>
        </p:txBody>
      </p:sp>
      <p:sp>
        <p:nvSpPr>
          <p:cNvPr id="17" name="Shape 13"/>
          <p:cNvSpPr/>
          <p:nvPr/>
        </p:nvSpPr>
        <p:spPr>
          <a:xfrm>
            <a:off x="5761553" y="5228630"/>
            <a:ext cx="8068151" cy="11430"/>
          </a:xfrm>
          <a:prstGeom prst="roundRect">
            <a:avLst>
              <a:gd name="adj" fmla="val 1576464"/>
            </a:avLst>
          </a:prstGeom>
          <a:solidFill>
            <a:srgbClr val="CED9CE"/>
          </a:solidFill>
          <a:ln/>
        </p:spPr>
        <p:txBody>
          <a:bodyPr/>
          <a:lstStyle/>
          <a:p>
            <a:endParaRPr lang="en-US"/>
          </a:p>
        </p:txBody>
      </p:sp>
      <p:sp>
        <p:nvSpPr>
          <p:cNvPr id="18" name="Shape 14"/>
          <p:cNvSpPr/>
          <p:nvPr/>
        </p:nvSpPr>
        <p:spPr>
          <a:xfrm>
            <a:off x="700683" y="5338167"/>
            <a:ext cx="6614517" cy="1153478"/>
          </a:xfrm>
          <a:prstGeom prst="roundRect">
            <a:avLst>
              <a:gd name="adj" fmla="val 15621"/>
            </a:avLst>
          </a:prstGeom>
          <a:solidFill>
            <a:srgbClr val="E8F3E8"/>
          </a:solidFill>
          <a:ln/>
        </p:spPr>
        <p:txBody>
          <a:bodyPr/>
          <a:lstStyle/>
          <a:p>
            <a:endParaRPr lang="en-US"/>
          </a:p>
        </p:txBody>
      </p:sp>
      <p:pic>
        <p:nvPicPr>
          <p:cNvPr id="19" name="Image 2" descr="preencoded.png"/>
          <p:cNvPicPr>
            <a:picLocks noChangeAspect="1"/>
          </p:cNvPicPr>
          <p:nvPr/>
        </p:nvPicPr>
        <p:blipFill>
          <a:blip r:embed="rId5"/>
          <a:stretch>
            <a:fillRect/>
          </a:stretch>
        </p:blipFill>
        <p:spPr>
          <a:xfrm>
            <a:off x="3867150" y="5738932"/>
            <a:ext cx="281464" cy="351830"/>
          </a:xfrm>
          <a:prstGeom prst="rect">
            <a:avLst/>
          </a:prstGeom>
        </p:spPr>
      </p:pic>
      <p:sp>
        <p:nvSpPr>
          <p:cNvPr id="20" name="Text 15"/>
          <p:cNvSpPr/>
          <p:nvPr/>
        </p:nvSpPr>
        <p:spPr>
          <a:xfrm>
            <a:off x="7515344" y="5538311"/>
            <a:ext cx="2502575" cy="312777"/>
          </a:xfrm>
          <a:prstGeom prst="rect">
            <a:avLst/>
          </a:prstGeom>
          <a:noFill/>
          <a:ln/>
        </p:spPr>
        <p:txBody>
          <a:bodyPr wrap="none" lIns="0" tIns="0" rIns="0" bIns="0" rtlCol="0" anchor="t"/>
          <a:lstStyle/>
          <a:p>
            <a:pPr marL="0" indent="0" algn="l">
              <a:lnSpc>
                <a:spcPts val="2450"/>
              </a:lnSpc>
              <a:buNone/>
            </a:pPr>
            <a:r>
              <a:rPr lang="en-US" sz="1950" b="1" dirty="0">
                <a:solidFill>
                  <a:srgbClr val="405449"/>
                </a:solidFill>
                <a:latin typeface="Fraunces Extra Bold" pitchFamily="34" charset="0"/>
                <a:ea typeface="Fraunces Extra Bold" pitchFamily="34" charset="-122"/>
                <a:cs typeface="Fraunces Extra Bold" pitchFamily="34" charset="-120"/>
              </a:rPr>
              <a:t>Security Concerns</a:t>
            </a:r>
            <a:endParaRPr lang="en-US" sz="1950" dirty="0"/>
          </a:p>
        </p:txBody>
      </p:sp>
      <p:sp>
        <p:nvSpPr>
          <p:cNvPr id="21" name="Text 16"/>
          <p:cNvSpPr/>
          <p:nvPr/>
        </p:nvSpPr>
        <p:spPr>
          <a:xfrm>
            <a:off x="7515344" y="5971103"/>
            <a:ext cx="4708208" cy="320397"/>
          </a:xfrm>
          <a:prstGeom prst="rect">
            <a:avLst/>
          </a:prstGeom>
          <a:noFill/>
          <a:ln/>
        </p:spPr>
        <p:txBody>
          <a:bodyPr wrap="non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RFID systems need protection from cyber threats</a:t>
            </a:r>
            <a:endParaRPr lang="en-US" sz="1550" dirty="0"/>
          </a:p>
        </p:txBody>
      </p:sp>
      <p:sp>
        <p:nvSpPr>
          <p:cNvPr id="22" name="Text 17"/>
          <p:cNvSpPr/>
          <p:nvPr/>
        </p:nvSpPr>
        <p:spPr>
          <a:xfrm>
            <a:off x="700683" y="6716792"/>
            <a:ext cx="13229034" cy="961192"/>
          </a:xfrm>
          <a:prstGeom prst="rect">
            <a:avLst/>
          </a:prstGeom>
          <a:noFill/>
          <a:ln/>
        </p:spPr>
        <p:txBody>
          <a:bodyPr wrap="square" lIns="0" tIns="0" rIns="0" bIns="0" rtlCol="0" anchor="t"/>
          <a:lstStyle/>
          <a:p>
            <a:pPr marL="0" indent="0" algn="l">
              <a:lnSpc>
                <a:spcPts val="2500"/>
              </a:lnSpc>
              <a:buNone/>
            </a:pPr>
            <a:r>
              <a:rPr lang="en-US" sz="1550" dirty="0">
                <a:solidFill>
                  <a:srgbClr val="405449"/>
                </a:solidFill>
                <a:latin typeface="Nobile" pitchFamily="34" charset="0"/>
                <a:ea typeface="Nobile" pitchFamily="34" charset="-122"/>
                <a:cs typeface="Nobile" pitchFamily="34" charset="-120"/>
              </a:rPr>
              <a:t>While RFID integration offers substantial benefits, organizations must overcome these challenges during implementation. Many legacy systems require custom interfaces or middleware solutions to properly communicate with RFID infrastructure. Additionally, the volume of data generated can overwhelm unprepared systems, requiring effective filtering and management strategies.</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055132"/>
            <a:ext cx="12381428" cy="708779"/>
          </a:xfrm>
          <a:prstGeom prst="rect">
            <a:avLst/>
          </a:prstGeom>
          <a:noFill/>
          <a:ln/>
        </p:spPr>
        <p:txBody>
          <a:bodyPr wrap="none" lIns="0" tIns="0" rIns="0" bIns="0" rtlCol="0" anchor="t"/>
          <a:lstStyle/>
          <a:p>
            <a:pPr marL="0" indent="0" algn="l">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ROI Assessment: Making the Business Case</a:t>
            </a:r>
            <a:endParaRPr lang="en-US" sz="4450" dirty="0"/>
          </a:p>
        </p:txBody>
      </p:sp>
      <p:pic>
        <p:nvPicPr>
          <p:cNvPr id="3" name="Image 0" descr="preencoded.png"/>
          <p:cNvPicPr>
            <a:picLocks noChangeAspect="1"/>
          </p:cNvPicPr>
          <p:nvPr/>
        </p:nvPicPr>
        <p:blipFill>
          <a:blip r:embed="rId3"/>
          <a:stretch>
            <a:fillRect/>
          </a:stretch>
        </p:blipFill>
        <p:spPr>
          <a:xfrm>
            <a:off x="793790" y="2359223"/>
            <a:ext cx="8691920" cy="3879533"/>
          </a:xfrm>
          <a:prstGeom prst="rect">
            <a:avLst/>
          </a:prstGeom>
        </p:spPr>
      </p:pic>
      <p:sp>
        <p:nvSpPr>
          <p:cNvPr id="4" name="Shape 1"/>
          <p:cNvSpPr/>
          <p:nvPr/>
        </p:nvSpPr>
        <p:spPr>
          <a:xfrm>
            <a:off x="1259324" y="6238756"/>
            <a:ext cx="226814" cy="226814"/>
          </a:xfrm>
          <a:prstGeom prst="roundRect">
            <a:avLst>
              <a:gd name="adj" fmla="val 8063"/>
            </a:avLst>
          </a:prstGeom>
          <a:solidFill>
            <a:srgbClr val="19331E"/>
          </a:solidFill>
          <a:ln/>
        </p:spPr>
        <p:txBody>
          <a:bodyPr/>
          <a:lstStyle/>
          <a:p>
            <a:endParaRPr lang="en-US"/>
          </a:p>
        </p:txBody>
      </p:sp>
      <p:sp>
        <p:nvSpPr>
          <p:cNvPr id="5" name="Text 2"/>
          <p:cNvSpPr/>
          <p:nvPr/>
        </p:nvSpPr>
        <p:spPr>
          <a:xfrm>
            <a:off x="1547098" y="6238756"/>
            <a:ext cx="2042398" cy="226814"/>
          </a:xfrm>
          <a:prstGeom prst="rect">
            <a:avLst/>
          </a:prstGeom>
          <a:noFill/>
          <a:ln/>
        </p:spPr>
        <p:txBody>
          <a:bodyPr wrap="none" lIns="0" tIns="0" rIns="0" bIns="0" rtlCol="0" anchor="t"/>
          <a:lstStyle/>
          <a:p>
            <a:pPr marL="0" indent="0" algn="l">
              <a:lnSpc>
                <a:spcPts val="1750"/>
              </a:lnSpc>
              <a:buNone/>
            </a:pPr>
            <a:r>
              <a:rPr lang="en-US" sz="1750" dirty="0">
                <a:solidFill>
                  <a:srgbClr val="405449"/>
                </a:solidFill>
                <a:latin typeface="Nobile" pitchFamily="34" charset="0"/>
                <a:ea typeface="Nobile" pitchFamily="34" charset="-122"/>
                <a:cs typeface="Nobile" pitchFamily="34" charset="-120"/>
              </a:rPr>
              <a:t>Year 1 Savings ($K)</a:t>
            </a:r>
            <a:endParaRPr lang="en-US" sz="1750" dirty="0"/>
          </a:p>
        </p:txBody>
      </p:sp>
      <p:sp>
        <p:nvSpPr>
          <p:cNvPr id="6" name="Shape 3"/>
          <p:cNvSpPr/>
          <p:nvPr/>
        </p:nvSpPr>
        <p:spPr>
          <a:xfrm>
            <a:off x="3954661" y="6238756"/>
            <a:ext cx="226814" cy="226814"/>
          </a:xfrm>
          <a:prstGeom prst="roundRect">
            <a:avLst>
              <a:gd name="adj" fmla="val 8063"/>
            </a:avLst>
          </a:prstGeom>
          <a:solidFill>
            <a:srgbClr val="2B5834"/>
          </a:solidFill>
          <a:ln/>
        </p:spPr>
        <p:txBody>
          <a:bodyPr/>
          <a:lstStyle/>
          <a:p>
            <a:endParaRPr lang="en-US"/>
          </a:p>
        </p:txBody>
      </p:sp>
      <p:sp>
        <p:nvSpPr>
          <p:cNvPr id="7" name="Text 4"/>
          <p:cNvSpPr/>
          <p:nvPr/>
        </p:nvSpPr>
        <p:spPr>
          <a:xfrm>
            <a:off x="4242435" y="6238756"/>
            <a:ext cx="2082284" cy="226814"/>
          </a:xfrm>
          <a:prstGeom prst="rect">
            <a:avLst/>
          </a:prstGeom>
          <a:noFill/>
          <a:ln/>
        </p:spPr>
        <p:txBody>
          <a:bodyPr wrap="none" lIns="0" tIns="0" rIns="0" bIns="0" rtlCol="0" anchor="t"/>
          <a:lstStyle/>
          <a:p>
            <a:pPr marL="0" indent="0" algn="l">
              <a:lnSpc>
                <a:spcPts val="1750"/>
              </a:lnSpc>
              <a:buNone/>
            </a:pPr>
            <a:r>
              <a:rPr lang="en-US" sz="1750" dirty="0">
                <a:solidFill>
                  <a:srgbClr val="405449"/>
                </a:solidFill>
                <a:latin typeface="Nobile" pitchFamily="34" charset="0"/>
                <a:ea typeface="Nobile" pitchFamily="34" charset="-122"/>
                <a:cs typeface="Nobile" pitchFamily="34" charset="-120"/>
              </a:rPr>
              <a:t>Year 2 Savings ($K)</a:t>
            </a:r>
            <a:endParaRPr lang="en-US" sz="1750" dirty="0"/>
          </a:p>
        </p:txBody>
      </p:sp>
      <p:sp>
        <p:nvSpPr>
          <p:cNvPr id="8" name="Shape 5"/>
          <p:cNvSpPr/>
          <p:nvPr/>
        </p:nvSpPr>
        <p:spPr>
          <a:xfrm>
            <a:off x="6690003" y="6238756"/>
            <a:ext cx="226814" cy="226814"/>
          </a:xfrm>
          <a:prstGeom prst="roundRect">
            <a:avLst>
              <a:gd name="adj" fmla="val 8063"/>
            </a:avLst>
          </a:prstGeom>
          <a:solidFill>
            <a:srgbClr val="3D7C4A"/>
          </a:solidFill>
          <a:ln/>
        </p:spPr>
        <p:txBody>
          <a:bodyPr/>
          <a:lstStyle/>
          <a:p>
            <a:endParaRPr lang="en-US"/>
          </a:p>
        </p:txBody>
      </p:sp>
      <p:sp>
        <p:nvSpPr>
          <p:cNvPr id="9" name="Text 6"/>
          <p:cNvSpPr/>
          <p:nvPr/>
        </p:nvSpPr>
        <p:spPr>
          <a:xfrm>
            <a:off x="6977777" y="6238756"/>
            <a:ext cx="2085856" cy="226814"/>
          </a:xfrm>
          <a:prstGeom prst="rect">
            <a:avLst/>
          </a:prstGeom>
          <a:noFill/>
          <a:ln/>
        </p:spPr>
        <p:txBody>
          <a:bodyPr wrap="none" lIns="0" tIns="0" rIns="0" bIns="0" rtlCol="0" anchor="t"/>
          <a:lstStyle/>
          <a:p>
            <a:pPr marL="0" indent="0" algn="l">
              <a:lnSpc>
                <a:spcPts val="1750"/>
              </a:lnSpc>
              <a:buNone/>
            </a:pPr>
            <a:r>
              <a:rPr lang="en-US" sz="1750" dirty="0">
                <a:solidFill>
                  <a:srgbClr val="405449"/>
                </a:solidFill>
                <a:latin typeface="Nobile" pitchFamily="34" charset="0"/>
                <a:ea typeface="Nobile" pitchFamily="34" charset="-122"/>
                <a:cs typeface="Nobile" pitchFamily="34" charset="-120"/>
              </a:rPr>
              <a:t>Year 3 Savings ($K)</a:t>
            </a:r>
            <a:endParaRPr lang="en-US" sz="1750" dirty="0"/>
          </a:p>
        </p:txBody>
      </p:sp>
      <p:sp>
        <p:nvSpPr>
          <p:cNvPr id="10" name="Text 7"/>
          <p:cNvSpPr/>
          <p:nvPr/>
        </p:nvSpPr>
        <p:spPr>
          <a:xfrm>
            <a:off x="10046732" y="2308146"/>
            <a:ext cx="3797379" cy="4354830"/>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A typical RFID integration with WMS and ERP systems shows positive ROI within 12-18 months. Initial investments range from $150,000 to $500,000 for a mid-sized warehouse, depending on complexity and existing infrastructure. The chart shows projected savings across key benefit categories, demonstrating how the investment compounds over time.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1159</Words>
  <Application>Microsoft Office PowerPoint</Application>
  <PresentationFormat>Custom</PresentationFormat>
  <Paragraphs>127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Nobile Medium</vt:lpstr>
      <vt:lpstr>Fraunces Extra Bold</vt:lpstr>
      <vt:lpstr>Nobile</vt:lpstr>
      <vt:lpstr>Arial</vt:lpstr>
      <vt:lpstr>Nobile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2025-03-20T20:23:09Z</dcterms:created>
  <dcterms:modified xsi:type="dcterms:W3CDTF">2025-03-20T20:29:37Z</dcterms:modified>
</cp:coreProperties>
</file>