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4630400" cy="8229600"/>
  <p:notesSz cx="8229600" cy="14630400"/>
  <p:embeddedFontLst>
    <p:embeddedFont>
      <p:font typeface="Alexandria" panose="020B0604020202020204" charset="-78"/>
      <p:regular r:id="rId16"/>
    </p:embeddedFont>
    <p:embeddedFont>
      <p:font typeface="Nobile" panose="020B0604020202020204"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87" d="100"/>
          <a:sy n="87" d="100"/>
        </p:scale>
        <p:origin x="810"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7518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en-US"/>
          </a:p>
        </p:txBody>
      </p:sp>
      <p:sp>
        <p:nvSpPr>
          <p:cNvPr id="3" name="Shape 1"/>
          <p:cNvSpPr/>
          <p:nvPr/>
        </p:nvSpPr>
        <p:spPr>
          <a:xfrm>
            <a:off x="0" y="0"/>
            <a:ext cx="14630400" cy="8229600"/>
          </a:xfrm>
          <a:prstGeom prst="rect">
            <a:avLst/>
          </a:prstGeom>
          <a:solidFill>
            <a:srgbClr val="F9F9FF"/>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324451"/>
            <a:ext cx="7556421" cy="1860233"/>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Bridging the Gap: Applying Agile Mindsets in Waterfall Project Environments</a:t>
            </a:r>
            <a:endParaRPr lang="en-US" sz="3900" dirty="0"/>
          </a:p>
        </p:txBody>
      </p:sp>
      <p:sp>
        <p:nvSpPr>
          <p:cNvPr id="4" name="Text 1"/>
          <p:cNvSpPr/>
          <p:nvPr/>
        </p:nvSpPr>
        <p:spPr>
          <a:xfrm>
            <a:off x="6280190" y="3482340"/>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Discover how to blend the best of both worlds: disciplined structure with adaptive flexibility.</a:t>
            </a:r>
            <a:endParaRPr lang="en-US" sz="1550" dirty="0"/>
          </a:p>
        </p:txBody>
      </p:sp>
      <p:pic>
        <p:nvPicPr>
          <p:cNvPr id="5" name="Image 1" descr="preencoded.png"/>
          <p:cNvPicPr>
            <a:picLocks noChangeAspect="1"/>
          </p:cNvPicPr>
          <p:nvPr/>
        </p:nvPicPr>
        <p:blipFill>
          <a:blip r:embed="rId4"/>
          <a:stretch>
            <a:fillRect/>
          </a:stretch>
        </p:blipFill>
        <p:spPr>
          <a:xfrm>
            <a:off x="6280190" y="4340662"/>
            <a:ext cx="7556421" cy="1388507"/>
          </a:xfrm>
          <a:prstGeom prst="rect">
            <a:avLst/>
          </a:prstGeom>
        </p:spPr>
      </p:pic>
      <p:sp>
        <p:nvSpPr>
          <p:cNvPr id="6" name="Text 2"/>
          <p:cNvSpPr/>
          <p:nvPr/>
        </p:nvSpPr>
        <p:spPr>
          <a:xfrm>
            <a:off x="6280190" y="5952411"/>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#ManagingProjectsTheAgileWay #AgileLeadership #HybridProjectManagement #WaterfallToAgile #BusinessAgility #PMO #ProjectDelivery #ChangeManagement #ServantLeadership #ContinuousImprovement</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601666"/>
            <a:ext cx="10783610"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Principle #6: Lead with Empathy and Experimentation</a:t>
            </a:r>
            <a:endParaRPr lang="en-US" sz="3100" dirty="0"/>
          </a:p>
        </p:txBody>
      </p:sp>
      <p:sp>
        <p:nvSpPr>
          <p:cNvPr id="3" name="Text 1"/>
          <p:cNvSpPr/>
          <p:nvPr/>
        </p:nvSpPr>
        <p:spPr>
          <a:xfrm>
            <a:off x="793790" y="1574050"/>
            <a:ext cx="8037790"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Agile mindsets thrive in cultures of </a:t>
            </a:r>
            <a:r>
              <a:rPr lang="en-US" sz="1550" b="1" dirty="0">
                <a:solidFill>
                  <a:srgbClr val="1B54DA"/>
                </a:solidFill>
                <a:latin typeface="Nobile" pitchFamily="34" charset="0"/>
                <a:ea typeface="Nobile" pitchFamily="34" charset="-122"/>
                <a:cs typeface="Nobile" pitchFamily="34" charset="-120"/>
              </a:rPr>
              <a:t>psychological safety</a:t>
            </a:r>
            <a:r>
              <a:rPr lang="en-US" sz="1550" dirty="0">
                <a:solidFill>
                  <a:srgbClr val="404155"/>
                </a:solidFill>
                <a:latin typeface="Nobile" pitchFamily="34" charset="0"/>
                <a:ea typeface="Nobile" pitchFamily="34" charset="-122"/>
                <a:cs typeface="Nobile" pitchFamily="34" charset="-120"/>
              </a:rPr>
              <a:t>—where people feel safe to experiment, question, and learn. In Waterfall environments, this means encouraging curiosity and acknowledging that improvement often comes from trial and error.</a:t>
            </a:r>
            <a:endParaRPr lang="en-US" sz="1550" dirty="0"/>
          </a:p>
        </p:txBody>
      </p:sp>
      <p:sp>
        <p:nvSpPr>
          <p:cNvPr id="4" name="Text 2"/>
          <p:cNvSpPr/>
          <p:nvPr/>
        </p:nvSpPr>
        <p:spPr>
          <a:xfrm>
            <a:off x="793790" y="2705263"/>
            <a:ext cx="8037790"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Leaders who model humility and openness create teams that are more innovative, engaged, and resilient. Agility begins not with process reform, but with </a:t>
            </a:r>
            <a:r>
              <a:rPr lang="en-US" sz="1550" b="1" dirty="0">
                <a:solidFill>
                  <a:srgbClr val="404155"/>
                </a:solidFill>
                <a:latin typeface="Nobile" pitchFamily="34" charset="0"/>
                <a:ea typeface="Nobile" pitchFamily="34" charset="-122"/>
                <a:cs typeface="Nobile" pitchFamily="34" charset="-120"/>
              </a:rPr>
              <a:t>human reform</a:t>
            </a:r>
            <a:r>
              <a:rPr lang="en-US" sz="1550" dirty="0">
                <a:solidFill>
                  <a:srgbClr val="404155"/>
                </a:solidFill>
                <a:latin typeface="Nobile" pitchFamily="34" charset="0"/>
                <a:ea typeface="Nobile" pitchFamily="34" charset="-122"/>
                <a:cs typeface="Nobile" pitchFamily="34" charset="-120"/>
              </a:rPr>
              <a:t>—a shift in how we think, communicate, and collaborate.</a:t>
            </a:r>
            <a:endParaRPr lang="en-US" sz="1550" dirty="0"/>
          </a:p>
        </p:txBody>
      </p:sp>
      <p:sp>
        <p:nvSpPr>
          <p:cNvPr id="5" name="Text 3"/>
          <p:cNvSpPr/>
          <p:nvPr/>
        </p:nvSpPr>
        <p:spPr>
          <a:xfrm>
            <a:off x="1091446" y="3881124"/>
            <a:ext cx="7740134"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most powerful leadership tool you have is your own personal example." </a:t>
            </a:r>
            <a:r>
              <a:rPr lang="en-US" sz="1550" i="1" dirty="0">
                <a:solidFill>
                  <a:srgbClr val="404155"/>
                </a:solidFill>
                <a:latin typeface="Nobile" pitchFamily="34" charset="0"/>
                <a:ea typeface="Nobile" pitchFamily="34" charset="-122"/>
                <a:cs typeface="Nobile" pitchFamily="34" charset="-120"/>
              </a:rPr>
              <a:t>— John Wooden</a:t>
            </a:r>
            <a:endParaRPr lang="en-US" sz="1550" dirty="0"/>
          </a:p>
        </p:txBody>
      </p:sp>
      <p:sp>
        <p:nvSpPr>
          <p:cNvPr id="6" name="Shape 4"/>
          <p:cNvSpPr/>
          <p:nvPr/>
        </p:nvSpPr>
        <p:spPr>
          <a:xfrm>
            <a:off x="793790" y="3881124"/>
            <a:ext cx="22860" cy="635079"/>
          </a:xfrm>
          <a:prstGeom prst="rect">
            <a:avLst/>
          </a:prstGeom>
          <a:solidFill>
            <a:srgbClr val="1B54DA"/>
          </a:solidFill>
          <a:ln/>
        </p:spPr>
        <p:txBody>
          <a:bodyPr/>
          <a:lstStyle/>
          <a:p>
            <a:endParaRPr lang="en-US"/>
          </a:p>
        </p:txBody>
      </p:sp>
      <p:pic>
        <p:nvPicPr>
          <p:cNvPr id="7" name="Image 0" descr="preencoded.png"/>
          <p:cNvPicPr>
            <a:picLocks noChangeAspect="1"/>
          </p:cNvPicPr>
          <p:nvPr/>
        </p:nvPicPr>
        <p:blipFill>
          <a:blip r:embed="rId3"/>
          <a:stretch>
            <a:fillRect/>
          </a:stretch>
        </p:blipFill>
        <p:spPr>
          <a:xfrm>
            <a:off x="9323308" y="1618698"/>
            <a:ext cx="4221480" cy="422148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193959"/>
          </a:xfrm>
          <a:prstGeom prst="rect">
            <a:avLst/>
          </a:prstGeom>
        </p:spPr>
      </p:pic>
      <p:sp>
        <p:nvSpPr>
          <p:cNvPr id="3" name="Text 0"/>
          <p:cNvSpPr/>
          <p:nvPr/>
        </p:nvSpPr>
        <p:spPr>
          <a:xfrm>
            <a:off x="764143" y="1410787"/>
            <a:ext cx="4224099" cy="477560"/>
          </a:xfrm>
          <a:prstGeom prst="rect">
            <a:avLst/>
          </a:prstGeom>
          <a:noFill/>
          <a:ln/>
        </p:spPr>
        <p:txBody>
          <a:bodyPr wrap="none" lIns="0" tIns="0" rIns="0" bIns="0" rtlCol="0" anchor="t"/>
          <a:lstStyle/>
          <a:p>
            <a:pPr marL="0" indent="0" algn="l">
              <a:lnSpc>
                <a:spcPts val="3750"/>
              </a:lnSpc>
              <a:buNone/>
            </a:pPr>
            <a:r>
              <a:rPr lang="en-US" sz="3000" dirty="0">
                <a:solidFill>
                  <a:srgbClr val="1B1B27"/>
                </a:solidFill>
                <a:latin typeface="Alexandria" pitchFamily="34" charset="0"/>
                <a:ea typeface="Alexandria" pitchFamily="34" charset="-122"/>
                <a:cs typeface="Alexandria" pitchFamily="34" charset="-120"/>
              </a:rPr>
              <a:t>The Hybrid Advantage</a:t>
            </a:r>
            <a:endParaRPr lang="en-US" sz="3000" dirty="0"/>
          </a:p>
        </p:txBody>
      </p:sp>
      <p:sp>
        <p:nvSpPr>
          <p:cNvPr id="4" name="Text 1"/>
          <p:cNvSpPr/>
          <p:nvPr/>
        </p:nvSpPr>
        <p:spPr>
          <a:xfrm>
            <a:off x="764143" y="2174811"/>
            <a:ext cx="13102114" cy="611505"/>
          </a:xfrm>
          <a:prstGeom prst="rect">
            <a:avLst/>
          </a:prstGeom>
          <a:noFill/>
          <a:ln/>
        </p:spPr>
        <p:txBody>
          <a:bodyPr wrap="squar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Bridging the gap between Agile and Waterfall isn't about blending frameworks—it's about blending philosophies. When project managers infuse Agile mindsets into structured delivery, they create the best of both worlds.</a:t>
            </a:r>
            <a:endParaRPr lang="en-US" sz="1500" dirty="0"/>
          </a:p>
        </p:txBody>
      </p:sp>
      <p:sp>
        <p:nvSpPr>
          <p:cNvPr id="5" name="Text 2"/>
          <p:cNvSpPr/>
          <p:nvPr/>
        </p:nvSpPr>
        <p:spPr>
          <a:xfrm>
            <a:off x="1342430" y="4781803"/>
            <a:ext cx="3297793" cy="298490"/>
          </a:xfrm>
          <a:prstGeom prst="rect">
            <a:avLst/>
          </a:prstGeom>
          <a:noFill/>
          <a:ln/>
        </p:spPr>
        <p:txBody>
          <a:bodyPr wrap="none" lIns="0" tIns="0" rIns="0" bIns="0" rtlCol="0" anchor="t"/>
          <a:lstStyle/>
          <a:p>
            <a:pPr marL="0" indent="0" algn="r">
              <a:lnSpc>
                <a:spcPts val="2350"/>
              </a:lnSpc>
              <a:buNone/>
            </a:pPr>
            <a:r>
              <a:rPr lang="en-US" sz="1850" dirty="0">
                <a:solidFill>
                  <a:srgbClr val="404155"/>
                </a:solidFill>
                <a:latin typeface="Alexandria" pitchFamily="34" charset="0"/>
                <a:ea typeface="Alexandria" pitchFamily="34" charset="-122"/>
                <a:cs typeface="Alexandria" pitchFamily="34" charset="-120"/>
              </a:rPr>
              <a:t>Discipline with Adaptability</a:t>
            </a:r>
            <a:endParaRPr lang="en-US" sz="1850" dirty="0"/>
          </a:p>
        </p:txBody>
      </p:sp>
      <p:sp>
        <p:nvSpPr>
          <p:cNvPr id="6" name="Text 3"/>
          <p:cNvSpPr/>
          <p:nvPr/>
        </p:nvSpPr>
        <p:spPr>
          <a:xfrm>
            <a:off x="764143" y="5194831"/>
            <a:ext cx="3876080" cy="611505"/>
          </a:xfrm>
          <a:prstGeom prst="rect">
            <a:avLst/>
          </a:prstGeom>
          <a:noFill/>
          <a:ln/>
        </p:spPr>
        <p:txBody>
          <a:bodyPr wrap="square" lIns="0" tIns="0" rIns="0" bIns="0" rtlCol="0" anchor="t"/>
          <a:lstStyle/>
          <a:p>
            <a:pPr marL="0" indent="0" algn="r">
              <a:lnSpc>
                <a:spcPts val="2400"/>
              </a:lnSpc>
              <a:buNone/>
            </a:pPr>
            <a:r>
              <a:rPr lang="en-US" sz="1500" dirty="0">
                <a:solidFill>
                  <a:srgbClr val="404155"/>
                </a:solidFill>
                <a:latin typeface="Nobile" pitchFamily="34" charset="0"/>
                <a:ea typeface="Nobile" pitchFamily="34" charset="-122"/>
                <a:cs typeface="Nobile" pitchFamily="34" charset="-120"/>
              </a:rPr>
              <a:t>Maintain governance while staying flexible</a:t>
            </a:r>
            <a:endParaRPr lang="en-US" sz="1500" dirty="0"/>
          </a:p>
        </p:txBody>
      </p:sp>
      <p:pic>
        <p:nvPicPr>
          <p:cNvPr id="7" name="Image 1" descr="preencoded.png"/>
          <p:cNvPicPr>
            <a:picLocks noChangeAspect="1"/>
          </p:cNvPicPr>
          <p:nvPr/>
        </p:nvPicPr>
        <p:blipFill>
          <a:blip r:embed="rId4"/>
          <a:stretch>
            <a:fillRect/>
          </a:stretch>
        </p:blipFill>
        <p:spPr>
          <a:xfrm>
            <a:off x="5022294" y="3001223"/>
            <a:ext cx="4585692" cy="4585692"/>
          </a:xfrm>
          <a:prstGeom prst="rect">
            <a:avLst/>
          </a:prstGeom>
        </p:spPr>
      </p:pic>
      <p:pic>
        <p:nvPicPr>
          <p:cNvPr id="8" name="Image 2"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67184" y="5151075"/>
            <a:ext cx="285750" cy="285750"/>
          </a:xfrm>
          <a:prstGeom prst="rect">
            <a:avLst/>
          </a:prstGeom>
        </p:spPr>
      </p:pic>
      <p:sp>
        <p:nvSpPr>
          <p:cNvPr id="9" name="Text 4"/>
          <p:cNvSpPr/>
          <p:nvPr/>
        </p:nvSpPr>
        <p:spPr>
          <a:xfrm>
            <a:off x="9894451" y="3563675"/>
            <a:ext cx="2958822" cy="298490"/>
          </a:xfrm>
          <a:prstGeom prst="rect">
            <a:avLst/>
          </a:prstGeom>
          <a:noFill/>
          <a:ln/>
        </p:spPr>
        <p:txBody>
          <a:bodyPr wrap="none" lIns="0" tIns="0" rIns="0" bIns="0" rtlCol="0" anchor="t"/>
          <a:lstStyle/>
          <a:p>
            <a:pPr marL="0" indent="0" algn="l">
              <a:lnSpc>
                <a:spcPts val="2350"/>
              </a:lnSpc>
              <a:buNone/>
            </a:pPr>
            <a:r>
              <a:rPr lang="en-US" sz="1850" dirty="0">
                <a:solidFill>
                  <a:srgbClr val="404155"/>
                </a:solidFill>
                <a:latin typeface="Alexandria" pitchFamily="34" charset="0"/>
                <a:ea typeface="Alexandria" pitchFamily="34" charset="-122"/>
                <a:cs typeface="Alexandria" pitchFamily="34" charset="-120"/>
              </a:rPr>
              <a:t>Governance with Growth</a:t>
            </a:r>
            <a:endParaRPr lang="en-US" sz="1850" dirty="0"/>
          </a:p>
        </p:txBody>
      </p:sp>
      <p:sp>
        <p:nvSpPr>
          <p:cNvPr id="10" name="Text 5"/>
          <p:cNvSpPr/>
          <p:nvPr/>
        </p:nvSpPr>
        <p:spPr>
          <a:xfrm>
            <a:off x="9894451" y="3976702"/>
            <a:ext cx="3971806" cy="611505"/>
          </a:xfrm>
          <a:prstGeom prst="rect">
            <a:avLst/>
          </a:prstGeom>
          <a:noFill/>
          <a:ln/>
        </p:spPr>
        <p:txBody>
          <a:bodyPr wrap="squar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Control outcomes while enabling innovation</a:t>
            </a:r>
            <a:endParaRPr lang="en-US" sz="1500" dirty="0"/>
          </a:p>
        </p:txBody>
      </p:sp>
      <p:pic>
        <p:nvPicPr>
          <p:cNvPr id="11" name="Image 3" descr="preencoded.png"/>
          <p:cNvPicPr>
            <a:picLocks noChangeAspect="1"/>
          </p:cNvPicPr>
          <p:nvPr/>
        </p:nvPicPr>
        <p:blipFill>
          <a:blip r:embed="rId7"/>
          <a:stretch>
            <a:fillRect/>
          </a:stretch>
        </p:blipFill>
        <p:spPr>
          <a:xfrm>
            <a:off x="5022294" y="3001223"/>
            <a:ext cx="4585692" cy="4585692"/>
          </a:xfrm>
          <a:prstGeom prst="rect">
            <a:avLst/>
          </a:prstGeom>
        </p:spPr>
      </p:pic>
      <p:pic>
        <p:nvPicPr>
          <p:cNvPr id="12" name="Image 4"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74628" y="3761140"/>
            <a:ext cx="285750" cy="285750"/>
          </a:xfrm>
          <a:prstGeom prst="rect">
            <a:avLst/>
          </a:prstGeom>
        </p:spPr>
      </p:pic>
      <p:sp>
        <p:nvSpPr>
          <p:cNvPr id="13" name="Text 6"/>
          <p:cNvSpPr/>
          <p:nvPr/>
        </p:nvSpPr>
        <p:spPr>
          <a:xfrm>
            <a:off x="9894451" y="5999812"/>
            <a:ext cx="2670572" cy="298490"/>
          </a:xfrm>
          <a:prstGeom prst="rect">
            <a:avLst/>
          </a:prstGeom>
          <a:noFill/>
          <a:ln/>
        </p:spPr>
        <p:txBody>
          <a:bodyPr wrap="none" lIns="0" tIns="0" rIns="0" bIns="0" rtlCol="0" anchor="t"/>
          <a:lstStyle/>
          <a:p>
            <a:pPr marL="0" indent="0" algn="l">
              <a:lnSpc>
                <a:spcPts val="2350"/>
              </a:lnSpc>
              <a:buNone/>
            </a:pPr>
            <a:r>
              <a:rPr lang="en-US" sz="1850" dirty="0">
                <a:solidFill>
                  <a:srgbClr val="404155"/>
                </a:solidFill>
                <a:latin typeface="Alexandria" pitchFamily="34" charset="0"/>
                <a:ea typeface="Alexandria" pitchFamily="34" charset="-122"/>
                <a:cs typeface="Alexandria" pitchFamily="34" charset="-120"/>
              </a:rPr>
              <a:t>Control with Creativity</a:t>
            </a:r>
            <a:endParaRPr lang="en-US" sz="1850" dirty="0"/>
          </a:p>
        </p:txBody>
      </p:sp>
      <p:sp>
        <p:nvSpPr>
          <p:cNvPr id="14" name="Text 7"/>
          <p:cNvSpPr/>
          <p:nvPr/>
        </p:nvSpPr>
        <p:spPr>
          <a:xfrm>
            <a:off x="9894451" y="6412840"/>
            <a:ext cx="3971806" cy="611505"/>
          </a:xfrm>
          <a:prstGeom prst="rect">
            <a:avLst/>
          </a:prstGeom>
          <a:noFill/>
          <a:ln/>
        </p:spPr>
        <p:txBody>
          <a:bodyPr wrap="squar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Balance structure with creative problem-solving</a:t>
            </a:r>
            <a:endParaRPr lang="en-US" sz="1500" dirty="0"/>
          </a:p>
        </p:txBody>
      </p:sp>
      <p:pic>
        <p:nvPicPr>
          <p:cNvPr id="15" name="Image 5" descr="preencoded.png"/>
          <p:cNvPicPr>
            <a:picLocks noChangeAspect="1"/>
          </p:cNvPicPr>
          <p:nvPr/>
        </p:nvPicPr>
        <p:blipFill>
          <a:blip r:embed="rId10"/>
          <a:stretch>
            <a:fillRect/>
          </a:stretch>
        </p:blipFill>
        <p:spPr>
          <a:xfrm>
            <a:off x="5022294" y="3001223"/>
            <a:ext cx="4585692" cy="4585692"/>
          </a:xfrm>
          <a:prstGeom prst="rect">
            <a:avLst/>
          </a:prstGeom>
        </p:spPr>
      </p:pic>
      <p:pic>
        <p:nvPicPr>
          <p:cNvPr id="16" name="Image 6"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74628" y="6541011"/>
            <a:ext cx="285750" cy="28575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240393"/>
          </a:xfrm>
          <a:prstGeom prst="rect">
            <a:avLst/>
          </a:prstGeom>
        </p:spPr>
      </p:pic>
      <p:sp>
        <p:nvSpPr>
          <p:cNvPr id="3" name="Text 0"/>
          <p:cNvSpPr/>
          <p:nvPr/>
        </p:nvSpPr>
        <p:spPr>
          <a:xfrm>
            <a:off x="793790" y="1771904"/>
            <a:ext cx="3969425"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Your Path Forward</a:t>
            </a:r>
            <a:endParaRPr lang="en-US" sz="3100" dirty="0"/>
          </a:p>
        </p:txBody>
      </p:sp>
      <p:sp>
        <p:nvSpPr>
          <p:cNvPr id="4" name="Text 1"/>
          <p:cNvSpPr/>
          <p:nvPr/>
        </p:nvSpPr>
        <p:spPr>
          <a:xfrm>
            <a:off x="793790" y="2565693"/>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In a world where change is constant, the most successful leaders aren't purely Agile or purely Waterfall—they're </a:t>
            </a:r>
            <a:r>
              <a:rPr lang="en-US" sz="1550" b="1" dirty="0">
                <a:solidFill>
                  <a:srgbClr val="1B54DA"/>
                </a:solidFill>
                <a:latin typeface="Nobile" pitchFamily="34" charset="0"/>
                <a:ea typeface="Nobile" pitchFamily="34" charset="-122"/>
                <a:cs typeface="Nobile" pitchFamily="34" charset="-120"/>
              </a:rPr>
              <a:t>strategically hybrid</a:t>
            </a:r>
            <a:r>
              <a:rPr lang="en-US" sz="1550" dirty="0">
                <a:solidFill>
                  <a:srgbClr val="404155"/>
                </a:solidFill>
                <a:latin typeface="Nobile" pitchFamily="34" charset="0"/>
                <a:ea typeface="Nobile" pitchFamily="34" charset="-122"/>
                <a:cs typeface="Nobile" pitchFamily="34" charset="-120"/>
              </a:rPr>
              <a:t>.</a:t>
            </a:r>
            <a:endParaRPr lang="en-US" sz="1550" dirty="0"/>
          </a:p>
        </p:txBody>
      </p:sp>
      <p:sp>
        <p:nvSpPr>
          <p:cNvPr id="5" name="Text 2"/>
          <p:cNvSpPr/>
          <p:nvPr/>
        </p:nvSpPr>
        <p:spPr>
          <a:xfrm>
            <a:off x="793790" y="310647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01</a:t>
            </a:r>
            <a:endParaRPr lang="en-US" sz="1550" dirty="0"/>
          </a:p>
        </p:txBody>
      </p:sp>
      <p:sp>
        <p:nvSpPr>
          <p:cNvPr id="6" name="Shape 3"/>
          <p:cNvSpPr/>
          <p:nvPr/>
        </p:nvSpPr>
        <p:spPr>
          <a:xfrm>
            <a:off x="793790" y="3420800"/>
            <a:ext cx="4215289" cy="22860"/>
          </a:xfrm>
          <a:prstGeom prst="rect">
            <a:avLst/>
          </a:prstGeom>
          <a:solidFill>
            <a:srgbClr val="1B54DA"/>
          </a:solidFill>
          <a:ln/>
        </p:spPr>
        <p:txBody>
          <a:bodyPr/>
          <a:lstStyle/>
          <a:p>
            <a:endParaRPr lang="en-US"/>
          </a:p>
        </p:txBody>
      </p:sp>
      <p:sp>
        <p:nvSpPr>
          <p:cNvPr id="7" name="Text 4"/>
          <p:cNvSpPr/>
          <p:nvPr/>
        </p:nvSpPr>
        <p:spPr>
          <a:xfrm>
            <a:off x="793790" y="3565699"/>
            <a:ext cx="2572107"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Build Understanding</a:t>
            </a:r>
            <a:endParaRPr lang="en-US" sz="1950" dirty="0"/>
          </a:p>
        </p:txBody>
      </p:sp>
      <p:sp>
        <p:nvSpPr>
          <p:cNvPr id="8" name="Text 5"/>
          <p:cNvSpPr/>
          <p:nvPr/>
        </p:nvSpPr>
        <p:spPr>
          <a:xfrm>
            <a:off x="793790" y="3994920"/>
            <a:ext cx="4215289"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Start with education on the "why" behind Agile principles</a:t>
            </a:r>
            <a:endParaRPr lang="en-US" sz="1550" dirty="0"/>
          </a:p>
        </p:txBody>
      </p:sp>
      <p:sp>
        <p:nvSpPr>
          <p:cNvPr id="9" name="Text 6"/>
          <p:cNvSpPr/>
          <p:nvPr/>
        </p:nvSpPr>
        <p:spPr>
          <a:xfrm>
            <a:off x="5207437" y="310647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02</a:t>
            </a:r>
            <a:endParaRPr lang="en-US" sz="1550" dirty="0"/>
          </a:p>
        </p:txBody>
      </p:sp>
      <p:sp>
        <p:nvSpPr>
          <p:cNvPr id="10" name="Shape 7"/>
          <p:cNvSpPr/>
          <p:nvPr/>
        </p:nvSpPr>
        <p:spPr>
          <a:xfrm>
            <a:off x="5207437" y="3420800"/>
            <a:ext cx="4215408" cy="22860"/>
          </a:xfrm>
          <a:prstGeom prst="rect">
            <a:avLst/>
          </a:prstGeom>
          <a:solidFill>
            <a:srgbClr val="1B54DA"/>
          </a:solidFill>
          <a:ln/>
        </p:spPr>
        <p:txBody>
          <a:bodyPr/>
          <a:lstStyle/>
          <a:p>
            <a:endParaRPr lang="en-US"/>
          </a:p>
        </p:txBody>
      </p:sp>
      <p:sp>
        <p:nvSpPr>
          <p:cNvPr id="11" name="Text 8"/>
          <p:cNvSpPr/>
          <p:nvPr/>
        </p:nvSpPr>
        <p:spPr>
          <a:xfrm>
            <a:off x="5207437" y="356569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Start Small</a:t>
            </a:r>
            <a:endParaRPr lang="en-US" sz="1950" dirty="0"/>
          </a:p>
        </p:txBody>
      </p:sp>
      <p:sp>
        <p:nvSpPr>
          <p:cNvPr id="12" name="Text 9"/>
          <p:cNvSpPr/>
          <p:nvPr/>
        </p:nvSpPr>
        <p:spPr>
          <a:xfrm>
            <a:off x="5207437" y="3994920"/>
            <a:ext cx="4215408"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Pilot one or two practices in a low-risk project area</a:t>
            </a:r>
            <a:endParaRPr lang="en-US" sz="1550" dirty="0"/>
          </a:p>
        </p:txBody>
      </p:sp>
      <p:sp>
        <p:nvSpPr>
          <p:cNvPr id="13" name="Text 10"/>
          <p:cNvSpPr/>
          <p:nvPr/>
        </p:nvSpPr>
        <p:spPr>
          <a:xfrm>
            <a:off x="9621203" y="310647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03</a:t>
            </a:r>
            <a:endParaRPr lang="en-US" sz="1550" dirty="0"/>
          </a:p>
        </p:txBody>
      </p:sp>
      <p:sp>
        <p:nvSpPr>
          <p:cNvPr id="14" name="Shape 11"/>
          <p:cNvSpPr/>
          <p:nvPr/>
        </p:nvSpPr>
        <p:spPr>
          <a:xfrm>
            <a:off x="9621203" y="3420800"/>
            <a:ext cx="4215289" cy="22860"/>
          </a:xfrm>
          <a:prstGeom prst="rect">
            <a:avLst/>
          </a:prstGeom>
          <a:solidFill>
            <a:srgbClr val="1B54DA"/>
          </a:solidFill>
          <a:ln/>
        </p:spPr>
        <p:txBody>
          <a:bodyPr/>
          <a:lstStyle/>
          <a:p>
            <a:endParaRPr lang="en-US"/>
          </a:p>
        </p:txBody>
      </p:sp>
      <p:sp>
        <p:nvSpPr>
          <p:cNvPr id="15" name="Text 12"/>
          <p:cNvSpPr/>
          <p:nvPr/>
        </p:nvSpPr>
        <p:spPr>
          <a:xfrm>
            <a:off x="9621203" y="356569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Measure Impact</a:t>
            </a:r>
            <a:endParaRPr lang="en-US" sz="1950" dirty="0"/>
          </a:p>
        </p:txBody>
      </p:sp>
      <p:sp>
        <p:nvSpPr>
          <p:cNvPr id="16" name="Text 13"/>
          <p:cNvSpPr/>
          <p:nvPr/>
        </p:nvSpPr>
        <p:spPr>
          <a:xfrm>
            <a:off x="9621203" y="3994920"/>
            <a:ext cx="4215289"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Track improvements in delivery speed, quality, and team satisfaction</a:t>
            </a:r>
            <a:endParaRPr lang="en-US" sz="1550" dirty="0"/>
          </a:p>
        </p:txBody>
      </p:sp>
      <p:sp>
        <p:nvSpPr>
          <p:cNvPr id="17" name="Text 14"/>
          <p:cNvSpPr/>
          <p:nvPr/>
        </p:nvSpPr>
        <p:spPr>
          <a:xfrm>
            <a:off x="793790" y="497718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04</a:t>
            </a:r>
            <a:endParaRPr lang="en-US" sz="1550" dirty="0"/>
          </a:p>
        </p:txBody>
      </p:sp>
      <p:sp>
        <p:nvSpPr>
          <p:cNvPr id="18" name="Shape 15"/>
          <p:cNvSpPr/>
          <p:nvPr/>
        </p:nvSpPr>
        <p:spPr>
          <a:xfrm>
            <a:off x="793790" y="5291510"/>
            <a:ext cx="6422112" cy="22860"/>
          </a:xfrm>
          <a:prstGeom prst="rect">
            <a:avLst/>
          </a:prstGeom>
          <a:solidFill>
            <a:srgbClr val="1B54DA"/>
          </a:solidFill>
          <a:ln/>
        </p:spPr>
        <p:txBody>
          <a:bodyPr/>
          <a:lstStyle/>
          <a:p>
            <a:endParaRPr lang="en-US"/>
          </a:p>
        </p:txBody>
      </p:sp>
      <p:sp>
        <p:nvSpPr>
          <p:cNvPr id="19" name="Text 16"/>
          <p:cNvSpPr/>
          <p:nvPr/>
        </p:nvSpPr>
        <p:spPr>
          <a:xfrm>
            <a:off x="793790" y="543640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Scale Gradually</a:t>
            </a:r>
            <a:endParaRPr lang="en-US" sz="1950" dirty="0"/>
          </a:p>
        </p:txBody>
      </p:sp>
      <p:sp>
        <p:nvSpPr>
          <p:cNvPr id="20" name="Text 17"/>
          <p:cNvSpPr/>
          <p:nvPr/>
        </p:nvSpPr>
        <p:spPr>
          <a:xfrm>
            <a:off x="793790" y="5865630"/>
            <a:ext cx="6422112"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Expand successful practices across more teams and projects</a:t>
            </a:r>
            <a:endParaRPr lang="en-US" sz="1550" dirty="0"/>
          </a:p>
        </p:txBody>
      </p:sp>
      <p:sp>
        <p:nvSpPr>
          <p:cNvPr id="21" name="Text 18"/>
          <p:cNvSpPr/>
          <p:nvPr/>
        </p:nvSpPr>
        <p:spPr>
          <a:xfrm>
            <a:off x="7414260" y="497718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05</a:t>
            </a:r>
            <a:endParaRPr lang="en-US" sz="1550" dirty="0"/>
          </a:p>
        </p:txBody>
      </p:sp>
      <p:sp>
        <p:nvSpPr>
          <p:cNvPr id="22" name="Shape 19"/>
          <p:cNvSpPr/>
          <p:nvPr/>
        </p:nvSpPr>
        <p:spPr>
          <a:xfrm>
            <a:off x="7414260" y="5291510"/>
            <a:ext cx="6422231" cy="22860"/>
          </a:xfrm>
          <a:prstGeom prst="rect">
            <a:avLst/>
          </a:prstGeom>
          <a:solidFill>
            <a:srgbClr val="1B54DA"/>
          </a:solidFill>
          <a:ln/>
        </p:spPr>
        <p:txBody>
          <a:bodyPr/>
          <a:lstStyle/>
          <a:p>
            <a:endParaRPr lang="en-US"/>
          </a:p>
        </p:txBody>
      </p:sp>
      <p:sp>
        <p:nvSpPr>
          <p:cNvPr id="23" name="Text 20"/>
          <p:cNvSpPr/>
          <p:nvPr/>
        </p:nvSpPr>
        <p:spPr>
          <a:xfrm>
            <a:off x="7414260" y="5436409"/>
            <a:ext cx="249495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Iterate Continuously</a:t>
            </a:r>
            <a:endParaRPr lang="en-US" sz="1950" dirty="0"/>
          </a:p>
        </p:txBody>
      </p:sp>
      <p:sp>
        <p:nvSpPr>
          <p:cNvPr id="24" name="Text 21"/>
          <p:cNvSpPr/>
          <p:nvPr/>
        </p:nvSpPr>
        <p:spPr>
          <a:xfrm>
            <a:off x="7414260" y="5865630"/>
            <a:ext cx="6422231"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Refine your approach based on feedback and results</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820108"/>
            <a:ext cx="7556421" cy="2480786"/>
          </a:xfrm>
          <a:prstGeom prst="rect">
            <a:avLst/>
          </a:prstGeom>
          <a:noFill/>
          <a:ln/>
        </p:spPr>
        <p:txBody>
          <a:bodyPr wrap="square" lIns="0" tIns="0" rIns="0" bIns="0" rtlCol="0" anchor="t"/>
          <a:lstStyle/>
          <a:p>
            <a:pPr marL="0" indent="0" algn="l">
              <a:lnSpc>
                <a:spcPts val="9750"/>
              </a:lnSpc>
              <a:buNone/>
            </a:pPr>
            <a:r>
              <a:rPr lang="en-US" sz="7800" dirty="0">
                <a:solidFill>
                  <a:srgbClr val="1B1B27"/>
                </a:solidFill>
                <a:latin typeface="Alexandria" pitchFamily="34" charset="0"/>
                <a:ea typeface="Alexandria" pitchFamily="34" charset="-122"/>
                <a:cs typeface="Alexandria" pitchFamily="34" charset="-120"/>
              </a:rPr>
              <a:t>The Future is Hybrid</a:t>
            </a:r>
            <a:endParaRPr lang="en-US" sz="7800" dirty="0"/>
          </a:p>
        </p:txBody>
      </p:sp>
      <p:sp>
        <p:nvSpPr>
          <p:cNvPr id="4" name="Text 1"/>
          <p:cNvSpPr/>
          <p:nvPr/>
        </p:nvSpPr>
        <p:spPr>
          <a:xfrm>
            <a:off x="6280190" y="4598551"/>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You don't need to choose between structure and flexibility. By applying Agile mindsets within Waterfall frameworks, you can deliver projects that are both disciplined and dynamic—projects that meet today's needs while adapting to tomorrow's opportunities.</a:t>
            </a:r>
            <a:endParaRPr lang="en-US" sz="1550" dirty="0"/>
          </a:p>
        </p:txBody>
      </p:sp>
      <p:sp>
        <p:nvSpPr>
          <p:cNvPr id="5" name="Text 2"/>
          <p:cNvSpPr/>
          <p:nvPr/>
        </p:nvSpPr>
        <p:spPr>
          <a:xfrm>
            <a:off x="6280190" y="6091952"/>
            <a:ext cx="7556421"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bridge is yours to build.</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779289"/>
            <a:ext cx="5829538"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The Challenge We Face Today</a:t>
            </a:r>
            <a:endParaRPr lang="en-US" sz="3100" dirty="0"/>
          </a:p>
        </p:txBody>
      </p:sp>
      <p:sp>
        <p:nvSpPr>
          <p:cNvPr id="4" name="Text 1"/>
          <p:cNvSpPr/>
          <p:nvPr/>
        </p:nvSpPr>
        <p:spPr>
          <a:xfrm>
            <a:off x="793790" y="1771437"/>
            <a:ext cx="3536156" cy="620316"/>
          </a:xfrm>
          <a:prstGeom prst="rect">
            <a:avLst/>
          </a:prstGeom>
          <a:noFill/>
          <a:ln/>
        </p:spPr>
        <p:txBody>
          <a:bodyPr wrap="square" lIns="0" tIns="0" rIns="0" bIns="0" rtlCol="0" anchor="t"/>
          <a:lstStyle/>
          <a:p>
            <a:pPr marL="0" indent="0" algn="l">
              <a:lnSpc>
                <a:spcPts val="2400"/>
              </a:lnSpc>
              <a:buNone/>
            </a:pPr>
            <a:r>
              <a:rPr lang="en-US" sz="1950" dirty="0">
                <a:solidFill>
                  <a:srgbClr val="1B1B27"/>
                </a:solidFill>
                <a:latin typeface="Alexandria" pitchFamily="34" charset="0"/>
                <a:ea typeface="Alexandria" pitchFamily="34" charset="-122"/>
                <a:cs typeface="Alexandria" pitchFamily="34" charset="-120"/>
              </a:rPr>
              <a:t>Traditional Waterfall Strength</a:t>
            </a:r>
            <a:endParaRPr lang="en-US" sz="1950" dirty="0"/>
          </a:p>
        </p:txBody>
      </p:sp>
      <p:sp>
        <p:nvSpPr>
          <p:cNvPr id="5" name="Text 2"/>
          <p:cNvSpPr/>
          <p:nvPr/>
        </p:nvSpPr>
        <p:spPr>
          <a:xfrm>
            <a:off x="793790" y="2590110"/>
            <a:ext cx="3536156" cy="190523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For decades, Waterfall has provided the foundation for disciplined project delivery—a structured approach that emphasizes documentation, governance, and control. It offers predictability and clear milestones.</a:t>
            </a:r>
            <a:endParaRPr lang="en-US" sz="1550" dirty="0"/>
          </a:p>
        </p:txBody>
      </p:sp>
      <p:sp>
        <p:nvSpPr>
          <p:cNvPr id="6" name="Text 3"/>
          <p:cNvSpPr/>
          <p:nvPr/>
        </p:nvSpPr>
        <p:spPr>
          <a:xfrm>
            <a:off x="4821674" y="1771437"/>
            <a:ext cx="3013353" cy="310158"/>
          </a:xfrm>
          <a:prstGeom prst="rect">
            <a:avLst/>
          </a:prstGeom>
          <a:noFill/>
          <a:ln/>
        </p:spPr>
        <p:txBody>
          <a:bodyPr wrap="none" lIns="0" tIns="0" rIns="0" bIns="0" rtlCol="0" anchor="t"/>
          <a:lstStyle/>
          <a:p>
            <a:pPr marL="0" indent="0" algn="l">
              <a:lnSpc>
                <a:spcPts val="2400"/>
              </a:lnSpc>
              <a:buNone/>
            </a:pPr>
            <a:r>
              <a:rPr lang="en-US" sz="1950" dirty="0">
                <a:solidFill>
                  <a:srgbClr val="1B1B27"/>
                </a:solidFill>
                <a:latin typeface="Alexandria" pitchFamily="34" charset="0"/>
                <a:ea typeface="Alexandria" pitchFamily="34" charset="-122"/>
                <a:cs typeface="Alexandria" pitchFamily="34" charset="-120"/>
              </a:rPr>
              <a:t>Modern Business Reality</a:t>
            </a:r>
            <a:endParaRPr lang="en-US" sz="1950" dirty="0"/>
          </a:p>
        </p:txBody>
      </p:sp>
      <p:sp>
        <p:nvSpPr>
          <p:cNvPr id="7" name="Text 4"/>
          <p:cNvSpPr/>
          <p:nvPr/>
        </p:nvSpPr>
        <p:spPr>
          <a:xfrm>
            <a:off x="4821674" y="2279953"/>
            <a:ext cx="3536156" cy="190523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In today's fast-paced landscape, rigid plans often clash with reality. Requirements evolve, priorities shift, and teams are expected to deliver faster with fewer resources. Adaptability has become essential.</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240393"/>
          </a:xfrm>
          <a:prstGeom prst="rect">
            <a:avLst/>
          </a:prstGeom>
        </p:spPr>
      </p:pic>
      <p:sp>
        <p:nvSpPr>
          <p:cNvPr id="3" name="Text 0"/>
          <p:cNvSpPr/>
          <p:nvPr/>
        </p:nvSpPr>
        <p:spPr>
          <a:xfrm>
            <a:off x="793790" y="1666246"/>
            <a:ext cx="6035516"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The Solution: An Agile Mindset</a:t>
            </a:r>
            <a:endParaRPr lang="en-US" sz="3100" dirty="0"/>
          </a:p>
        </p:txBody>
      </p:sp>
      <p:sp>
        <p:nvSpPr>
          <p:cNvPr id="4" name="Text 1"/>
          <p:cNvSpPr/>
          <p:nvPr/>
        </p:nvSpPr>
        <p:spPr>
          <a:xfrm>
            <a:off x="793790" y="2460036"/>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Enter the </a:t>
            </a:r>
            <a:r>
              <a:rPr lang="en-US" sz="1550" b="1" dirty="0">
                <a:solidFill>
                  <a:srgbClr val="404155"/>
                </a:solidFill>
                <a:latin typeface="Nobile" pitchFamily="34" charset="0"/>
                <a:ea typeface="Nobile" pitchFamily="34" charset="-122"/>
                <a:cs typeface="Nobile" pitchFamily="34" charset="-120"/>
              </a:rPr>
              <a:t>Agile mindset</a:t>
            </a:r>
            <a:r>
              <a:rPr lang="en-US" sz="1550" dirty="0">
                <a:solidFill>
                  <a:srgbClr val="404155"/>
                </a:solidFill>
                <a:latin typeface="Nobile" pitchFamily="34" charset="0"/>
                <a:ea typeface="Nobile" pitchFamily="34" charset="-122"/>
                <a:cs typeface="Nobile" pitchFamily="34" charset="-120"/>
              </a:rPr>
              <a:t>—not as a methodology to replace Waterfall, but as a philosophy to enhance it. When applied thoughtfully, Agile principles can breathe flexibility, collaboration, and responsiveness into even the most traditional project environments.</a:t>
            </a:r>
            <a:endParaRPr lang="en-US" sz="1550" dirty="0"/>
          </a:p>
        </p:txBody>
      </p:sp>
      <p:sp>
        <p:nvSpPr>
          <p:cNvPr id="5" name="Shape 2"/>
          <p:cNvSpPr/>
          <p:nvPr/>
        </p:nvSpPr>
        <p:spPr>
          <a:xfrm>
            <a:off x="793790" y="3318357"/>
            <a:ext cx="4215289" cy="2269927"/>
          </a:xfrm>
          <a:prstGeom prst="roundRect">
            <a:avLst>
              <a:gd name="adj" fmla="val 3672"/>
            </a:avLst>
          </a:prstGeom>
          <a:solidFill>
            <a:srgbClr val="D2DDF9"/>
          </a:solidFill>
          <a:ln w="7620">
            <a:solidFill>
              <a:srgbClr val="B8C3DF"/>
            </a:solidFill>
            <a:prstDash val="solid"/>
          </a:ln>
        </p:spPr>
        <p:txBody>
          <a:bodyPr/>
          <a:lstStyle/>
          <a:p>
            <a:endParaRPr lang="en-US"/>
          </a:p>
        </p:txBody>
      </p:sp>
      <p:sp>
        <p:nvSpPr>
          <p:cNvPr id="6" name="Shape 3"/>
          <p:cNvSpPr/>
          <p:nvPr/>
        </p:nvSpPr>
        <p:spPr>
          <a:xfrm>
            <a:off x="999768" y="3524336"/>
            <a:ext cx="595313" cy="595313"/>
          </a:xfrm>
          <a:prstGeom prst="roundRect">
            <a:avLst>
              <a:gd name="adj" fmla="val 15358451"/>
            </a:avLst>
          </a:prstGeom>
          <a:solidFill>
            <a:srgbClr val="1B54DA"/>
          </a:solidFill>
          <a:ln/>
        </p:spPr>
        <p:txBody>
          <a:bodyPr/>
          <a:lstStyle/>
          <a:p>
            <a:endParaRPr lang="en-US"/>
          </a:p>
        </p:txBody>
      </p:sp>
      <p:pic>
        <p:nvPicPr>
          <p:cNvPr id="7"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3479" y="3687927"/>
            <a:ext cx="267891" cy="267891"/>
          </a:xfrm>
          <a:prstGeom prst="rect">
            <a:avLst/>
          </a:prstGeom>
        </p:spPr>
      </p:pic>
      <p:sp>
        <p:nvSpPr>
          <p:cNvPr id="8" name="Text 4"/>
          <p:cNvSpPr/>
          <p:nvPr/>
        </p:nvSpPr>
        <p:spPr>
          <a:xfrm>
            <a:off x="999768" y="431800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Flexibility</a:t>
            </a:r>
            <a:endParaRPr lang="en-US" sz="1950" dirty="0"/>
          </a:p>
        </p:txBody>
      </p:sp>
      <p:sp>
        <p:nvSpPr>
          <p:cNvPr id="9" name="Text 5"/>
          <p:cNvSpPr/>
          <p:nvPr/>
        </p:nvSpPr>
        <p:spPr>
          <a:xfrm>
            <a:off x="999768" y="4747226"/>
            <a:ext cx="3803333"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Adapt to change without losing control</a:t>
            </a:r>
            <a:endParaRPr lang="en-US" sz="1550" dirty="0"/>
          </a:p>
        </p:txBody>
      </p:sp>
      <p:sp>
        <p:nvSpPr>
          <p:cNvPr id="10" name="Shape 6"/>
          <p:cNvSpPr/>
          <p:nvPr/>
        </p:nvSpPr>
        <p:spPr>
          <a:xfrm>
            <a:off x="5207437" y="3318357"/>
            <a:ext cx="4215408" cy="2269927"/>
          </a:xfrm>
          <a:prstGeom prst="roundRect">
            <a:avLst>
              <a:gd name="adj" fmla="val 3672"/>
            </a:avLst>
          </a:prstGeom>
          <a:solidFill>
            <a:srgbClr val="D2DDF9"/>
          </a:solidFill>
          <a:ln w="7620">
            <a:solidFill>
              <a:srgbClr val="B8C3DF"/>
            </a:solidFill>
            <a:prstDash val="solid"/>
          </a:ln>
        </p:spPr>
        <p:txBody>
          <a:bodyPr/>
          <a:lstStyle/>
          <a:p>
            <a:endParaRPr lang="en-US"/>
          </a:p>
        </p:txBody>
      </p:sp>
      <p:sp>
        <p:nvSpPr>
          <p:cNvPr id="11" name="Shape 7"/>
          <p:cNvSpPr/>
          <p:nvPr/>
        </p:nvSpPr>
        <p:spPr>
          <a:xfrm>
            <a:off x="5413415" y="3524336"/>
            <a:ext cx="595313" cy="595313"/>
          </a:xfrm>
          <a:prstGeom prst="roundRect">
            <a:avLst>
              <a:gd name="adj" fmla="val 15358451"/>
            </a:avLst>
          </a:prstGeom>
          <a:solidFill>
            <a:srgbClr val="1B54DA"/>
          </a:solidFill>
          <a:ln/>
        </p:spPr>
        <p:txBody>
          <a:bodyPr/>
          <a:lstStyle/>
          <a:p>
            <a:endParaRPr lang="en-US"/>
          </a:p>
        </p:txBody>
      </p:sp>
      <p:pic>
        <p:nvPicPr>
          <p:cNvPr id="12"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77126" y="3687927"/>
            <a:ext cx="267891" cy="267891"/>
          </a:xfrm>
          <a:prstGeom prst="rect">
            <a:avLst/>
          </a:prstGeom>
        </p:spPr>
      </p:pic>
      <p:sp>
        <p:nvSpPr>
          <p:cNvPr id="13" name="Text 8"/>
          <p:cNvSpPr/>
          <p:nvPr/>
        </p:nvSpPr>
        <p:spPr>
          <a:xfrm>
            <a:off x="5413415" y="431800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Collaboration</a:t>
            </a:r>
            <a:endParaRPr lang="en-US" sz="1950" dirty="0"/>
          </a:p>
        </p:txBody>
      </p:sp>
      <p:sp>
        <p:nvSpPr>
          <p:cNvPr id="14" name="Text 9"/>
          <p:cNvSpPr/>
          <p:nvPr/>
        </p:nvSpPr>
        <p:spPr>
          <a:xfrm>
            <a:off x="5413415" y="4747226"/>
            <a:ext cx="3803452"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Build trust-based partnerships across teams</a:t>
            </a:r>
            <a:endParaRPr lang="en-US" sz="1550" dirty="0"/>
          </a:p>
        </p:txBody>
      </p:sp>
      <p:sp>
        <p:nvSpPr>
          <p:cNvPr id="15" name="Shape 10"/>
          <p:cNvSpPr/>
          <p:nvPr/>
        </p:nvSpPr>
        <p:spPr>
          <a:xfrm>
            <a:off x="9621203" y="3318357"/>
            <a:ext cx="4215289" cy="2269927"/>
          </a:xfrm>
          <a:prstGeom prst="roundRect">
            <a:avLst>
              <a:gd name="adj" fmla="val 3672"/>
            </a:avLst>
          </a:prstGeom>
          <a:solidFill>
            <a:srgbClr val="D2DDF9"/>
          </a:solidFill>
          <a:ln w="7620">
            <a:solidFill>
              <a:srgbClr val="B8C3DF"/>
            </a:solidFill>
            <a:prstDash val="solid"/>
          </a:ln>
        </p:spPr>
        <p:txBody>
          <a:bodyPr/>
          <a:lstStyle/>
          <a:p>
            <a:endParaRPr lang="en-US"/>
          </a:p>
        </p:txBody>
      </p:sp>
      <p:sp>
        <p:nvSpPr>
          <p:cNvPr id="16" name="Shape 11"/>
          <p:cNvSpPr/>
          <p:nvPr/>
        </p:nvSpPr>
        <p:spPr>
          <a:xfrm>
            <a:off x="9827181" y="3524336"/>
            <a:ext cx="595313" cy="595313"/>
          </a:xfrm>
          <a:prstGeom prst="roundRect">
            <a:avLst>
              <a:gd name="adj" fmla="val 15358451"/>
            </a:avLst>
          </a:prstGeom>
          <a:solidFill>
            <a:srgbClr val="1B54DA"/>
          </a:solidFill>
          <a:ln/>
        </p:spPr>
        <p:txBody>
          <a:bodyPr/>
          <a:lstStyle/>
          <a:p>
            <a:endParaRPr lang="en-US"/>
          </a:p>
        </p:txBody>
      </p:sp>
      <p:pic>
        <p:nvPicPr>
          <p:cNvPr id="17"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90892" y="3687927"/>
            <a:ext cx="267891" cy="267891"/>
          </a:xfrm>
          <a:prstGeom prst="rect">
            <a:avLst/>
          </a:prstGeom>
        </p:spPr>
      </p:pic>
      <p:sp>
        <p:nvSpPr>
          <p:cNvPr id="18" name="Text 12"/>
          <p:cNvSpPr/>
          <p:nvPr/>
        </p:nvSpPr>
        <p:spPr>
          <a:xfrm>
            <a:off x="9827181" y="431800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Responsiveness</a:t>
            </a:r>
            <a:endParaRPr lang="en-US" sz="1950" dirty="0"/>
          </a:p>
        </p:txBody>
      </p:sp>
      <p:sp>
        <p:nvSpPr>
          <p:cNvPr id="19" name="Text 13"/>
          <p:cNvSpPr/>
          <p:nvPr/>
        </p:nvSpPr>
        <p:spPr>
          <a:xfrm>
            <a:off x="9827181" y="4747226"/>
            <a:ext cx="3803333"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Deliver value faster and reduce rework</a:t>
            </a:r>
            <a:endParaRPr lang="en-US" sz="1550" dirty="0"/>
          </a:p>
        </p:txBody>
      </p:sp>
      <p:sp>
        <p:nvSpPr>
          <p:cNvPr id="20" name="Text 14"/>
          <p:cNvSpPr/>
          <p:nvPr/>
        </p:nvSpPr>
        <p:spPr>
          <a:xfrm>
            <a:off x="793790" y="5811526"/>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Let's explore how to bridge the gap between structure and adaptability—and make Waterfall projects work smarter.</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805690"/>
            <a:ext cx="7556421" cy="992267"/>
          </a:xfrm>
          <a:prstGeom prst="rect">
            <a:avLst/>
          </a:prstGeom>
          <a:noFill/>
          <a:ln/>
        </p:spPr>
        <p:txBody>
          <a:bodyPr wrap="squar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Principle #1: Start with the "Why" of Agility</a:t>
            </a:r>
            <a:endParaRPr lang="en-US" sz="3100" dirty="0"/>
          </a:p>
        </p:txBody>
      </p:sp>
      <p:sp>
        <p:nvSpPr>
          <p:cNvPr id="4" name="Text 1"/>
          <p:cNvSpPr/>
          <p:nvPr/>
        </p:nvSpPr>
        <p:spPr>
          <a:xfrm>
            <a:off x="6280190" y="2095613"/>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Agility isn't about adopting Scrum ceremonies or Kanban boards—it's about embracing </a:t>
            </a:r>
            <a:r>
              <a:rPr lang="en-US" sz="1550" b="1" dirty="0">
                <a:solidFill>
                  <a:srgbClr val="1B54DA"/>
                </a:solidFill>
                <a:latin typeface="Nobile" pitchFamily="34" charset="0"/>
                <a:ea typeface="Nobile" pitchFamily="34" charset="-122"/>
                <a:cs typeface="Nobile" pitchFamily="34" charset="-120"/>
              </a:rPr>
              <a:t>continuous learning, adaptability, and collaboration</a:t>
            </a:r>
            <a:r>
              <a:rPr lang="en-US" sz="1550" dirty="0">
                <a:solidFill>
                  <a:srgbClr val="404155"/>
                </a:solidFill>
                <a:latin typeface="Nobile" pitchFamily="34" charset="0"/>
                <a:ea typeface="Nobile" pitchFamily="34" charset="-122"/>
                <a:cs typeface="Nobile" pitchFamily="34" charset="-120"/>
              </a:rPr>
              <a:t>.</a:t>
            </a:r>
            <a:endParaRPr lang="en-US" sz="1550" dirty="0"/>
          </a:p>
        </p:txBody>
      </p:sp>
      <p:sp>
        <p:nvSpPr>
          <p:cNvPr id="5" name="Shape 2"/>
          <p:cNvSpPr/>
          <p:nvPr/>
        </p:nvSpPr>
        <p:spPr>
          <a:xfrm>
            <a:off x="6280190" y="2953935"/>
            <a:ext cx="7556421" cy="1478280"/>
          </a:xfrm>
          <a:prstGeom prst="roundRect">
            <a:avLst>
              <a:gd name="adj" fmla="val 5639"/>
            </a:avLst>
          </a:prstGeom>
          <a:solidFill>
            <a:srgbClr val="BBCDF7"/>
          </a:solidFill>
          <a:ln/>
        </p:spPr>
        <p:txBody>
          <a:bodyPr/>
          <a:lstStyle/>
          <a:p>
            <a:endParaRPr lang="en-US"/>
          </a:p>
        </p:txBody>
      </p:sp>
      <p:pic>
        <p:nvPicPr>
          <p:cNvPr id="6" name="Image 1" descr="preencoded.png"/>
          <p:cNvPicPr>
            <a:picLocks noChangeAspect="1"/>
          </p:cNvPicPr>
          <p:nvPr/>
        </p:nvPicPr>
        <p:blipFill>
          <a:blip r:embed="rId4"/>
          <a:stretch>
            <a:fillRect/>
          </a:stretch>
        </p:blipFill>
        <p:spPr>
          <a:xfrm>
            <a:off x="6478548" y="3241590"/>
            <a:ext cx="248007" cy="198358"/>
          </a:xfrm>
          <a:prstGeom prst="rect">
            <a:avLst/>
          </a:prstGeom>
        </p:spPr>
      </p:pic>
      <p:sp>
        <p:nvSpPr>
          <p:cNvPr id="7" name="Text 3"/>
          <p:cNvSpPr/>
          <p:nvPr/>
        </p:nvSpPr>
        <p:spPr>
          <a:xfrm>
            <a:off x="6924913" y="3201823"/>
            <a:ext cx="6713339" cy="95261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obile" pitchFamily="34" charset="0"/>
                <a:ea typeface="Nobile" pitchFamily="34" charset="-122"/>
                <a:cs typeface="Nobile" pitchFamily="34" charset="-120"/>
              </a:rPr>
              <a:t>Frame Agile not as a "methodology change," but as a </a:t>
            </a:r>
            <a:r>
              <a:rPr lang="en-US" sz="1550" b="1" dirty="0">
                <a:solidFill>
                  <a:srgbClr val="000000"/>
                </a:solidFill>
                <a:latin typeface="Nobile" pitchFamily="34" charset="0"/>
                <a:ea typeface="Nobile" pitchFamily="34" charset="-122"/>
                <a:cs typeface="Nobile" pitchFamily="34" charset="-120"/>
              </a:rPr>
              <a:t>cultural enhancement</a:t>
            </a:r>
            <a:r>
              <a:rPr lang="en-US" sz="1550" dirty="0">
                <a:solidFill>
                  <a:srgbClr val="000000"/>
                </a:solidFill>
                <a:latin typeface="Nobile" pitchFamily="34" charset="0"/>
                <a:ea typeface="Nobile" pitchFamily="34" charset="-122"/>
                <a:cs typeface="Nobile" pitchFamily="34" charset="-120"/>
              </a:rPr>
              <a:t>: a way to deliver value faster, improve stakeholder satisfaction, and reduce rework.</a:t>
            </a:r>
            <a:endParaRPr lang="en-US" sz="1550" dirty="0"/>
          </a:p>
        </p:txBody>
      </p:sp>
      <p:sp>
        <p:nvSpPr>
          <p:cNvPr id="8" name="Text 4"/>
          <p:cNvSpPr/>
          <p:nvPr/>
        </p:nvSpPr>
        <p:spPr>
          <a:xfrm>
            <a:off x="6280190" y="4655457"/>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Before introducing Agile practices into a Waterfall setting, help your team understand </a:t>
            </a:r>
            <a:r>
              <a:rPr lang="en-US" sz="1550" i="1" dirty="0">
                <a:solidFill>
                  <a:srgbClr val="404155"/>
                </a:solidFill>
                <a:latin typeface="Nobile" pitchFamily="34" charset="0"/>
                <a:ea typeface="Nobile" pitchFamily="34" charset="-122"/>
                <a:cs typeface="Nobile" pitchFamily="34" charset="-120"/>
              </a:rPr>
              <a:t>why</a:t>
            </a:r>
            <a:r>
              <a:rPr lang="en-US" sz="1550" dirty="0">
                <a:solidFill>
                  <a:srgbClr val="404155"/>
                </a:solidFill>
                <a:latin typeface="Nobile" pitchFamily="34" charset="0"/>
                <a:ea typeface="Nobile" pitchFamily="34" charset="-122"/>
                <a:cs typeface="Nobile" pitchFamily="34" charset="-120"/>
              </a:rPr>
              <a:t> you're doing it. Once teams grasp the "why," they'll naturally start looking for better ways to collaborate and respond to change. This foundation creates buy-in and reduces resistance.</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240393"/>
          </a:xfrm>
          <a:prstGeom prst="rect">
            <a:avLst/>
          </a:prstGeom>
        </p:spPr>
      </p:pic>
      <p:sp>
        <p:nvSpPr>
          <p:cNvPr id="3" name="Text 0"/>
          <p:cNvSpPr/>
          <p:nvPr/>
        </p:nvSpPr>
        <p:spPr>
          <a:xfrm>
            <a:off x="793790" y="1866195"/>
            <a:ext cx="9913382"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Principle #2: Shift the Focus from Process to Value</a:t>
            </a:r>
            <a:endParaRPr lang="en-US" sz="3100" dirty="0"/>
          </a:p>
        </p:txBody>
      </p:sp>
      <p:sp>
        <p:nvSpPr>
          <p:cNvPr id="4" name="Text 1"/>
          <p:cNvSpPr/>
          <p:nvPr/>
        </p:nvSpPr>
        <p:spPr>
          <a:xfrm>
            <a:off x="793790" y="2659984"/>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In Waterfall projects, process compliance can sometimes overshadow value delivery. By adopting an Agile mindset, project managers can reframe success around </a:t>
            </a:r>
            <a:r>
              <a:rPr lang="en-US" sz="1550" b="1" dirty="0">
                <a:solidFill>
                  <a:srgbClr val="1B54DA"/>
                </a:solidFill>
                <a:latin typeface="Nobile" pitchFamily="34" charset="0"/>
                <a:ea typeface="Nobile" pitchFamily="34" charset="-122"/>
                <a:cs typeface="Nobile" pitchFamily="34" charset="-120"/>
              </a:rPr>
              <a:t>outcomes, not outputs</a:t>
            </a:r>
            <a:r>
              <a:rPr lang="en-US" sz="1550" dirty="0">
                <a:solidFill>
                  <a:srgbClr val="404155"/>
                </a:solidFill>
                <a:latin typeface="Nobile" pitchFamily="34" charset="0"/>
                <a:ea typeface="Nobile" pitchFamily="34" charset="-122"/>
                <a:cs typeface="Nobile" pitchFamily="34" charset="-120"/>
              </a:rPr>
              <a:t>.</a:t>
            </a:r>
            <a:endParaRPr lang="en-US" sz="1550" dirty="0"/>
          </a:p>
        </p:txBody>
      </p:sp>
      <p:sp>
        <p:nvSpPr>
          <p:cNvPr id="5" name="Shape 2"/>
          <p:cNvSpPr/>
          <p:nvPr/>
        </p:nvSpPr>
        <p:spPr>
          <a:xfrm>
            <a:off x="793790" y="3518306"/>
            <a:ext cx="4215289" cy="1816894"/>
          </a:xfrm>
          <a:prstGeom prst="roundRect">
            <a:avLst>
              <a:gd name="adj" fmla="val 6039"/>
            </a:avLst>
          </a:prstGeom>
          <a:solidFill>
            <a:srgbClr val="F9F9FF"/>
          </a:solidFill>
          <a:ln w="22860">
            <a:solidFill>
              <a:srgbClr val="B8C3DF"/>
            </a:solidFill>
            <a:prstDash val="solid"/>
          </a:ln>
        </p:spPr>
        <p:txBody>
          <a:bodyPr/>
          <a:lstStyle/>
          <a:p>
            <a:endParaRPr lang="en-US"/>
          </a:p>
        </p:txBody>
      </p:sp>
      <p:sp>
        <p:nvSpPr>
          <p:cNvPr id="6" name="Shape 3"/>
          <p:cNvSpPr/>
          <p:nvPr/>
        </p:nvSpPr>
        <p:spPr>
          <a:xfrm>
            <a:off x="770930" y="3518306"/>
            <a:ext cx="91440" cy="1816894"/>
          </a:xfrm>
          <a:prstGeom prst="roundRect">
            <a:avLst>
              <a:gd name="adj" fmla="val 91163"/>
            </a:avLst>
          </a:prstGeom>
          <a:solidFill>
            <a:srgbClr val="1B54DA"/>
          </a:solidFill>
          <a:ln/>
        </p:spPr>
        <p:txBody>
          <a:bodyPr/>
          <a:lstStyle/>
          <a:p>
            <a:endParaRPr lang="en-US"/>
          </a:p>
        </p:txBody>
      </p:sp>
      <p:sp>
        <p:nvSpPr>
          <p:cNvPr id="7" name="Text 4"/>
          <p:cNvSpPr/>
          <p:nvPr/>
        </p:nvSpPr>
        <p:spPr>
          <a:xfrm>
            <a:off x="1083588" y="3739524"/>
            <a:ext cx="3704273"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Does this deliver measurable value to the customer?</a:t>
            </a:r>
            <a:endParaRPr lang="en-US" sz="1950" dirty="0"/>
          </a:p>
        </p:txBody>
      </p:sp>
      <p:sp>
        <p:nvSpPr>
          <p:cNvPr id="8" name="Text 5"/>
          <p:cNvSpPr/>
          <p:nvPr/>
        </p:nvSpPr>
        <p:spPr>
          <a:xfrm>
            <a:off x="1083588" y="4478902"/>
            <a:ext cx="3704273"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Focus on impact rather than just completing tasks</a:t>
            </a:r>
            <a:endParaRPr lang="en-US" sz="1550" dirty="0"/>
          </a:p>
        </p:txBody>
      </p:sp>
      <p:sp>
        <p:nvSpPr>
          <p:cNvPr id="9" name="Shape 6"/>
          <p:cNvSpPr/>
          <p:nvPr/>
        </p:nvSpPr>
        <p:spPr>
          <a:xfrm>
            <a:off x="5207437" y="3518306"/>
            <a:ext cx="4215408" cy="1816894"/>
          </a:xfrm>
          <a:prstGeom prst="roundRect">
            <a:avLst>
              <a:gd name="adj" fmla="val 6039"/>
            </a:avLst>
          </a:prstGeom>
          <a:solidFill>
            <a:srgbClr val="F9F9FF"/>
          </a:solidFill>
          <a:ln w="22860">
            <a:solidFill>
              <a:srgbClr val="B8C3DF"/>
            </a:solidFill>
            <a:prstDash val="solid"/>
          </a:ln>
        </p:spPr>
        <p:txBody>
          <a:bodyPr/>
          <a:lstStyle/>
          <a:p>
            <a:endParaRPr lang="en-US"/>
          </a:p>
        </p:txBody>
      </p:sp>
      <p:sp>
        <p:nvSpPr>
          <p:cNvPr id="10" name="Shape 7"/>
          <p:cNvSpPr/>
          <p:nvPr/>
        </p:nvSpPr>
        <p:spPr>
          <a:xfrm>
            <a:off x="5184577" y="3518306"/>
            <a:ext cx="91440" cy="1816894"/>
          </a:xfrm>
          <a:prstGeom prst="roundRect">
            <a:avLst>
              <a:gd name="adj" fmla="val 91163"/>
            </a:avLst>
          </a:prstGeom>
          <a:solidFill>
            <a:srgbClr val="1B54DA"/>
          </a:solidFill>
          <a:ln/>
        </p:spPr>
        <p:txBody>
          <a:bodyPr/>
          <a:lstStyle/>
          <a:p>
            <a:endParaRPr lang="en-US"/>
          </a:p>
        </p:txBody>
      </p:sp>
      <p:sp>
        <p:nvSpPr>
          <p:cNvPr id="11" name="Text 8"/>
          <p:cNvSpPr/>
          <p:nvPr/>
        </p:nvSpPr>
        <p:spPr>
          <a:xfrm>
            <a:off x="5497235" y="3739524"/>
            <a:ext cx="3704392"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Can we validate this sooner rather than later?</a:t>
            </a:r>
            <a:endParaRPr lang="en-US" sz="1950" dirty="0"/>
          </a:p>
        </p:txBody>
      </p:sp>
      <p:sp>
        <p:nvSpPr>
          <p:cNvPr id="12" name="Text 9"/>
          <p:cNvSpPr/>
          <p:nvPr/>
        </p:nvSpPr>
        <p:spPr>
          <a:xfrm>
            <a:off x="5497235" y="4478902"/>
            <a:ext cx="3704392"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Seek early feedback to reduce risk and rework</a:t>
            </a:r>
            <a:endParaRPr lang="en-US" sz="1550" dirty="0"/>
          </a:p>
        </p:txBody>
      </p:sp>
      <p:sp>
        <p:nvSpPr>
          <p:cNvPr id="13" name="Shape 10"/>
          <p:cNvSpPr/>
          <p:nvPr/>
        </p:nvSpPr>
        <p:spPr>
          <a:xfrm>
            <a:off x="9621203" y="3518306"/>
            <a:ext cx="4215289" cy="1816894"/>
          </a:xfrm>
          <a:prstGeom prst="roundRect">
            <a:avLst>
              <a:gd name="adj" fmla="val 6039"/>
            </a:avLst>
          </a:prstGeom>
          <a:solidFill>
            <a:srgbClr val="F9F9FF"/>
          </a:solidFill>
          <a:ln w="22860">
            <a:solidFill>
              <a:srgbClr val="B8C3DF"/>
            </a:solidFill>
            <a:prstDash val="solid"/>
          </a:ln>
        </p:spPr>
        <p:txBody>
          <a:bodyPr/>
          <a:lstStyle/>
          <a:p>
            <a:endParaRPr lang="en-US"/>
          </a:p>
        </p:txBody>
      </p:sp>
      <p:sp>
        <p:nvSpPr>
          <p:cNvPr id="14" name="Shape 11"/>
          <p:cNvSpPr/>
          <p:nvPr/>
        </p:nvSpPr>
        <p:spPr>
          <a:xfrm>
            <a:off x="9598343" y="3518306"/>
            <a:ext cx="91440" cy="1816894"/>
          </a:xfrm>
          <a:prstGeom prst="roundRect">
            <a:avLst>
              <a:gd name="adj" fmla="val 91163"/>
            </a:avLst>
          </a:prstGeom>
          <a:solidFill>
            <a:srgbClr val="1B54DA"/>
          </a:solidFill>
          <a:ln/>
        </p:spPr>
        <p:txBody>
          <a:bodyPr/>
          <a:lstStyle/>
          <a:p>
            <a:endParaRPr lang="en-US"/>
          </a:p>
        </p:txBody>
      </p:sp>
      <p:sp>
        <p:nvSpPr>
          <p:cNvPr id="15" name="Text 12"/>
          <p:cNvSpPr/>
          <p:nvPr/>
        </p:nvSpPr>
        <p:spPr>
          <a:xfrm>
            <a:off x="9911001" y="3739524"/>
            <a:ext cx="3704273"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What's the simplest path to achieve the desired result?</a:t>
            </a:r>
            <a:endParaRPr lang="en-US" sz="1950" dirty="0"/>
          </a:p>
        </p:txBody>
      </p:sp>
      <p:sp>
        <p:nvSpPr>
          <p:cNvPr id="16" name="Text 13"/>
          <p:cNvSpPr/>
          <p:nvPr/>
        </p:nvSpPr>
        <p:spPr>
          <a:xfrm>
            <a:off x="9911001" y="4478902"/>
            <a:ext cx="3704273"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Eliminate unnecessary complexity and bureaucracy</a:t>
            </a:r>
            <a:endParaRPr lang="en-US" sz="1550" dirty="0"/>
          </a:p>
        </p:txBody>
      </p:sp>
      <p:sp>
        <p:nvSpPr>
          <p:cNvPr id="17" name="Text 14"/>
          <p:cNvSpPr/>
          <p:nvPr/>
        </p:nvSpPr>
        <p:spPr>
          <a:xfrm>
            <a:off x="793790" y="5558442"/>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This mindset shift encourages teams to think critically about priorities—and to pivot when something no longer adds value. It transforms project management from gatekeeping to value optimization.</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784336"/>
            <a:ext cx="9802297"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Principle #3: Foster Collaboration Over Command</a:t>
            </a:r>
            <a:endParaRPr lang="en-US" sz="3100" dirty="0"/>
          </a:p>
        </p:txBody>
      </p:sp>
      <p:pic>
        <p:nvPicPr>
          <p:cNvPr id="3" name="Image 0" descr="preencoded.png"/>
          <p:cNvPicPr>
            <a:picLocks noChangeAspect="1"/>
          </p:cNvPicPr>
          <p:nvPr/>
        </p:nvPicPr>
        <p:blipFill>
          <a:blip r:embed="rId3"/>
          <a:stretch>
            <a:fillRect/>
          </a:stretch>
        </p:blipFill>
        <p:spPr>
          <a:xfrm>
            <a:off x="793790" y="1801368"/>
            <a:ext cx="4032409" cy="4032409"/>
          </a:xfrm>
          <a:prstGeom prst="rect">
            <a:avLst/>
          </a:prstGeom>
        </p:spPr>
      </p:pic>
      <p:sp>
        <p:nvSpPr>
          <p:cNvPr id="4" name="Text 1"/>
          <p:cNvSpPr/>
          <p:nvPr/>
        </p:nvSpPr>
        <p:spPr>
          <a:xfrm>
            <a:off x="5671066" y="1756720"/>
            <a:ext cx="8173045"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Traditional projects often follow a top-down flow of direction and approval. Agile mindsets flip this dynamic by encouraging </a:t>
            </a:r>
            <a:r>
              <a:rPr lang="en-US" sz="1550" b="1" dirty="0">
                <a:solidFill>
                  <a:srgbClr val="1B54DA"/>
                </a:solidFill>
                <a:latin typeface="Nobile" pitchFamily="34" charset="0"/>
                <a:ea typeface="Nobile" pitchFamily="34" charset="-122"/>
                <a:cs typeface="Nobile" pitchFamily="34" charset="-120"/>
              </a:rPr>
              <a:t>shared ownership and servant leadership</a:t>
            </a:r>
            <a:r>
              <a:rPr lang="en-US" sz="1550" dirty="0">
                <a:solidFill>
                  <a:srgbClr val="404155"/>
                </a:solidFill>
                <a:latin typeface="Nobile" pitchFamily="34" charset="0"/>
                <a:ea typeface="Nobile" pitchFamily="34" charset="-122"/>
                <a:cs typeface="Nobile" pitchFamily="34" charset="-120"/>
              </a:rPr>
              <a:t>.</a:t>
            </a:r>
            <a:endParaRPr lang="en-US" sz="1550" dirty="0"/>
          </a:p>
        </p:txBody>
      </p:sp>
      <p:sp>
        <p:nvSpPr>
          <p:cNvPr id="5" name="Text 2"/>
          <p:cNvSpPr/>
          <p:nvPr/>
        </p:nvSpPr>
        <p:spPr>
          <a:xfrm>
            <a:off x="5671066" y="2887932"/>
            <a:ext cx="8173045"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In Waterfall environments, this can look like:</a:t>
            </a:r>
            <a:endParaRPr lang="en-US" sz="1550" dirty="0"/>
          </a:p>
        </p:txBody>
      </p:sp>
      <p:sp>
        <p:nvSpPr>
          <p:cNvPr id="6" name="Text 3"/>
          <p:cNvSpPr/>
          <p:nvPr/>
        </p:nvSpPr>
        <p:spPr>
          <a:xfrm>
            <a:off x="5671066" y="3384066"/>
            <a:ext cx="817304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Facilitating collaborative workshops instead of siloed reviews</a:t>
            </a:r>
            <a:endParaRPr lang="en-US" sz="1550" dirty="0"/>
          </a:p>
        </p:txBody>
      </p:sp>
      <p:sp>
        <p:nvSpPr>
          <p:cNvPr id="7" name="Text 4"/>
          <p:cNvSpPr/>
          <p:nvPr/>
        </p:nvSpPr>
        <p:spPr>
          <a:xfrm>
            <a:off x="5671066" y="3771019"/>
            <a:ext cx="817304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Empowering teams to surface risks early without fear</a:t>
            </a:r>
            <a:endParaRPr lang="en-US" sz="1550" dirty="0"/>
          </a:p>
        </p:txBody>
      </p:sp>
      <p:sp>
        <p:nvSpPr>
          <p:cNvPr id="8" name="Text 5"/>
          <p:cNvSpPr/>
          <p:nvPr/>
        </p:nvSpPr>
        <p:spPr>
          <a:xfrm>
            <a:off x="5671066" y="4157972"/>
            <a:ext cx="817304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Engaging stakeholders continuously rather than only at milestones</a:t>
            </a:r>
            <a:endParaRPr lang="en-US" sz="1550" dirty="0"/>
          </a:p>
        </p:txBody>
      </p:sp>
      <p:sp>
        <p:nvSpPr>
          <p:cNvPr id="9" name="Text 6"/>
          <p:cNvSpPr/>
          <p:nvPr/>
        </p:nvSpPr>
        <p:spPr>
          <a:xfrm>
            <a:off x="5671066" y="4654105"/>
            <a:ext cx="8173045"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goal is not to erase hierarchy but to </a:t>
            </a:r>
            <a:r>
              <a:rPr lang="en-US" sz="1550" b="1" dirty="0">
                <a:solidFill>
                  <a:srgbClr val="404155"/>
                </a:solidFill>
                <a:latin typeface="Nobile" pitchFamily="34" charset="0"/>
                <a:ea typeface="Nobile" pitchFamily="34" charset="-122"/>
                <a:cs typeface="Nobile" pitchFamily="34" charset="-120"/>
              </a:rPr>
              <a:t>create trust-based partnerships</a:t>
            </a:r>
            <a:r>
              <a:rPr lang="en-US" sz="1550" dirty="0">
                <a:solidFill>
                  <a:srgbClr val="404155"/>
                </a:solidFill>
                <a:latin typeface="Nobile" pitchFamily="34" charset="0"/>
                <a:ea typeface="Nobile" pitchFamily="34" charset="-122"/>
                <a:cs typeface="Nobile" pitchFamily="34" charset="-120"/>
              </a:rPr>
              <a:t> across all levels of the project. When people feel heard and valued, they contribute their best thinking.</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254210"/>
            <a:ext cx="7556421" cy="3721179"/>
          </a:xfrm>
          <a:prstGeom prst="rect">
            <a:avLst/>
          </a:prstGeom>
          <a:noFill/>
          <a:ln/>
        </p:spPr>
        <p:txBody>
          <a:bodyPr wrap="square" lIns="0" tIns="0" rIns="0" bIns="0" rtlCol="0" anchor="t"/>
          <a:lstStyle/>
          <a:p>
            <a:pPr marL="0" indent="0" algn="l">
              <a:lnSpc>
                <a:spcPts val="9750"/>
              </a:lnSpc>
              <a:buNone/>
            </a:pPr>
            <a:r>
              <a:rPr lang="en-US" sz="7800" dirty="0">
                <a:solidFill>
                  <a:srgbClr val="1B1B27"/>
                </a:solidFill>
                <a:latin typeface="Alexandria" pitchFamily="34" charset="0"/>
                <a:ea typeface="Alexandria" pitchFamily="34" charset="-122"/>
                <a:cs typeface="Alexandria" pitchFamily="34" charset="-120"/>
              </a:rPr>
              <a:t>Embrace Change as a Constant</a:t>
            </a:r>
            <a:endParaRPr lang="en-US" sz="7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240393"/>
          </a:xfrm>
          <a:prstGeom prst="rect">
            <a:avLst/>
          </a:prstGeom>
        </p:spPr>
      </p:pic>
      <p:sp>
        <p:nvSpPr>
          <p:cNvPr id="3" name="Text 0"/>
          <p:cNvSpPr/>
          <p:nvPr/>
        </p:nvSpPr>
        <p:spPr>
          <a:xfrm>
            <a:off x="793790" y="1609539"/>
            <a:ext cx="7984808"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Principle #4: Building Change Resilience</a:t>
            </a:r>
            <a:endParaRPr lang="en-US" sz="3100" dirty="0"/>
          </a:p>
        </p:txBody>
      </p:sp>
      <p:sp>
        <p:nvSpPr>
          <p:cNvPr id="4" name="Text 1"/>
          <p:cNvSpPr/>
          <p:nvPr/>
        </p:nvSpPr>
        <p:spPr>
          <a:xfrm>
            <a:off x="793790" y="2403329"/>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Change is often seen as a threat to scope, schedule, and cost—but in Agile thinking, it's seen as an opportunity for improvement. Even within Waterfall, you can build change resilience.</a:t>
            </a:r>
            <a:endParaRPr lang="en-US" sz="1550" dirty="0"/>
          </a:p>
        </p:txBody>
      </p:sp>
      <p:sp>
        <p:nvSpPr>
          <p:cNvPr id="5" name="Shape 2"/>
          <p:cNvSpPr/>
          <p:nvPr/>
        </p:nvSpPr>
        <p:spPr>
          <a:xfrm>
            <a:off x="1091446" y="4055440"/>
            <a:ext cx="3917513" cy="198358"/>
          </a:xfrm>
          <a:prstGeom prst="roundRect">
            <a:avLst>
              <a:gd name="adj" fmla="val 42025"/>
            </a:avLst>
          </a:prstGeom>
          <a:solidFill>
            <a:srgbClr val="D2DDF9"/>
          </a:solidFill>
          <a:ln w="7620">
            <a:solidFill>
              <a:srgbClr val="B8C3DF"/>
            </a:solidFill>
            <a:prstDash val="solid"/>
          </a:ln>
        </p:spPr>
        <p:txBody>
          <a:bodyPr/>
          <a:lstStyle/>
          <a:p>
            <a:endParaRPr lang="en-US"/>
          </a:p>
        </p:txBody>
      </p:sp>
      <p:sp>
        <p:nvSpPr>
          <p:cNvPr id="6" name="Shape 3"/>
          <p:cNvSpPr/>
          <p:nvPr/>
        </p:nvSpPr>
        <p:spPr>
          <a:xfrm>
            <a:off x="793790" y="3856963"/>
            <a:ext cx="595313" cy="595313"/>
          </a:xfrm>
          <a:prstGeom prst="roundRect">
            <a:avLst>
              <a:gd name="adj" fmla="val 76800"/>
            </a:avLst>
          </a:prstGeom>
          <a:solidFill>
            <a:srgbClr val="D2DDF9"/>
          </a:solidFill>
          <a:ln w="7620">
            <a:solidFill>
              <a:srgbClr val="B8C3DF"/>
            </a:solidFill>
            <a:prstDash val="solid"/>
          </a:ln>
        </p:spPr>
        <p:txBody>
          <a:bodyPr/>
          <a:lstStyle/>
          <a:p>
            <a:endParaRPr lang="en-US"/>
          </a:p>
        </p:txBody>
      </p:sp>
      <p:pic>
        <p:nvPicPr>
          <p:cNvPr id="7"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2618" y="4005791"/>
            <a:ext cx="297656" cy="297656"/>
          </a:xfrm>
          <a:prstGeom prst="rect">
            <a:avLst/>
          </a:prstGeom>
        </p:spPr>
      </p:pic>
      <p:sp>
        <p:nvSpPr>
          <p:cNvPr id="8" name="Text 4"/>
          <p:cNvSpPr/>
          <p:nvPr/>
        </p:nvSpPr>
        <p:spPr>
          <a:xfrm>
            <a:off x="992148" y="465063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Mini Retrospectives</a:t>
            </a:r>
            <a:endParaRPr lang="en-US" sz="1950" dirty="0"/>
          </a:p>
        </p:txBody>
      </p:sp>
      <p:sp>
        <p:nvSpPr>
          <p:cNvPr id="9" name="Text 5"/>
          <p:cNvSpPr/>
          <p:nvPr/>
        </p:nvSpPr>
        <p:spPr>
          <a:xfrm>
            <a:off x="992148" y="5079854"/>
            <a:ext cx="3818573"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Hold brief reflection sessions after each major deliverable to identify what worked and what didn't</a:t>
            </a:r>
            <a:endParaRPr lang="en-US" sz="1550" dirty="0"/>
          </a:p>
        </p:txBody>
      </p:sp>
      <p:sp>
        <p:nvSpPr>
          <p:cNvPr id="10" name="Shape 6"/>
          <p:cNvSpPr/>
          <p:nvPr/>
        </p:nvSpPr>
        <p:spPr>
          <a:xfrm>
            <a:off x="5505093" y="3757784"/>
            <a:ext cx="3917633" cy="198358"/>
          </a:xfrm>
          <a:prstGeom prst="roundRect">
            <a:avLst>
              <a:gd name="adj" fmla="val 42025"/>
            </a:avLst>
          </a:prstGeom>
          <a:solidFill>
            <a:srgbClr val="D2DDF9"/>
          </a:solidFill>
          <a:ln w="7620">
            <a:solidFill>
              <a:srgbClr val="B8C3DF"/>
            </a:solidFill>
            <a:prstDash val="solid"/>
          </a:ln>
        </p:spPr>
        <p:txBody>
          <a:bodyPr/>
          <a:lstStyle/>
          <a:p>
            <a:endParaRPr lang="en-US"/>
          </a:p>
        </p:txBody>
      </p:sp>
      <p:sp>
        <p:nvSpPr>
          <p:cNvPr id="11" name="Shape 7"/>
          <p:cNvSpPr/>
          <p:nvPr/>
        </p:nvSpPr>
        <p:spPr>
          <a:xfrm>
            <a:off x="5207437" y="3559307"/>
            <a:ext cx="595313" cy="595313"/>
          </a:xfrm>
          <a:prstGeom prst="roundRect">
            <a:avLst>
              <a:gd name="adj" fmla="val 76800"/>
            </a:avLst>
          </a:prstGeom>
          <a:solidFill>
            <a:srgbClr val="D2DDF9"/>
          </a:solidFill>
          <a:ln w="7620">
            <a:solidFill>
              <a:srgbClr val="B8C3DF"/>
            </a:solidFill>
            <a:prstDash val="solid"/>
          </a:ln>
        </p:spPr>
        <p:txBody>
          <a:bodyPr/>
          <a:lstStyle/>
          <a:p>
            <a:endParaRPr lang="en-US"/>
          </a:p>
        </p:txBody>
      </p:sp>
      <p:pic>
        <p:nvPicPr>
          <p:cNvPr id="12"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56265" y="3708135"/>
            <a:ext cx="297656" cy="297656"/>
          </a:xfrm>
          <a:prstGeom prst="rect">
            <a:avLst/>
          </a:prstGeom>
        </p:spPr>
      </p:pic>
      <p:sp>
        <p:nvSpPr>
          <p:cNvPr id="13" name="Text 8"/>
          <p:cNvSpPr/>
          <p:nvPr/>
        </p:nvSpPr>
        <p:spPr>
          <a:xfrm>
            <a:off x="5405795" y="4352977"/>
            <a:ext cx="3275528"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Real-Time Documentation</a:t>
            </a:r>
            <a:endParaRPr lang="en-US" sz="1950" dirty="0"/>
          </a:p>
        </p:txBody>
      </p:sp>
      <p:sp>
        <p:nvSpPr>
          <p:cNvPr id="14" name="Text 9"/>
          <p:cNvSpPr/>
          <p:nvPr/>
        </p:nvSpPr>
        <p:spPr>
          <a:xfrm>
            <a:off x="5405795" y="4782198"/>
            <a:ext cx="3818692"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Capture lessons learned in real time, not just at project close, when memories are fresh and actionable</a:t>
            </a:r>
            <a:endParaRPr lang="en-US" sz="1550" dirty="0"/>
          </a:p>
        </p:txBody>
      </p:sp>
      <p:sp>
        <p:nvSpPr>
          <p:cNvPr id="15" name="Shape 10"/>
          <p:cNvSpPr/>
          <p:nvPr/>
        </p:nvSpPr>
        <p:spPr>
          <a:xfrm>
            <a:off x="9918859" y="3460128"/>
            <a:ext cx="3917513" cy="198358"/>
          </a:xfrm>
          <a:prstGeom prst="roundRect">
            <a:avLst>
              <a:gd name="adj" fmla="val 42025"/>
            </a:avLst>
          </a:prstGeom>
          <a:solidFill>
            <a:srgbClr val="D2DDF9"/>
          </a:solidFill>
          <a:ln w="7620">
            <a:solidFill>
              <a:srgbClr val="B8C3DF"/>
            </a:solidFill>
            <a:prstDash val="solid"/>
          </a:ln>
        </p:spPr>
        <p:txBody>
          <a:bodyPr/>
          <a:lstStyle/>
          <a:p>
            <a:endParaRPr lang="en-US"/>
          </a:p>
        </p:txBody>
      </p:sp>
      <p:sp>
        <p:nvSpPr>
          <p:cNvPr id="16" name="Shape 11"/>
          <p:cNvSpPr/>
          <p:nvPr/>
        </p:nvSpPr>
        <p:spPr>
          <a:xfrm>
            <a:off x="9621203" y="3261651"/>
            <a:ext cx="595313" cy="595313"/>
          </a:xfrm>
          <a:prstGeom prst="roundRect">
            <a:avLst>
              <a:gd name="adj" fmla="val 76800"/>
            </a:avLst>
          </a:prstGeom>
          <a:solidFill>
            <a:srgbClr val="D2DDF9"/>
          </a:solidFill>
          <a:ln w="7620">
            <a:solidFill>
              <a:srgbClr val="B8C3DF"/>
            </a:solidFill>
            <a:prstDash val="solid"/>
          </a:ln>
        </p:spPr>
        <p:txBody>
          <a:bodyPr/>
          <a:lstStyle/>
          <a:p>
            <a:endParaRPr lang="en-US"/>
          </a:p>
        </p:txBody>
      </p:sp>
      <p:pic>
        <p:nvPicPr>
          <p:cNvPr id="17"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70031" y="3410479"/>
            <a:ext cx="297656" cy="297656"/>
          </a:xfrm>
          <a:prstGeom prst="rect">
            <a:avLst/>
          </a:prstGeom>
        </p:spPr>
      </p:pic>
      <p:sp>
        <p:nvSpPr>
          <p:cNvPr id="18" name="Text 12"/>
          <p:cNvSpPr/>
          <p:nvPr/>
        </p:nvSpPr>
        <p:spPr>
          <a:xfrm>
            <a:off x="9819561" y="4055321"/>
            <a:ext cx="2691646"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Continuous Feedback</a:t>
            </a:r>
            <a:endParaRPr lang="en-US" sz="1950" dirty="0"/>
          </a:p>
        </p:txBody>
      </p:sp>
      <p:sp>
        <p:nvSpPr>
          <p:cNvPr id="19" name="Text 13"/>
          <p:cNvSpPr/>
          <p:nvPr/>
        </p:nvSpPr>
        <p:spPr>
          <a:xfrm>
            <a:off x="9819561" y="4484542"/>
            <a:ext cx="3818573"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Create regular feedback loops between teams and customers to validate assumptions early</a:t>
            </a:r>
            <a:endParaRPr lang="en-US" sz="1550" dirty="0"/>
          </a:p>
        </p:txBody>
      </p:sp>
      <p:sp>
        <p:nvSpPr>
          <p:cNvPr id="20" name="Text 14"/>
          <p:cNvSpPr/>
          <p:nvPr/>
        </p:nvSpPr>
        <p:spPr>
          <a:xfrm>
            <a:off x="793790" y="6454073"/>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By normalizing change as part of progress, you turn uncertainty into strategic advantage. Teams become more resilient and responsive to evolving business needs.</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240393"/>
          </a:xfrm>
          <a:prstGeom prst="rect">
            <a:avLst/>
          </a:prstGeom>
        </p:spPr>
      </p:pic>
      <p:sp>
        <p:nvSpPr>
          <p:cNvPr id="3" name="Text 0"/>
          <p:cNvSpPr/>
          <p:nvPr/>
        </p:nvSpPr>
        <p:spPr>
          <a:xfrm>
            <a:off x="793790" y="1975804"/>
            <a:ext cx="9658588"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Principle #5: Use Agile Tools to Enhance Visibility</a:t>
            </a:r>
            <a:endParaRPr lang="en-US" sz="3100" dirty="0"/>
          </a:p>
        </p:txBody>
      </p:sp>
      <p:sp>
        <p:nvSpPr>
          <p:cNvPr id="4" name="Text 1"/>
          <p:cNvSpPr/>
          <p:nvPr/>
        </p:nvSpPr>
        <p:spPr>
          <a:xfrm>
            <a:off x="793790" y="2769594"/>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Agile tools like </a:t>
            </a:r>
            <a:r>
              <a:rPr lang="en-US" sz="1550" b="1" dirty="0">
                <a:solidFill>
                  <a:srgbClr val="404155"/>
                </a:solidFill>
                <a:latin typeface="Nobile" pitchFamily="34" charset="0"/>
                <a:ea typeface="Nobile" pitchFamily="34" charset="-122"/>
                <a:cs typeface="Nobile" pitchFamily="34" charset="-120"/>
              </a:rPr>
              <a:t>Kanban boards</a:t>
            </a:r>
            <a:r>
              <a:rPr lang="en-US" sz="1550" dirty="0">
                <a:solidFill>
                  <a:srgbClr val="404155"/>
                </a:solidFill>
                <a:latin typeface="Nobile" pitchFamily="34" charset="0"/>
                <a:ea typeface="Nobile" pitchFamily="34" charset="-122"/>
                <a:cs typeface="Nobile" pitchFamily="34" charset="-120"/>
              </a:rPr>
              <a:t>, </a:t>
            </a:r>
            <a:r>
              <a:rPr lang="en-US" sz="1550" b="1" dirty="0">
                <a:solidFill>
                  <a:srgbClr val="404155"/>
                </a:solidFill>
                <a:latin typeface="Nobile" pitchFamily="34" charset="0"/>
                <a:ea typeface="Nobile" pitchFamily="34" charset="-122"/>
                <a:cs typeface="Nobile" pitchFamily="34" charset="-120"/>
              </a:rPr>
              <a:t>user stories</a:t>
            </a:r>
            <a:r>
              <a:rPr lang="en-US" sz="1550" dirty="0">
                <a:solidFill>
                  <a:srgbClr val="404155"/>
                </a:solidFill>
                <a:latin typeface="Nobile" pitchFamily="34" charset="0"/>
                <a:ea typeface="Nobile" pitchFamily="34" charset="-122"/>
                <a:cs typeface="Nobile" pitchFamily="34" charset="-120"/>
              </a:rPr>
              <a:t>, and </a:t>
            </a:r>
            <a:r>
              <a:rPr lang="en-US" sz="1550" b="1" dirty="0">
                <a:solidFill>
                  <a:srgbClr val="404155"/>
                </a:solidFill>
                <a:latin typeface="Nobile" pitchFamily="34" charset="0"/>
                <a:ea typeface="Nobile" pitchFamily="34" charset="-122"/>
                <a:cs typeface="Nobile" pitchFamily="34" charset="-120"/>
              </a:rPr>
              <a:t>backlogs</a:t>
            </a:r>
            <a:r>
              <a:rPr lang="en-US" sz="1550" dirty="0">
                <a:solidFill>
                  <a:srgbClr val="404155"/>
                </a:solidFill>
                <a:latin typeface="Nobile" pitchFamily="34" charset="0"/>
                <a:ea typeface="Nobile" pitchFamily="34" charset="-122"/>
                <a:cs typeface="Nobile" pitchFamily="34" charset="-120"/>
              </a:rPr>
              <a:t> aren't exclusive to Agile teams. When applied to Waterfall projects, they can increase </a:t>
            </a:r>
            <a:r>
              <a:rPr lang="en-US" sz="1550" dirty="0">
                <a:solidFill>
                  <a:srgbClr val="1B54DA"/>
                </a:solidFill>
                <a:latin typeface="Nobile" pitchFamily="34" charset="0"/>
                <a:ea typeface="Nobile" pitchFamily="34" charset="-122"/>
                <a:cs typeface="Nobile" pitchFamily="34" charset="-120"/>
              </a:rPr>
              <a:t>transparency, engagement, and predictability</a:t>
            </a:r>
            <a:r>
              <a:rPr lang="en-US" sz="1550" dirty="0">
                <a:solidFill>
                  <a:srgbClr val="404155"/>
                </a:solidFill>
                <a:latin typeface="Nobile" pitchFamily="34" charset="0"/>
                <a:ea typeface="Nobile" pitchFamily="34" charset="-122"/>
                <a:cs typeface="Nobile" pitchFamily="34" charset="-120"/>
              </a:rPr>
              <a:t>.</a:t>
            </a:r>
            <a:endParaRPr lang="en-US" sz="1550" dirty="0"/>
          </a:p>
        </p:txBody>
      </p:sp>
      <p:pic>
        <p:nvPicPr>
          <p:cNvPr id="5"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3790" y="3627915"/>
            <a:ext cx="496133" cy="496133"/>
          </a:xfrm>
          <a:prstGeom prst="rect">
            <a:avLst/>
          </a:prstGeom>
        </p:spPr>
      </p:pic>
      <p:sp>
        <p:nvSpPr>
          <p:cNvPr id="6" name="Text 2"/>
          <p:cNvSpPr/>
          <p:nvPr/>
        </p:nvSpPr>
        <p:spPr>
          <a:xfrm>
            <a:off x="1537930" y="374566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Visual Workflow</a:t>
            </a:r>
            <a:endParaRPr lang="en-US" sz="1950" dirty="0"/>
          </a:p>
        </p:txBody>
      </p:sp>
      <p:sp>
        <p:nvSpPr>
          <p:cNvPr id="7" name="Text 3"/>
          <p:cNvSpPr/>
          <p:nvPr/>
        </p:nvSpPr>
        <p:spPr>
          <a:xfrm>
            <a:off x="1537930" y="4174888"/>
            <a:ext cx="3438049"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 simple visualization helps teams and executives understand what's in motion, what's blocked, and what's next</a:t>
            </a:r>
            <a:endParaRPr lang="en-US" sz="1550" dirty="0"/>
          </a:p>
        </p:txBody>
      </p:sp>
      <p:pic>
        <p:nvPicPr>
          <p:cNvPr id="8"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23986" y="3627915"/>
            <a:ext cx="496133" cy="496133"/>
          </a:xfrm>
          <a:prstGeom prst="rect">
            <a:avLst/>
          </a:prstGeom>
        </p:spPr>
      </p:pic>
      <p:sp>
        <p:nvSpPr>
          <p:cNvPr id="9" name="Text 4"/>
          <p:cNvSpPr/>
          <p:nvPr/>
        </p:nvSpPr>
        <p:spPr>
          <a:xfrm>
            <a:off x="5968127" y="374566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Build Alignment</a:t>
            </a:r>
            <a:endParaRPr lang="en-US" sz="1950" dirty="0"/>
          </a:p>
        </p:txBody>
      </p:sp>
      <p:sp>
        <p:nvSpPr>
          <p:cNvPr id="10" name="Text 5"/>
          <p:cNvSpPr/>
          <p:nvPr/>
        </p:nvSpPr>
        <p:spPr>
          <a:xfrm>
            <a:off x="5968127" y="4174888"/>
            <a:ext cx="3438168"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Visibility creates shared understanding across stakeholders, reducing miscommunication</a:t>
            </a:r>
            <a:endParaRPr lang="en-US" sz="1550" dirty="0"/>
          </a:p>
        </p:txBody>
      </p:sp>
      <p:pic>
        <p:nvPicPr>
          <p:cNvPr id="11"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54302" y="3627915"/>
            <a:ext cx="496133" cy="496133"/>
          </a:xfrm>
          <a:prstGeom prst="rect">
            <a:avLst/>
          </a:prstGeom>
        </p:spPr>
      </p:pic>
      <p:sp>
        <p:nvSpPr>
          <p:cNvPr id="12" name="Text 6"/>
          <p:cNvSpPr/>
          <p:nvPr/>
        </p:nvSpPr>
        <p:spPr>
          <a:xfrm>
            <a:off x="10398443" y="374566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Increase Speed</a:t>
            </a:r>
            <a:endParaRPr lang="en-US" sz="1950" dirty="0"/>
          </a:p>
        </p:txBody>
      </p:sp>
      <p:sp>
        <p:nvSpPr>
          <p:cNvPr id="13" name="Text 7"/>
          <p:cNvSpPr/>
          <p:nvPr/>
        </p:nvSpPr>
        <p:spPr>
          <a:xfrm>
            <a:off x="10398443" y="4174888"/>
            <a:ext cx="3438168"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When everyone sees the same picture, decisions happen faster and bottlenecks get resolved quickly</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1081</Words>
  <Application>Microsoft Office PowerPoint</Application>
  <PresentationFormat>Custom</PresentationFormat>
  <Paragraphs>100</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Nobile</vt:lpstr>
      <vt:lpstr>Alexandria Light</vt:lpstr>
      <vt:lpstr>Arial</vt:lpstr>
      <vt:lpstr>Alexandria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2</cp:revision>
  <dcterms:created xsi:type="dcterms:W3CDTF">2025-10-29T14:30:14Z</dcterms:created>
  <dcterms:modified xsi:type="dcterms:W3CDTF">2025-10-29T14:38:32Z</dcterms:modified>
</cp:coreProperties>
</file>