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Raleway" pitchFamily="2" charset="0"/>
      <p:regular r:id="rId16"/>
    </p:embeddedFont>
    <p:embeddedFont>
      <p:font typeface="Roboto" panose="02000000000000000000" pitchFamily="2" charset="0"/>
      <p:regular r:id="rId17"/>
      <p:bold r:id="rId18"/>
    </p:embeddedFont>
    <p:embeddedFont>
      <p:font typeface="Roboto Bold" panose="02000000000000000000" pitchFamily="2" charset="0"/>
      <p:bold r:id="rId19"/>
    </p:embeddedFont>
    <p:embeddedFont>
      <p:font typeface="Roboto Medium" panose="020000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8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Optimizing Your Mentorship Profile</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Mentorship is a powerful tool for professional growth. Whether you’re an experienced leader looking to give back or an aspiring project manager seeking guidance, optimizing your profile can significantly impact your mentorship experience.</a:t>
            </a:r>
            <a:endParaRPr lang="en-US" sz="1750" dirty="0"/>
          </a:p>
        </p:txBody>
      </p:sp>
      <p:sp>
        <p:nvSpPr>
          <p:cNvPr id="5" name="Shape 2"/>
          <p:cNvSpPr/>
          <p:nvPr/>
        </p:nvSpPr>
        <p:spPr>
          <a:xfrm>
            <a:off x="793790" y="566547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901422" y="5798106"/>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Roboto Medium" pitchFamily="34" charset="0"/>
                <a:ea typeface="Roboto Medium" pitchFamily="34" charset="-122"/>
                <a:cs typeface="Roboto Medium" pitchFamily="34" charset="-120"/>
              </a:rPr>
              <a:t>kW</a:t>
            </a:r>
            <a:endParaRPr lang="en-US" sz="750" dirty="0"/>
          </a:p>
        </p:txBody>
      </p:sp>
      <p:sp>
        <p:nvSpPr>
          <p:cNvPr id="7" name="Text 4"/>
          <p:cNvSpPr/>
          <p:nvPr/>
        </p:nvSpPr>
        <p:spPr>
          <a:xfrm>
            <a:off x="1270040" y="5648563"/>
            <a:ext cx="2640449" cy="396835"/>
          </a:xfrm>
          <a:prstGeom prst="rect">
            <a:avLst/>
          </a:prstGeom>
          <a:noFill/>
          <a:ln/>
        </p:spPr>
        <p:txBody>
          <a:bodyPr wrap="none" lIns="0" tIns="0" rIns="0" bIns="0" rtlCol="0" anchor="t"/>
          <a:lstStyle/>
          <a:p>
            <a:pPr marL="0" indent="0" algn="l">
              <a:lnSpc>
                <a:spcPts val="3100"/>
              </a:lnSpc>
              <a:buNone/>
            </a:pPr>
            <a:r>
              <a:rPr lang="en-US" sz="2200" b="1" dirty="0">
                <a:solidFill>
                  <a:srgbClr val="3C3939"/>
                </a:solidFill>
                <a:latin typeface="Roboto Bold" pitchFamily="34" charset="0"/>
                <a:ea typeface="Roboto Bold" pitchFamily="34" charset="-122"/>
                <a:cs typeface="Robo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27622"/>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Structured Mentorship Sessions</a:t>
            </a:r>
            <a:endParaRPr lang="en-US" sz="4450" dirty="0"/>
          </a:p>
        </p:txBody>
      </p:sp>
      <p:sp>
        <p:nvSpPr>
          <p:cNvPr id="4" name="Shape 1"/>
          <p:cNvSpPr/>
          <p:nvPr/>
        </p:nvSpPr>
        <p:spPr>
          <a:xfrm>
            <a:off x="793790" y="3685342"/>
            <a:ext cx="7556421" cy="2616518"/>
          </a:xfrm>
          <a:prstGeom prst="roundRect">
            <a:avLst>
              <a:gd name="adj" fmla="val 3641"/>
            </a:avLst>
          </a:prstGeom>
          <a:noFill/>
          <a:ln w="7620">
            <a:solidFill>
              <a:srgbClr val="000000">
                <a:alpha val="8000"/>
              </a:srgbClr>
            </a:solidFill>
            <a:prstDash val="solid"/>
          </a:ln>
        </p:spPr>
        <p:txBody>
          <a:bodyPr/>
          <a:lstStyle/>
          <a:p>
            <a:endParaRPr lang="en-US"/>
          </a:p>
        </p:txBody>
      </p:sp>
      <p:sp>
        <p:nvSpPr>
          <p:cNvPr id="5" name="Shape 2"/>
          <p:cNvSpPr/>
          <p:nvPr/>
        </p:nvSpPr>
        <p:spPr>
          <a:xfrm>
            <a:off x="801410" y="3692962"/>
            <a:ext cx="7541181" cy="650319"/>
          </a:xfrm>
          <a:prstGeom prst="rect">
            <a:avLst/>
          </a:prstGeom>
          <a:solidFill>
            <a:srgbClr val="FFFFFF">
              <a:alpha val="4000"/>
            </a:srgbClr>
          </a:solidFill>
          <a:ln/>
        </p:spPr>
        <p:txBody>
          <a:bodyPr/>
          <a:lstStyle/>
          <a:p>
            <a:endParaRPr lang="en-US"/>
          </a:p>
        </p:txBody>
      </p:sp>
      <p:sp>
        <p:nvSpPr>
          <p:cNvPr id="6" name="Text 3"/>
          <p:cNvSpPr/>
          <p:nvPr/>
        </p:nvSpPr>
        <p:spPr>
          <a:xfrm>
            <a:off x="1028224" y="3836670"/>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Session</a:t>
            </a:r>
            <a:endParaRPr lang="en-US" sz="1750" dirty="0"/>
          </a:p>
        </p:txBody>
      </p:sp>
      <p:sp>
        <p:nvSpPr>
          <p:cNvPr id="7" name="Text 4"/>
          <p:cNvSpPr/>
          <p:nvPr/>
        </p:nvSpPr>
        <p:spPr>
          <a:xfrm>
            <a:off x="4802624" y="3836670"/>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Topic</a:t>
            </a:r>
            <a:endParaRPr lang="en-US" sz="1750" dirty="0"/>
          </a:p>
        </p:txBody>
      </p:sp>
      <p:sp>
        <p:nvSpPr>
          <p:cNvPr id="8" name="Shape 5"/>
          <p:cNvSpPr/>
          <p:nvPr/>
        </p:nvSpPr>
        <p:spPr>
          <a:xfrm>
            <a:off x="801410" y="4343281"/>
            <a:ext cx="7541181" cy="650319"/>
          </a:xfrm>
          <a:prstGeom prst="rect">
            <a:avLst/>
          </a:prstGeom>
          <a:solidFill>
            <a:srgbClr val="000000">
              <a:alpha val="4000"/>
            </a:srgbClr>
          </a:solidFill>
          <a:ln/>
        </p:spPr>
        <p:txBody>
          <a:bodyPr/>
          <a:lstStyle/>
          <a:p>
            <a:endParaRPr lang="en-US"/>
          </a:p>
        </p:txBody>
      </p:sp>
      <p:sp>
        <p:nvSpPr>
          <p:cNvPr id="9" name="Text 6"/>
          <p:cNvSpPr/>
          <p:nvPr/>
        </p:nvSpPr>
        <p:spPr>
          <a:xfrm>
            <a:off x="1028224" y="448698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1</a:t>
            </a:r>
            <a:endParaRPr lang="en-US" sz="1750" dirty="0"/>
          </a:p>
        </p:txBody>
      </p:sp>
      <p:sp>
        <p:nvSpPr>
          <p:cNvPr id="10" name="Text 7"/>
          <p:cNvSpPr/>
          <p:nvPr/>
        </p:nvSpPr>
        <p:spPr>
          <a:xfrm>
            <a:off x="4802624" y="448698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Career Roadmap</a:t>
            </a:r>
            <a:endParaRPr lang="en-US" sz="1750" dirty="0"/>
          </a:p>
        </p:txBody>
      </p:sp>
      <p:sp>
        <p:nvSpPr>
          <p:cNvPr id="11" name="Shape 8"/>
          <p:cNvSpPr/>
          <p:nvPr/>
        </p:nvSpPr>
        <p:spPr>
          <a:xfrm>
            <a:off x="801410" y="4993600"/>
            <a:ext cx="7541181" cy="650319"/>
          </a:xfrm>
          <a:prstGeom prst="rect">
            <a:avLst/>
          </a:prstGeom>
          <a:solidFill>
            <a:srgbClr val="FFFFFF">
              <a:alpha val="4000"/>
            </a:srgbClr>
          </a:solidFill>
          <a:ln/>
        </p:spPr>
        <p:txBody>
          <a:bodyPr/>
          <a:lstStyle/>
          <a:p>
            <a:endParaRPr lang="en-US"/>
          </a:p>
        </p:txBody>
      </p:sp>
      <p:sp>
        <p:nvSpPr>
          <p:cNvPr id="12" name="Text 9"/>
          <p:cNvSpPr/>
          <p:nvPr/>
        </p:nvSpPr>
        <p:spPr>
          <a:xfrm>
            <a:off x="1028224" y="513730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2</a:t>
            </a:r>
            <a:endParaRPr lang="en-US" sz="1750" dirty="0"/>
          </a:p>
        </p:txBody>
      </p:sp>
      <p:sp>
        <p:nvSpPr>
          <p:cNvPr id="13" name="Text 10"/>
          <p:cNvSpPr/>
          <p:nvPr/>
        </p:nvSpPr>
        <p:spPr>
          <a:xfrm>
            <a:off x="4802624" y="5137309"/>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Agile Deep Dive</a:t>
            </a:r>
            <a:endParaRPr lang="en-US" sz="1750" dirty="0"/>
          </a:p>
        </p:txBody>
      </p:sp>
      <p:sp>
        <p:nvSpPr>
          <p:cNvPr id="14" name="Shape 11"/>
          <p:cNvSpPr/>
          <p:nvPr/>
        </p:nvSpPr>
        <p:spPr>
          <a:xfrm>
            <a:off x="801410" y="5643920"/>
            <a:ext cx="7541181" cy="650319"/>
          </a:xfrm>
          <a:prstGeom prst="rect">
            <a:avLst/>
          </a:prstGeom>
          <a:solidFill>
            <a:srgbClr val="000000">
              <a:alpha val="4000"/>
            </a:srgbClr>
          </a:solidFill>
          <a:ln/>
        </p:spPr>
        <p:txBody>
          <a:bodyPr/>
          <a:lstStyle/>
          <a:p>
            <a:endParaRPr lang="en-US"/>
          </a:p>
        </p:txBody>
      </p:sp>
      <p:sp>
        <p:nvSpPr>
          <p:cNvPr id="15" name="Text 12"/>
          <p:cNvSpPr/>
          <p:nvPr/>
        </p:nvSpPr>
        <p:spPr>
          <a:xfrm>
            <a:off x="1028224" y="5787628"/>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3</a:t>
            </a:r>
            <a:endParaRPr lang="en-US" sz="1750" dirty="0"/>
          </a:p>
        </p:txBody>
      </p:sp>
      <p:sp>
        <p:nvSpPr>
          <p:cNvPr id="16" name="Text 13"/>
          <p:cNvSpPr/>
          <p:nvPr/>
        </p:nvSpPr>
        <p:spPr>
          <a:xfrm>
            <a:off x="4802624" y="5787628"/>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Risk management strategies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3204805"/>
            <a:ext cx="785717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Mentorship: A Two-Way Street</a:t>
            </a:r>
            <a:endParaRPr lang="en-US" sz="4450" dirty="0"/>
          </a:p>
        </p:txBody>
      </p:sp>
      <p:sp>
        <p:nvSpPr>
          <p:cNvPr id="3" name="Text 1"/>
          <p:cNvSpPr/>
          <p:nvPr/>
        </p:nvSpPr>
        <p:spPr>
          <a:xfrm>
            <a:off x="793790" y="4457819"/>
            <a:ext cx="6244709"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Guiding the next generation of project managers.</a:t>
            </a:r>
            <a:endParaRPr lang="en-US" sz="1750" dirty="0"/>
          </a:p>
        </p:txBody>
      </p:sp>
      <p:sp>
        <p:nvSpPr>
          <p:cNvPr id="4" name="Text 2"/>
          <p:cNvSpPr/>
          <p:nvPr/>
        </p:nvSpPr>
        <p:spPr>
          <a:xfrm>
            <a:off x="7599521" y="4457819"/>
            <a:ext cx="6244709"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Seeking insights from an industry expert.</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9725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Take Your Career to the Next Level</a:t>
            </a:r>
            <a:endParaRPr lang="en-US" sz="4450" dirty="0"/>
          </a:p>
        </p:txBody>
      </p:sp>
      <p:sp>
        <p:nvSpPr>
          <p:cNvPr id="4" name="Text 1"/>
          <p:cNvSpPr/>
          <p:nvPr/>
        </p:nvSpPr>
        <p:spPr>
          <a:xfrm>
            <a:off x="793790" y="2768322"/>
            <a:ext cx="3608070" cy="748427"/>
          </a:xfrm>
          <a:prstGeom prst="rect">
            <a:avLst/>
          </a:prstGeom>
          <a:noFill/>
          <a:ln/>
        </p:spPr>
        <p:txBody>
          <a:bodyPr wrap="none" lIns="0" tIns="0" rIns="0" bIns="0" rtlCol="0" anchor="t"/>
          <a:lstStyle/>
          <a:p>
            <a:pPr marL="0" indent="0" algn="ctr">
              <a:lnSpc>
                <a:spcPts val="5850"/>
              </a:lnSpc>
              <a:buNone/>
            </a:pPr>
            <a:r>
              <a:rPr lang="en-US" sz="5850" dirty="0">
                <a:solidFill>
                  <a:srgbClr val="3C3939"/>
                </a:solidFill>
                <a:latin typeface="Raleway" pitchFamily="34" charset="0"/>
                <a:ea typeface="Raleway" pitchFamily="34" charset="-122"/>
                <a:cs typeface="Raleway" pitchFamily="34" charset="-120"/>
              </a:rPr>
              <a:t>1</a:t>
            </a:r>
            <a:endParaRPr lang="en-US" sz="5850" dirty="0"/>
          </a:p>
        </p:txBody>
      </p:sp>
      <p:sp>
        <p:nvSpPr>
          <p:cNvPr id="5" name="Text 2"/>
          <p:cNvSpPr/>
          <p:nvPr/>
        </p:nvSpPr>
        <p:spPr>
          <a:xfrm>
            <a:off x="1180148" y="38001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C3939"/>
                </a:solidFill>
                <a:latin typeface="Raleway" pitchFamily="34" charset="0"/>
                <a:ea typeface="Raleway" pitchFamily="34" charset="-122"/>
                <a:cs typeface="Raleway" pitchFamily="34" charset="-120"/>
              </a:rPr>
              <a:t>Set Up Profile</a:t>
            </a:r>
            <a:endParaRPr lang="en-US" sz="2200" dirty="0"/>
          </a:p>
        </p:txBody>
      </p:sp>
      <p:sp>
        <p:nvSpPr>
          <p:cNvPr id="6" name="Text 3"/>
          <p:cNvSpPr/>
          <p:nvPr/>
        </p:nvSpPr>
        <p:spPr>
          <a:xfrm>
            <a:off x="793790" y="4290536"/>
            <a:ext cx="3608070" cy="362903"/>
          </a:xfrm>
          <a:prstGeom prst="rect">
            <a:avLst/>
          </a:prstGeom>
          <a:noFill/>
          <a:ln/>
        </p:spPr>
        <p:txBody>
          <a:bodyPr wrap="non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Create an account</a:t>
            </a:r>
            <a:endParaRPr lang="en-US" sz="1750" dirty="0"/>
          </a:p>
        </p:txBody>
      </p:sp>
      <p:sp>
        <p:nvSpPr>
          <p:cNvPr id="7" name="Text 4"/>
          <p:cNvSpPr/>
          <p:nvPr/>
        </p:nvSpPr>
        <p:spPr>
          <a:xfrm>
            <a:off x="4742021" y="2768322"/>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3C3939"/>
                </a:solidFill>
                <a:latin typeface="Raleway" pitchFamily="34" charset="0"/>
                <a:ea typeface="Raleway" pitchFamily="34" charset="-122"/>
                <a:cs typeface="Raleway" pitchFamily="34" charset="-120"/>
              </a:rPr>
              <a:t>2</a:t>
            </a:r>
            <a:endParaRPr lang="en-US" sz="5850" dirty="0"/>
          </a:p>
        </p:txBody>
      </p:sp>
      <p:sp>
        <p:nvSpPr>
          <p:cNvPr id="8" name="Text 5"/>
          <p:cNvSpPr/>
          <p:nvPr/>
        </p:nvSpPr>
        <p:spPr>
          <a:xfrm>
            <a:off x="5128498" y="38001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C3939"/>
                </a:solidFill>
                <a:latin typeface="Raleway" pitchFamily="34" charset="0"/>
                <a:ea typeface="Raleway" pitchFamily="34" charset="-122"/>
                <a:cs typeface="Raleway" pitchFamily="34" charset="-120"/>
              </a:rPr>
              <a:t>Engage</a:t>
            </a:r>
            <a:endParaRPr lang="en-US" sz="2200" dirty="0"/>
          </a:p>
        </p:txBody>
      </p:sp>
      <p:sp>
        <p:nvSpPr>
          <p:cNvPr id="9" name="Text 6"/>
          <p:cNvSpPr/>
          <p:nvPr/>
        </p:nvSpPr>
        <p:spPr>
          <a:xfrm>
            <a:off x="4742021" y="4290536"/>
            <a:ext cx="3608189" cy="362903"/>
          </a:xfrm>
          <a:prstGeom prst="rect">
            <a:avLst/>
          </a:prstGeom>
          <a:noFill/>
          <a:ln/>
        </p:spPr>
        <p:txBody>
          <a:bodyPr wrap="non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Seek mentor</a:t>
            </a:r>
            <a:endParaRPr lang="en-US" sz="1750" dirty="0"/>
          </a:p>
        </p:txBody>
      </p:sp>
      <p:sp>
        <p:nvSpPr>
          <p:cNvPr id="10" name="Text 7"/>
          <p:cNvSpPr/>
          <p:nvPr/>
        </p:nvSpPr>
        <p:spPr>
          <a:xfrm>
            <a:off x="2767846" y="5447228"/>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3C3939"/>
                </a:solidFill>
                <a:latin typeface="Raleway" pitchFamily="34" charset="0"/>
                <a:ea typeface="Raleway" pitchFamily="34" charset="-122"/>
                <a:cs typeface="Raleway" pitchFamily="34" charset="-120"/>
              </a:rPr>
              <a:t>3</a:t>
            </a:r>
            <a:endParaRPr lang="en-US" sz="5850" dirty="0"/>
          </a:p>
        </p:txBody>
      </p:sp>
      <p:sp>
        <p:nvSpPr>
          <p:cNvPr id="11" name="Text 8"/>
          <p:cNvSpPr/>
          <p:nvPr/>
        </p:nvSpPr>
        <p:spPr>
          <a:xfrm>
            <a:off x="3154323" y="6479024"/>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C3939"/>
                </a:solidFill>
                <a:latin typeface="Raleway" pitchFamily="34" charset="0"/>
                <a:ea typeface="Raleway" pitchFamily="34" charset="-122"/>
                <a:cs typeface="Raleway" pitchFamily="34" charset="-120"/>
              </a:rPr>
              <a:t>Grow</a:t>
            </a:r>
            <a:endParaRPr lang="en-US" sz="2200" dirty="0"/>
          </a:p>
        </p:txBody>
      </p:sp>
      <p:sp>
        <p:nvSpPr>
          <p:cNvPr id="12" name="Text 9"/>
          <p:cNvSpPr/>
          <p:nvPr/>
        </p:nvSpPr>
        <p:spPr>
          <a:xfrm>
            <a:off x="2767846" y="6969443"/>
            <a:ext cx="3608189" cy="362903"/>
          </a:xfrm>
          <a:prstGeom prst="rect">
            <a:avLst/>
          </a:prstGeom>
          <a:noFill/>
          <a:ln/>
        </p:spPr>
        <p:txBody>
          <a:bodyPr wrap="none" lIns="0" tIns="0" rIns="0" bIns="0" rtlCol="0" anchor="t"/>
          <a:lstStyle/>
          <a:p>
            <a:pPr marL="0" indent="0" algn="ctr">
              <a:lnSpc>
                <a:spcPts val="2850"/>
              </a:lnSpc>
              <a:buNone/>
            </a:pPr>
            <a:r>
              <a:rPr lang="en-US" sz="1750" dirty="0">
                <a:solidFill>
                  <a:srgbClr val="3C3939"/>
                </a:solidFill>
                <a:latin typeface="Roboto" pitchFamily="34" charset="0"/>
                <a:ea typeface="Roboto" pitchFamily="34" charset="-122"/>
                <a:cs typeface="Roboto" pitchFamily="34" charset="-120"/>
              </a:rPr>
              <a:t>Advance career</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9253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Final Thoughts</a:t>
            </a:r>
            <a:endParaRPr lang="en-US" sz="4450" dirty="0"/>
          </a:p>
        </p:txBody>
      </p:sp>
      <p:sp>
        <p:nvSpPr>
          <p:cNvPr id="4" name="Text 1"/>
          <p:cNvSpPr/>
          <p:nvPr/>
        </p:nvSpPr>
        <p:spPr>
          <a:xfrm>
            <a:off x="6280190" y="3241477"/>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Mentorship is a two-way street. Whether you're guiding the next generation of project managers or seeking insights from an industry expert, optimizing your profile and engaging effectively will set you up for success. By following these steps, you'll maximize the value of your mentorship experience and contribute to a thriving professional community.</a:t>
            </a:r>
            <a:endParaRPr lang="en-US" sz="1750" dirty="0"/>
          </a:p>
        </p:txBody>
      </p:sp>
      <p:sp>
        <p:nvSpPr>
          <p:cNvPr id="5" name="Text 2"/>
          <p:cNvSpPr/>
          <p:nvPr/>
        </p:nvSpPr>
        <p:spPr>
          <a:xfrm>
            <a:off x="6280190" y="5311140"/>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Are you ready to start your mentorship journey? Set up your profile today and take your career to the next level!</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10454521"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Choosing the Right Mentorship Platform</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For Mentors</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Consider ADPList, MentorCruise, PMI Mentoring, or GrowthMentor. These platforms provide high-quality mentorship opportunities.</a:t>
            </a:r>
            <a:endParaRPr lang="en-US" sz="1750" dirty="0"/>
          </a:p>
        </p:txBody>
      </p:sp>
      <p:sp>
        <p:nvSpPr>
          <p:cNvPr id="5" name="Text 3"/>
          <p:cNvSpPr/>
          <p:nvPr/>
        </p:nvSpPr>
        <p:spPr>
          <a:xfrm>
            <a:off x="7599521" y="381571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For Mentees</a:t>
            </a:r>
            <a:endParaRPr lang="en-US" sz="2200" dirty="0"/>
          </a:p>
        </p:txBody>
      </p:sp>
      <p:sp>
        <p:nvSpPr>
          <p:cNvPr id="6" name="Text 4"/>
          <p:cNvSpPr/>
          <p:nvPr/>
        </p:nvSpPr>
        <p:spPr>
          <a:xfrm>
            <a:off x="7599521" y="4396859"/>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Platforms like Plato, ADPList, MentorCruise, and PMI Mentoring are great options for structured mentorship.</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88256"/>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Crafting a Compelling Mentor Profile</a:t>
            </a:r>
            <a:endParaRPr lang="en-US" sz="4450" dirty="0"/>
          </a:p>
        </p:txBody>
      </p:sp>
      <p:sp>
        <p:nvSpPr>
          <p:cNvPr id="4" name="Shape 1"/>
          <p:cNvSpPr/>
          <p:nvPr/>
        </p:nvSpPr>
        <p:spPr>
          <a:xfrm>
            <a:off x="6280190" y="3301127"/>
            <a:ext cx="510302" cy="510302"/>
          </a:xfrm>
          <a:prstGeom prst="roundRect">
            <a:avLst>
              <a:gd name="adj" fmla="val 18669"/>
            </a:avLst>
          </a:prstGeom>
          <a:solidFill>
            <a:srgbClr val="E1E1EA"/>
          </a:solidFill>
          <a:ln w="7620">
            <a:solidFill>
              <a:srgbClr val="C7C7D0"/>
            </a:solidFill>
            <a:prstDash val="solid"/>
          </a:ln>
        </p:spPr>
        <p:txBody>
          <a:bodyPr/>
          <a:lstStyle/>
          <a:p>
            <a:endParaRPr lang="en-US"/>
          </a:p>
        </p:txBody>
      </p:sp>
      <p:sp>
        <p:nvSpPr>
          <p:cNvPr id="5" name="Text 2"/>
          <p:cNvSpPr/>
          <p:nvPr/>
        </p:nvSpPr>
        <p:spPr>
          <a:xfrm>
            <a:off x="6462474" y="3386138"/>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6" name="Text 3"/>
          <p:cNvSpPr/>
          <p:nvPr/>
        </p:nvSpPr>
        <p:spPr>
          <a:xfrm>
            <a:off x="7017306" y="330112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Headline</a:t>
            </a:r>
            <a:endParaRPr lang="en-US" sz="2200" dirty="0"/>
          </a:p>
        </p:txBody>
      </p:sp>
      <p:sp>
        <p:nvSpPr>
          <p:cNvPr id="7" name="Text 4"/>
          <p:cNvSpPr/>
          <p:nvPr/>
        </p:nvSpPr>
        <p:spPr>
          <a:xfrm>
            <a:off x="7017306" y="3791545"/>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Clearly state your expertise. Example: Senior IT Project Manager | Agile Coach | Leadership Mentor.</a:t>
            </a:r>
            <a:endParaRPr lang="en-US" sz="1750" dirty="0"/>
          </a:p>
        </p:txBody>
      </p:sp>
      <p:sp>
        <p:nvSpPr>
          <p:cNvPr id="8" name="Shape 5"/>
          <p:cNvSpPr/>
          <p:nvPr/>
        </p:nvSpPr>
        <p:spPr>
          <a:xfrm>
            <a:off x="10171867" y="3301127"/>
            <a:ext cx="510302" cy="510302"/>
          </a:xfrm>
          <a:prstGeom prst="roundRect">
            <a:avLst>
              <a:gd name="adj" fmla="val 18669"/>
            </a:avLst>
          </a:prstGeom>
          <a:solidFill>
            <a:srgbClr val="E1E1EA"/>
          </a:solidFill>
          <a:ln w="7620">
            <a:solidFill>
              <a:srgbClr val="C7C7D0"/>
            </a:solidFill>
            <a:prstDash val="solid"/>
          </a:ln>
        </p:spPr>
        <p:txBody>
          <a:bodyPr/>
          <a:lstStyle/>
          <a:p>
            <a:endParaRPr lang="en-US"/>
          </a:p>
        </p:txBody>
      </p:sp>
      <p:sp>
        <p:nvSpPr>
          <p:cNvPr id="9" name="Text 6"/>
          <p:cNvSpPr/>
          <p:nvPr/>
        </p:nvSpPr>
        <p:spPr>
          <a:xfrm>
            <a:off x="10338316" y="3386138"/>
            <a:ext cx="177284"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0" name="Text 7"/>
          <p:cNvSpPr/>
          <p:nvPr/>
        </p:nvSpPr>
        <p:spPr>
          <a:xfrm>
            <a:off x="10908983" y="330112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Bio</a:t>
            </a:r>
            <a:endParaRPr lang="en-US" sz="2200" dirty="0"/>
          </a:p>
        </p:txBody>
      </p:sp>
      <p:sp>
        <p:nvSpPr>
          <p:cNvPr id="11" name="Text 8"/>
          <p:cNvSpPr/>
          <p:nvPr/>
        </p:nvSpPr>
        <p:spPr>
          <a:xfrm>
            <a:off x="10908983" y="3791545"/>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Highlight your experience, showcase success stories, and share your mentorship philosophy.</a:t>
            </a:r>
            <a:endParaRPr lang="en-US" sz="1750" dirty="0"/>
          </a:p>
        </p:txBody>
      </p:sp>
      <p:sp>
        <p:nvSpPr>
          <p:cNvPr id="12" name="Shape 9"/>
          <p:cNvSpPr/>
          <p:nvPr/>
        </p:nvSpPr>
        <p:spPr>
          <a:xfrm>
            <a:off x="6280190" y="5725120"/>
            <a:ext cx="510302" cy="510302"/>
          </a:xfrm>
          <a:prstGeom prst="roundRect">
            <a:avLst>
              <a:gd name="adj" fmla="val 18669"/>
            </a:avLst>
          </a:prstGeom>
          <a:solidFill>
            <a:srgbClr val="E1E1EA"/>
          </a:solidFill>
          <a:ln w="7620">
            <a:solidFill>
              <a:srgbClr val="C7C7D0"/>
            </a:solidFill>
            <a:prstDash val="solid"/>
          </a:ln>
        </p:spPr>
        <p:txBody>
          <a:bodyPr/>
          <a:lstStyle/>
          <a:p>
            <a:endParaRPr lang="en-US"/>
          </a:p>
        </p:txBody>
      </p:sp>
      <p:sp>
        <p:nvSpPr>
          <p:cNvPr id="13" name="Text 10"/>
          <p:cNvSpPr/>
          <p:nvPr/>
        </p:nvSpPr>
        <p:spPr>
          <a:xfrm>
            <a:off x="6444496" y="5810131"/>
            <a:ext cx="181689"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4" name="Text 11"/>
          <p:cNvSpPr/>
          <p:nvPr/>
        </p:nvSpPr>
        <p:spPr>
          <a:xfrm>
            <a:off x="7017306" y="572512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Skills</a:t>
            </a:r>
            <a:endParaRPr lang="en-US" sz="2200" dirty="0"/>
          </a:p>
        </p:txBody>
      </p:sp>
      <p:sp>
        <p:nvSpPr>
          <p:cNvPr id="15" name="Text 12"/>
          <p:cNvSpPr/>
          <p:nvPr/>
        </p:nvSpPr>
        <p:spPr>
          <a:xfrm>
            <a:off x="7017306" y="6215539"/>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Agile, IT Project Management, PMO Leadership, ERP Implementations, Cybersecurity, Leadership Development.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74539"/>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Crafting a Compelling Mentee Profile</a:t>
            </a:r>
            <a:endParaRPr lang="en-US" sz="4450" dirty="0"/>
          </a:p>
        </p:txBody>
      </p:sp>
      <p:sp>
        <p:nvSpPr>
          <p:cNvPr id="4" name="Shape 1"/>
          <p:cNvSpPr/>
          <p:nvPr/>
        </p:nvSpPr>
        <p:spPr>
          <a:xfrm>
            <a:off x="793790" y="2832259"/>
            <a:ext cx="3664863" cy="2410897"/>
          </a:xfrm>
          <a:prstGeom prst="roundRect">
            <a:avLst>
              <a:gd name="adj" fmla="val 3952"/>
            </a:avLst>
          </a:prstGeom>
          <a:solidFill>
            <a:srgbClr val="E1E1EA"/>
          </a:solidFill>
          <a:ln w="7620">
            <a:solidFill>
              <a:srgbClr val="C7C7D0"/>
            </a:solidFill>
            <a:prstDash val="solid"/>
          </a:ln>
        </p:spPr>
        <p:txBody>
          <a:bodyPr/>
          <a:lstStyle/>
          <a:p>
            <a:endParaRPr lang="en-US"/>
          </a:p>
        </p:txBody>
      </p:sp>
      <p:sp>
        <p:nvSpPr>
          <p:cNvPr id="5" name="Text 2"/>
          <p:cNvSpPr/>
          <p:nvPr/>
        </p:nvSpPr>
        <p:spPr>
          <a:xfrm>
            <a:off x="1028224" y="306669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Headline</a:t>
            </a:r>
            <a:endParaRPr lang="en-US" sz="2200" dirty="0"/>
          </a:p>
        </p:txBody>
      </p:sp>
      <p:sp>
        <p:nvSpPr>
          <p:cNvPr id="6" name="Text 3"/>
          <p:cNvSpPr/>
          <p:nvPr/>
        </p:nvSpPr>
        <p:spPr>
          <a:xfrm>
            <a:off x="1028224" y="3557111"/>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Showcase your aspirations. Example: Aspiring IT Project Manager | Learning Agile &amp; Leadership.</a:t>
            </a:r>
            <a:endParaRPr lang="en-US" sz="1750" dirty="0"/>
          </a:p>
        </p:txBody>
      </p:sp>
      <p:sp>
        <p:nvSpPr>
          <p:cNvPr id="7" name="Shape 4"/>
          <p:cNvSpPr/>
          <p:nvPr/>
        </p:nvSpPr>
        <p:spPr>
          <a:xfrm>
            <a:off x="4685467" y="2832259"/>
            <a:ext cx="3664863" cy="2410897"/>
          </a:xfrm>
          <a:prstGeom prst="roundRect">
            <a:avLst>
              <a:gd name="adj" fmla="val 3952"/>
            </a:avLst>
          </a:prstGeom>
          <a:solidFill>
            <a:srgbClr val="E1E1EA"/>
          </a:solidFill>
          <a:ln w="7620">
            <a:solidFill>
              <a:srgbClr val="C7C7D0"/>
            </a:solidFill>
            <a:prstDash val="solid"/>
          </a:ln>
        </p:spPr>
        <p:txBody>
          <a:bodyPr/>
          <a:lstStyle/>
          <a:p>
            <a:endParaRPr lang="en-US"/>
          </a:p>
        </p:txBody>
      </p:sp>
      <p:sp>
        <p:nvSpPr>
          <p:cNvPr id="8" name="Text 5"/>
          <p:cNvSpPr/>
          <p:nvPr/>
        </p:nvSpPr>
        <p:spPr>
          <a:xfrm>
            <a:off x="4919901" y="306669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Bio</a:t>
            </a:r>
            <a:endParaRPr lang="en-US" sz="2200" dirty="0"/>
          </a:p>
        </p:txBody>
      </p:sp>
      <p:sp>
        <p:nvSpPr>
          <p:cNvPr id="9" name="Text 6"/>
          <p:cNvSpPr/>
          <p:nvPr/>
        </p:nvSpPr>
        <p:spPr>
          <a:xfrm>
            <a:off x="4919901" y="3557111"/>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Mention your current role, what you want to learn, and any challenges you’re facing.</a:t>
            </a:r>
            <a:endParaRPr lang="en-US" sz="1750" dirty="0"/>
          </a:p>
        </p:txBody>
      </p:sp>
      <p:sp>
        <p:nvSpPr>
          <p:cNvPr id="10" name="Shape 7"/>
          <p:cNvSpPr/>
          <p:nvPr/>
        </p:nvSpPr>
        <p:spPr>
          <a:xfrm>
            <a:off x="793790" y="5469969"/>
            <a:ext cx="7556421" cy="1685092"/>
          </a:xfrm>
          <a:prstGeom prst="roundRect">
            <a:avLst>
              <a:gd name="adj" fmla="val 5654"/>
            </a:avLst>
          </a:prstGeom>
          <a:solidFill>
            <a:srgbClr val="E1E1EA"/>
          </a:solidFill>
          <a:ln w="7620">
            <a:solidFill>
              <a:srgbClr val="C7C7D0"/>
            </a:solidFill>
            <a:prstDash val="solid"/>
          </a:ln>
        </p:spPr>
        <p:txBody>
          <a:bodyPr/>
          <a:lstStyle/>
          <a:p>
            <a:endParaRPr lang="en-US"/>
          </a:p>
        </p:txBody>
      </p:sp>
      <p:sp>
        <p:nvSpPr>
          <p:cNvPr id="11" name="Text 8"/>
          <p:cNvSpPr/>
          <p:nvPr/>
        </p:nvSpPr>
        <p:spPr>
          <a:xfrm>
            <a:off x="1028224" y="570440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Skills</a:t>
            </a:r>
            <a:endParaRPr lang="en-US" sz="2200" dirty="0"/>
          </a:p>
        </p:txBody>
      </p:sp>
      <p:sp>
        <p:nvSpPr>
          <p:cNvPr id="12" name="Text 9"/>
          <p:cNvSpPr/>
          <p:nvPr/>
        </p:nvSpPr>
        <p:spPr>
          <a:xfrm>
            <a:off x="1028224" y="6194822"/>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Agile &amp; Scrum, Stakeholder Communication, Risk Management, Career Growth in Project Management.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13240"/>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Optimize Profile Engagement</a:t>
            </a:r>
            <a:endParaRPr lang="en-US" sz="4450" dirty="0"/>
          </a:p>
        </p:txBody>
      </p:sp>
      <p:pic>
        <p:nvPicPr>
          <p:cNvPr id="4" name="Image 1" descr="preencoded.png"/>
          <p:cNvPicPr>
            <a:picLocks noChangeAspect="1"/>
          </p:cNvPicPr>
          <p:nvPr/>
        </p:nvPicPr>
        <p:blipFill>
          <a:blip r:embed="rId4"/>
          <a:stretch>
            <a:fillRect/>
          </a:stretch>
        </p:blipFill>
        <p:spPr>
          <a:xfrm>
            <a:off x="6280190" y="3870960"/>
            <a:ext cx="566976" cy="566976"/>
          </a:xfrm>
          <a:prstGeom prst="rect">
            <a:avLst/>
          </a:prstGeom>
        </p:spPr>
      </p:pic>
      <p:sp>
        <p:nvSpPr>
          <p:cNvPr id="5" name="Text 1"/>
          <p:cNvSpPr/>
          <p:nvPr/>
        </p:nvSpPr>
        <p:spPr>
          <a:xfrm>
            <a:off x="6280190" y="4664750"/>
            <a:ext cx="2291953"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Upload a professional photo. A clear, friendly image builds trust.</a:t>
            </a:r>
            <a:endParaRPr lang="en-US" sz="1750" dirty="0"/>
          </a:p>
        </p:txBody>
      </p:sp>
      <p:pic>
        <p:nvPicPr>
          <p:cNvPr id="6" name="Image 2" descr="preencoded.png"/>
          <p:cNvPicPr>
            <a:picLocks noChangeAspect="1"/>
          </p:cNvPicPr>
          <p:nvPr/>
        </p:nvPicPr>
        <p:blipFill>
          <a:blip r:embed="rId5"/>
          <a:stretch>
            <a:fillRect/>
          </a:stretch>
        </p:blipFill>
        <p:spPr>
          <a:xfrm>
            <a:off x="8912304" y="3870960"/>
            <a:ext cx="566976" cy="566976"/>
          </a:xfrm>
          <a:prstGeom prst="rect">
            <a:avLst/>
          </a:prstGeom>
        </p:spPr>
      </p:pic>
      <p:sp>
        <p:nvSpPr>
          <p:cNvPr id="7" name="Text 2"/>
          <p:cNvSpPr/>
          <p:nvPr/>
        </p:nvSpPr>
        <p:spPr>
          <a:xfrm>
            <a:off x="8912304" y="4664750"/>
            <a:ext cx="2292072"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Use bullet points for clarity. Makes your profile easy to read.</a:t>
            </a:r>
            <a:endParaRPr lang="en-US" sz="1750" dirty="0"/>
          </a:p>
        </p:txBody>
      </p:sp>
      <p:pic>
        <p:nvPicPr>
          <p:cNvPr id="8" name="Image 3" descr="preencoded.png"/>
          <p:cNvPicPr>
            <a:picLocks noChangeAspect="1"/>
          </p:cNvPicPr>
          <p:nvPr/>
        </p:nvPicPr>
        <p:blipFill>
          <a:blip r:embed="rId6"/>
          <a:stretch>
            <a:fillRect/>
          </a:stretch>
        </p:blipFill>
        <p:spPr>
          <a:xfrm>
            <a:off x="11544538" y="3870960"/>
            <a:ext cx="566976" cy="566976"/>
          </a:xfrm>
          <a:prstGeom prst="rect">
            <a:avLst/>
          </a:prstGeom>
        </p:spPr>
      </p:pic>
      <p:sp>
        <p:nvSpPr>
          <p:cNvPr id="9" name="Text 3"/>
          <p:cNvSpPr/>
          <p:nvPr/>
        </p:nvSpPr>
        <p:spPr>
          <a:xfrm>
            <a:off x="11544538" y="4664750"/>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Be proactive in sending messages. Request mentorship sessions.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94460"/>
            <a:ext cx="5687378"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Engaging as a Mentor</a:t>
            </a:r>
            <a:endParaRPr lang="en-US" sz="4450" dirty="0"/>
          </a:p>
        </p:txBody>
      </p:sp>
      <p:pic>
        <p:nvPicPr>
          <p:cNvPr id="4" name="Image 1" descr="preencoded.png"/>
          <p:cNvPicPr>
            <a:picLocks noChangeAspect="1"/>
          </p:cNvPicPr>
          <p:nvPr/>
        </p:nvPicPr>
        <p:blipFill>
          <a:blip r:embed="rId4"/>
          <a:stretch>
            <a:fillRect/>
          </a:stretch>
        </p:blipFill>
        <p:spPr>
          <a:xfrm>
            <a:off x="793790" y="2443401"/>
            <a:ext cx="1134070" cy="1669852"/>
          </a:xfrm>
          <a:prstGeom prst="rect">
            <a:avLst/>
          </a:prstGeom>
        </p:spPr>
      </p:pic>
      <p:sp>
        <p:nvSpPr>
          <p:cNvPr id="5" name="Text 1"/>
          <p:cNvSpPr/>
          <p:nvPr/>
        </p:nvSpPr>
        <p:spPr>
          <a:xfrm>
            <a:off x="2268022" y="26702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Structured Sessions</a:t>
            </a:r>
            <a:endParaRPr lang="en-US" sz="2200" dirty="0"/>
          </a:p>
        </p:txBody>
      </p:sp>
      <p:sp>
        <p:nvSpPr>
          <p:cNvPr id="6" name="Text 2"/>
          <p:cNvSpPr/>
          <p:nvPr/>
        </p:nvSpPr>
        <p:spPr>
          <a:xfrm>
            <a:off x="2268022" y="3160633"/>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Offer structured sessions. Example: Career roadmap, Agile deep dive.</a:t>
            </a:r>
            <a:endParaRPr lang="en-US" sz="1750" dirty="0"/>
          </a:p>
        </p:txBody>
      </p:sp>
      <p:pic>
        <p:nvPicPr>
          <p:cNvPr id="7" name="Image 2" descr="preencoded.png"/>
          <p:cNvPicPr>
            <a:picLocks noChangeAspect="1"/>
          </p:cNvPicPr>
          <p:nvPr/>
        </p:nvPicPr>
        <p:blipFill>
          <a:blip r:embed="rId5"/>
          <a:stretch>
            <a:fillRect/>
          </a:stretch>
        </p:blipFill>
        <p:spPr>
          <a:xfrm>
            <a:off x="793790" y="4113252"/>
            <a:ext cx="1134070" cy="1360884"/>
          </a:xfrm>
          <a:prstGeom prst="rect">
            <a:avLst/>
          </a:prstGeom>
        </p:spPr>
      </p:pic>
      <p:sp>
        <p:nvSpPr>
          <p:cNvPr id="8" name="Text 3"/>
          <p:cNvSpPr/>
          <p:nvPr/>
        </p:nvSpPr>
        <p:spPr>
          <a:xfrm>
            <a:off x="2268022" y="43400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Provide Resources</a:t>
            </a:r>
            <a:endParaRPr lang="en-US" sz="2200" dirty="0"/>
          </a:p>
        </p:txBody>
      </p:sp>
      <p:sp>
        <p:nvSpPr>
          <p:cNvPr id="9" name="Text 4"/>
          <p:cNvSpPr/>
          <p:nvPr/>
        </p:nvSpPr>
        <p:spPr>
          <a:xfrm>
            <a:off x="2268022" y="483048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Share resources like books, templates, and tools.</a:t>
            </a:r>
            <a:endParaRPr lang="en-US" sz="1750" dirty="0"/>
          </a:p>
        </p:txBody>
      </p:sp>
      <p:pic>
        <p:nvPicPr>
          <p:cNvPr id="10" name="Image 3" descr="preencoded.png"/>
          <p:cNvPicPr>
            <a:picLocks noChangeAspect="1"/>
          </p:cNvPicPr>
          <p:nvPr/>
        </p:nvPicPr>
        <p:blipFill>
          <a:blip r:embed="rId6"/>
          <a:stretch>
            <a:fillRect/>
          </a:stretch>
        </p:blipFill>
        <p:spPr>
          <a:xfrm>
            <a:off x="793790" y="5474137"/>
            <a:ext cx="1134070" cy="1360884"/>
          </a:xfrm>
          <a:prstGeom prst="rect">
            <a:avLst/>
          </a:prstGeom>
        </p:spPr>
      </p:pic>
      <p:sp>
        <p:nvSpPr>
          <p:cNvPr id="11" name="Text 5"/>
          <p:cNvSpPr/>
          <p:nvPr/>
        </p:nvSpPr>
        <p:spPr>
          <a:xfrm>
            <a:off x="2268022" y="5700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Encourage Action</a:t>
            </a:r>
            <a:endParaRPr lang="en-US" sz="2200" dirty="0"/>
          </a:p>
        </p:txBody>
      </p:sp>
      <p:sp>
        <p:nvSpPr>
          <p:cNvPr id="12" name="Text 6"/>
          <p:cNvSpPr/>
          <p:nvPr/>
        </p:nvSpPr>
        <p:spPr>
          <a:xfrm>
            <a:off x="2268022" y="6191369"/>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Encourage mentees to take action between sessions.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1109"/>
            <a:ext cx="5816679"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Engaging as a Mentee</a:t>
            </a:r>
            <a:endParaRPr lang="en-US" sz="4450" dirty="0"/>
          </a:p>
        </p:txBody>
      </p:sp>
      <p:sp>
        <p:nvSpPr>
          <p:cNvPr id="3" name="Text 1"/>
          <p:cNvSpPr/>
          <p:nvPr/>
        </p:nvSpPr>
        <p:spPr>
          <a:xfrm>
            <a:off x="1743789" y="451877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Prepared Questions</a:t>
            </a:r>
            <a:endParaRPr lang="en-US" sz="2200" dirty="0"/>
          </a:p>
        </p:txBody>
      </p:sp>
      <p:pic>
        <p:nvPicPr>
          <p:cNvPr id="4"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5" name="Text 2"/>
          <p:cNvSpPr/>
          <p:nvPr/>
        </p:nvSpPr>
        <p:spPr>
          <a:xfrm>
            <a:off x="5680353" y="4194453"/>
            <a:ext cx="121325"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1</a:t>
            </a:r>
            <a:endParaRPr lang="en-US" sz="2200" dirty="0"/>
          </a:p>
        </p:txBody>
      </p:sp>
      <p:sp>
        <p:nvSpPr>
          <p:cNvPr id="6" name="Text 3"/>
          <p:cNvSpPr/>
          <p:nvPr/>
        </p:nvSpPr>
        <p:spPr>
          <a:xfrm>
            <a:off x="9937790" y="32925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Apply Feedback</a:t>
            </a:r>
            <a:endParaRPr lang="en-US" sz="2200" dirty="0"/>
          </a:p>
        </p:txBody>
      </p:sp>
      <p:pic>
        <p:nvPicPr>
          <p:cNvPr id="7"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8" name="Text 4"/>
          <p:cNvSpPr/>
          <p:nvPr/>
        </p:nvSpPr>
        <p:spPr>
          <a:xfrm>
            <a:off x="8266152" y="3243382"/>
            <a:ext cx="147637"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2</a:t>
            </a:r>
            <a:endParaRPr lang="en-US" sz="2200" dirty="0"/>
          </a:p>
        </p:txBody>
      </p:sp>
      <p:sp>
        <p:nvSpPr>
          <p:cNvPr id="9" name="Text 5"/>
          <p:cNvSpPr/>
          <p:nvPr/>
        </p:nvSpPr>
        <p:spPr>
          <a:xfrm>
            <a:off x="9937790" y="574512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Show Appreciation</a:t>
            </a:r>
            <a:endParaRPr lang="en-US" sz="2200" dirty="0"/>
          </a:p>
        </p:txBody>
      </p:sp>
      <p:pic>
        <p:nvPicPr>
          <p:cNvPr id="10"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1" name="Text 6"/>
          <p:cNvSpPr/>
          <p:nvPr/>
        </p:nvSpPr>
        <p:spPr>
          <a:xfrm>
            <a:off x="7788473" y="5969556"/>
            <a:ext cx="151328"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3</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7980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Skills/Topics For Agile Mentors</a:t>
            </a:r>
            <a:endParaRPr lang="en-US" sz="4450" dirty="0"/>
          </a:p>
        </p:txBody>
      </p:sp>
      <p:sp>
        <p:nvSpPr>
          <p:cNvPr id="4" name="Shape 1"/>
          <p:cNvSpPr/>
          <p:nvPr/>
        </p:nvSpPr>
        <p:spPr>
          <a:xfrm>
            <a:off x="6605111" y="3037522"/>
            <a:ext cx="30480" cy="3912275"/>
          </a:xfrm>
          <a:prstGeom prst="roundRect">
            <a:avLst>
              <a:gd name="adj" fmla="val 312558"/>
            </a:avLst>
          </a:prstGeom>
          <a:solidFill>
            <a:srgbClr val="C7C7D0"/>
          </a:solidFill>
          <a:ln/>
        </p:spPr>
        <p:txBody>
          <a:bodyPr/>
          <a:lstStyle/>
          <a:p>
            <a:endParaRPr lang="en-US"/>
          </a:p>
        </p:txBody>
      </p:sp>
      <p:sp>
        <p:nvSpPr>
          <p:cNvPr id="5" name="Shape 2"/>
          <p:cNvSpPr/>
          <p:nvPr/>
        </p:nvSpPr>
        <p:spPr>
          <a:xfrm>
            <a:off x="6845022" y="3532584"/>
            <a:ext cx="793790" cy="30480"/>
          </a:xfrm>
          <a:prstGeom prst="roundRect">
            <a:avLst>
              <a:gd name="adj" fmla="val 312558"/>
            </a:avLst>
          </a:prstGeom>
          <a:solidFill>
            <a:srgbClr val="C7C7D0"/>
          </a:solidFill>
          <a:ln/>
        </p:spPr>
        <p:txBody>
          <a:bodyPr/>
          <a:lstStyle/>
          <a:p>
            <a:endParaRPr lang="en-US"/>
          </a:p>
        </p:txBody>
      </p:sp>
      <p:sp>
        <p:nvSpPr>
          <p:cNvPr id="6" name="Shape 3"/>
          <p:cNvSpPr/>
          <p:nvPr/>
        </p:nvSpPr>
        <p:spPr>
          <a:xfrm>
            <a:off x="6365200" y="3292673"/>
            <a:ext cx="510302" cy="510302"/>
          </a:xfrm>
          <a:prstGeom prst="roundRect">
            <a:avLst>
              <a:gd name="adj" fmla="val 18669"/>
            </a:avLst>
          </a:prstGeom>
          <a:solidFill>
            <a:srgbClr val="E1E1EA"/>
          </a:solidFill>
          <a:ln w="7620">
            <a:solidFill>
              <a:srgbClr val="C7C7D0"/>
            </a:solidFill>
            <a:prstDash val="solid"/>
          </a:ln>
        </p:spPr>
        <p:txBody>
          <a:bodyPr/>
          <a:lstStyle/>
          <a:p>
            <a:endParaRPr lang="en-US"/>
          </a:p>
        </p:txBody>
      </p:sp>
      <p:sp>
        <p:nvSpPr>
          <p:cNvPr id="7" name="Text 4"/>
          <p:cNvSpPr/>
          <p:nvPr/>
        </p:nvSpPr>
        <p:spPr>
          <a:xfrm>
            <a:off x="6547485" y="3377684"/>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8" name="Text 5"/>
          <p:cNvSpPr/>
          <p:nvPr/>
        </p:nvSpPr>
        <p:spPr>
          <a:xfrm>
            <a:off x="7867888" y="3264337"/>
            <a:ext cx="3695462"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Agile (Scrum, Kanban, SAFe)</a:t>
            </a:r>
            <a:endParaRPr lang="en-US" sz="2200" dirty="0"/>
          </a:p>
        </p:txBody>
      </p:sp>
      <p:sp>
        <p:nvSpPr>
          <p:cNvPr id="9" name="Shape 6"/>
          <p:cNvSpPr/>
          <p:nvPr/>
        </p:nvSpPr>
        <p:spPr>
          <a:xfrm>
            <a:off x="6845022" y="4567357"/>
            <a:ext cx="793790" cy="30480"/>
          </a:xfrm>
          <a:prstGeom prst="roundRect">
            <a:avLst>
              <a:gd name="adj" fmla="val 312558"/>
            </a:avLst>
          </a:prstGeom>
          <a:solidFill>
            <a:srgbClr val="C7C7D0"/>
          </a:solidFill>
          <a:ln/>
        </p:spPr>
        <p:txBody>
          <a:bodyPr/>
          <a:lstStyle/>
          <a:p>
            <a:endParaRPr lang="en-US"/>
          </a:p>
        </p:txBody>
      </p:sp>
      <p:sp>
        <p:nvSpPr>
          <p:cNvPr id="10" name="Shape 7"/>
          <p:cNvSpPr/>
          <p:nvPr/>
        </p:nvSpPr>
        <p:spPr>
          <a:xfrm>
            <a:off x="6365200" y="4327446"/>
            <a:ext cx="510302" cy="510302"/>
          </a:xfrm>
          <a:prstGeom prst="roundRect">
            <a:avLst>
              <a:gd name="adj" fmla="val 18669"/>
            </a:avLst>
          </a:prstGeom>
          <a:solidFill>
            <a:srgbClr val="E1E1EA"/>
          </a:solidFill>
          <a:ln w="7620">
            <a:solidFill>
              <a:srgbClr val="C7C7D0"/>
            </a:solidFill>
            <a:prstDash val="solid"/>
          </a:ln>
        </p:spPr>
        <p:txBody>
          <a:bodyPr/>
          <a:lstStyle/>
          <a:p>
            <a:endParaRPr lang="en-US"/>
          </a:p>
        </p:txBody>
      </p:sp>
      <p:sp>
        <p:nvSpPr>
          <p:cNvPr id="11" name="Text 8"/>
          <p:cNvSpPr/>
          <p:nvPr/>
        </p:nvSpPr>
        <p:spPr>
          <a:xfrm>
            <a:off x="6531650" y="4412456"/>
            <a:ext cx="177284"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2" name="Text 9"/>
          <p:cNvSpPr/>
          <p:nvPr/>
        </p:nvSpPr>
        <p:spPr>
          <a:xfrm>
            <a:off x="7867888" y="4299109"/>
            <a:ext cx="4510207"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IT Project &amp; Program Management</a:t>
            </a:r>
            <a:endParaRPr lang="en-US" sz="2200" dirty="0"/>
          </a:p>
        </p:txBody>
      </p:sp>
      <p:sp>
        <p:nvSpPr>
          <p:cNvPr id="13" name="Shape 10"/>
          <p:cNvSpPr/>
          <p:nvPr/>
        </p:nvSpPr>
        <p:spPr>
          <a:xfrm>
            <a:off x="6845022" y="5602129"/>
            <a:ext cx="793790" cy="30480"/>
          </a:xfrm>
          <a:prstGeom prst="roundRect">
            <a:avLst>
              <a:gd name="adj" fmla="val 312558"/>
            </a:avLst>
          </a:prstGeom>
          <a:solidFill>
            <a:srgbClr val="C7C7D0"/>
          </a:solidFill>
          <a:ln/>
        </p:spPr>
        <p:txBody>
          <a:bodyPr/>
          <a:lstStyle/>
          <a:p>
            <a:endParaRPr lang="en-US"/>
          </a:p>
        </p:txBody>
      </p:sp>
      <p:sp>
        <p:nvSpPr>
          <p:cNvPr id="14" name="Shape 11"/>
          <p:cNvSpPr/>
          <p:nvPr/>
        </p:nvSpPr>
        <p:spPr>
          <a:xfrm>
            <a:off x="6365200" y="5362218"/>
            <a:ext cx="510302" cy="510302"/>
          </a:xfrm>
          <a:prstGeom prst="roundRect">
            <a:avLst>
              <a:gd name="adj" fmla="val 18669"/>
            </a:avLst>
          </a:prstGeom>
          <a:solidFill>
            <a:srgbClr val="E1E1EA"/>
          </a:solidFill>
          <a:ln w="7620">
            <a:solidFill>
              <a:srgbClr val="C7C7D0"/>
            </a:solidFill>
            <a:prstDash val="solid"/>
          </a:ln>
        </p:spPr>
        <p:txBody>
          <a:bodyPr/>
          <a:lstStyle/>
          <a:p>
            <a:endParaRPr lang="en-US"/>
          </a:p>
        </p:txBody>
      </p:sp>
      <p:sp>
        <p:nvSpPr>
          <p:cNvPr id="15" name="Text 12"/>
          <p:cNvSpPr/>
          <p:nvPr/>
        </p:nvSpPr>
        <p:spPr>
          <a:xfrm>
            <a:off x="6529507" y="5447228"/>
            <a:ext cx="181689"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6" name="Text 13"/>
          <p:cNvSpPr/>
          <p:nvPr/>
        </p:nvSpPr>
        <p:spPr>
          <a:xfrm>
            <a:off x="7867888" y="5333881"/>
            <a:ext cx="5737741"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Team Dynamics &amp; Leadership Development</a:t>
            </a:r>
            <a:endParaRPr lang="en-US" sz="2200" dirty="0"/>
          </a:p>
        </p:txBody>
      </p:sp>
      <p:sp>
        <p:nvSpPr>
          <p:cNvPr id="17" name="Shape 14"/>
          <p:cNvSpPr/>
          <p:nvPr/>
        </p:nvSpPr>
        <p:spPr>
          <a:xfrm>
            <a:off x="6845022" y="6636901"/>
            <a:ext cx="793790" cy="30480"/>
          </a:xfrm>
          <a:prstGeom prst="roundRect">
            <a:avLst>
              <a:gd name="adj" fmla="val 312558"/>
            </a:avLst>
          </a:prstGeom>
          <a:solidFill>
            <a:srgbClr val="C7C7D0"/>
          </a:solidFill>
          <a:ln/>
        </p:spPr>
        <p:txBody>
          <a:bodyPr/>
          <a:lstStyle/>
          <a:p>
            <a:endParaRPr lang="en-US"/>
          </a:p>
        </p:txBody>
      </p:sp>
      <p:sp>
        <p:nvSpPr>
          <p:cNvPr id="18" name="Shape 15"/>
          <p:cNvSpPr/>
          <p:nvPr/>
        </p:nvSpPr>
        <p:spPr>
          <a:xfrm>
            <a:off x="6365200" y="6396990"/>
            <a:ext cx="510302" cy="510302"/>
          </a:xfrm>
          <a:prstGeom prst="roundRect">
            <a:avLst>
              <a:gd name="adj" fmla="val 18669"/>
            </a:avLst>
          </a:prstGeom>
          <a:solidFill>
            <a:srgbClr val="E1E1EA"/>
          </a:solidFill>
          <a:ln w="7620">
            <a:solidFill>
              <a:srgbClr val="C7C7D0"/>
            </a:solidFill>
            <a:prstDash val="solid"/>
          </a:ln>
        </p:spPr>
        <p:txBody>
          <a:bodyPr/>
          <a:lstStyle/>
          <a:p>
            <a:endParaRPr lang="en-US"/>
          </a:p>
        </p:txBody>
      </p:sp>
      <p:sp>
        <p:nvSpPr>
          <p:cNvPr id="19" name="Text 16"/>
          <p:cNvSpPr/>
          <p:nvPr/>
        </p:nvSpPr>
        <p:spPr>
          <a:xfrm>
            <a:off x="6527482" y="6482001"/>
            <a:ext cx="185738"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4</a:t>
            </a:r>
            <a:endParaRPr lang="en-US" sz="2650" dirty="0"/>
          </a:p>
        </p:txBody>
      </p:sp>
      <p:sp>
        <p:nvSpPr>
          <p:cNvPr id="20" name="Text 17"/>
          <p:cNvSpPr/>
          <p:nvPr/>
        </p:nvSpPr>
        <p:spPr>
          <a:xfrm>
            <a:off x="7867888" y="6368653"/>
            <a:ext cx="4858107"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Cybersecurity &amp; Compliance Projects</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207073"/>
            <a:ext cx="12404884"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Skills/Topics For Project Management Mentees</a:t>
            </a:r>
            <a:endParaRPr lang="en-US" sz="4450" dirty="0"/>
          </a:p>
        </p:txBody>
      </p:sp>
      <p:sp>
        <p:nvSpPr>
          <p:cNvPr id="4" name="Shape 1"/>
          <p:cNvSpPr/>
          <p:nvPr/>
        </p:nvSpPr>
        <p:spPr>
          <a:xfrm>
            <a:off x="793790" y="5936456"/>
            <a:ext cx="4120753" cy="226814"/>
          </a:xfrm>
          <a:prstGeom prst="roundRect">
            <a:avLst>
              <a:gd name="adj" fmla="val 42003"/>
            </a:avLst>
          </a:prstGeom>
          <a:solidFill>
            <a:srgbClr val="E1E1EA"/>
          </a:solidFill>
          <a:ln w="7620">
            <a:solidFill>
              <a:srgbClr val="C7C7D0"/>
            </a:solidFill>
            <a:prstDash val="solid"/>
          </a:ln>
        </p:spPr>
        <p:txBody>
          <a:bodyPr/>
          <a:lstStyle/>
          <a:p>
            <a:endParaRPr lang="en-US"/>
          </a:p>
        </p:txBody>
      </p:sp>
      <p:sp>
        <p:nvSpPr>
          <p:cNvPr id="5" name="Text 2"/>
          <p:cNvSpPr/>
          <p:nvPr/>
        </p:nvSpPr>
        <p:spPr>
          <a:xfrm>
            <a:off x="793790" y="6503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Agile &amp; Scrum</a:t>
            </a:r>
            <a:endParaRPr lang="en-US" sz="2200" dirty="0"/>
          </a:p>
        </p:txBody>
      </p:sp>
      <p:sp>
        <p:nvSpPr>
          <p:cNvPr id="6" name="Shape 3"/>
          <p:cNvSpPr/>
          <p:nvPr/>
        </p:nvSpPr>
        <p:spPr>
          <a:xfrm>
            <a:off x="5254704" y="5596176"/>
            <a:ext cx="4120872" cy="226814"/>
          </a:xfrm>
          <a:prstGeom prst="roundRect">
            <a:avLst>
              <a:gd name="adj" fmla="val 42003"/>
            </a:avLst>
          </a:prstGeom>
          <a:solidFill>
            <a:srgbClr val="E1E1EA"/>
          </a:solidFill>
          <a:ln w="7620">
            <a:solidFill>
              <a:srgbClr val="C7C7D0"/>
            </a:solidFill>
            <a:prstDash val="solid"/>
          </a:ln>
        </p:spPr>
        <p:txBody>
          <a:bodyPr/>
          <a:lstStyle/>
          <a:p>
            <a:endParaRPr lang="en-US"/>
          </a:p>
        </p:txBody>
      </p:sp>
      <p:sp>
        <p:nvSpPr>
          <p:cNvPr id="7" name="Text 4"/>
          <p:cNvSpPr/>
          <p:nvPr/>
        </p:nvSpPr>
        <p:spPr>
          <a:xfrm>
            <a:off x="5254704" y="6163151"/>
            <a:ext cx="3724989"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Stakeholder Communication</a:t>
            </a:r>
            <a:endParaRPr lang="en-US" sz="2200" dirty="0"/>
          </a:p>
        </p:txBody>
      </p:sp>
      <p:sp>
        <p:nvSpPr>
          <p:cNvPr id="8" name="Shape 5"/>
          <p:cNvSpPr/>
          <p:nvPr/>
        </p:nvSpPr>
        <p:spPr>
          <a:xfrm>
            <a:off x="9715738" y="5256014"/>
            <a:ext cx="4120872" cy="226814"/>
          </a:xfrm>
          <a:prstGeom prst="roundRect">
            <a:avLst>
              <a:gd name="adj" fmla="val 42003"/>
            </a:avLst>
          </a:prstGeom>
          <a:solidFill>
            <a:srgbClr val="E1E1EA"/>
          </a:solidFill>
          <a:ln w="7620">
            <a:solidFill>
              <a:srgbClr val="C7C7D0"/>
            </a:solidFill>
            <a:prstDash val="solid"/>
          </a:ln>
        </p:spPr>
        <p:txBody>
          <a:bodyPr/>
          <a:lstStyle/>
          <a:p>
            <a:endParaRPr lang="en-US"/>
          </a:p>
        </p:txBody>
      </p:sp>
      <p:sp>
        <p:nvSpPr>
          <p:cNvPr id="9" name="Text 6"/>
          <p:cNvSpPr/>
          <p:nvPr/>
        </p:nvSpPr>
        <p:spPr>
          <a:xfrm>
            <a:off x="9715738" y="58229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Career Growth</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498</Words>
  <Application>Microsoft Office PowerPoint</Application>
  <PresentationFormat>Custom</PresentationFormat>
  <Paragraphs>95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 Medium</vt:lpstr>
      <vt:lpstr>Roboto</vt:lpstr>
      <vt:lpstr>Raleway</vt:lpstr>
      <vt:lpstr>Roboto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2025-02-28T20:21:57Z</dcterms:created>
  <dcterms:modified xsi:type="dcterms:W3CDTF">2025-02-28T20:24:40Z</dcterms:modified>
</cp:coreProperties>
</file>