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Roboto" panose="02000000000000000000" pitchFamily="2"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352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txBody>
          <a:bodyPr/>
          <a:lstStyle/>
          <a:p>
            <a:endParaRPr lang="en-US"/>
          </a:p>
        </p:txBody>
      </p:sp>
      <p:sp>
        <p:nvSpPr>
          <p:cNvPr id="3" name="Shape 1"/>
          <p:cNvSpPr/>
          <p:nvPr/>
        </p:nvSpPr>
        <p:spPr>
          <a:xfrm>
            <a:off x="0" y="0"/>
            <a:ext cx="14630400" cy="8229600"/>
          </a:xfrm>
          <a:prstGeom prst="rect">
            <a:avLst/>
          </a:prstGeom>
          <a:solidFill>
            <a:srgbClr val="FAF9F5"/>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265895"/>
            <a:ext cx="8370758" cy="2126337"/>
          </a:xfrm>
          <a:prstGeom prst="rect">
            <a:avLst/>
          </a:prstGeom>
          <a:noFill/>
          <a:ln/>
        </p:spPr>
        <p:txBody>
          <a:bodyPr wrap="squar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Running Effective PI Planning: A Project Manager's Survival Guide</a:t>
            </a:r>
            <a:endParaRPr lang="en-US" sz="4450" dirty="0"/>
          </a:p>
        </p:txBody>
      </p:sp>
      <p:sp>
        <p:nvSpPr>
          <p:cNvPr id="4" name="Text 1"/>
          <p:cNvSpPr/>
          <p:nvPr/>
        </p:nvSpPr>
        <p:spPr>
          <a:xfrm>
            <a:off x="793790" y="2126220"/>
            <a:ext cx="8370758"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Program Increment (PI) Planning is the heartbeat of the </a:t>
            </a:r>
            <a:r>
              <a:rPr lang="en-US" sz="1750" b="1" dirty="0">
                <a:solidFill>
                  <a:srgbClr val="384653"/>
                </a:solidFill>
                <a:latin typeface="Roboto" pitchFamily="34" charset="0"/>
                <a:ea typeface="Roboto" pitchFamily="34" charset="-122"/>
                <a:cs typeface="Roboto" pitchFamily="34" charset="-120"/>
              </a:rPr>
              <a:t>Scaled Agile Framework (SAFe®)</a:t>
            </a:r>
            <a:r>
              <a:rPr lang="en-US" sz="1750" dirty="0">
                <a:solidFill>
                  <a:srgbClr val="384653"/>
                </a:solidFill>
                <a:latin typeface="Roboto" pitchFamily="34" charset="0"/>
                <a:ea typeface="Roboto" pitchFamily="34" charset="-122"/>
                <a:cs typeface="Roboto" pitchFamily="34" charset="-120"/>
              </a:rPr>
              <a:t>. It's where strategy meets execution, where cross-functional teams align on a shared vision, and where dependencies, risks, and objectives are tackled head-on.</a:t>
            </a:r>
            <a:endParaRPr lang="en-US" sz="1750" dirty="0"/>
          </a:p>
        </p:txBody>
      </p:sp>
      <p:sp>
        <p:nvSpPr>
          <p:cNvPr id="5" name="Text 2"/>
          <p:cNvSpPr/>
          <p:nvPr/>
        </p:nvSpPr>
        <p:spPr>
          <a:xfrm>
            <a:off x="793790" y="3392696"/>
            <a:ext cx="8370758"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For project managers navigating the world of SAFe, mastering PI Planning is key to driving alignment and delivery across multiple Agile teams. This guide breaks down the process step-by-step and provides actionable tips to help you succeed in this intense, fast-paced, and transformative event.</a:t>
            </a:r>
            <a:endParaRPr lang="en-US" sz="1750" dirty="0"/>
          </a:p>
        </p:txBody>
      </p:sp>
      <p:pic>
        <p:nvPicPr>
          <p:cNvPr id="9" name="Image 1" descr="preencoded.png">
            <a:extLst>
              <a:ext uri="{FF2B5EF4-FFF2-40B4-BE49-F238E27FC236}">
                <a16:creationId xmlns:a16="http://schemas.microsoft.com/office/drawing/2014/main" id="{39593A49-C612-7C61-AFD2-754746A586EA}"/>
              </a:ext>
            </a:extLst>
          </p:cNvPr>
          <p:cNvPicPr>
            <a:picLocks noChangeAspect="1"/>
          </p:cNvPicPr>
          <p:nvPr/>
        </p:nvPicPr>
        <p:blipFill>
          <a:blip r:embed="rId4"/>
          <a:stretch>
            <a:fillRect/>
          </a:stretch>
        </p:blipFill>
        <p:spPr>
          <a:xfrm>
            <a:off x="793790" y="5147601"/>
            <a:ext cx="6852672" cy="1141293"/>
          </a:xfrm>
          <a:prstGeom prst="rect">
            <a:avLst/>
          </a:prstGeom>
        </p:spPr>
      </p:pic>
      <p:sp>
        <p:nvSpPr>
          <p:cNvPr id="10" name="TextBox 9">
            <a:extLst>
              <a:ext uri="{FF2B5EF4-FFF2-40B4-BE49-F238E27FC236}">
                <a16:creationId xmlns:a16="http://schemas.microsoft.com/office/drawing/2014/main" id="{B2D8FA03-F823-61D5-EC2B-F515F0C62977}"/>
              </a:ext>
            </a:extLst>
          </p:cNvPr>
          <p:cNvSpPr txBox="1"/>
          <p:nvPr/>
        </p:nvSpPr>
        <p:spPr>
          <a:xfrm>
            <a:off x="688369" y="6513816"/>
            <a:ext cx="8743307" cy="923330"/>
          </a:xfrm>
          <a:prstGeom prst="rect">
            <a:avLst/>
          </a:prstGeom>
          <a:noFill/>
        </p:spPr>
        <p:txBody>
          <a:bodyPr wrap="square" rtlCol="0">
            <a:spAutoFit/>
          </a:bodyPr>
          <a:lstStyle/>
          <a:p>
            <a:r>
              <a:rPr lang="en-US" dirty="0"/>
              <a:t>#SAFePIPlanning #AgileReleaseTrain #AgileProjectManagement #ScaledAgile #ProjectManagerTips #RTE #ProgramIncrement #AgileFacilitation #ManagingProjectsTheAgileWay #SAFeEvents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789920" y="0"/>
            <a:ext cx="3840480" cy="8229600"/>
          </a:xfrm>
          <a:prstGeom prst="rect">
            <a:avLst/>
          </a:prstGeom>
        </p:spPr>
      </p:pic>
      <p:sp>
        <p:nvSpPr>
          <p:cNvPr id="3" name="Text 0"/>
          <p:cNvSpPr/>
          <p:nvPr/>
        </p:nvSpPr>
        <p:spPr>
          <a:xfrm>
            <a:off x="793790" y="838438"/>
            <a:ext cx="7757398" cy="708779"/>
          </a:xfrm>
          <a:prstGeom prst="rect">
            <a:avLst/>
          </a:prstGeom>
          <a:noFill/>
          <a:ln/>
        </p:spPr>
        <p:txBody>
          <a:bodyPr wrap="non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Tips for Successful Facilitation</a:t>
            </a:r>
            <a:endParaRPr lang="en-US" sz="4450" dirty="0"/>
          </a:p>
        </p:txBody>
      </p:sp>
      <p:pic>
        <p:nvPicPr>
          <p:cNvPr id="4" name="Image 1" descr="preencoded.png"/>
          <p:cNvPicPr>
            <a:picLocks noChangeAspect="1"/>
          </p:cNvPicPr>
          <p:nvPr/>
        </p:nvPicPr>
        <p:blipFill>
          <a:blip r:embed="rId4"/>
          <a:stretch>
            <a:fillRect/>
          </a:stretch>
        </p:blipFill>
        <p:spPr>
          <a:xfrm>
            <a:off x="793790" y="1927027"/>
            <a:ext cx="566976" cy="566976"/>
          </a:xfrm>
          <a:prstGeom prst="rect">
            <a:avLst/>
          </a:prstGeom>
        </p:spPr>
      </p:pic>
      <p:sp>
        <p:nvSpPr>
          <p:cNvPr id="5" name="Text 1"/>
          <p:cNvSpPr/>
          <p:nvPr/>
        </p:nvSpPr>
        <p:spPr>
          <a:xfrm>
            <a:off x="1587579" y="202203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Timebox Religiously</a:t>
            </a:r>
            <a:endParaRPr lang="en-US" sz="2200" dirty="0"/>
          </a:p>
        </p:txBody>
      </p:sp>
      <p:sp>
        <p:nvSpPr>
          <p:cNvPr id="6" name="Text 2"/>
          <p:cNvSpPr/>
          <p:nvPr/>
        </p:nvSpPr>
        <p:spPr>
          <a:xfrm>
            <a:off x="1587579" y="2512457"/>
            <a:ext cx="8591431"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Keep events on track with clear facilitation and scheduled breaks. Respect everyone's time by starting and ending on schedule, and be prepared to make tough calls when discussions run long.</a:t>
            </a:r>
            <a:endParaRPr lang="en-US" sz="1750" dirty="0"/>
          </a:p>
        </p:txBody>
      </p:sp>
      <p:pic>
        <p:nvPicPr>
          <p:cNvPr id="7" name="Image 2" descr="preencoded.png"/>
          <p:cNvPicPr>
            <a:picLocks noChangeAspect="1"/>
          </p:cNvPicPr>
          <p:nvPr/>
        </p:nvPicPr>
        <p:blipFill>
          <a:blip r:embed="rId5"/>
          <a:stretch>
            <a:fillRect/>
          </a:stretch>
        </p:blipFill>
        <p:spPr>
          <a:xfrm>
            <a:off x="793790" y="4026218"/>
            <a:ext cx="566976" cy="566976"/>
          </a:xfrm>
          <a:prstGeom prst="rect">
            <a:avLst/>
          </a:prstGeom>
        </p:spPr>
      </p:pic>
      <p:sp>
        <p:nvSpPr>
          <p:cNvPr id="8" name="Text 3"/>
          <p:cNvSpPr/>
          <p:nvPr/>
        </p:nvSpPr>
        <p:spPr>
          <a:xfrm>
            <a:off x="1587579" y="41212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Create Visual Clarity</a:t>
            </a:r>
            <a:endParaRPr lang="en-US" sz="2200" dirty="0"/>
          </a:p>
        </p:txBody>
      </p:sp>
      <p:sp>
        <p:nvSpPr>
          <p:cNvPr id="9" name="Text 4"/>
          <p:cNvSpPr/>
          <p:nvPr/>
        </p:nvSpPr>
        <p:spPr>
          <a:xfrm>
            <a:off x="1587579" y="4611648"/>
            <a:ext cx="8591431"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Use online whiteboards or printed boards for shared understanding. Visual management helps teams quickly grasp dependencies and alignment issues that might otherwise remain hidden.</a:t>
            </a:r>
            <a:endParaRPr lang="en-US" sz="1750" dirty="0"/>
          </a:p>
        </p:txBody>
      </p:sp>
      <p:pic>
        <p:nvPicPr>
          <p:cNvPr id="10" name="Image 3" descr="preencoded.png"/>
          <p:cNvPicPr>
            <a:picLocks noChangeAspect="1"/>
          </p:cNvPicPr>
          <p:nvPr/>
        </p:nvPicPr>
        <p:blipFill>
          <a:blip r:embed="rId6"/>
          <a:stretch>
            <a:fillRect/>
          </a:stretch>
        </p:blipFill>
        <p:spPr>
          <a:xfrm>
            <a:off x="793790" y="6125408"/>
            <a:ext cx="566976" cy="566976"/>
          </a:xfrm>
          <a:prstGeom prst="rect">
            <a:avLst/>
          </a:prstGeom>
        </p:spPr>
      </p:pic>
      <p:sp>
        <p:nvSpPr>
          <p:cNvPr id="11" name="Text 5"/>
          <p:cNvSpPr/>
          <p:nvPr/>
        </p:nvSpPr>
        <p:spPr>
          <a:xfrm>
            <a:off x="1587579" y="6220420"/>
            <a:ext cx="353758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Foster Psychological Safety</a:t>
            </a:r>
            <a:endParaRPr lang="en-US" sz="2200" dirty="0"/>
          </a:p>
        </p:txBody>
      </p:sp>
      <p:sp>
        <p:nvSpPr>
          <p:cNvPr id="12" name="Text 6"/>
          <p:cNvSpPr/>
          <p:nvPr/>
        </p:nvSpPr>
        <p:spPr>
          <a:xfrm>
            <a:off x="1587579" y="6710839"/>
            <a:ext cx="8591431"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Create an environment where teams feel comfortable speaking up about risks, issues, or blockers without fear of negative consequences or judgment.</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856059"/>
            <a:ext cx="10178415" cy="708779"/>
          </a:xfrm>
          <a:prstGeom prst="rect">
            <a:avLst/>
          </a:prstGeom>
          <a:noFill/>
          <a:ln/>
        </p:spPr>
        <p:txBody>
          <a:bodyPr wrap="non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Strategic Mindset for Project Managers</a:t>
            </a:r>
            <a:endParaRPr lang="en-US" sz="4450" dirty="0"/>
          </a:p>
        </p:txBody>
      </p:sp>
      <p:sp>
        <p:nvSpPr>
          <p:cNvPr id="3" name="Shape 1"/>
          <p:cNvSpPr/>
          <p:nvPr/>
        </p:nvSpPr>
        <p:spPr>
          <a:xfrm>
            <a:off x="793790" y="2018467"/>
            <a:ext cx="2173724" cy="1284208"/>
          </a:xfrm>
          <a:prstGeom prst="roundRect">
            <a:avLst>
              <a:gd name="adj" fmla="val 7418"/>
            </a:avLst>
          </a:prstGeom>
          <a:solidFill>
            <a:srgbClr val="D9EDF2"/>
          </a:solidFill>
          <a:ln w="7620">
            <a:solidFill>
              <a:srgbClr val="BFD3D8"/>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721167" y="2461260"/>
            <a:ext cx="318968" cy="398621"/>
          </a:xfrm>
          <a:prstGeom prst="rect">
            <a:avLst/>
          </a:prstGeom>
        </p:spPr>
      </p:pic>
      <p:sp>
        <p:nvSpPr>
          <p:cNvPr id="5" name="Text 2"/>
          <p:cNvSpPr/>
          <p:nvPr/>
        </p:nvSpPr>
        <p:spPr>
          <a:xfrm>
            <a:off x="3194328" y="224528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Think cross-team</a:t>
            </a:r>
            <a:endParaRPr lang="en-US" sz="2200" dirty="0"/>
          </a:p>
        </p:txBody>
      </p:sp>
      <p:sp>
        <p:nvSpPr>
          <p:cNvPr id="6" name="Text 3"/>
          <p:cNvSpPr/>
          <p:nvPr/>
        </p:nvSpPr>
        <p:spPr>
          <a:xfrm>
            <a:off x="3194328" y="2735699"/>
            <a:ext cx="5310783" cy="340162"/>
          </a:xfrm>
          <a:prstGeom prst="rect">
            <a:avLst/>
          </a:prstGeom>
          <a:noFill/>
          <a:ln/>
        </p:spPr>
        <p:txBody>
          <a:bodyPr wrap="non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Help identify and resolve blockers across boundaries</a:t>
            </a:r>
            <a:endParaRPr lang="en-US" sz="1750" dirty="0"/>
          </a:p>
        </p:txBody>
      </p:sp>
      <p:sp>
        <p:nvSpPr>
          <p:cNvPr id="7" name="Shape 4"/>
          <p:cNvSpPr/>
          <p:nvPr/>
        </p:nvSpPr>
        <p:spPr>
          <a:xfrm>
            <a:off x="3080861" y="3287435"/>
            <a:ext cx="10642402" cy="15240"/>
          </a:xfrm>
          <a:prstGeom prst="roundRect">
            <a:avLst>
              <a:gd name="adj" fmla="val 625116"/>
            </a:avLst>
          </a:prstGeom>
          <a:solidFill>
            <a:srgbClr val="BFD3D8"/>
          </a:solidFill>
          <a:ln/>
        </p:spPr>
        <p:txBody>
          <a:bodyPr/>
          <a:lstStyle/>
          <a:p>
            <a:endParaRPr lang="en-US"/>
          </a:p>
        </p:txBody>
      </p:sp>
      <p:sp>
        <p:nvSpPr>
          <p:cNvPr id="8" name="Shape 5"/>
          <p:cNvSpPr/>
          <p:nvPr/>
        </p:nvSpPr>
        <p:spPr>
          <a:xfrm>
            <a:off x="793790" y="3416022"/>
            <a:ext cx="4347567" cy="1284208"/>
          </a:xfrm>
          <a:prstGeom prst="roundRect">
            <a:avLst>
              <a:gd name="adj" fmla="val 7418"/>
            </a:avLst>
          </a:prstGeom>
          <a:solidFill>
            <a:srgbClr val="D9EDF2"/>
          </a:solidFill>
          <a:ln w="7620">
            <a:solidFill>
              <a:srgbClr val="BFD3D8"/>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808089" y="3858816"/>
            <a:ext cx="318968" cy="398621"/>
          </a:xfrm>
          <a:prstGeom prst="rect">
            <a:avLst/>
          </a:prstGeom>
        </p:spPr>
      </p:pic>
      <p:sp>
        <p:nvSpPr>
          <p:cNvPr id="10" name="Text 6"/>
          <p:cNvSpPr/>
          <p:nvPr/>
        </p:nvSpPr>
        <p:spPr>
          <a:xfrm>
            <a:off x="5368171" y="364283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Focus on outcomes</a:t>
            </a:r>
            <a:endParaRPr lang="en-US" sz="2200" dirty="0"/>
          </a:p>
        </p:txBody>
      </p:sp>
      <p:sp>
        <p:nvSpPr>
          <p:cNvPr id="11" name="Text 7"/>
          <p:cNvSpPr/>
          <p:nvPr/>
        </p:nvSpPr>
        <p:spPr>
          <a:xfrm>
            <a:off x="5368171" y="4133255"/>
            <a:ext cx="5556647" cy="340162"/>
          </a:xfrm>
          <a:prstGeom prst="rect">
            <a:avLst/>
          </a:prstGeom>
          <a:noFill/>
          <a:ln/>
        </p:spPr>
        <p:txBody>
          <a:bodyPr wrap="non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Ensure everyone understands the value behind features</a:t>
            </a:r>
            <a:endParaRPr lang="en-US" sz="1750" dirty="0"/>
          </a:p>
        </p:txBody>
      </p:sp>
      <p:sp>
        <p:nvSpPr>
          <p:cNvPr id="12" name="Shape 8"/>
          <p:cNvSpPr/>
          <p:nvPr/>
        </p:nvSpPr>
        <p:spPr>
          <a:xfrm>
            <a:off x="5254704" y="4684990"/>
            <a:ext cx="8468558" cy="15240"/>
          </a:xfrm>
          <a:prstGeom prst="roundRect">
            <a:avLst>
              <a:gd name="adj" fmla="val 625116"/>
            </a:avLst>
          </a:prstGeom>
          <a:solidFill>
            <a:srgbClr val="BFD3D8"/>
          </a:solidFill>
          <a:ln/>
        </p:spPr>
        <p:txBody>
          <a:bodyPr/>
          <a:lstStyle/>
          <a:p>
            <a:endParaRPr lang="en-US"/>
          </a:p>
        </p:txBody>
      </p:sp>
      <p:sp>
        <p:nvSpPr>
          <p:cNvPr id="13" name="Shape 9"/>
          <p:cNvSpPr/>
          <p:nvPr/>
        </p:nvSpPr>
        <p:spPr>
          <a:xfrm>
            <a:off x="793790" y="4813578"/>
            <a:ext cx="6521410" cy="1284208"/>
          </a:xfrm>
          <a:prstGeom prst="roundRect">
            <a:avLst>
              <a:gd name="adj" fmla="val 7418"/>
            </a:avLst>
          </a:prstGeom>
          <a:solidFill>
            <a:srgbClr val="D9EDF2"/>
          </a:solidFill>
          <a:ln w="7620">
            <a:solidFill>
              <a:srgbClr val="BFD3D8"/>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5011" y="5256371"/>
            <a:ext cx="318968" cy="398621"/>
          </a:xfrm>
          <a:prstGeom prst="rect">
            <a:avLst/>
          </a:prstGeom>
        </p:spPr>
      </p:pic>
      <p:sp>
        <p:nvSpPr>
          <p:cNvPr id="15" name="Text 10"/>
          <p:cNvSpPr/>
          <p:nvPr/>
        </p:nvSpPr>
        <p:spPr>
          <a:xfrm>
            <a:off x="7542014" y="5040392"/>
            <a:ext cx="290000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Facilitate, don't dictate</a:t>
            </a:r>
            <a:endParaRPr lang="en-US" sz="2200" dirty="0"/>
          </a:p>
        </p:txBody>
      </p:sp>
      <p:sp>
        <p:nvSpPr>
          <p:cNvPr id="16" name="Text 11"/>
          <p:cNvSpPr/>
          <p:nvPr/>
        </p:nvSpPr>
        <p:spPr>
          <a:xfrm>
            <a:off x="7542014" y="5530810"/>
            <a:ext cx="5179338" cy="340162"/>
          </a:xfrm>
          <a:prstGeom prst="rect">
            <a:avLst/>
          </a:prstGeom>
          <a:noFill/>
          <a:ln/>
        </p:spPr>
        <p:txBody>
          <a:bodyPr wrap="non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Lean into servant leadership to help others succeed</a:t>
            </a:r>
            <a:endParaRPr lang="en-US" sz="1750" dirty="0"/>
          </a:p>
        </p:txBody>
      </p:sp>
      <p:sp>
        <p:nvSpPr>
          <p:cNvPr id="17" name="Text 12"/>
          <p:cNvSpPr/>
          <p:nvPr/>
        </p:nvSpPr>
        <p:spPr>
          <a:xfrm>
            <a:off x="793790" y="6352937"/>
            <a:ext cx="13042821"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As a project manager in PI Planning, your greatest value comes from enabling others to succeed. Adopt a strategic mindset that prioritizes cross-team coordination and outcome-focused planning. Remember that your role is to facilitate the process, not control it - empowering teams to make their own commitments leads to greater ownership and accountability.</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93658" y="546497"/>
            <a:ext cx="7367945" cy="619363"/>
          </a:xfrm>
          <a:prstGeom prst="rect">
            <a:avLst/>
          </a:prstGeom>
          <a:noFill/>
          <a:ln/>
        </p:spPr>
        <p:txBody>
          <a:bodyPr wrap="none" lIns="0" tIns="0" rIns="0" bIns="0" rtlCol="0" anchor="t"/>
          <a:lstStyle/>
          <a:p>
            <a:pPr marL="0" indent="0" algn="l">
              <a:lnSpc>
                <a:spcPts val="4850"/>
              </a:lnSpc>
              <a:buNone/>
            </a:pPr>
            <a:r>
              <a:rPr lang="en-US" sz="3900" dirty="0">
                <a:solidFill>
                  <a:srgbClr val="2E3C4E"/>
                </a:solidFill>
                <a:latin typeface="Host Grotesk Medium" pitchFamily="34" charset="0"/>
                <a:ea typeface="Host Grotesk Medium" pitchFamily="34" charset="-122"/>
                <a:cs typeface="Host Grotesk Medium" pitchFamily="34" charset="-120"/>
              </a:rPr>
              <a:t>Common PI Planning Challenges</a:t>
            </a:r>
            <a:endParaRPr lang="en-US" sz="3900" dirty="0"/>
          </a:p>
        </p:txBody>
      </p:sp>
      <p:pic>
        <p:nvPicPr>
          <p:cNvPr id="3" name="Image 0" descr="preencoded.png"/>
          <p:cNvPicPr>
            <a:picLocks noChangeAspect="1"/>
          </p:cNvPicPr>
          <p:nvPr/>
        </p:nvPicPr>
        <p:blipFill>
          <a:blip r:embed="rId3"/>
          <a:stretch>
            <a:fillRect/>
          </a:stretch>
        </p:blipFill>
        <p:spPr>
          <a:xfrm>
            <a:off x="693658" y="1562219"/>
            <a:ext cx="2873812" cy="1776055"/>
          </a:xfrm>
          <a:prstGeom prst="rect">
            <a:avLst/>
          </a:prstGeom>
        </p:spPr>
      </p:pic>
      <p:sp>
        <p:nvSpPr>
          <p:cNvPr id="4" name="Text 1"/>
          <p:cNvSpPr/>
          <p:nvPr/>
        </p:nvSpPr>
        <p:spPr>
          <a:xfrm>
            <a:off x="3815120" y="1562219"/>
            <a:ext cx="2525316" cy="309682"/>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Dependency Overload</a:t>
            </a:r>
            <a:endParaRPr lang="en-US" sz="1950" dirty="0"/>
          </a:p>
        </p:txBody>
      </p:sp>
      <p:sp>
        <p:nvSpPr>
          <p:cNvPr id="5" name="Text 2"/>
          <p:cNvSpPr/>
          <p:nvPr/>
        </p:nvSpPr>
        <p:spPr>
          <a:xfrm>
            <a:off x="3815120" y="1990725"/>
            <a:ext cx="10121622" cy="891897"/>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When teams discover too many cross-team dependencies, planning becomes complex and risky. Help teams identify the most critical dependencies and negotiate realistic delivery sequences. Consider suggesting API contracts or interface agreements to reduce tight coupling.</a:t>
            </a:r>
            <a:endParaRPr lang="en-US" sz="1550" dirty="0"/>
          </a:p>
        </p:txBody>
      </p:sp>
      <p:pic>
        <p:nvPicPr>
          <p:cNvPr id="6" name="Image 1" descr="preencoded.png"/>
          <p:cNvPicPr>
            <a:picLocks noChangeAspect="1"/>
          </p:cNvPicPr>
          <p:nvPr/>
        </p:nvPicPr>
        <p:blipFill>
          <a:blip r:embed="rId4"/>
          <a:stretch>
            <a:fillRect/>
          </a:stretch>
        </p:blipFill>
        <p:spPr>
          <a:xfrm>
            <a:off x="693658" y="3734633"/>
            <a:ext cx="2873812" cy="1776055"/>
          </a:xfrm>
          <a:prstGeom prst="rect">
            <a:avLst/>
          </a:prstGeom>
        </p:spPr>
      </p:pic>
      <p:sp>
        <p:nvSpPr>
          <p:cNvPr id="7" name="Text 3"/>
          <p:cNvSpPr/>
          <p:nvPr/>
        </p:nvSpPr>
        <p:spPr>
          <a:xfrm>
            <a:off x="3815120" y="3734633"/>
            <a:ext cx="2477453" cy="309682"/>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Distributed Teams</a:t>
            </a:r>
            <a:endParaRPr lang="en-US" sz="1950" dirty="0"/>
          </a:p>
        </p:txBody>
      </p:sp>
      <p:sp>
        <p:nvSpPr>
          <p:cNvPr id="8" name="Text 4"/>
          <p:cNvSpPr/>
          <p:nvPr/>
        </p:nvSpPr>
        <p:spPr>
          <a:xfrm>
            <a:off x="3815120" y="4163139"/>
            <a:ext cx="10121622" cy="891897"/>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Remote or hybrid PI Planning introduces communication challenges. Ensure digital tools are accessible to all participants, establish clear communication protocols, and create dedicated facilitators for remote breakout rooms to keep everyone engaged.</a:t>
            </a:r>
            <a:endParaRPr lang="en-US" sz="1550" dirty="0"/>
          </a:p>
        </p:txBody>
      </p:sp>
      <p:pic>
        <p:nvPicPr>
          <p:cNvPr id="9" name="Image 2" descr="preencoded.png"/>
          <p:cNvPicPr>
            <a:picLocks noChangeAspect="1"/>
          </p:cNvPicPr>
          <p:nvPr/>
        </p:nvPicPr>
        <p:blipFill>
          <a:blip r:embed="rId5"/>
          <a:stretch>
            <a:fillRect/>
          </a:stretch>
        </p:blipFill>
        <p:spPr>
          <a:xfrm>
            <a:off x="693658" y="5907048"/>
            <a:ext cx="2873812" cy="1776055"/>
          </a:xfrm>
          <a:prstGeom prst="rect">
            <a:avLst/>
          </a:prstGeom>
        </p:spPr>
      </p:pic>
      <p:sp>
        <p:nvSpPr>
          <p:cNvPr id="10" name="Text 5"/>
          <p:cNvSpPr/>
          <p:nvPr/>
        </p:nvSpPr>
        <p:spPr>
          <a:xfrm>
            <a:off x="3815120" y="5907048"/>
            <a:ext cx="2588538" cy="309682"/>
          </a:xfrm>
          <a:prstGeom prst="rect">
            <a:avLst/>
          </a:prstGeom>
          <a:noFill/>
          <a:ln/>
        </p:spPr>
        <p:txBody>
          <a:bodyPr wrap="none" lIns="0" tIns="0" rIns="0" bIns="0" rtlCol="0" anchor="t"/>
          <a:lstStyle/>
          <a:p>
            <a:pPr marL="0" indent="0" algn="l">
              <a:lnSpc>
                <a:spcPts val="2400"/>
              </a:lnSpc>
              <a:buNone/>
            </a:pPr>
            <a:r>
              <a:rPr lang="en-US" sz="1950" dirty="0">
                <a:solidFill>
                  <a:srgbClr val="384653"/>
                </a:solidFill>
                <a:latin typeface="Host Grotesk Medium" pitchFamily="34" charset="0"/>
                <a:ea typeface="Host Grotesk Medium" pitchFamily="34" charset="-122"/>
                <a:cs typeface="Host Grotesk Medium" pitchFamily="34" charset="-120"/>
              </a:rPr>
              <a:t>Capacity Misalignment</a:t>
            </a:r>
            <a:endParaRPr lang="en-US" sz="1950" dirty="0"/>
          </a:p>
        </p:txBody>
      </p:sp>
      <p:sp>
        <p:nvSpPr>
          <p:cNvPr id="11" name="Text 6"/>
          <p:cNvSpPr/>
          <p:nvPr/>
        </p:nvSpPr>
        <p:spPr>
          <a:xfrm>
            <a:off x="3815120" y="6335554"/>
            <a:ext cx="10121622" cy="891897"/>
          </a:xfrm>
          <a:prstGeom prst="rect">
            <a:avLst/>
          </a:prstGeom>
          <a:noFill/>
          <a:ln/>
        </p:spPr>
        <p:txBody>
          <a:bodyPr wrap="square" lIns="0" tIns="0" rIns="0" bIns="0" rtlCol="0" anchor="t"/>
          <a:lstStyle/>
          <a:p>
            <a:pPr marL="0" indent="0" algn="l">
              <a:lnSpc>
                <a:spcPts val="2300"/>
              </a:lnSpc>
              <a:buNone/>
            </a:pPr>
            <a:r>
              <a:rPr lang="en-US" sz="1550" dirty="0">
                <a:solidFill>
                  <a:srgbClr val="384653"/>
                </a:solidFill>
                <a:latin typeface="Roboto" pitchFamily="34" charset="0"/>
                <a:ea typeface="Roboto" pitchFamily="34" charset="-122"/>
                <a:cs typeface="Roboto" pitchFamily="34" charset="-120"/>
              </a:rPr>
              <a:t>Teams often struggle with balancing ambition and reality in their commitments. Guide teams to use historical velocity data when available, account for all non-feature work, and build in buffers for the unexpected to create realistic plans.</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40480" cy="8229600"/>
          </a:xfrm>
          <a:prstGeom prst="rect">
            <a:avLst/>
          </a:prstGeom>
        </p:spPr>
      </p:pic>
      <p:sp>
        <p:nvSpPr>
          <p:cNvPr id="3" name="Text 0"/>
          <p:cNvSpPr/>
          <p:nvPr/>
        </p:nvSpPr>
        <p:spPr>
          <a:xfrm>
            <a:off x="4383405" y="571381"/>
            <a:ext cx="8105656" cy="518517"/>
          </a:xfrm>
          <a:prstGeom prst="rect">
            <a:avLst/>
          </a:prstGeom>
          <a:noFill/>
          <a:ln/>
        </p:spPr>
        <p:txBody>
          <a:bodyPr wrap="none" lIns="0" tIns="0" rIns="0" bIns="0" rtlCol="0" anchor="t"/>
          <a:lstStyle/>
          <a:p>
            <a:pPr marL="0" indent="0" algn="l">
              <a:lnSpc>
                <a:spcPts val="4050"/>
              </a:lnSpc>
              <a:buNone/>
            </a:pPr>
            <a:r>
              <a:rPr lang="en-US" sz="3250" dirty="0">
                <a:solidFill>
                  <a:srgbClr val="2E3C4E"/>
                </a:solidFill>
                <a:latin typeface="Host Grotesk Medium" pitchFamily="34" charset="0"/>
                <a:ea typeface="Host Grotesk Medium" pitchFamily="34" charset="-122"/>
                <a:cs typeface="Host Grotesk Medium" pitchFamily="34" charset="-120"/>
              </a:rPr>
              <a:t>PI Planning Metrics and Success Indicators</a:t>
            </a:r>
            <a:endParaRPr lang="en-US" sz="3250" dirty="0"/>
          </a:p>
        </p:txBody>
      </p:sp>
      <p:sp>
        <p:nvSpPr>
          <p:cNvPr id="4" name="Text 1"/>
          <p:cNvSpPr/>
          <p:nvPr/>
        </p:nvSpPr>
        <p:spPr>
          <a:xfrm>
            <a:off x="4383405" y="1426726"/>
            <a:ext cx="4605099" cy="684371"/>
          </a:xfrm>
          <a:prstGeom prst="rect">
            <a:avLst/>
          </a:prstGeom>
          <a:noFill/>
          <a:ln/>
        </p:spPr>
        <p:txBody>
          <a:bodyPr wrap="none" lIns="0" tIns="0" rIns="0" bIns="0" rtlCol="0" anchor="t"/>
          <a:lstStyle/>
          <a:p>
            <a:pPr marL="0" indent="0" algn="ctr">
              <a:lnSpc>
                <a:spcPts val="5350"/>
              </a:lnSpc>
              <a:buNone/>
            </a:pPr>
            <a:r>
              <a:rPr lang="en-US" sz="5350" dirty="0">
                <a:solidFill>
                  <a:srgbClr val="384653"/>
                </a:solidFill>
                <a:latin typeface="Host Grotesk Medium" pitchFamily="34" charset="0"/>
                <a:ea typeface="Host Grotesk Medium" pitchFamily="34" charset="-122"/>
                <a:cs typeface="Host Grotesk Medium" pitchFamily="34" charset="-120"/>
              </a:rPr>
              <a:t>85%+</a:t>
            </a:r>
            <a:endParaRPr lang="en-US" sz="5350" dirty="0"/>
          </a:p>
        </p:txBody>
      </p:sp>
      <p:sp>
        <p:nvSpPr>
          <p:cNvPr id="5" name="Text 2"/>
          <p:cNvSpPr/>
          <p:nvPr/>
        </p:nvSpPr>
        <p:spPr>
          <a:xfrm>
            <a:off x="5389721" y="2370177"/>
            <a:ext cx="2592348" cy="323969"/>
          </a:xfrm>
          <a:prstGeom prst="rect">
            <a:avLst/>
          </a:prstGeom>
          <a:noFill/>
          <a:ln/>
        </p:spPr>
        <p:txBody>
          <a:bodyPr wrap="none" lIns="0" tIns="0" rIns="0" bIns="0" rtlCol="0" anchor="t"/>
          <a:lstStyle/>
          <a:p>
            <a:pPr marL="0" indent="0" algn="ctr">
              <a:lnSpc>
                <a:spcPts val="2550"/>
              </a:lnSpc>
              <a:buNone/>
            </a:pPr>
            <a:r>
              <a:rPr lang="en-US" sz="2000" dirty="0">
                <a:solidFill>
                  <a:srgbClr val="384653"/>
                </a:solidFill>
                <a:latin typeface="Host Grotesk Medium" pitchFamily="34" charset="0"/>
                <a:ea typeface="Host Grotesk Medium" pitchFamily="34" charset="-122"/>
                <a:cs typeface="Host Grotesk Medium" pitchFamily="34" charset="-120"/>
              </a:rPr>
              <a:t>Team Confidence</a:t>
            </a:r>
            <a:endParaRPr lang="en-US" sz="2000" dirty="0"/>
          </a:p>
        </p:txBody>
      </p:sp>
      <p:sp>
        <p:nvSpPr>
          <p:cNvPr id="6" name="Text 3"/>
          <p:cNvSpPr/>
          <p:nvPr/>
        </p:nvSpPr>
        <p:spPr>
          <a:xfrm>
            <a:off x="4383405" y="2818567"/>
            <a:ext cx="4605099" cy="622221"/>
          </a:xfrm>
          <a:prstGeom prst="rect">
            <a:avLst/>
          </a:prstGeom>
          <a:noFill/>
          <a:ln/>
        </p:spPr>
        <p:txBody>
          <a:bodyPr wrap="square" lIns="0" tIns="0" rIns="0" bIns="0" rtlCol="0" anchor="t"/>
          <a:lstStyle/>
          <a:p>
            <a:pPr marL="0" indent="0" algn="ctr">
              <a:lnSpc>
                <a:spcPts val="2400"/>
              </a:lnSpc>
              <a:buNone/>
            </a:pPr>
            <a:r>
              <a:rPr lang="en-US" sz="1600" dirty="0">
                <a:solidFill>
                  <a:srgbClr val="384653"/>
                </a:solidFill>
                <a:latin typeface="Roboto" pitchFamily="34" charset="0"/>
                <a:ea typeface="Roboto" pitchFamily="34" charset="-122"/>
                <a:cs typeface="Roboto" pitchFamily="34" charset="-120"/>
              </a:rPr>
              <a:t>Average confidence vote across teams should be 8 or higher (on a scale of 1-10) for a healthy plan</a:t>
            </a:r>
            <a:endParaRPr lang="en-US" sz="1600" dirty="0"/>
          </a:p>
        </p:txBody>
      </p:sp>
      <p:sp>
        <p:nvSpPr>
          <p:cNvPr id="7" name="Text 4"/>
          <p:cNvSpPr/>
          <p:nvPr/>
        </p:nvSpPr>
        <p:spPr>
          <a:xfrm>
            <a:off x="9299496" y="1426726"/>
            <a:ext cx="4605099" cy="684371"/>
          </a:xfrm>
          <a:prstGeom prst="rect">
            <a:avLst/>
          </a:prstGeom>
          <a:noFill/>
          <a:ln/>
        </p:spPr>
        <p:txBody>
          <a:bodyPr wrap="none" lIns="0" tIns="0" rIns="0" bIns="0" rtlCol="0" anchor="t"/>
          <a:lstStyle/>
          <a:p>
            <a:pPr marL="0" indent="0" algn="ctr">
              <a:lnSpc>
                <a:spcPts val="5350"/>
              </a:lnSpc>
              <a:buNone/>
            </a:pPr>
            <a:r>
              <a:rPr lang="en-US" sz="5350" dirty="0">
                <a:solidFill>
                  <a:srgbClr val="384653"/>
                </a:solidFill>
                <a:latin typeface="Host Grotesk Medium" pitchFamily="34" charset="0"/>
                <a:ea typeface="Host Grotesk Medium" pitchFamily="34" charset="-122"/>
                <a:cs typeface="Host Grotesk Medium" pitchFamily="34" charset="-120"/>
              </a:rPr>
              <a:t>90%</a:t>
            </a:r>
            <a:endParaRPr lang="en-US" sz="5350" dirty="0"/>
          </a:p>
        </p:txBody>
      </p:sp>
      <p:sp>
        <p:nvSpPr>
          <p:cNvPr id="8" name="Text 5"/>
          <p:cNvSpPr/>
          <p:nvPr/>
        </p:nvSpPr>
        <p:spPr>
          <a:xfrm>
            <a:off x="10207347" y="2370177"/>
            <a:ext cx="2789277" cy="323969"/>
          </a:xfrm>
          <a:prstGeom prst="rect">
            <a:avLst/>
          </a:prstGeom>
          <a:noFill/>
          <a:ln/>
        </p:spPr>
        <p:txBody>
          <a:bodyPr wrap="none" lIns="0" tIns="0" rIns="0" bIns="0" rtlCol="0" anchor="t"/>
          <a:lstStyle/>
          <a:p>
            <a:pPr marL="0" indent="0" algn="ctr">
              <a:lnSpc>
                <a:spcPts val="2550"/>
              </a:lnSpc>
              <a:buNone/>
            </a:pPr>
            <a:r>
              <a:rPr lang="en-US" sz="2000" dirty="0">
                <a:solidFill>
                  <a:srgbClr val="384653"/>
                </a:solidFill>
                <a:latin typeface="Host Grotesk Medium" pitchFamily="34" charset="0"/>
                <a:ea typeface="Host Grotesk Medium" pitchFamily="34" charset="-122"/>
                <a:cs typeface="Host Grotesk Medium" pitchFamily="34" charset="-120"/>
              </a:rPr>
              <a:t>Dependency Resolution</a:t>
            </a:r>
            <a:endParaRPr lang="en-US" sz="2000" dirty="0"/>
          </a:p>
        </p:txBody>
      </p:sp>
      <p:sp>
        <p:nvSpPr>
          <p:cNvPr id="9" name="Text 6"/>
          <p:cNvSpPr/>
          <p:nvPr/>
        </p:nvSpPr>
        <p:spPr>
          <a:xfrm>
            <a:off x="9299496" y="2818567"/>
            <a:ext cx="4605099" cy="622221"/>
          </a:xfrm>
          <a:prstGeom prst="rect">
            <a:avLst/>
          </a:prstGeom>
          <a:noFill/>
          <a:ln/>
        </p:spPr>
        <p:txBody>
          <a:bodyPr wrap="square" lIns="0" tIns="0" rIns="0" bIns="0" rtlCol="0" anchor="t"/>
          <a:lstStyle/>
          <a:p>
            <a:pPr marL="0" indent="0" algn="ctr">
              <a:lnSpc>
                <a:spcPts val="2400"/>
              </a:lnSpc>
              <a:buNone/>
            </a:pPr>
            <a:r>
              <a:rPr lang="en-US" sz="1600" dirty="0">
                <a:solidFill>
                  <a:srgbClr val="384653"/>
                </a:solidFill>
                <a:latin typeface="Roboto" pitchFamily="34" charset="0"/>
                <a:ea typeface="Roboto" pitchFamily="34" charset="-122"/>
                <a:cs typeface="Roboto" pitchFamily="34" charset="-120"/>
              </a:rPr>
              <a:t>Percentage of identified dependencies that have clear owners and delivery dates</a:t>
            </a:r>
            <a:endParaRPr lang="en-US" sz="1600" dirty="0"/>
          </a:p>
        </p:txBody>
      </p:sp>
      <p:sp>
        <p:nvSpPr>
          <p:cNvPr id="10" name="Text 7"/>
          <p:cNvSpPr/>
          <p:nvPr/>
        </p:nvSpPr>
        <p:spPr>
          <a:xfrm>
            <a:off x="4383405" y="4166473"/>
            <a:ext cx="4605099" cy="684371"/>
          </a:xfrm>
          <a:prstGeom prst="rect">
            <a:avLst/>
          </a:prstGeom>
          <a:noFill/>
          <a:ln/>
        </p:spPr>
        <p:txBody>
          <a:bodyPr wrap="none" lIns="0" tIns="0" rIns="0" bIns="0" rtlCol="0" anchor="t"/>
          <a:lstStyle/>
          <a:p>
            <a:pPr marL="0" indent="0" algn="ctr">
              <a:lnSpc>
                <a:spcPts val="5350"/>
              </a:lnSpc>
              <a:buNone/>
            </a:pPr>
            <a:r>
              <a:rPr lang="en-US" sz="5350" dirty="0">
                <a:solidFill>
                  <a:srgbClr val="384653"/>
                </a:solidFill>
                <a:latin typeface="Host Grotesk Medium" pitchFamily="34" charset="0"/>
                <a:ea typeface="Host Grotesk Medium" pitchFamily="34" charset="-122"/>
                <a:cs typeface="Host Grotesk Medium" pitchFamily="34" charset="-120"/>
              </a:rPr>
              <a:t>75%</a:t>
            </a:r>
            <a:endParaRPr lang="en-US" sz="5350" dirty="0"/>
          </a:p>
        </p:txBody>
      </p:sp>
      <p:sp>
        <p:nvSpPr>
          <p:cNvPr id="11" name="Text 8"/>
          <p:cNvSpPr/>
          <p:nvPr/>
        </p:nvSpPr>
        <p:spPr>
          <a:xfrm>
            <a:off x="5318046" y="5109924"/>
            <a:ext cx="2735699" cy="323969"/>
          </a:xfrm>
          <a:prstGeom prst="rect">
            <a:avLst/>
          </a:prstGeom>
          <a:noFill/>
          <a:ln/>
        </p:spPr>
        <p:txBody>
          <a:bodyPr wrap="none" lIns="0" tIns="0" rIns="0" bIns="0" rtlCol="0" anchor="t"/>
          <a:lstStyle/>
          <a:p>
            <a:pPr marL="0" indent="0" algn="ctr">
              <a:lnSpc>
                <a:spcPts val="2550"/>
              </a:lnSpc>
              <a:buNone/>
            </a:pPr>
            <a:r>
              <a:rPr lang="en-US" sz="2000" dirty="0">
                <a:solidFill>
                  <a:srgbClr val="384653"/>
                </a:solidFill>
                <a:latin typeface="Host Grotesk Medium" pitchFamily="34" charset="0"/>
                <a:ea typeface="Host Grotesk Medium" pitchFamily="34" charset="-122"/>
                <a:cs typeface="Host Grotesk Medium" pitchFamily="34" charset="-120"/>
              </a:rPr>
              <a:t>Objective Achievement</a:t>
            </a:r>
            <a:endParaRPr lang="en-US" sz="2000" dirty="0"/>
          </a:p>
        </p:txBody>
      </p:sp>
      <p:sp>
        <p:nvSpPr>
          <p:cNvPr id="12" name="Text 9"/>
          <p:cNvSpPr/>
          <p:nvPr/>
        </p:nvSpPr>
        <p:spPr>
          <a:xfrm>
            <a:off x="4383405" y="5558314"/>
            <a:ext cx="4605099" cy="622221"/>
          </a:xfrm>
          <a:prstGeom prst="rect">
            <a:avLst/>
          </a:prstGeom>
          <a:noFill/>
          <a:ln/>
        </p:spPr>
        <p:txBody>
          <a:bodyPr wrap="square" lIns="0" tIns="0" rIns="0" bIns="0" rtlCol="0" anchor="t"/>
          <a:lstStyle/>
          <a:p>
            <a:pPr marL="0" indent="0" algn="ctr">
              <a:lnSpc>
                <a:spcPts val="2400"/>
              </a:lnSpc>
              <a:buNone/>
            </a:pPr>
            <a:r>
              <a:rPr lang="en-US" sz="1600" dirty="0">
                <a:solidFill>
                  <a:srgbClr val="384653"/>
                </a:solidFill>
                <a:latin typeface="Roboto" pitchFamily="34" charset="0"/>
                <a:ea typeface="Roboto" pitchFamily="34" charset="-122"/>
                <a:cs typeface="Roboto" pitchFamily="34" charset="-120"/>
              </a:rPr>
              <a:t>Target percentage of committed objectives completed by the end of the PI</a:t>
            </a:r>
            <a:endParaRPr lang="en-US" sz="1600" dirty="0"/>
          </a:p>
        </p:txBody>
      </p:sp>
      <p:sp>
        <p:nvSpPr>
          <p:cNvPr id="13" name="Text 10"/>
          <p:cNvSpPr/>
          <p:nvPr/>
        </p:nvSpPr>
        <p:spPr>
          <a:xfrm>
            <a:off x="9299496" y="4166473"/>
            <a:ext cx="4605099" cy="684371"/>
          </a:xfrm>
          <a:prstGeom prst="rect">
            <a:avLst/>
          </a:prstGeom>
          <a:noFill/>
          <a:ln/>
        </p:spPr>
        <p:txBody>
          <a:bodyPr wrap="none" lIns="0" tIns="0" rIns="0" bIns="0" rtlCol="0" anchor="t"/>
          <a:lstStyle/>
          <a:p>
            <a:pPr marL="0" indent="0" algn="ctr">
              <a:lnSpc>
                <a:spcPts val="5350"/>
              </a:lnSpc>
              <a:buNone/>
            </a:pPr>
            <a:r>
              <a:rPr lang="en-US" sz="5350" dirty="0">
                <a:solidFill>
                  <a:srgbClr val="384653"/>
                </a:solidFill>
                <a:latin typeface="Host Grotesk Medium" pitchFamily="34" charset="0"/>
                <a:ea typeface="Host Grotesk Medium" pitchFamily="34" charset="-122"/>
                <a:cs typeface="Host Grotesk Medium" pitchFamily="34" charset="-120"/>
              </a:rPr>
              <a:t>100%</a:t>
            </a:r>
            <a:endParaRPr lang="en-US" sz="5350" dirty="0"/>
          </a:p>
        </p:txBody>
      </p:sp>
      <p:sp>
        <p:nvSpPr>
          <p:cNvPr id="14" name="Text 11"/>
          <p:cNvSpPr/>
          <p:nvPr/>
        </p:nvSpPr>
        <p:spPr>
          <a:xfrm>
            <a:off x="10305812" y="5109924"/>
            <a:ext cx="2592348" cy="323969"/>
          </a:xfrm>
          <a:prstGeom prst="rect">
            <a:avLst/>
          </a:prstGeom>
          <a:noFill/>
          <a:ln/>
        </p:spPr>
        <p:txBody>
          <a:bodyPr wrap="none" lIns="0" tIns="0" rIns="0" bIns="0" rtlCol="0" anchor="t"/>
          <a:lstStyle/>
          <a:p>
            <a:pPr marL="0" indent="0" algn="ctr">
              <a:lnSpc>
                <a:spcPts val="2550"/>
              </a:lnSpc>
              <a:buNone/>
            </a:pPr>
            <a:r>
              <a:rPr lang="en-US" sz="2000" dirty="0">
                <a:solidFill>
                  <a:srgbClr val="384653"/>
                </a:solidFill>
                <a:latin typeface="Host Grotesk Medium" pitchFamily="34" charset="0"/>
                <a:ea typeface="Host Grotesk Medium" pitchFamily="34" charset="-122"/>
                <a:cs typeface="Host Grotesk Medium" pitchFamily="34" charset="-120"/>
              </a:rPr>
              <a:t>Risk Categorization</a:t>
            </a:r>
            <a:endParaRPr lang="en-US" sz="2000" dirty="0"/>
          </a:p>
        </p:txBody>
      </p:sp>
      <p:sp>
        <p:nvSpPr>
          <p:cNvPr id="15" name="Text 12"/>
          <p:cNvSpPr/>
          <p:nvPr/>
        </p:nvSpPr>
        <p:spPr>
          <a:xfrm>
            <a:off x="9299496" y="5558314"/>
            <a:ext cx="4605099" cy="622221"/>
          </a:xfrm>
          <a:prstGeom prst="rect">
            <a:avLst/>
          </a:prstGeom>
          <a:noFill/>
          <a:ln/>
        </p:spPr>
        <p:txBody>
          <a:bodyPr wrap="square" lIns="0" tIns="0" rIns="0" bIns="0" rtlCol="0" anchor="t"/>
          <a:lstStyle/>
          <a:p>
            <a:pPr marL="0" indent="0" algn="ctr">
              <a:lnSpc>
                <a:spcPts val="2400"/>
              </a:lnSpc>
              <a:buNone/>
            </a:pPr>
            <a:r>
              <a:rPr lang="en-US" sz="1600" dirty="0">
                <a:solidFill>
                  <a:srgbClr val="384653"/>
                </a:solidFill>
                <a:latin typeface="Roboto" pitchFamily="34" charset="0"/>
                <a:ea typeface="Roboto" pitchFamily="34" charset="-122"/>
                <a:cs typeface="Roboto" pitchFamily="34" charset="-120"/>
              </a:rPr>
              <a:t>All identified risks should be properly ROAMed with clear ownership</a:t>
            </a:r>
            <a:endParaRPr lang="en-US" sz="1600" dirty="0"/>
          </a:p>
        </p:txBody>
      </p:sp>
      <p:sp>
        <p:nvSpPr>
          <p:cNvPr id="16" name="Text 13"/>
          <p:cNvSpPr/>
          <p:nvPr/>
        </p:nvSpPr>
        <p:spPr>
          <a:xfrm>
            <a:off x="4383405" y="6413778"/>
            <a:ext cx="9521190" cy="1244441"/>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Tracking these metrics helps gauge the health of both your PI Planning event and the subsequent execution. Low confidence votes or unresolved dependencies are early warning signs that should be addressed before finalizing the plan. During execution, monitor objective achievement to identify trends and improvement opportunities.</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962620"/>
            <a:ext cx="10577274" cy="566976"/>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Final Thoughts: PI Planning as an Alignment Engine</a:t>
            </a:r>
            <a:endParaRPr lang="en-US" sz="3550" dirty="0"/>
          </a:p>
        </p:txBody>
      </p:sp>
      <p:pic>
        <p:nvPicPr>
          <p:cNvPr id="3" name="Image 0" descr="preencoded.png"/>
          <p:cNvPicPr>
            <a:picLocks noChangeAspect="1"/>
          </p:cNvPicPr>
          <p:nvPr/>
        </p:nvPicPr>
        <p:blipFill>
          <a:blip r:embed="rId3"/>
          <a:stretch>
            <a:fillRect/>
          </a:stretch>
        </p:blipFill>
        <p:spPr>
          <a:xfrm>
            <a:off x="801410" y="2129195"/>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2129195"/>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2129195"/>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2129195"/>
            <a:ext cx="3120866" cy="3120866"/>
          </a:xfrm>
          <a:prstGeom prst="rect">
            <a:avLst/>
          </a:prstGeom>
        </p:spPr>
      </p:pic>
      <p:sp>
        <p:nvSpPr>
          <p:cNvPr id="7" name="Text 1"/>
          <p:cNvSpPr/>
          <p:nvPr/>
        </p:nvSpPr>
        <p:spPr>
          <a:xfrm>
            <a:off x="793790" y="5651183"/>
            <a:ext cx="13042821"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PI Planning is more than just a meeting—it's a </a:t>
            </a:r>
            <a:r>
              <a:rPr lang="en-US" sz="1750" b="1" dirty="0">
                <a:solidFill>
                  <a:srgbClr val="384653"/>
                </a:solidFill>
                <a:latin typeface="Roboto" pitchFamily="34" charset="0"/>
                <a:ea typeface="Roboto" pitchFamily="34" charset="-122"/>
                <a:cs typeface="Roboto" pitchFamily="34" charset="-120"/>
              </a:rPr>
              <a:t>powerful alignment engine</a:t>
            </a:r>
            <a:r>
              <a:rPr lang="en-US" sz="1750" dirty="0">
                <a:solidFill>
                  <a:srgbClr val="384653"/>
                </a:solidFill>
                <a:latin typeface="Roboto" pitchFamily="34" charset="0"/>
                <a:ea typeface="Roboto" pitchFamily="34" charset="-122"/>
                <a:cs typeface="Roboto" pitchFamily="34" charset="-120"/>
              </a:rPr>
              <a:t> that fuels Agile delivery at scale. As a project manager, your organizational and facilitation skills make you an invaluable asset before, during, and after PI Planning.</a:t>
            </a:r>
            <a:endParaRPr lang="en-US" sz="1750" dirty="0"/>
          </a:p>
        </p:txBody>
      </p:sp>
      <p:sp>
        <p:nvSpPr>
          <p:cNvPr id="8" name="Text 2"/>
          <p:cNvSpPr/>
          <p:nvPr/>
        </p:nvSpPr>
        <p:spPr>
          <a:xfrm>
            <a:off x="793790" y="6586657"/>
            <a:ext cx="13042821"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Embrace your evolving role, support the Agile Release Train, and help turn strategic vision into synchronized execution. With each PI cycle, you'll build greater organizational agility and deliver more value to customers and stakeholders.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1434584"/>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What Is PI Planning?</a:t>
            </a:r>
            <a:endParaRPr lang="en-US" sz="4450" dirty="0"/>
          </a:p>
        </p:txBody>
      </p:sp>
      <p:sp>
        <p:nvSpPr>
          <p:cNvPr id="4" name="Shape 1"/>
          <p:cNvSpPr/>
          <p:nvPr/>
        </p:nvSpPr>
        <p:spPr>
          <a:xfrm>
            <a:off x="793790" y="2483525"/>
            <a:ext cx="510302" cy="510302"/>
          </a:xfrm>
          <a:prstGeom prst="roundRect">
            <a:avLst>
              <a:gd name="adj" fmla="val 18669"/>
            </a:avLst>
          </a:prstGeom>
          <a:solidFill>
            <a:srgbClr val="D9EDF2"/>
          </a:solidFill>
          <a:ln w="7620">
            <a:solidFill>
              <a:srgbClr val="BFD3D8"/>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878860" y="2526030"/>
            <a:ext cx="340162" cy="425291"/>
          </a:xfrm>
          <a:prstGeom prst="rect">
            <a:avLst/>
          </a:prstGeom>
        </p:spPr>
      </p:pic>
      <p:sp>
        <p:nvSpPr>
          <p:cNvPr id="6" name="Text 2"/>
          <p:cNvSpPr/>
          <p:nvPr/>
        </p:nvSpPr>
        <p:spPr>
          <a:xfrm>
            <a:off x="1530906" y="256139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Two-Day Event</a:t>
            </a:r>
            <a:endParaRPr lang="en-US" sz="2200" dirty="0"/>
          </a:p>
        </p:txBody>
      </p:sp>
      <p:sp>
        <p:nvSpPr>
          <p:cNvPr id="7" name="Text 3"/>
          <p:cNvSpPr/>
          <p:nvPr/>
        </p:nvSpPr>
        <p:spPr>
          <a:xfrm>
            <a:off x="1530906" y="3051810"/>
            <a:ext cx="2899410" cy="2040969"/>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A cadence-based gathering where all Agile teams on an Agile Release Train (ART) come together to plan work for the next increment (typically 8–12 weeks).</a:t>
            </a:r>
            <a:endParaRPr lang="en-US" sz="1750" dirty="0"/>
          </a:p>
        </p:txBody>
      </p:sp>
      <p:sp>
        <p:nvSpPr>
          <p:cNvPr id="8" name="Shape 4"/>
          <p:cNvSpPr/>
          <p:nvPr/>
        </p:nvSpPr>
        <p:spPr>
          <a:xfrm>
            <a:off x="4713803" y="2483525"/>
            <a:ext cx="510302" cy="510302"/>
          </a:xfrm>
          <a:prstGeom prst="roundRect">
            <a:avLst>
              <a:gd name="adj" fmla="val 18669"/>
            </a:avLst>
          </a:prstGeom>
          <a:solidFill>
            <a:srgbClr val="D9EDF2"/>
          </a:solidFill>
          <a:ln w="7620">
            <a:solidFill>
              <a:srgbClr val="BFD3D8"/>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4798874" y="2526030"/>
            <a:ext cx="340162" cy="425291"/>
          </a:xfrm>
          <a:prstGeom prst="rect">
            <a:avLst/>
          </a:prstGeom>
        </p:spPr>
      </p:pic>
      <p:sp>
        <p:nvSpPr>
          <p:cNvPr id="10" name="Text 5"/>
          <p:cNvSpPr/>
          <p:nvPr/>
        </p:nvSpPr>
        <p:spPr>
          <a:xfrm>
            <a:off x="5450919" y="256139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Core Purpose</a:t>
            </a:r>
            <a:endParaRPr lang="en-US" sz="2200" dirty="0"/>
          </a:p>
        </p:txBody>
      </p:sp>
      <p:sp>
        <p:nvSpPr>
          <p:cNvPr id="11" name="Text 6"/>
          <p:cNvSpPr/>
          <p:nvPr/>
        </p:nvSpPr>
        <p:spPr>
          <a:xfrm>
            <a:off x="5450919" y="3051810"/>
            <a:ext cx="2899410" cy="1700808"/>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Define program objectives, identify team and cross-team dependencies, and plan and commit to the next Program Increment.</a:t>
            </a:r>
            <a:endParaRPr lang="en-US" sz="1750" dirty="0"/>
          </a:p>
        </p:txBody>
      </p:sp>
      <p:sp>
        <p:nvSpPr>
          <p:cNvPr id="12" name="Shape 7"/>
          <p:cNvSpPr/>
          <p:nvPr/>
        </p:nvSpPr>
        <p:spPr>
          <a:xfrm>
            <a:off x="793790" y="5546408"/>
            <a:ext cx="510302" cy="510302"/>
          </a:xfrm>
          <a:prstGeom prst="roundRect">
            <a:avLst>
              <a:gd name="adj" fmla="val 18669"/>
            </a:avLst>
          </a:prstGeom>
          <a:solidFill>
            <a:srgbClr val="D9EDF2"/>
          </a:solidFill>
          <a:ln w="7620">
            <a:solidFill>
              <a:srgbClr val="BFD3D8"/>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878860" y="5588913"/>
            <a:ext cx="340162" cy="425291"/>
          </a:xfrm>
          <a:prstGeom prst="rect">
            <a:avLst/>
          </a:prstGeom>
        </p:spPr>
      </p:pic>
      <p:sp>
        <p:nvSpPr>
          <p:cNvPr id="14" name="Text 8"/>
          <p:cNvSpPr/>
          <p:nvPr/>
        </p:nvSpPr>
        <p:spPr>
          <a:xfrm>
            <a:off x="1530906" y="562427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Key Outcome</a:t>
            </a:r>
            <a:endParaRPr lang="en-US" sz="2200" dirty="0"/>
          </a:p>
        </p:txBody>
      </p:sp>
      <p:sp>
        <p:nvSpPr>
          <p:cNvPr id="15" name="Text 9"/>
          <p:cNvSpPr/>
          <p:nvPr/>
        </p:nvSpPr>
        <p:spPr>
          <a:xfrm>
            <a:off x="1530906" y="6114693"/>
            <a:ext cx="6819305"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Alignment on business objectives, dependencies, priorities, and delivery plans across all teams in the ART.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684848" y="548045"/>
            <a:ext cx="5392460" cy="489109"/>
          </a:xfrm>
          <a:prstGeom prst="rect">
            <a:avLst/>
          </a:prstGeom>
          <a:noFill/>
          <a:ln/>
        </p:spPr>
        <p:txBody>
          <a:bodyPr wrap="none" lIns="0" tIns="0" rIns="0" bIns="0" rtlCol="0" anchor="t"/>
          <a:lstStyle/>
          <a:p>
            <a:pPr marL="0" indent="0" algn="l">
              <a:lnSpc>
                <a:spcPts val="3850"/>
              </a:lnSpc>
              <a:buNone/>
            </a:pPr>
            <a:r>
              <a:rPr lang="en-US" sz="3050" dirty="0">
                <a:solidFill>
                  <a:srgbClr val="2E3C4E"/>
                </a:solidFill>
                <a:latin typeface="Host Grotesk Medium" pitchFamily="34" charset="0"/>
                <a:ea typeface="Host Grotesk Medium" pitchFamily="34" charset="-122"/>
                <a:cs typeface="Host Grotesk Medium" pitchFamily="34" charset="-120"/>
              </a:rPr>
              <a:t>Key Participants in PI Planning</a:t>
            </a:r>
            <a:endParaRPr lang="en-US" sz="3050" dirty="0"/>
          </a:p>
        </p:txBody>
      </p:sp>
      <p:pic>
        <p:nvPicPr>
          <p:cNvPr id="3" name="Image 0" descr="preencoded.png"/>
          <p:cNvPicPr>
            <a:picLocks noChangeAspect="1"/>
          </p:cNvPicPr>
          <p:nvPr/>
        </p:nvPicPr>
        <p:blipFill>
          <a:blip r:embed="rId3"/>
          <a:stretch>
            <a:fillRect/>
          </a:stretch>
        </p:blipFill>
        <p:spPr>
          <a:xfrm>
            <a:off x="2673906" y="3040261"/>
            <a:ext cx="9282470" cy="9282470"/>
          </a:xfrm>
          <a:prstGeom prst="rect">
            <a:avLst/>
          </a:prstGeom>
        </p:spPr>
      </p:pic>
      <p:pic>
        <p:nvPicPr>
          <p:cNvPr id="4" name="Image 1" descr="preencoded.png"/>
          <p:cNvPicPr>
            <a:picLocks noChangeAspect="1"/>
          </p:cNvPicPr>
          <p:nvPr/>
        </p:nvPicPr>
        <p:blipFill>
          <a:blip r:embed="rId4"/>
          <a:stretch>
            <a:fillRect/>
          </a:stretch>
        </p:blipFill>
        <p:spPr>
          <a:xfrm>
            <a:off x="3787616" y="6574155"/>
            <a:ext cx="330160" cy="412671"/>
          </a:xfrm>
          <a:prstGeom prst="rect">
            <a:avLst/>
          </a:prstGeom>
        </p:spPr>
      </p:pic>
      <p:pic>
        <p:nvPicPr>
          <p:cNvPr id="5" name="Image 2" descr="preencoded.png"/>
          <p:cNvPicPr>
            <a:picLocks noChangeAspect="1"/>
          </p:cNvPicPr>
          <p:nvPr/>
        </p:nvPicPr>
        <p:blipFill>
          <a:blip r:embed="rId5"/>
          <a:stretch>
            <a:fillRect/>
          </a:stretch>
        </p:blipFill>
        <p:spPr>
          <a:xfrm>
            <a:off x="2673906" y="3040261"/>
            <a:ext cx="9282470" cy="9282470"/>
          </a:xfrm>
          <a:prstGeom prst="rect">
            <a:avLst/>
          </a:prstGeom>
        </p:spPr>
      </p:pic>
      <p:pic>
        <p:nvPicPr>
          <p:cNvPr id="6" name="Image 3" descr="preencoded.png"/>
          <p:cNvPicPr>
            <a:picLocks noChangeAspect="1"/>
          </p:cNvPicPr>
          <p:nvPr/>
        </p:nvPicPr>
        <p:blipFill>
          <a:blip r:embed="rId6"/>
          <a:stretch>
            <a:fillRect/>
          </a:stretch>
        </p:blipFill>
        <p:spPr>
          <a:xfrm>
            <a:off x="4688562" y="5013722"/>
            <a:ext cx="330160" cy="412671"/>
          </a:xfrm>
          <a:prstGeom prst="rect">
            <a:avLst/>
          </a:prstGeom>
        </p:spPr>
      </p:pic>
      <p:pic>
        <p:nvPicPr>
          <p:cNvPr id="7" name="Image 4" descr="preencoded.png"/>
          <p:cNvPicPr>
            <a:picLocks noChangeAspect="1"/>
          </p:cNvPicPr>
          <p:nvPr/>
        </p:nvPicPr>
        <p:blipFill>
          <a:blip r:embed="rId7"/>
          <a:stretch>
            <a:fillRect/>
          </a:stretch>
        </p:blipFill>
        <p:spPr>
          <a:xfrm>
            <a:off x="2673906" y="3040261"/>
            <a:ext cx="9282470" cy="9282470"/>
          </a:xfrm>
          <a:prstGeom prst="rect">
            <a:avLst/>
          </a:prstGeom>
        </p:spPr>
      </p:pic>
      <p:pic>
        <p:nvPicPr>
          <p:cNvPr id="8" name="Image 5" descr="preencoded.png"/>
          <p:cNvPicPr>
            <a:picLocks noChangeAspect="1"/>
          </p:cNvPicPr>
          <p:nvPr/>
        </p:nvPicPr>
        <p:blipFill>
          <a:blip r:embed="rId8"/>
          <a:stretch>
            <a:fillRect/>
          </a:stretch>
        </p:blipFill>
        <p:spPr>
          <a:xfrm>
            <a:off x="6248995" y="4112776"/>
            <a:ext cx="330160" cy="412671"/>
          </a:xfrm>
          <a:prstGeom prst="rect">
            <a:avLst/>
          </a:prstGeom>
        </p:spPr>
      </p:pic>
      <p:pic>
        <p:nvPicPr>
          <p:cNvPr id="9" name="Image 6" descr="preencoded.png"/>
          <p:cNvPicPr>
            <a:picLocks noChangeAspect="1"/>
          </p:cNvPicPr>
          <p:nvPr/>
        </p:nvPicPr>
        <p:blipFill>
          <a:blip r:embed="rId9"/>
          <a:stretch>
            <a:fillRect/>
          </a:stretch>
        </p:blipFill>
        <p:spPr>
          <a:xfrm>
            <a:off x="2673906" y="3040261"/>
            <a:ext cx="9282470" cy="9282470"/>
          </a:xfrm>
          <a:prstGeom prst="rect">
            <a:avLst/>
          </a:prstGeom>
        </p:spPr>
      </p:pic>
      <p:pic>
        <p:nvPicPr>
          <p:cNvPr id="10" name="Image 7" descr="preencoded.png"/>
          <p:cNvPicPr>
            <a:picLocks noChangeAspect="1"/>
          </p:cNvPicPr>
          <p:nvPr/>
        </p:nvPicPr>
        <p:blipFill>
          <a:blip r:embed="rId10"/>
          <a:stretch>
            <a:fillRect/>
          </a:stretch>
        </p:blipFill>
        <p:spPr>
          <a:xfrm>
            <a:off x="8050768" y="4112776"/>
            <a:ext cx="330160" cy="412671"/>
          </a:xfrm>
          <a:prstGeom prst="rect">
            <a:avLst/>
          </a:prstGeom>
        </p:spPr>
      </p:pic>
      <p:pic>
        <p:nvPicPr>
          <p:cNvPr id="11" name="Image 8" descr="preencoded.png"/>
          <p:cNvPicPr>
            <a:picLocks noChangeAspect="1"/>
          </p:cNvPicPr>
          <p:nvPr/>
        </p:nvPicPr>
        <p:blipFill>
          <a:blip r:embed="rId11"/>
          <a:stretch>
            <a:fillRect/>
          </a:stretch>
        </p:blipFill>
        <p:spPr>
          <a:xfrm>
            <a:off x="2673906" y="3040261"/>
            <a:ext cx="9282470" cy="9282470"/>
          </a:xfrm>
          <a:prstGeom prst="rect">
            <a:avLst/>
          </a:prstGeom>
        </p:spPr>
      </p:pic>
      <p:pic>
        <p:nvPicPr>
          <p:cNvPr id="12" name="Image 9" descr="preencoded.png"/>
          <p:cNvPicPr>
            <a:picLocks noChangeAspect="1"/>
          </p:cNvPicPr>
          <p:nvPr/>
        </p:nvPicPr>
        <p:blipFill>
          <a:blip r:embed="rId12"/>
          <a:stretch>
            <a:fillRect/>
          </a:stretch>
        </p:blipFill>
        <p:spPr>
          <a:xfrm>
            <a:off x="9611201" y="5013722"/>
            <a:ext cx="330160" cy="412671"/>
          </a:xfrm>
          <a:prstGeom prst="rect">
            <a:avLst/>
          </a:prstGeom>
        </p:spPr>
      </p:pic>
      <p:pic>
        <p:nvPicPr>
          <p:cNvPr id="13" name="Image 10" descr="preencoded.png"/>
          <p:cNvPicPr>
            <a:picLocks noChangeAspect="1"/>
          </p:cNvPicPr>
          <p:nvPr/>
        </p:nvPicPr>
        <p:blipFill>
          <a:blip r:embed="rId13"/>
          <a:stretch>
            <a:fillRect/>
          </a:stretch>
        </p:blipFill>
        <p:spPr>
          <a:xfrm>
            <a:off x="2673906" y="3040261"/>
            <a:ext cx="9282470" cy="9282470"/>
          </a:xfrm>
          <a:prstGeom prst="rect">
            <a:avLst/>
          </a:prstGeom>
        </p:spPr>
      </p:pic>
      <p:pic>
        <p:nvPicPr>
          <p:cNvPr id="14" name="Image 11" descr="preencoded.png"/>
          <p:cNvPicPr>
            <a:picLocks noChangeAspect="1"/>
          </p:cNvPicPr>
          <p:nvPr/>
        </p:nvPicPr>
        <p:blipFill>
          <a:blip r:embed="rId14"/>
          <a:stretch>
            <a:fillRect/>
          </a:stretch>
        </p:blipFill>
        <p:spPr>
          <a:xfrm>
            <a:off x="10512147" y="6574155"/>
            <a:ext cx="330160" cy="412671"/>
          </a:xfrm>
          <a:prstGeom prst="rect">
            <a:avLst/>
          </a:prstGeom>
        </p:spPr>
      </p:pic>
      <p:sp>
        <p:nvSpPr>
          <p:cNvPr id="15" name="Text 1"/>
          <p:cNvSpPr/>
          <p:nvPr/>
        </p:nvSpPr>
        <p:spPr>
          <a:xfrm>
            <a:off x="684848" y="3104198"/>
            <a:ext cx="1965484" cy="611267"/>
          </a:xfrm>
          <a:prstGeom prst="rect">
            <a:avLst/>
          </a:prstGeom>
          <a:noFill/>
          <a:ln/>
        </p:spPr>
        <p:txBody>
          <a:bodyPr wrap="square" lIns="0" tIns="0" rIns="0" bIns="0" rtlCol="0" anchor="t"/>
          <a:lstStyle/>
          <a:p>
            <a:pPr marL="0" indent="0" algn="ctr">
              <a:lnSpc>
                <a:spcPts val="2400"/>
              </a:lnSpc>
              <a:buNone/>
            </a:pPr>
            <a:r>
              <a:rPr lang="en-US" sz="1900" dirty="0">
                <a:solidFill>
                  <a:srgbClr val="2E3C4E"/>
                </a:solidFill>
                <a:latin typeface="Host Grotesk Medium" pitchFamily="34" charset="0"/>
                <a:ea typeface="Host Grotesk Medium" pitchFamily="34" charset="-122"/>
                <a:cs typeface="Host Grotesk Medium" pitchFamily="34" charset="-120"/>
              </a:rPr>
              <a:t>Release Train Engineer (RTE)</a:t>
            </a:r>
            <a:endParaRPr lang="en-US" sz="1900" dirty="0"/>
          </a:p>
        </p:txBody>
      </p:sp>
      <p:sp>
        <p:nvSpPr>
          <p:cNvPr id="16" name="Text 2"/>
          <p:cNvSpPr/>
          <p:nvPr/>
        </p:nvSpPr>
        <p:spPr>
          <a:xfrm>
            <a:off x="684848" y="3832860"/>
            <a:ext cx="1965484" cy="880110"/>
          </a:xfrm>
          <a:prstGeom prst="rect">
            <a:avLst/>
          </a:prstGeom>
          <a:noFill/>
          <a:ln/>
        </p:spPr>
        <p:txBody>
          <a:bodyPr wrap="square" lIns="0" tIns="0" rIns="0" bIns="0" rtlCol="0" anchor="t"/>
          <a:lstStyle/>
          <a:p>
            <a:pPr marL="0" indent="0" algn="ctr">
              <a:lnSpc>
                <a:spcPts val="2300"/>
              </a:lnSpc>
              <a:buNone/>
            </a:pPr>
            <a:r>
              <a:rPr lang="en-US" sz="1500" dirty="0">
                <a:solidFill>
                  <a:srgbClr val="384653"/>
                </a:solidFill>
                <a:latin typeface="Roboto" pitchFamily="34" charset="0"/>
                <a:ea typeface="Roboto" pitchFamily="34" charset="-122"/>
                <a:cs typeface="Roboto" pitchFamily="34" charset="-120"/>
              </a:rPr>
              <a:t>Facilitates the entire event and ensures smooth execution</a:t>
            </a:r>
            <a:endParaRPr lang="en-US" sz="1500" dirty="0"/>
          </a:p>
        </p:txBody>
      </p:sp>
      <p:sp>
        <p:nvSpPr>
          <p:cNvPr id="17" name="Text 3"/>
          <p:cNvSpPr/>
          <p:nvPr/>
        </p:nvSpPr>
        <p:spPr>
          <a:xfrm>
            <a:off x="2943820" y="1550194"/>
            <a:ext cx="1965603" cy="916900"/>
          </a:xfrm>
          <a:prstGeom prst="rect">
            <a:avLst/>
          </a:prstGeom>
          <a:noFill/>
          <a:ln/>
        </p:spPr>
        <p:txBody>
          <a:bodyPr wrap="square" lIns="0" tIns="0" rIns="0" bIns="0" rtlCol="0" anchor="t"/>
          <a:lstStyle/>
          <a:p>
            <a:pPr marL="0" indent="0" algn="ctr">
              <a:lnSpc>
                <a:spcPts val="2400"/>
              </a:lnSpc>
              <a:buNone/>
            </a:pPr>
            <a:r>
              <a:rPr lang="en-US" sz="1900" dirty="0">
                <a:solidFill>
                  <a:srgbClr val="2E3C4E"/>
                </a:solidFill>
                <a:latin typeface="Host Grotesk Medium" pitchFamily="34" charset="0"/>
                <a:ea typeface="Host Grotesk Medium" pitchFamily="34" charset="-122"/>
                <a:cs typeface="Host Grotesk Medium" pitchFamily="34" charset="-120"/>
              </a:rPr>
              <a:t>Product Management &amp; Business Owners</a:t>
            </a:r>
            <a:endParaRPr lang="en-US" sz="1900" dirty="0"/>
          </a:p>
        </p:txBody>
      </p:sp>
      <p:sp>
        <p:nvSpPr>
          <p:cNvPr id="18" name="Text 4"/>
          <p:cNvSpPr/>
          <p:nvPr/>
        </p:nvSpPr>
        <p:spPr>
          <a:xfrm>
            <a:off x="2943820" y="2584490"/>
            <a:ext cx="1965603" cy="880110"/>
          </a:xfrm>
          <a:prstGeom prst="rect">
            <a:avLst/>
          </a:prstGeom>
          <a:noFill/>
          <a:ln/>
        </p:spPr>
        <p:txBody>
          <a:bodyPr wrap="square" lIns="0" tIns="0" rIns="0" bIns="0" rtlCol="0" anchor="t"/>
          <a:lstStyle/>
          <a:p>
            <a:pPr marL="0" indent="0" algn="ctr">
              <a:lnSpc>
                <a:spcPts val="2300"/>
              </a:lnSpc>
              <a:buNone/>
            </a:pPr>
            <a:r>
              <a:rPr lang="en-US" sz="1500" dirty="0">
                <a:solidFill>
                  <a:srgbClr val="384653"/>
                </a:solidFill>
                <a:latin typeface="Roboto" pitchFamily="34" charset="0"/>
                <a:ea typeface="Roboto" pitchFamily="34" charset="-122"/>
                <a:cs typeface="Roboto" pitchFamily="34" charset="-120"/>
              </a:rPr>
              <a:t>Present priorities and provide business context</a:t>
            </a:r>
            <a:endParaRPr lang="en-US" sz="1500" dirty="0"/>
          </a:p>
        </p:txBody>
      </p:sp>
      <p:sp>
        <p:nvSpPr>
          <p:cNvPr id="19" name="Text 5"/>
          <p:cNvSpPr/>
          <p:nvPr/>
        </p:nvSpPr>
        <p:spPr>
          <a:xfrm>
            <a:off x="5202912" y="1428393"/>
            <a:ext cx="1965484" cy="611267"/>
          </a:xfrm>
          <a:prstGeom prst="rect">
            <a:avLst/>
          </a:prstGeom>
          <a:noFill/>
          <a:ln/>
        </p:spPr>
        <p:txBody>
          <a:bodyPr wrap="square" lIns="0" tIns="0" rIns="0" bIns="0" rtlCol="0" anchor="t"/>
          <a:lstStyle/>
          <a:p>
            <a:pPr marL="0" indent="0" algn="ctr">
              <a:lnSpc>
                <a:spcPts val="2400"/>
              </a:lnSpc>
              <a:buNone/>
            </a:pPr>
            <a:r>
              <a:rPr lang="en-US" sz="1900" dirty="0">
                <a:solidFill>
                  <a:srgbClr val="2E3C4E"/>
                </a:solidFill>
                <a:latin typeface="Host Grotesk Medium" pitchFamily="34" charset="0"/>
                <a:ea typeface="Host Grotesk Medium" pitchFamily="34" charset="-122"/>
                <a:cs typeface="Host Grotesk Medium" pitchFamily="34" charset="-120"/>
              </a:rPr>
              <a:t>Scrum Masters &amp; Product Owners</a:t>
            </a:r>
            <a:endParaRPr lang="en-US" sz="1900" dirty="0"/>
          </a:p>
        </p:txBody>
      </p:sp>
      <p:sp>
        <p:nvSpPr>
          <p:cNvPr id="20" name="Text 6"/>
          <p:cNvSpPr/>
          <p:nvPr/>
        </p:nvSpPr>
        <p:spPr>
          <a:xfrm>
            <a:off x="5202912" y="2157055"/>
            <a:ext cx="1965484" cy="586740"/>
          </a:xfrm>
          <a:prstGeom prst="rect">
            <a:avLst/>
          </a:prstGeom>
          <a:noFill/>
          <a:ln/>
        </p:spPr>
        <p:txBody>
          <a:bodyPr wrap="square" lIns="0" tIns="0" rIns="0" bIns="0" rtlCol="0" anchor="t"/>
          <a:lstStyle/>
          <a:p>
            <a:pPr marL="0" indent="0" algn="ctr">
              <a:lnSpc>
                <a:spcPts val="2300"/>
              </a:lnSpc>
              <a:buNone/>
            </a:pPr>
            <a:r>
              <a:rPr lang="en-US" sz="1500" dirty="0">
                <a:solidFill>
                  <a:srgbClr val="384653"/>
                </a:solidFill>
                <a:latin typeface="Roboto" pitchFamily="34" charset="0"/>
                <a:ea typeface="Roboto" pitchFamily="34" charset="-122"/>
                <a:cs typeface="Roboto" pitchFamily="34" charset="-120"/>
              </a:rPr>
              <a:t>Lead team-level planning activities</a:t>
            </a:r>
            <a:endParaRPr lang="en-US" sz="1500" dirty="0"/>
          </a:p>
        </p:txBody>
      </p:sp>
      <p:sp>
        <p:nvSpPr>
          <p:cNvPr id="21" name="Text 7"/>
          <p:cNvSpPr/>
          <p:nvPr/>
        </p:nvSpPr>
        <p:spPr>
          <a:xfrm>
            <a:off x="7461885" y="1440656"/>
            <a:ext cx="1965603" cy="305633"/>
          </a:xfrm>
          <a:prstGeom prst="rect">
            <a:avLst/>
          </a:prstGeom>
          <a:noFill/>
          <a:ln/>
        </p:spPr>
        <p:txBody>
          <a:bodyPr wrap="none" lIns="0" tIns="0" rIns="0" bIns="0" rtlCol="0" anchor="t"/>
          <a:lstStyle/>
          <a:p>
            <a:pPr marL="0" indent="0" algn="ctr">
              <a:lnSpc>
                <a:spcPts val="2400"/>
              </a:lnSpc>
              <a:buNone/>
            </a:pPr>
            <a:r>
              <a:rPr lang="en-US" sz="1900" dirty="0">
                <a:solidFill>
                  <a:srgbClr val="2E3C4E"/>
                </a:solidFill>
                <a:latin typeface="Host Grotesk Medium" pitchFamily="34" charset="0"/>
                <a:ea typeface="Host Grotesk Medium" pitchFamily="34" charset="-122"/>
                <a:cs typeface="Host Grotesk Medium" pitchFamily="34" charset="-120"/>
              </a:rPr>
              <a:t>Agile Teams</a:t>
            </a:r>
            <a:endParaRPr lang="en-US" sz="1900" dirty="0"/>
          </a:p>
        </p:txBody>
      </p:sp>
      <p:sp>
        <p:nvSpPr>
          <p:cNvPr id="22" name="Text 8"/>
          <p:cNvSpPr/>
          <p:nvPr/>
        </p:nvSpPr>
        <p:spPr>
          <a:xfrm>
            <a:off x="7461885" y="1863685"/>
            <a:ext cx="1965603" cy="880110"/>
          </a:xfrm>
          <a:prstGeom prst="rect">
            <a:avLst/>
          </a:prstGeom>
          <a:noFill/>
          <a:ln/>
        </p:spPr>
        <p:txBody>
          <a:bodyPr wrap="square" lIns="0" tIns="0" rIns="0" bIns="0" rtlCol="0" anchor="t"/>
          <a:lstStyle/>
          <a:p>
            <a:pPr marL="0" indent="0" algn="ctr">
              <a:lnSpc>
                <a:spcPts val="2300"/>
              </a:lnSpc>
              <a:buNone/>
            </a:pPr>
            <a:r>
              <a:rPr lang="en-US" sz="1500" dirty="0">
                <a:solidFill>
                  <a:srgbClr val="384653"/>
                </a:solidFill>
                <a:latin typeface="Roboto" pitchFamily="34" charset="0"/>
                <a:ea typeface="Roboto" pitchFamily="34" charset="-122"/>
                <a:cs typeface="Roboto" pitchFamily="34" charset="-120"/>
              </a:rPr>
              <a:t>Break down features into user stories and estimate work</a:t>
            </a:r>
            <a:endParaRPr lang="en-US" sz="1500" dirty="0"/>
          </a:p>
        </p:txBody>
      </p:sp>
      <p:sp>
        <p:nvSpPr>
          <p:cNvPr id="23" name="Text 9"/>
          <p:cNvSpPr/>
          <p:nvPr/>
        </p:nvSpPr>
        <p:spPr>
          <a:xfrm>
            <a:off x="9720977" y="1855827"/>
            <a:ext cx="1965484" cy="611267"/>
          </a:xfrm>
          <a:prstGeom prst="rect">
            <a:avLst/>
          </a:prstGeom>
          <a:noFill/>
          <a:ln/>
        </p:spPr>
        <p:txBody>
          <a:bodyPr wrap="square" lIns="0" tIns="0" rIns="0" bIns="0" rtlCol="0" anchor="t"/>
          <a:lstStyle/>
          <a:p>
            <a:pPr marL="0" indent="0" algn="ctr">
              <a:lnSpc>
                <a:spcPts val="2400"/>
              </a:lnSpc>
              <a:buNone/>
            </a:pPr>
            <a:r>
              <a:rPr lang="en-US" sz="1900" dirty="0">
                <a:solidFill>
                  <a:srgbClr val="2E3C4E"/>
                </a:solidFill>
                <a:latin typeface="Host Grotesk Medium" pitchFamily="34" charset="0"/>
                <a:ea typeface="Host Grotesk Medium" pitchFamily="34" charset="-122"/>
                <a:cs typeface="Host Grotesk Medium" pitchFamily="34" charset="-120"/>
              </a:rPr>
              <a:t>System Architects</a:t>
            </a:r>
            <a:endParaRPr lang="en-US" sz="1900" dirty="0"/>
          </a:p>
        </p:txBody>
      </p:sp>
      <p:sp>
        <p:nvSpPr>
          <p:cNvPr id="24" name="Text 10"/>
          <p:cNvSpPr/>
          <p:nvPr/>
        </p:nvSpPr>
        <p:spPr>
          <a:xfrm>
            <a:off x="9720977" y="2584490"/>
            <a:ext cx="1965484" cy="880110"/>
          </a:xfrm>
          <a:prstGeom prst="rect">
            <a:avLst/>
          </a:prstGeom>
          <a:noFill/>
          <a:ln/>
        </p:spPr>
        <p:txBody>
          <a:bodyPr wrap="square" lIns="0" tIns="0" rIns="0" bIns="0" rtlCol="0" anchor="t"/>
          <a:lstStyle/>
          <a:p>
            <a:pPr marL="0" indent="0" algn="ctr">
              <a:lnSpc>
                <a:spcPts val="2300"/>
              </a:lnSpc>
              <a:buNone/>
            </a:pPr>
            <a:r>
              <a:rPr lang="en-US" sz="1500" dirty="0">
                <a:solidFill>
                  <a:srgbClr val="384653"/>
                </a:solidFill>
                <a:latin typeface="Roboto" pitchFamily="34" charset="0"/>
                <a:ea typeface="Roboto" pitchFamily="34" charset="-122"/>
                <a:cs typeface="Roboto" pitchFamily="34" charset="-120"/>
              </a:rPr>
              <a:t>Provide technical guidance and direction</a:t>
            </a:r>
            <a:endParaRPr lang="en-US" sz="1500" dirty="0"/>
          </a:p>
        </p:txBody>
      </p:sp>
      <p:sp>
        <p:nvSpPr>
          <p:cNvPr id="25" name="Text 11"/>
          <p:cNvSpPr/>
          <p:nvPr/>
        </p:nvSpPr>
        <p:spPr>
          <a:xfrm>
            <a:off x="11979950" y="3703201"/>
            <a:ext cx="1965603" cy="305633"/>
          </a:xfrm>
          <a:prstGeom prst="rect">
            <a:avLst/>
          </a:prstGeom>
          <a:noFill/>
          <a:ln/>
        </p:spPr>
        <p:txBody>
          <a:bodyPr wrap="none" lIns="0" tIns="0" rIns="0" bIns="0" rtlCol="0" anchor="t"/>
          <a:lstStyle/>
          <a:p>
            <a:pPr marL="0" indent="0" algn="ctr">
              <a:lnSpc>
                <a:spcPts val="2400"/>
              </a:lnSpc>
              <a:buNone/>
            </a:pPr>
            <a:r>
              <a:rPr lang="en-US" sz="1900" dirty="0">
                <a:solidFill>
                  <a:srgbClr val="2E3C4E"/>
                </a:solidFill>
                <a:latin typeface="Host Grotesk Medium" pitchFamily="34" charset="0"/>
                <a:ea typeface="Host Grotesk Medium" pitchFamily="34" charset="-122"/>
                <a:cs typeface="Host Grotesk Medium" pitchFamily="34" charset="-120"/>
              </a:rPr>
              <a:t>Stakeholders</a:t>
            </a:r>
            <a:endParaRPr lang="en-US" sz="1900" dirty="0"/>
          </a:p>
        </p:txBody>
      </p:sp>
      <p:sp>
        <p:nvSpPr>
          <p:cNvPr id="26" name="Text 12"/>
          <p:cNvSpPr/>
          <p:nvPr/>
        </p:nvSpPr>
        <p:spPr>
          <a:xfrm>
            <a:off x="11979950" y="4126230"/>
            <a:ext cx="1965603" cy="586740"/>
          </a:xfrm>
          <a:prstGeom prst="rect">
            <a:avLst/>
          </a:prstGeom>
          <a:noFill/>
          <a:ln/>
        </p:spPr>
        <p:txBody>
          <a:bodyPr wrap="square" lIns="0" tIns="0" rIns="0" bIns="0" rtlCol="0" anchor="t"/>
          <a:lstStyle/>
          <a:p>
            <a:pPr marL="0" indent="0" algn="ctr">
              <a:lnSpc>
                <a:spcPts val="2300"/>
              </a:lnSpc>
              <a:buNone/>
            </a:pPr>
            <a:r>
              <a:rPr lang="en-US" sz="1500" dirty="0">
                <a:solidFill>
                  <a:srgbClr val="384653"/>
                </a:solidFill>
                <a:latin typeface="Roboto" pitchFamily="34" charset="0"/>
                <a:ea typeface="Roboto" pitchFamily="34" charset="-122"/>
                <a:cs typeface="Roboto" pitchFamily="34" charset="-120"/>
              </a:rPr>
              <a:t>Review plans and provide feedback</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40480" cy="8229600"/>
          </a:xfrm>
          <a:prstGeom prst="rect">
            <a:avLst/>
          </a:prstGeom>
        </p:spPr>
      </p:pic>
      <p:sp>
        <p:nvSpPr>
          <p:cNvPr id="3" name="Text 0"/>
          <p:cNvSpPr/>
          <p:nvPr/>
        </p:nvSpPr>
        <p:spPr>
          <a:xfrm>
            <a:off x="4451390" y="692348"/>
            <a:ext cx="7684294" cy="566976"/>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Project Manager's Role in PI Planning</a:t>
            </a:r>
            <a:endParaRPr lang="en-US" sz="3550" dirty="0"/>
          </a:p>
        </p:txBody>
      </p:sp>
      <p:sp>
        <p:nvSpPr>
          <p:cNvPr id="4" name="Shape 1"/>
          <p:cNvSpPr/>
          <p:nvPr/>
        </p:nvSpPr>
        <p:spPr>
          <a:xfrm>
            <a:off x="4451390" y="1514475"/>
            <a:ext cx="4579263" cy="3238143"/>
          </a:xfrm>
          <a:prstGeom prst="roundRect">
            <a:avLst>
              <a:gd name="adj" fmla="val 2942"/>
            </a:avLst>
          </a:prstGeom>
          <a:solidFill>
            <a:srgbClr val="D9EDF2"/>
          </a:solidFill>
          <a:ln w="7620">
            <a:solidFill>
              <a:srgbClr val="BFD3D8"/>
            </a:solidFill>
            <a:prstDash val="solid"/>
          </a:ln>
        </p:spPr>
        <p:txBody>
          <a:bodyPr/>
          <a:lstStyle/>
          <a:p>
            <a:endParaRPr lang="en-US"/>
          </a:p>
        </p:txBody>
      </p:sp>
      <p:sp>
        <p:nvSpPr>
          <p:cNvPr id="5" name="Text 2"/>
          <p:cNvSpPr/>
          <p:nvPr/>
        </p:nvSpPr>
        <p:spPr>
          <a:xfrm>
            <a:off x="4685824" y="174890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Potential Roles</a:t>
            </a:r>
            <a:endParaRPr lang="en-US" sz="2200" dirty="0"/>
          </a:p>
        </p:txBody>
      </p:sp>
      <p:sp>
        <p:nvSpPr>
          <p:cNvPr id="6" name="Text 3"/>
          <p:cNvSpPr/>
          <p:nvPr/>
        </p:nvSpPr>
        <p:spPr>
          <a:xfrm>
            <a:off x="4685824" y="2239328"/>
            <a:ext cx="4110395"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Release Train Engineer (RTE)</a:t>
            </a:r>
            <a:endParaRPr lang="en-US" sz="1750" dirty="0"/>
          </a:p>
        </p:txBody>
      </p:sp>
      <p:sp>
        <p:nvSpPr>
          <p:cNvPr id="7" name="Text 4"/>
          <p:cNvSpPr/>
          <p:nvPr/>
        </p:nvSpPr>
        <p:spPr>
          <a:xfrm>
            <a:off x="4685824" y="2658785"/>
            <a:ext cx="4110395"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Observer learning Agile practices</a:t>
            </a:r>
            <a:endParaRPr lang="en-US" sz="1750" dirty="0"/>
          </a:p>
        </p:txBody>
      </p:sp>
      <p:sp>
        <p:nvSpPr>
          <p:cNvPr id="8" name="Text 5"/>
          <p:cNvSpPr/>
          <p:nvPr/>
        </p:nvSpPr>
        <p:spPr>
          <a:xfrm>
            <a:off x="4685824" y="3078242"/>
            <a:ext cx="4110395"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Coordinator managing dependencies</a:t>
            </a:r>
            <a:endParaRPr lang="en-US" sz="1750" dirty="0"/>
          </a:p>
        </p:txBody>
      </p:sp>
      <p:sp>
        <p:nvSpPr>
          <p:cNvPr id="9" name="Text 6"/>
          <p:cNvSpPr/>
          <p:nvPr/>
        </p:nvSpPr>
        <p:spPr>
          <a:xfrm>
            <a:off x="4685824" y="3497699"/>
            <a:ext cx="4110395"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Strategic Advisor ensuring alignment</a:t>
            </a:r>
            <a:endParaRPr lang="en-US" sz="1750" dirty="0"/>
          </a:p>
        </p:txBody>
      </p:sp>
      <p:sp>
        <p:nvSpPr>
          <p:cNvPr id="10" name="Shape 7"/>
          <p:cNvSpPr/>
          <p:nvPr/>
        </p:nvSpPr>
        <p:spPr>
          <a:xfrm>
            <a:off x="9257467" y="1514475"/>
            <a:ext cx="4579263" cy="3238143"/>
          </a:xfrm>
          <a:prstGeom prst="roundRect">
            <a:avLst>
              <a:gd name="adj" fmla="val 2942"/>
            </a:avLst>
          </a:prstGeom>
          <a:solidFill>
            <a:srgbClr val="D9EDF2"/>
          </a:solidFill>
          <a:ln w="7620">
            <a:solidFill>
              <a:srgbClr val="BFD3D8"/>
            </a:solidFill>
            <a:prstDash val="solid"/>
          </a:ln>
        </p:spPr>
        <p:txBody>
          <a:bodyPr/>
          <a:lstStyle/>
          <a:p>
            <a:endParaRPr lang="en-US"/>
          </a:p>
        </p:txBody>
      </p:sp>
      <p:sp>
        <p:nvSpPr>
          <p:cNvPr id="11" name="Text 8"/>
          <p:cNvSpPr/>
          <p:nvPr/>
        </p:nvSpPr>
        <p:spPr>
          <a:xfrm>
            <a:off x="9491901" y="174890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Key Responsibilities</a:t>
            </a:r>
            <a:endParaRPr lang="en-US" sz="2200" dirty="0"/>
          </a:p>
        </p:txBody>
      </p:sp>
      <p:sp>
        <p:nvSpPr>
          <p:cNvPr id="12" name="Text 9"/>
          <p:cNvSpPr/>
          <p:nvPr/>
        </p:nvSpPr>
        <p:spPr>
          <a:xfrm>
            <a:off x="9491901" y="2239328"/>
            <a:ext cx="4110395"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Facilitating breakout sessions</a:t>
            </a:r>
            <a:endParaRPr lang="en-US" sz="1750" dirty="0"/>
          </a:p>
        </p:txBody>
      </p:sp>
      <p:sp>
        <p:nvSpPr>
          <p:cNvPr id="13" name="Text 10"/>
          <p:cNvSpPr/>
          <p:nvPr/>
        </p:nvSpPr>
        <p:spPr>
          <a:xfrm>
            <a:off x="9491901" y="2658785"/>
            <a:ext cx="4110395" cy="680323"/>
          </a:xfrm>
          <a:prstGeom prst="rect">
            <a:avLst/>
          </a:prstGeom>
          <a:noFill/>
          <a:ln/>
        </p:spPr>
        <p:txBody>
          <a:bodyPr wrap="squar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Managing risk and dependency tracking</a:t>
            </a:r>
            <a:endParaRPr lang="en-US" sz="1750" dirty="0"/>
          </a:p>
        </p:txBody>
      </p:sp>
      <p:sp>
        <p:nvSpPr>
          <p:cNvPr id="14" name="Text 11"/>
          <p:cNvSpPr/>
          <p:nvPr/>
        </p:nvSpPr>
        <p:spPr>
          <a:xfrm>
            <a:off x="9491901" y="3418403"/>
            <a:ext cx="4110395" cy="680323"/>
          </a:xfrm>
          <a:prstGeom prst="rect">
            <a:avLst/>
          </a:prstGeom>
          <a:noFill/>
          <a:ln/>
        </p:spPr>
        <p:txBody>
          <a:bodyPr wrap="squar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Supporting alignment between teams</a:t>
            </a:r>
            <a:endParaRPr lang="en-US" sz="1750" dirty="0"/>
          </a:p>
        </p:txBody>
      </p:sp>
      <p:sp>
        <p:nvSpPr>
          <p:cNvPr id="15" name="Text 12"/>
          <p:cNvSpPr/>
          <p:nvPr/>
        </p:nvSpPr>
        <p:spPr>
          <a:xfrm>
            <a:off x="9491901" y="4178022"/>
            <a:ext cx="4110395"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Translating strategy into execution</a:t>
            </a:r>
            <a:endParaRPr lang="en-US" sz="1750" dirty="0"/>
          </a:p>
        </p:txBody>
      </p:sp>
      <p:sp>
        <p:nvSpPr>
          <p:cNvPr id="16" name="Shape 13"/>
          <p:cNvSpPr/>
          <p:nvPr/>
        </p:nvSpPr>
        <p:spPr>
          <a:xfrm>
            <a:off x="4451390" y="4979432"/>
            <a:ext cx="9385221" cy="2557820"/>
          </a:xfrm>
          <a:prstGeom prst="roundRect">
            <a:avLst>
              <a:gd name="adj" fmla="val 3725"/>
            </a:avLst>
          </a:prstGeom>
          <a:solidFill>
            <a:srgbClr val="D9EDF2"/>
          </a:solidFill>
          <a:ln w="7620">
            <a:solidFill>
              <a:srgbClr val="BFD3D8"/>
            </a:solidFill>
            <a:prstDash val="solid"/>
          </a:ln>
        </p:spPr>
        <p:txBody>
          <a:bodyPr/>
          <a:lstStyle/>
          <a:p>
            <a:endParaRPr lang="en-US"/>
          </a:p>
        </p:txBody>
      </p:sp>
      <p:sp>
        <p:nvSpPr>
          <p:cNvPr id="17" name="Text 14"/>
          <p:cNvSpPr/>
          <p:nvPr/>
        </p:nvSpPr>
        <p:spPr>
          <a:xfrm>
            <a:off x="4685824" y="52138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Value Added</a:t>
            </a:r>
            <a:endParaRPr lang="en-US" sz="2200" dirty="0"/>
          </a:p>
        </p:txBody>
      </p:sp>
      <p:sp>
        <p:nvSpPr>
          <p:cNvPr id="18" name="Text 15"/>
          <p:cNvSpPr/>
          <p:nvPr/>
        </p:nvSpPr>
        <p:spPr>
          <a:xfrm>
            <a:off x="4685824" y="5704284"/>
            <a:ext cx="8916353"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Cross-team coordination</a:t>
            </a:r>
            <a:endParaRPr lang="en-US" sz="1750" dirty="0"/>
          </a:p>
        </p:txBody>
      </p:sp>
      <p:sp>
        <p:nvSpPr>
          <p:cNvPr id="19" name="Text 16"/>
          <p:cNvSpPr/>
          <p:nvPr/>
        </p:nvSpPr>
        <p:spPr>
          <a:xfrm>
            <a:off x="4685824" y="6123742"/>
            <a:ext cx="8916353"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Visibility into dependencies</a:t>
            </a:r>
            <a:endParaRPr lang="en-US" sz="1750" dirty="0"/>
          </a:p>
        </p:txBody>
      </p:sp>
      <p:sp>
        <p:nvSpPr>
          <p:cNvPr id="20" name="Text 17"/>
          <p:cNvSpPr/>
          <p:nvPr/>
        </p:nvSpPr>
        <p:spPr>
          <a:xfrm>
            <a:off x="4685824" y="6543199"/>
            <a:ext cx="8916353"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Risk identification and mitigation</a:t>
            </a:r>
            <a:endParaRPr lang="en-US" sz="1750" dirty="0"/>
          </a:p>
        </p:txBody>
      </p:sp>
      <p:sp>
        <p:nvSpPr>
          <p:cNvPr id="21" name="Text 18"/>
          <p:cNvSpPr/>
          <p:nvPr/>
        </p:nvSpPr>
        <p:spPr>
          <a:xfrm>
            <a:off x="4685824" y="6962656"/>
            <a:ext cx="8916353" cy="340162"/>
          </a:xfrm>
          <a:prstGeom prst="rect">
            <a:avLst/>
          </a:prstGeom>
          <a:noFill/>
          <a:ln/>
        </p:spPr>
        <p:txBody>
          <a:bodyPr wrap="none" lIns="0" tIns="0" rIns="0" bIns="0" rtlCol="0" anchor="t"/>
          <a:lstStyle/>
          <a:p>
            <a:pPr marL="342900" indent="-342900" algn="l">
              <a:lnSpc>
                <a:spcPts val="2650"/>
              </a:lnSpc>
              <a:buSzPct val="100000"/>
              <a:buChar char="•"/>
            </a:pPr>
            <a:r>
              <a:rPr lang="en-US" sz="1750" dirty="0">
                <a:solidFill>
                  <a:srgbClr val="384653"/>
                </a:solidFill>
                <a:latin typeface="Roboto" pitchFamily="34" charset="0"/>
                <a:ea typeface="Roboto" pitchFamily="34" charset="-122"/>
                <a:cs typeface="Roboto" pitchFamily="34" charset="-120"/>
              </a:rPr>
              <a:t>Communication facilitation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17471" y="717113"/>
            <a:ext cx="6369606" cy="512564"/>
          </a:xfrm>
          <a:prstGeom prst="rect">
            <a:avLst/>
          </a:prstGeom>
          <a:noFill/>
          <a:ln/>
        </p:spPr>
        <p:txBody>
          <a:bodyPr wrap="none" lIns="0" tIns="0" rIns="0" bIns="0" rtlCol="0" anchor="t"/>
          <a:lstStyle/>
          <a:p>
            <a:pPr marL="0" indent="0" algn="l">
              <a:lnSpc>
                <a:spcPts val="4000"/>
              </a:lnSpc>
              <a:buNone/>
            </a:pPr>
            <a:r>
              <a:rPr lang="en-US" sz="3200" dirty="0">
                <a:solidFill>
                  <a:srgbClr val="2E3C4E"/>
                </a:solidFill>
                <a:latin typeface="Host Grotesk Medium" pitchFamily="34" charset="0"/>
                <a:ea typeface="Host Grotesk Medium" pitchFamily="34" charset="-122"/>
                <a:cs typeface="Host Grotesk Medium" pitchFamily="34" charset="-120"/>
              </a:rPr>
              <a:t>Pre-PI Planning: Setting the Stage</a:t>
            </a:r>
            <a:endParaRPr lang="en-US" sz="3200" dirty="0"/>
          </a:p>
        </p:txBody>
      </p:sp>
      <p:sp>
        <p:nvSpPr>
          <p:cNvPr id="4" name="Shape 1"/>
          <p:cNvSpPr/>
          <p:nvPr/>
        </p:nvSpPr>
        <p:spPr>
          <a:xfrm>
            <a:off x="948095" y="1460302"/>
            <a:ext cx="22860" cy="6052185"/>
          </a:xfrm>
          <a:prstGeom prst="roundRect">
            <a:avLst>
              <a:gd name="adj" fmla="val 376639"/>
            </a:avLst>
          </a:prstGeom>
          <a:solidFill>
            <a:srgbClr val="BFD3D8"/>
          </a:solidFill>
          <a:ln/>
        </p:spPr>
        <p:txBody>
          <a:bodyPr/>
          <a:lstStyle/>
          <a:p>
            <a:endParaRPr lang="en-US"/>
          </a:p>
        </p:txBody>
      </p:sp>
      <p:sp>
        <p:nvSpPr>
          <p:cNvPr id="5" name="Shape 2"/>
          <p:cNvSpPr/>
          <p:nvPr/>
        </p:nvSpPr>
        <p:spPr>
          <a:xfrm>
            <a:off x="1155859" y="1679496"/>
            <a:ext cx="614958" cy="22860"/>
          </a:xfrm>
          <a:prstGeom prst="roundRect">
            <a:avLst>
              <a:gd name="adj" fmla="val 376639"/>
            </a:avLst>
          </a:prstGeom>
          <a:solidFill>
            <a:srgbClr val="BFD3D8"/>
          </a:solidFill>
          <a:ln/>
        </p:spPr>
        <p:txBody>
          <a:bodyPr/>
          <a:lstStyle/>
          <a:p>
            <a:endParaRPr lang="en-US"/>
          </a:p>
        </p:txBody>
      </p:sp>
      <p:sp>
        <p:nvSpPr>
          <p:cNvPr id="6" name="Shape 3"/>
          <p:cNvSpPr/>
          <p:nvPr/>
        </p:nvSpPr>
        <p:spPr>
          <a:xfrm>
            <a:off x="717471" y="1460302"/>
            <a:ext cx="461248" cy="461248"/>
          </a:xfrm>
          <a:prstGeom prst="roundRect">
            <a:avLst>
              <a:gd name="adj" fmla="val 18667"/>
            </a:avLst>
          </a:prstGeom>
          <a:solidFill>
            <a:srgbClr val="D9EDF2"/>
          </a:solidFill>
          <a:ln w="7620">
            <a:solidFill>
              <a:srgbClr val="BFD3D8"/>
            </a:solidFill>
            <a:prstDash val="solid"/>
          </a:ln>
        </p:spPr>
        <p:txBody>
          <a:bodyPr/>
          <a:lstStyle/>
          <a:p>
            <a:endParaRPr lang="en-US"/>
          </a:p>
        </p:txBody>
      </p:sp>
      <p:pic>
        <p:nvPicPr>
          <p:cNvPr id="7" name="Image 1" descr="preencoded.png"/>
          <p:cNvPicPr>
            <a:picLocks noChangeAspect="1"/>
          </p:cNvPicPr>
          <p:nvPr/>
        </p:nvPicPr>
        <p:blipFill>
          <a:blip r:embed="rId4"/>
          <a:stretch>
            <a:fillRect/>
          </a:stretch>
        </p:blipFill>
        <p:spPr>
          <a:xfrm>
            <a:off x="794385" y="1498759"/>
            <a:ext cx="307419" cy="384334"/>
          </a:xfrm>
          <a:prstGeom prst="rect">
            <a:avLst/>
          </a:prstGeom>
        </p:spPr>
      </p:pic>
      <p:sp>
        <p:nvSpPr>
          <p:cNvPr id="8" name="Text 4"/>
          <p:cNvSpPr/>
          <p:nvPr/>
        </p:nvSpPr>
        <p:spPr>
          <a:xfrm>
            <a:off x="1972985" y="1530668"/>
            <a:ext cx="3885128" cy="320278"/>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Understand the Business Context</a:t>
            </a:r>
            <a:endParaRPr lang="en-US" sz="2000" dirty="0"/>
          </a:p>
        </p:txBody>
      </p:sp>
      <p:sp>
        <p:nvSpPr>
          <p:cNvPr id="9" name="Text 5"/>
          <p:cNvSpPr/>
          <p:nvPr/>
        </p:nvSpPr>
        <p:spPr>
          <a:xfrm>
            <a:off x="1972985" y="1973937"/>
            <a:ext cx="6453545" cy="922615"/>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Get briefed on portfolio-level epics, upcoming features, and OKRs. Collaborate with Product Management and Business Owners to understand strategic goals.</a:t>
            </a:r>
            <a:endParaRPr lang="en-US" sz="1600" dirty="0"/>
          </a:p>
        </p:txBody>
      </p:sp>
      <p:sp>
        <p:nvSpPr>
          <p:cNvPr id="10" name="Shape 6"/>
          <p:cNvSpPr/>
          <p:nvPr/>
        </p:nvSpPr>
        <p:spPr>
          <a:xfrm>
            <a:off x="1155859" y="3525679"/>
            <a:ext cx="614958" cy="22860"/>
          </a:xfrm>
          <a:prstGeom prst="roundRect">
            <a:avLst>
              <a:gd name="adj" fmla="val 376639"/>
            </a:avLst>
          </a:prstGeom>
          <a:solidFill>
            <a:srgbClr val="BFD3D8"/>
          </a:solidFill>
          <a:ln/>
        </p:spPr>
        <p:txBody>
          <a:bodyPr/>
          <a:lstStyle/>
          <a:p>
            <a:endParaRPr lang="en-US"/>
          </a:p>
        </p:txBody>
      </p:sp>
      <p:sp>
        <p:nvSpPr>
          <p:cNvPr id="11" name="Shape 7"/>
          <p:cNvSpPr/>
          <p:nvPr/>
        </p:nvSpPr>
        <p:spPr>
          <a:xfrm>
            <a:off x="717471" y="3306485"/>
            <a:ext cx="461248" cy="461248"/>
          </a:xfrm>
          <a:prstGeom prst="roundRect">
            <a:avLst>
              <a:gd name="adj" fmla="val 18667"/>
            </a:avLst>
          </a:prstGeom>
          <a:solidFill>
            <a:srgbClr val="D9EDF2"/>
          </a:solidFill>
          <a:ln w="7620">
            <a:solidFill>
              <a:srgbClr val="BFD3D8"/>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794385" y="3344942"/>
            <a:ext cx="307419" cy="384334"/>
          </a:xfrm>
          <a:prstGeom prst="rect">
            <a:avLst/>
          </a:prstGeom>
        </p:spPr>
      </p:pic>
      <p:sp>
        <p:nvSpPr>
          <p:cNvPr id="13" name="Text 8"/>
          <p:cNvSpPr/>
          <p:nvPr/>
        </p:nvSpPr>
        <p:spPr>
          <a:xfrm>
            <a:off x="1972985" y="3376851"/>
            <a:ext cx="2562463" cy="320278"/>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Confirm Readiness</a:t>
            </a:r>
            <a:endParaRPr lang="en-US" sz="2000" dirty="0"/>
          </a:p>
        </p:txBody>
      </p:sp>
      <p:sp>
        <p:nvSpPr>
          <p:cNvPr id="14" name="Text 9"/>
          <p:cNvSpPr/>
          <p:nvPr/>
        </p:nvSpPr>
        <p:spPr>
          <a:xfrm>
            <a:off x="1972985" y="3820120"/>
            <a:ext cx="6453545" cy="615077"/>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Ensure features are well defined, teams are staffed and available, and environments and tooling are prepped for collaboration.</a:t>
            </a:r>
            <a:endParaRPr lang="en-US" sz="1600" dirty="0"/>
          </a:p>
        </p:txBody>
      </p:sp>
      <p:sp>
        <p:nvSpPr>
          <p:cNvPr id="15" name="Shape 10"/>
          <p:cNvSpPr/>
          <p:nvPr/>
        </p:nvSpPr>
        <p:spPr>
          <a:xfrm>
            <a:off x="1155859" y="5064323"/>
            <a:ext cx="614958" cy="22860"/>
          </a:xfrm>
          <a:prstGeom prst="roundRect">
            <a:avLst>
              <a:gd name="adj" fmla="val 376639"/>
            </a:avLst>
          </a:prstGeom>
          <a:solidFill>
            <a:srgbClr val="BFD3D8"/>
          </a:solidFill>
          <a:ln/>
        </p:spPr>
        <p:txBody>
          <a:bodyPr/>
          <a:lstStyle/>
          <a:p>
            <a:endParaRPr lang="en-US"/>
          </a:p>
        </p:txBody>
      </p:sp>
      <p:sp>
        <p:nvSpPr>
          <p:cNvPr id="16" name="Shape 11"/>
          <p:cNvSpPr/>
          <p:nvPr/>
        </p:nvSpPr>
        <p:spPr>
          <a:xfrm>
            <a:off x="717471" y="4845129"/>
            <a:ext cx="461248" cy="461248"/>
          </a:xfrm>
          <a:prstGeom prst="roundRect">
            <a:avLst>
              <a:gd name="adj" fmla="val 18667"/>
            </a:avLst>
          </a:prstGeom>
          <a:solidFill>
            <a:srgbClr val="D9EDF2"/>
          </a:solidFill>
          <a:ln w="7620">
            <a:solidFill>
              <a:srgbClr val="BFD3D8"/>
            </a:solidFill>
            <a:prstDash val="solid"/>
          </a:ln>
        </p:spPr>
        <p:txBody>
          <a:bodyPr/>
          <a:lstStyle/>
          <a:p>
            <a:endParaRPr lang="en-US"/>
          </a:p>
        </p:txBody>
      </p:sp>
      <p:pic>
        <p:nvPicPr>
          <p:cNvPr id="17" name="Image 3" descr="preencoded.png"/>
          <p:cNvPicPr>
            <a:picLocks noChangeAspect="1"/>
          </p:cNvPicPr>
          <p:nvPr/>
        </p:nvPicPr>
        <p:blipFill>
          <a:blip r:embed="rId6"/>
          <a:stretch>
            <a:fillRect/>
          </a:stretch>
        </p:blipFill>
        <p:spPr>
          <a:xfrm>
            <a:off x="794385" y="4883587"/>
            <a:ext cx="307419" cy="384334"/>
          </a:xfrm>
          <a:prstGeom prst="rect">
            <a:avLst/>
          </a:prstGeom>
        </p:spPr>
      </p:pic>
      <p:sp>
        <p:nvSpPr>
          <p:cNvPr id="18" name="Text 12"/>
          <p:cNvSpPr/>
          <p:nvPr/>
        </p:nvSpPr>
        <p:spPr>
          <a:xfrm>
            <a:off x="1972985" y="4915495"/>
            <a:ext cx="4499967" cy="320278"/>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Coordinate Cross-Team Dependencies</a:t>
            </a:r>
            <a:endParaRPr lang="en-US" sz="2000" dirty="0"/>
          </a:p>
        </p:txBody>
      </p:sp>
      <p:sp>
        <p:nvSpPr>
          <p:cNvPr id="19" name="Text 13"/>
          <p:cNvSpPr/>
          <p:nvPr/>
        </p:nvSpPr>
        <p:spPr>
          <a:xfrm>
            <a:off x="1972985" y="5358765"/>
            <a:ext cx="6453545" cy="615077"/>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Work with Scrum Masters and POs to identify handoffs, integration points, and delivery overlaps.</a:t>
            </a:r>
            <a:endParaRPr lang="en-US" sz="1600" dirty="0"/>
          </a:p>
        </p:txBody>
      </p:sp>
      <p:sp>
        <p:nvSpPr>
          <p:cNvPr id="20" name="Shape 14"/>
          <p:cNvSpPr/>
          <p:nvPr/>
        </p:nvSpPr>
        <p:spPr>
          <a:xfrm>
            <a:off x="1155859" y="6602968"/>
            <a:ext cx="614958" cy="22860"/>
          </a:xfrm>
          <a:prstGeom prst="roundRect">
            <a:avLst>
              <a:gd name="adj" fmla="val 376639"/>
            </a:avLst>
          </a:prstGeom>
          <a:solidFill>
            <a:srgbClr val="BFD3D8"/>
          </a:solidFill>
          <a:ln/>
        </p:spPr>
        <p:txBody>
          <a:bodyPr/>
          <a:lstStyle/>
          <a:p>
            <a:endParaRPr lang="en-US"/>
          </a:p>
        </p:txBody>
      </p:sp>
      <p:sp>
        <p:nvSpPr>
          <p:cNvPr id="21" name="Shape 15"/>
          <p:cNvSpPr/>
          <p:nvPr/>
        </p:nvSpPr>
        <p:spPr>
          <a:xfrm>
            <a:off x="717471" y="6383774"/>
            <a:ext cx="461248" cy="461248"/>
          </a:xfrm>
          <a:prstGeom prst="roundRect">
            <a:avLst>
              <a:gd name="adj" fmla="val 18667"/>
            </a:avLst>
          </a:prstGeom>
          <a:solidFill>
            <a:srgbClr val="D9EDF2"/>
          </a:solidFill>
          <a:ln w="7620">
            <a:solidFill>
              <a:srgbClr val="BFD3D8"/>
            </a:solidFill>
            <a:prstDash val="solid"/>
          </a:ln>
        </p:spPr>
        <p:txBody>
          <a:bodyPr/>
          <a:lstStyle/>
          <a:p>
            <a:endParaRPr lang="en-US"/>
          </a:p>
        </p:txBody>
      </p:sp>
      <p:pic>
        <p:nvPicPr>
          <p:cNvPr id="22" name="Image 4" descr="preencoded.png"/>
          <p:cNvPicPr>
            <a:picLocks noChangeAspect="1"/>
          </p:cNvPicPr>
          <p:nvPr/>
        </p:nvPicPr>
        <p:blipFill>
          <a:blip r:embed="rId7"/>
          <a:stretch>
            <a:fillRect/>
          </a:stretch>
        </p:blipFill>
        <p:spPr>
          <a:xfrm>
            <a:off x="794385" y="6422231"/>
            <a:ext cx="307419" cy="384334"/>
          </a:xfrm>
          <a:prstGeom prst="rect">
            <a:avLst/>
          </a:prstGeom>
        </p:spPr>
      </p:pic>
      <p:sp>
        <p:nvSpPr>
          <p:cNvPr id="23" name="Text 16"/>
          <p:cNvSpPr/>
          <p:nvPr/>
        </p:nvSpPr>
        <p:spPr>
          <a:xfrm>
            <a:off x="1972985" y="6454140"/>
            <a:ext cx="3116818" cy="320278"/>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Align Tooling and Logistics</a:t>
            </a:r>
            <a:endParaRPr lang="en-US" sz="2000" dirty="0"/>
          </a:p>
        </p:txBody>
      </p:sp>
      <p:sp>
        <p:nvSpPr>
          <p:cNvPr id="24" name="Text 17"/>
          <p:cNvSpPr/>
          <p:nvPr/>
        </p:nvSpPr>
        <p:spPr>
          <a:xfrm>
            <a:off x="1972985" y="6897410"/>
            <a:ext cx="6453545" cy="615077"/>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Ensure digital tools are ready. For remote PI Planning, set up breakout rooms, timeboxes, and communication channels.</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219825" y="733187"/>
            <a:ext cx="6694408" cy="523875"/>
          </a:xfrm>
          <a:prstGeom prst="rect">
            <a:avLst/>
          </a:prstGeom>
          <a:noFill/>
          <a:ln/>
        </p:spPr>
        <p:txBody>
          <a:bodyPr wrap="none" lIns="0" tIns="0" rIns="0" bIns="0" rtlCol="0" anchor="t"/>
          <a:lstStyle/>
          <a:p>
            <a:pPr marL="0" indent="0" algn="l">
              <a:lnSpc>
                <a:spcPts val="4100"/>
              </a:lnSpc>
              <a:buNone/>
            </a:pPr>
            <a:r>
              <a:rPr lang="en-US" sz="3300" dirty="0">
                <a:solidFill>
                  <a:srgbClr val="2E3C4E"/>
                </a:solidFill>
                <a:latin typeface="Host Grotesk Medium" pitchFamily="34" charset="0"/>
                <a:ea typeface="Host Grotesk Medium" pitchFamily="34" charset="-122"/>
                <a:cs typeface="Host Grotesk Medium" pitchFamily="34" charset="-120"/>
              </a:rPr>
              <a:t>Day 1 Activities: Supporting Teams</a:t>
            </a:r>
            <a:endParaRPr lang="en-US" sz="3300" dirty="0"/>
          </a:p>
        </p:txBody>
      </p:sp>
      <p:pic>
        <p:nvPicPr>
          <p:cNvPr id="4" name="Image 1" descr="preencoded.png"/>
          <p:cNvPicPr>
            <a:picLocks noChangeAspect="1"/>
          </p:cNvPicPr>
          <p:nvPr/>
        </p:nvPicPr>
        <p:blipFill>
          <a:blip r:embed="rId4"/>
          <a:stretch>
            <a:fillRect/>
          </a:stretch>
        </p:blipFill>
        <p:spPr>
          <a:xfrm>
            <a:off x="6219825" y="1492806"/>
            <a:ext cx="1047750" cy="1500902"/>
          </a:xfrm>
          <a:prstGeom prst="rect">
            <a:avLst/>
          </a:prstGeom>
        </p:spPr>
      </p:pic>
      <p:sp>
        <p:nvSpPr>
          <p:cNvPr id="5" name="Text 1"/>
          <p:cNvSpPr/>
          <p:nvPr/>
        </p:nvSpPr>
        <p:spPr>
          <a:xfrm>
            <a:off x="7581900" y="1702356"/>
            <a:ext cx="2619375" cy="327422"/>
          </a:xfrm>
          <a:prstGeom prst="rect">
            <a:avLst/>
          </a:prstGeom>
          <a:noFill/>
          <a:ln/>
        </p:spPr>
        <p:txBody>
          <a:bodyPr wrap="none" lIns="0" tIns="0" rIns="0" bIns="0" rtlCol="0" anchor="t"/>
          <a:lstStyle/>
          <a:p>
            <a:pPr marL="0" indent="0" algn="l">
              <a:lnSpc>
                <a:spcPts val="2550"/>
              </a:lnSpc>
              <a:buNone/>
            </a:pPr>
            <a:r>
              <a:rPr lang="en-US" sz="2050" dirty="0">
                <a:solidFill>
                  <a:srgbClr val="384653"/>
                </a:solidFill>
                <a:latin typeface="Host Grotesk Medium" pitchFamily="34" charset="0"/>
                <a:ea typeface="Host Grotesk Medium" pitchFamily="34" charset="-122"/>
                <a:cs typeface="Host Grotesk Medium" pitchFamily="34" charset="-120"/>
              </a:rPr>
              <a:t>Business Context</a:t>
            </a:r>
            <a:endParaRPr lang="en-US" sz="2050" dirty="0"/>
          </a:p>
        </p:txBody>
      </p:sp>
      <p:sp>
        <p:nvSpPr>
          <p:cNvPr id="6" name="Text 2"/>
          <p:cNvSpPr/>
          <p:nvPr/>
        </p:nvSpPr>
        <p:spPr>
          <a:xfrm>
            <a:off x="7581900" y="2155508"/>
            <a:ext cx="6315075" cy="628650"/>
          </a:xfrm>
          <a:prstGeom prst="rect">
            <a:avLst/>
          </a:prstGeom>
          <a:noFill/>
          <a:ln/>
        </p:spPr>
        <p:txBody>
          <a:bodyPr wrap="square" lIns="0" tIns="0" rIns="0" bIns="0" rtlCol="0" anchor="t"/>
          <a:lstStyle/>
          <a:p>
            <a:pPr marL="0" indent="0" algn="l">
              <a:lnSpc>
                <a:spcPts val="2450"/>
              </a:lnSpc>
              <a:buNone/>
            </a:pPr>
            <a:r>
              <a:rPr lang="en-US" sz="1650" dirty="0">
                <a:solidFill>
                  <a:srgbClr val="384653"/>
                </a:solidFill>
                <a:latin typeface="Roboto" pitchFamily="34" charset="0"/>
                <a:ea typeface="Roboto" pitchFamily="34" charset="-122"/>
                <a:cs typeface="Roboto" pitchFamily="34" charset="-120"/>
              </a:rPr>
              <a:t>Help communicate the vision and priorities to all teams, ensuring everyone understands the strategic direction.</a:t>
            </a:r>
            <a:endParaRPr lang="en-US" sz="1650" dirty="0"/>
          </a:p>
        </p:txBody>
      </p:sp>
      <p:pic>
        <p:nvPicPr>
          <p:cNvPr id="7" name="Image 2" descr="preencoded.png"/>
          <p:cNvPicPr>
            <a:picLocks noChangeAspect="1"/>
          </p:cNvPicPr>
          <p:nvPr/>
        </p:nvPicPr>
        <p:blipFill>
          <a:blip r:embed="rId5"/>
          <a:stretch>
            <a:fillRect/>
          </a:stretch>
        </p:blipFill>
        <p:spPr>
          <a:xfrm>
            <a:off x="6219825" y="2993708"/>
            <a:ext cx="1047750" cy="1500902"/>
          </a:xfrm>
          <a:prstGeom prst="rect">
            <a:avLst/>
          </a:prstGeom>
        </p:spPr>
      </p:pic>
      <p:sp>
        <p:nvSpPr>
          <p:cNvPr id="8" name="Text 3"/>
          <p:cNvSpPr/>
          <p:nvPr/>
        </p:nvSpPr>
        <p:spPr>
          <a:xfrm>
            <a:off x="7581900" y="3203258"/>
            <a:ext cx="2619375" cy="327422"/>
          </a:xfrm>
          <a:prstGeom prst="rect">
            <a:avLst/>
          </a:prstGeom>
          <a:noFill/>
          <a:ln/>
        </p:spPr>
        <p:txBody>
          <a:bodyPr wrap="none" lIns="0" tIns="0" rIns="0" bIns="0" rtlCol="0" anchor="t"/>
          <a:lstStyle/>
          <a:p>
            <a:pPr marL="0" indent="0" algn="l">
              <a:lnSpc>
                <a:spcPts val="2550"/>
              </a:lnSpc>
              <a:buNone/>
            </a:pPr>
            <a:r>
              <a:rPr lang="en-US" sz="2050" dirty="0">
                <a:solidFill>
                  <a:srgbClr val="384653"/>
                </a:solidFill>
                <a:latin typeface="Host Grotesk Medium" pitchFamily="34" charset="0"/>
                <a:ea typeface="Host Grotesk Medium" pitchFamily="34" charset="-122"/>
                <a:cs typeface="Host Grotesk Medium" pitchFamily="34" charset="-120"/>
              </a:rPr>
              <a:t>Team Breakouts</a:t>
            </a:r>
            <a:endParaRPr lang="en-US" sz="2050" dirty="0"/>
          </a:p>
        </p:txBody>
      </p:sp>
      <p:sp>
        <p:nvSpPr>
          <p:cNvPr id="9" name="Text 4"/>
          <p:cNvSpPr/>
          <p:nvPr/>
        </p:nvSpPr>
        <p:spPr>
          <a:xfrm>
            <a:off x="7581900" y="3656409"/>
            <a:ext cx="6315075" cy="628650"/>
          </a:xfrm>
          <a:prstGeom prst="rect">
            <a:avLst/>
          </a:prstGeom>
          <a:noFill/>
          <a:ln/>
        </p:spPr>
        <p:txBody>
          <a:bodyPr wrap="square" lIns="0" tIns="0" rIns="0" bIns="0" rtlCol="0" anchor="t"/>
          <a:lstStyle/>
          <a:p>
            <a:pPr marL="0" indent="0" algn="l">
              <a:lnSpc>
                <a:spcPts val="2450"/>
              </a:lnSpc>
              <a:buNone/>
            </a:pPr>
            <a:r>
              <a:rPr lang="en-US" sz="1650" dirty="0">
                <a:solidFill>
                  <a:srgbClr val="384653"/>
                </a:solidFill>
                <a:latin typeface="Roboto" pitchFamily="34" charset="0"/>
                <a:ea typeface="Roboto" pitchFamily="34" charset="-122"/>
                <a:cs typeface="Roboto" pitchFamily="34" charset="-120"/>
              </a:rPr>
              <a:t>Assist teams as they estimate work, identify risks, and begin building their iteration plans for the upcoming PI.</a:t>
            </a:r>
            <a:endParaRPr lang="en-US" sz="1650" dirty="0"/>
          </a:p>
        </p:txBody>
      </p:sp>
      <p:pic>
        <p:nvPicPr>
          <p:cNvPr id="10" name="Image 3" descr="preencoded.png"/>
          <p:cNvPicPr>
            <a:picLocks noChangeAspect="1"/>
          </p:cNvPicPr>
          <p:nvPr/>
        </p:nvPicPr>
        <p:blipFill>
          <a:blip r:embed="rId6"/>
          <a:stretch>
            <a:fillRect/>
          </a:stretch>
        </p:blipFill>
        <p:spPr>
          <a:xfrm>
            <a:off x="6219825" y="4494609"/>
            <a:ext cx="1047750" cy="1500902"/>
          </a:xfrm>
          <a:prstGeom prst="rect">
            <a:avLst/>
          </a:prstGeom>
        </p:spPr>
      </p:pic>
      <p:sp>
        <p:nvSpPr>
          <p:cNvPr id="11" name="Text 5"/>
          <p:cNvSpPr/>
          <p:nvPr/>
        </p:nvSpPr>
        <p:spPr>
          <a:xfrm>
            <a:off x="7581900" y="4704159"/>
            <a:ext cx="3121938" cy="327422"/>
          </a:xfrm>
          <a:prstGeom prst="rect">
            <a:avLst/>
          </a:prstGeom>
          <a:noFill/>
          <a:ln/>
        </p:spPr>
        <p:txBody>
          <a:bodyPr wrap="none" lIns="0" tIns="0" rIns="0" bIns="0" rtlCol="0" anchor="t"/>
          <a:lstStyle/>
          <a:p>
            <a:pPr marL="0" indent="0" algn="l">
              <a:lnSpc>
                <a:spcPts val="2550"/>
              </a:lnSpc>
              <a:buNone/>
            </a:pPr>
            <a:r>
              <a:rPr lang="en-US" sz="2050" dirty="0">
                <a:solidFill>
                  <a:srgbClr val="384653"/>
                </a:solidFill>
                <a:latin typeface="Host Grotesk Medium" pitchFamily="34" charset="0"/>
                <a:ea typeface="Host Grotesk Medium" pitchFamily="34" charset="-122"/>
                <a:cs typeface="Host Grotesk Medium" pitchFamily="34" charset="-120"/>
              </a:rPr>
              <a:t>Dependency Identification</a:t>
            </a:r>
            <a:endParaRPr lang="en-US" sz="2050" dirty="0"/>
          </a:p>
        </p:txBody>
      </p:sp>
      <p:sp>
        <p:nvSpPr>
          <p:cNvPr id="12" name="Text 6"/>
          <p:cNvSpPr/>
          <p:nvPr/>
        </p:nvSpPr>
        <p:spPr>
          <a:xfrm>
            <a:off x="7581900" y="5157311"/>
            <a:ext cx="6315075" cy="628650"/>
          </a:xfrm>
          <a:prstGeom prst="rect">
            <a:avLst/>
          </a:prstGeom>
          <a:noFill/>
          <a:ln/>
        </p:spPr>
        <p:txBody>
          <a:bodyPr wrap="square" lIns="0" tIns="0" rIns="0" bIns="0" rtlCol="0" anchor="t"/>
          <a:lstStyle/>
          <a:p>
            <a:pPr marL="0" indent="0" algn="l">
              <a:lnSpc>
                <a:spcPts val="2450"/>
              </a:lnSpc>
              <a:buNone/>
            </a:pPr>
            <a:r>
              <a:rPr lang="en-US" sz="1650" dirty="0">
                <a:solidFill>
                  <a:srgbClr val="384653"/>
                </a:solidFill>
                <a:latin typeface="Roboto" pitchFamily="34" charset="0"/>
                <a:ea typeface="Roboto" pitchFamily="34" charset="-122"/>
                <a:cs typeface="Roboto" pitchFamily="34" charset="-120"/>
              </a:rPr>
              <a:t>Support teams in clarifying dependencies and risks, ensuring cross-team blockers are escalated early in the process.</a:t>
            </a:r>
            <a:endParaRPr lang="en-US" sz="1650" dirty="0"/>
          </a:p>
        </p:txBody>
      </p:sp>
      <p:pic>
        <p:nvPicPr>
          <p:cNvPr id="13" name="Image 4" descr="preencoded.png"/>
          <p:cNvPicPr>
            <a:picLocks noChangeAspect="1"/>
          </p:cNvPicPr>
          <p:nvPr/>
        </p:nvPicPr>
        <p:blipFill>
          <a:blip r:embed="rId7"/>
          <a:stretch>
            <a:fillRect/>
          </a:stretch>
        </p:blipFill>
        <p:spPr>
          <a:xfrm>
            <a:off x="6219825" y="5995511"/>
            <a:ext cx="1047750" cy="1500902"/>
          </a:xfrm>
          <a:prstGeom prst="rect">
            <a:avLst/>
          </a:prstGeom>
        </p:spPr>
      </p:pic>
      <p:sp>
        <p:nvSpPr>
          <p:cNvPr id="14" name="Text 7"/>
          <p:cNvSpPr/>
          <p:nvPr/>
        </p:nvSpPr>
        <p:spPr>
          <a:xfrm>
            <a:off x="7581900" y="6205061"/>
            <a:ext cx="2619375" cy="327422"/>
          </a:xfrm>
          <a:prstGeom prst="rect">
            <a:avLst/>
          </a:prstGeom>
          <a:noFill/>
          <a:ln/>
        </p:spPr>
        <p:txBody>
          <a:bodyPr wrap="none" lIns="0" tIns="0" rIns="0" bIns="0" rtlCol="0" anchor="t"/>
          <a:lstStyle/>
          <a:p>
            <a:pPr marL="0" indent="0" algn="l">
              <a:lnSpc>
                <a:spcPts val="2550"/>
              </a:lnSpc>
              <a:buNone/>
            </a:pPr>
            <a:r>
              <a:rPr lang="en-US" sz="2050" dirty="0">
                <a:solidFill>
                  <a:srgbClr val="384653"/>
                </a:solidFill>
                <a:latin typeface="Host Grotesk Medium" pitchFamily="34" charset="0"/>
                <a:ea typeface="Host Grotesk Medium" pitchFamily="34" charset="-122"/>
                <a:cs typeface="Host Grotesk Medium" pitchFamily="34" charset="-120"/>
              </a:rPr>
              <a:t>Draft Plan Review</a:t>
            </a:r>
            <a:endParaRPr lang="en-US" sz="2050" dirty="0"/>
          </a:p>
        </p:txBody>
      </p:sp>
      <p:sp>
        <p:nvSpPr>
          <p:cNvPr id="15" name="Text 8"/>
          <p:cNvSpPr/>
          <p:nvPr/>
        </p:nvSpPr>
        <p:spPr>
          <a:xfrm>
            <a:off x="7581900" y="6658213"/>
            <a:ext cx="6315075" cy="628650"/>
          </a:xfrm>
          <a:prstGeom prst="rect">
            <a:avLst/>
          </a:prstGeom>
          <a:noFill/>
          <a:ln/>
        </p:spPr>
        <p:txBody>
          <a:bodyPr wrap="square" lIns="0" tIns="0" rIns="0" bIns="0" rtlCol="0" anchor="t"/>
          <a:lstStyle/>
          <a:p>
            <a:pPr marL="0" indent="0" algn="l">
              <a:lnSpc>
                <a:spcPts val="2450"/>
              </a:lnSpc>
              <a:buNone/>
            </a:pPr>
            <a:r>
              <a:rPr lang="en-US" sz="1650" dirty="0">
                <a:solidFill>
                  <a:srgbClr val="384653"/>
                </a:solidFill>
                <a:latin typeface="Roboto" pitchFamily="34" charset="0"/>
                <a:ea typeface="Roboto" pitchFamily="34" charset="-122"/>
                <a:cs typeface="Roboto" pitchFamily="34" charset="-120"/>
              </a:rPr>
              <a:t>Coordinate with RTE, Product Managers, and Scrum Masters to review initial plans and address any alignment issues.</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76137"/>
          </a:xfrm>
          <a:prstGeom prst="rect">
            <a:avLst/>
          </a:prstGeom>
        </p:spPr>
      </p:pic>
      <p:sp>
        <p:nvSpPr>
          <p:cNvPr id="3" name="Text 0"/>
          <p:cNvSpPr/>
          <p:nvPr/>
        </p:nvSpPr>
        <p:spPr>
          <a:xfrm>
            <a:off x="787241" y="2191941"/>
            <a:ext cx="7116604" cy="562332"/>
          </a:xfrm>
          <a:prstGeom prst="rect">
            <a:avLst/>
          </a:prstGeom>
          <a:noFill/>
          <a:ln/>
        </p:spPr>
        <p:txBody>
          <a:bodyPr wrap="none" lIns="0" tIns="0" rIns="0" bIns="0" rtlCol="0" anchor="t"/>
          <a:lstStyle/>
          <a:p>
            <a:pPr marL="0" indent="0" algn="l">
              <a:lnSpc>
                <a:spcPts val="4400"/>
              </a:lnSpc>
              <a:buNone/>
            </a:pPr>
            <a:r>
              <a:rPr lang="en-US" sz="3500" dirty="0">
                <a:solidFill>
                  <a:srgbClr val="2E3C4E"/>
                </a:solidFill>
                <a:latin typeface="Host Grotesk Medium" pitchFamily="34" charset="0"/>
                <a:ea typeface="Host Grotesk Medium" pitchFamily="34" charset="-122"/>
                <a:cs typeface="Host Grotesk Medium" pitchFamily="34" charset="-120"/>
              </a:rPr>
              <a:t>Day 2 Activities: Finalizing the Plan</a:t>
            </a:r>
            <a:endParaRPr lang="en-US" sz="3500" dirty="0"/>
          </a:p>
        </p:txBody>
      </p:sp>
      <p:sp>
        <p:nvSpPr>
          <p:cNvPr id="4" name="Shape 1"/>
          <p:cNvSpPr/>
          <p:nvPr/>
        </p:nvSpPr>
        <p:spPr>
          <a:xfrm>
            <a:off x="787241" y="4019550"/>
            <a:ext cx="3010853" cy="224909"/>
          </a:xfrm>
          <a:prstGeom prst="roundRect">
            <a:avLst>
              <a:gd name="adj" fmla="val 42008"/>
            </a:avLst>
          </a:prstGeom>
          <a:solidFill>
            <a:srgbClr val="D9EDF2"/>
          </a:solidFill>
          <a:ln w="7620">
            <a:solidFill>
              <a:srgbClr val="BFD3D8"/>
            </a:solidFill>
            <a:prstDash val="solid"/>
          </a:ln>
        </p:spPr>
        <p:txBody>
          <a:bodyPr/>
          <a:lstStyle/>
          <a:p>
            <a:endParaRPr lang="en-US"/>
          </a:p>
        </p:txBody>
      </p:sp>
      <p:sp>
        <p:nvSpPr>
          <p:cNvPr id="5" name="Text 2"/>
          <p:cNvSpPr/>
          <p:nvPr/>
        </p:nvSpPr>
        <p:spPr>
          <a:xfrm>
            <a:off x="787241" y="4581882"/>
            <a:ext cx="3003113" cy="351472"/>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Team Plan Adjustments</a:t>
            </a:r>
            <a:endParaRPr lang="en-US" sz="2200" dirty="0"/>
          </a:p>
        </p:txBody>
      </p:sp>
      <p:sp>
        <p:nvSpPr>
          <p:cNvPr id="6" name="Text 3"/>
          <p:cNvSpPr/>
          <p:nvPr/>
        </p:nvSpPr>
        <p:spPr>
          <a:xfrm>
            <a:off x="787241" y="5068252"/>
            <a:ext cx="3010853" cy="2361128"/>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Support teams as they refine their plans based on Day 1 feedback and newly discovered dependencies. Help negotiate resources and timing when conflicts arise between teams.</a:t>
            </a:r>
            <a:endParaRPr lang="en-US" sz="1750" dirty="0"/>
          </a:p>
        </p:txBody>
      </p:sp>
      <p:sp>
        <p:nvSpPr>
          <p:cNvPr id="7" name="Shape 4"/>
          <p:cNvSpPr/>
          <p:nvPr/>
        </p:nvSpPr>
        <p:spPr>
          <a:xfrm>
            <a:off x="4135517" y="3682127"/>
            <a:ext cx="3010972" cy="224909"/>
          </a:xfrm>
          <a:prstGeom prst="roundRect">
            <a:avLst>
              <a:gd name="adj" fmla="val 42008"/>
            </a:avLst>
          </a:prstGeom>
          <a:solidFill>
            <a:srgbClr val="D9EDF2"/>
          </a:solidFill>
          <a:ln w="7620">
            <a:solidFill>
              <a:srgbClr val="BFD3D8"/>
            </a:solidFill>
            <a:prstDash val="solid"/>
          </a:ln>
        </p:spPr>
        <p:txBody>
          <a:bodyPr/>
          <a:lstStyle/>
          <a:p>
            <a:endParaRPr lang="en-US"/>
          </a:p>
        </p:txBody>
      </p:sp>
      <p:sp>
        <p:nvSpPr>
          <p:cNvPr id="8" name="Text 5"/>
          <p:cNvSpPr/>
          <p:nvPr/>
        </p:nvSpPr>
        <p:spPr>
          <a:xfrm>
            <a:off x="4135517" y="4244459"/>
            <a:ext cx="3010972" cy="702945"/>
          </a:xfrm>
          <a:prstGeom prst="rect">
            <a:avLst/>
          </a:prstGeom>
          <a:noFill/>
          <a:ln/>
        </p:spPr>
        <p:txBody>
          <a:bodyPr wrap="squar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Risk Management (ROAM)</a:t>
            </a:r>
            <a:endParaRPr lang="en-US" sz="2200" dirty="0"/>
          </a:p>
        </p:txBody>
      </p:sp>
      <p:sp>
        <p:nvSpPr>
          <p:cNvPr id="9" name="Text 6"/>
          <p:cNvSpPr/>
          <p:nvPr/>
        </p:nvSpPr>
        <p:spPr>
          <a:xfrm>
            <a:off x="4135517" y="5082302"/>
            <a:ext cx="3010972" cy="2361128"/>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Guide teams through ROAMing risks - categorizing each as Resolved, Owned, Accepted, or Mitigated. Help escalate blockers that affect multiple teams and ensure ownership is clear.</a:t>
            </a:r>
            <a:endParaRPr lang="en-US" sz="1750" dirty="0"/>
          </a:p>
        </p:txBody>
      </p:sp>
      <p:sp>
        <p:nvSpPr>
          <p:cNvPr id="10" name="Shape 7"/>
          <p:cNvSpPr/>
          <p:nvPr/>
        </p:nvSpPr>
        <p:spPr>
          <a:xfrm>
            <a:off x="7483912" y="3344704"/>
            <a:ext cx="3010853" cy="224909"/>
          </a:xfrm>
          <a:prstGeom prst="roundRect">
            <a:avLst>
              <a:gd name="adj" fmla="val 42008"/>
            </a:avLst>
          </a:prstGeom>
          <a:solidFill>
            <a:srgbClr val="D9EDF2"/>
          </a:solidFill>
          <a:ln w="7620">
            <a:solidFill>
              <a:srgbClr val="BFD3D8"/>
            </a:solidFill>
            <a:prstDash val="solid"/>
          </a:ln>
        </p:spPr>
        <p:txBody>
          <a:bodyPr/>
          <a:lstStyle/>
          <a:p>
            <a:endParaRPr lang="en-US"/>
          </a:p>
        </p:txBody>
      </p:sp>
      <p:sp>
        <p:nvSpPr>
          <p:cNvPr id="11" name="Text 8"/>
          <p:cNvSpPr/>
          <p:nvPr/>
        </p:nvSpPr>
        <p:spPr>
          <a:xfrm>
            <a:off x="7483912" y="3907036"/>
            <a:ext cx="2811899" cy="351472"/>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Confidence Vote</a:t>
            </a:r>
            <a:endParaRPr lang="en-US" sz="2200" dirty="0"/>
          </a:p>
        </p:txBody>
      </p:sp>
      <p:sp>
        <p:nvSpPr>
          <p:cNvPr id="12" name="Text 9"/>
          <p:cNvSpPr/>
          <p:nvPr/>
        </p:nvSpPr>
        <p:spPr>
          <a:xfrm>
            <a:off x="7483912" y="4393406"/>
            <a:ext cx="3010853" cy="269843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Facilitate the team confidence voting process, where each team indicates their confidence level in meeting their committed objectives. Address concerns from teams with low confidence scores.</a:t>
            </a:r>
            <a:endParaRPr lang="en-US" sz="1750" dirty="0"/>
          </a:p>
        </p:txBody>
      </p:sp>
      <p:sp>
        <p:nvSpPr>
          <p:cNvPr id="13" name="Shape 10"/>
          <p:cNvSpPr/>
          <p:nvPr/>
        </p:nvSpPr>
        <p:spPr>
          <a:xfrm>
            <a:off x="10832187" y="3007281"/>
            <a:ext cx="3010972" cy="224909"/>
          </a:xfrm>
          <a:prstGeom prst="roundRect">
            <a:avLst>
              <a:gd name="adj" fmla="val 42008"/>
            </a:avLst>
          </a:prstGeom>
          <a:solidFill>
            <a:srgbClr val="D9EDF2"/>
          </a:solidFill>
          <a:ln w="7620">
            <a:solidFill>
              <a:srgbClr val="BFD3D8"/>
            </a:solidFill>
            <a:prstDash val="solid"/>
          </a:ln>
        </p:spPr>
        <p:txBody>
          <a:bodyPr/>
          <a:lstStyle/>
          <a:p>
            <a:endParaRPr lang="en-US"/>
          </a:p>
        </p:txBody>
      </p:sp>
      <p:sp>
        <p:nvSpPr>
          <p:cNvPr id="14" name="Text 11"/>
          <p:cNvSpPr/>
          <p:nvPr/>
        </p:nvSpPr>
        <p:spPr>
          <a:xfrm>
            <a:off x="10832187" y="3569613"/>
            <a:ext cx="2811899" cy="351472"/>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Final Plan Review</a:t>
            </a:r>
            <a:endParaRPr lang="en-US" sz="2200" dirty="0"/>
          </a:p>
        </p:txBody>
      </p:sp>
      <p:sp>
        <p:nvSpPr>
          <p:cNvPr id="15" name="Text 12"/>
          <p:cNvSpPr/>
          <p:nvPr/>
        </p:nvSpPr>
        <p:spPr>
          <a:xfrm>
            <a:off x="10832187" y="4055983"/>
            <a:ext cx="3010972" cy="2361128"/>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Ensure each team's plan includes committed objectives, stretch objectives, and team confidence vote. Support the presentation of these plans to leadership and stakeholders.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66167" y="1092994"/>
            <a:ext cx="6980992" cy="547211"/>
          </a:xfrm>
          <a:prstGeom prst="rect">
            <a:avLst/>
          </a:prstGeom>
          <a:noFill/>
          <a:ln/>
        </p:spPr>
        <p:txBody>
          <a:bodyPr wrap="none" lIns="0" tIns="0" rIns="0" bIns="0" rtlCol="0" anchor="t"/>
          <a:lstStyle/>
          <a:p>
            <a:pPr marL="0" indent="0" algn="l">
              <a:lnSpc>
                <a:spcPts val="4300"/>
              </a:lnSpc>
              <a:buNone/>
            </a:pPr>
            <a:r>
              <a:rPr lang="en-US" sz="3400" dirty="0">
                <a:solidFill>
                  <a:srgbClr val="2E3C4E"/>
                </a:solidFill>
                <a:latin typeface="Host Grotesk Medium" pitchFamily="34" charset="0"/>
                <a:ea typeface="Host Grotesk Medium" pitchFamily="34" charset="-122"/>
                <a:cs typeface="Host Grotesk Medium" pitchFamily="34" charset="-120"/>
              </a:rPr>
              <a:t>Post-PI Planning: Driving Execution</a:t>
            </a:r>
            <a:endParaRPr lang="en-US" sz="3400" dirty="0"/>
          </a:p>
        </p:txBody>
      </p:sp>
      <p:pic>
        <p:nvPicPr>
          <p:cNvPr id="3" name="Image 0" descr="preencoded.png"/>
          <p:cNvPicPr>
            <a:picLocks noChangeAspect="1"/>
          </p:cNvPicPr>
          <p:nvPr/>
        </p:nvPicPr>
        <p:blipFill>
          <a:blip r:embed="rId3"/>
          <a:stretch>
            <a:fillRect/>
          </a:stretch>
        </p:blipFill>
        <p:spPr>
          <a:xfrm>
            <a:off x="2960013" y="2077998"/>
            <a:ext cx="2161103" cy="1239322"/>
          </a:xfrm>
          <a:prstGeom prst="rect">
            <a:avLst/>
          </a:prstGeom>
        </p:spPr>
      </p:pic>
      <p:pic>
        <p:nvPicPr>
          <p:cNvPr id="4" name="Image 1" descr="preencoded.png"/>
          <p:cNvPicPr>
            <a:picLocks noChangeAspect="1"/>
          </p:cNvPicPr>
          <p:nvPr/>
        </p:nvPicPr>
        <p:blipFill>
          <a:blip r:embed="rId4"/>
          <a:stretch>
            <a:fillRect/>
          </a:stretch>
        </p:blipFill>
        <p:spPr>
          <a:xfrm>
            <a:off x="3886676" y="2658189"/>
            <a:ext cx="307777" cy="384810"/>
          </a:xfrm>
          <a:prstGeom prst="rect">
            <a:avLst/>
          </a:prstGeom>
        </p:spPr>
      </p:pic>
      <p:sp>
        <p:nvSpPr>
          <p:cNvPr id="5" name="Text 1"/>
          <p:cNvSpPr/>
          <p:nvPr/>
        </p:nvSpPr>
        <p:spPr>
          <a:xfrm>
            <a:off x="5339953" y="2296835"/>
            <a:ext cx="4220170" cy="341948"/>
          </a:xfrm>
          <a:prstGeom prst="rect">
            <a:avLst/>
          </a:prstGeom>
          <a:noFill/>
          <a:ln/>
        </p:spPr>
        <p:txBody>
          <a:bodyPr wrap="none" lIns="0" tIns="0" rIns="0" bIns="0" rtlCol="0" anchor="t"/>
          <a:lstStyle/>
          <a:p>
            <a:pPr marL="0" indent="0" algn="l">
              <a:lnSpc>
                <a:spcPts val="2650"/>
              </a:lnSpc>
              <a:buNone/>
            </a:pPr>
            <a:r>
              <a:rPr lang="en-US" sz="2150" dirty="0">
                <a:solidFill>
                  <a:srgbClr val="384653"/>
                </a:solidFill>
                <a:latin typeface="Host Grotesk Medium" pitchFamily="34" charset="0"/>
                <a:ea typeface="Host Grotesk Medium" pitchFamily="34" charset="-122"/>
                <a:cs typeface="Host Grotesk Medium" pitchFamily="34" charset="-120"/>
              </a:rPr>
              <a:t>Track and Communicate Progress</a:t>
            </a:r>
            <a:endParaRPr lang="en-US" sz="2150" dirty="0"/>
          </a:p>
        </p:txBody>
      </p:sp>
      <p:sp>
        <p:nvSpPr>
          <p:cNvPr id="6" name="Text 2"/>
          <p:cNvSpPr/>
          <p:nvPr/>
        </p:nvSpPr>
        <p:spPr>
          <a:xfrm>
            <a:off x="5339953" y="2770108"/>
            <a:ext cx="5791795" cy="328374"/>
          </a:xfrm>
          <a:prstGeom prst="rect">
            <a:avLst/>
          </a:prstGeom>
          <a:noFill/>
          <a:ln/>
        </p:spPr>
        <p:txBody>
          <a:bodyPr wrap="none" lIns="0" tIns="0" rIns="0" bIns="0" rtlCol="0" anchor="t"/>
          <a:lstStyle/>
          <a:p>
            <a:pPr marL="0" indent="0" algn="l">
              <a:lnSpc>
                <a:spcPts val="2550"/>
              </a:lnSpc>
              <a:buNone/>
            </a:pPr>
            <a:r>
              <a:rPr lang="en-US" sz="1700" dirty="0">
                <a:solidFill>
                  <a:srgbClr val="384653"/>
                </a:solidFill>
                <a:latin typeface="Roboto" pitchFamily="34" charset="0"/>
                <a:ea typeface="Roboto" pitchFamily="34" charset="-122"/>
                <a:cs typeface="Roboto" pitchFamily="34" charset="-120"/>
              </a:rPr>
              <a:t>Use dashboards and metrics to keep stakeholders informed</a:t>
            </a:r>
            <a:endParaRPr lang="en-US" sz="1700" dirty="0"/>
          </a:p>
        </p:txBody>
      </p:sp>
      <p:sp>
        <p:nvSpPr>
          <p:cNvPr id="7" name="Shape 3"/>
          <p:cNvSpPr/>
          <p:nvPr/>
        </p:nvSpPr>
        <p:spPr>
          <a:xfrm>
            <a:off x="5175766" y="3329345"/>
            <a:ext cx="8633817" cy="15240"/>
          </a:xfrm>
          <a:prstGeom prst="roundRect">
            <a:avLst>
              <a:gd name="adj" fmla="val 603330"/>
            </a:avLst>
          </a:prstGeom>
          <a:solidFill>
            <a:srgbClr val="BFD3D8"/>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79402" y="3371969"/>
            <a:ext cx="4322326" cy="1239322"/>
          </a:xfrm>
          <a:prstGeom prst="rect">
            <a:avLst/>
          </a:prstGeom>
        </p:spPr>
      </p:pic>
      <p:pic>
        <p:nvPicPr>
          <p:cNvPr id="9" name="Image 3" descr="preencoded.png"/>
          <p:cNvPicPr>
            <a:picLocks noChangeAspect="1"/>
          </p:cNvPicPr>
          <p:nvPr/>
        </p:nvPicPr>
        <p:blipFill>
          <a:blip r:embed="rId6"/>
          <a:stretch>
            <a:fillRect/>
          </a:stretch>
        </p:blipFill>
        <p:spPr>
          <a:xfrm>
            <a:off x="3886557" y="3799165"/>
            <a:ext cx="307777" cy="384810"/>
          </a:xfrm>
          <a:prstGeom prst="rect">
            <a:avLst/>
          </a:prstGeom>
        </p:spPr>
      </p:pic>
      <p:sp>
        <p:nvSpPr>
          <p:cNvPr id="10" name="Text 4"/>
          <p:cNvSpPr/>
          <p:nvPr/>
        </p:nvSpPr>
        <p:spPr>
          <a:xfrm>
            <a:off x="6420564" y="3590806"/>
            <a:ext cx="5332690" cy="341948"/>
          </a:xfrm>
          <a:prstGeom prst="rect">
            <a:avLst/>
          </a:prstGeom>
          <a:noFill/>
          <a:ln/>
        </p:spPr>
        <p:txBody>
          <a:bodyPr wrap="none" lIns="0" tIns="0" rIns="0" bIns="0" rtlCol="0" anchor="t"/>
          <a:lstStyle/>
          <a:p>
            <a:pPr marL="0" indent="0" algn="l">
              <a:lnSpc>
                <a:spcPts val="2650"/>
              </a:lnSpc>
              <a:buNone/>
            </a:pPr>
            <a:r>
              <a:rPr lang="en-US" sz="2150" dirty="0">
                <a:solidFill>
                  <a:srgbClr val="384653"/>
                </a:solidFill>
                <a:latin typeface="Host Grotesk Medium" pitchFamily="34" charset="0"/>
                <a:ea typeface="Host Grotesk Medium" pitchFamily="34" charset="-122"/>
                <a:cs typeface="Host Grotesk Medium" pitchFamily="34" charset="-120"/>
              </a:rPr>
              <a:t>Facilitate ART Syncs and Scrum of Scrums</a:t>
            </a:r>
            <a:endParaRPr lang="en-US" sz="2150" dirty="0"/>
          </a:p>
        </p:txBody>
      </p:sp>
      <p:sp>
        <p:nvSpPr>
          <p:cNvPr id="11" name="Text 5"/>
          <p:cNvSpPr/>
          <p:nvPr/>
        </p:nvSpPr>
        <p:spPr>
          <a:xfrm>
            <a:off x="6420564" y="4064079"/>
            <a:ext cx="5332690" cy="328374"/>
          </a:xfrm>
          <a:prstGeom prst="rect">
            <a:avLst/>
          </a:prstGeom>
          <a:noFill/>
          <a:ln/>
        </p:spPr>
        <p:txBody>
          <a:bodyPr wrap="none" lIns="0" tIns="0" rIns="0" bIns="0" rtlCol="0" anchor="t"/>
          <a:lstStyle/>
          <a:p>
            <a:pPr marL="0" indent="0" algn="l">
              <a:lnSpc>
                <a:spcPts val="2550"/>
              </a:lnSpc>
              <a:buNone/>
            </a:pPr>
            <a:r>
              <a:rPr lang="en-US" sz="1700" dirty="0">
                <a:solidFill>
                  <a:srgbClr val="384653"/>
                </a:solidFill>
                <a:latin typeface="Roboto" pitchFamily="34" charset="0"/>
                <a:ea typeface="Roboto" pitchFamily="34" charset="-122"/>
                <a:cs typeface="Roboto" pitchFamily="34" charset="-120"/>
              </a:rPr>
              <a:t>Ensure ongoing alignment during the PI</a:t>
            </a:r>
            <a:endParaRPr lang="en-US" sz="1700" dirty="0"/>
          </a:p>
        </p:txBody>
      </p:sp>
      <p:sp>
        <p:nvSpPr>
          <p:cNvPr id="12" name="Shape 6"/>
          <p:cNvSpPr/>
          <p:nvPr/>
        </p:nvSpPr>
        <p:spPr>
          <a:xfrm>
            <a:off x="6256377" y="4623316"/>
            <a:ext cx="7553206" cy="15240"/>
          </a:xfrm>
          <a:prstGeom prst="roundRect">
            <a:avLst>
              <a:gd name="adj" fmla="val 603330"/>
            </a:avLst>
          </a:prstGeom>
          <a:solidFill>
            <a:srgbClr val="BFD3D8"/>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98909" y="4665940"/>
            <a:ext cx="6483429" cy="1239322"/>
          </a:xfrm>
          <a:prstGeom prst="rect">
            <a:avLst/>
          </a:prstGeom>
        </p:spPr>
      </p:pic>
      <p:pic>
        <p:nvPicPr>
          <p:cNvPr id="14" name="Image 5" descr="preencoded.png"/>
          <p:cNvPicPr>
            <a:picLocks noChangeAspect="1"/>
          </p:cNvPicPr>
          <p:nvPr/>
        </p:nvPicPr>
        <p:blipFill>
          <a:blip r:embed="rId8"/>
          <a:stretch>
            <a:fillRect/>
          </a:stretch>
        </p:blipFill>
        <p:spPr>
          <a:xfrm>
            <a:off x="3886676" y="5093137"/>
            <a:ext cx="307777" cy="384810"/>
          </a:xfrm>
          <a:prstGeom prst="rect">
            <a:avLst/>
          </a:prstGeom>
        </p:spPr>
      </p:pic>
      <p:sp>
        <p:nvSpPr>
          <p:cNvPr id="15" name="Text 7"/>
          <p:cNvSpPr/>
          <p:nvPr/>
        </p:nvSpPr>
        <p:spPr>
          <a:xfrm>
            <a:off x="7501176" y="4884777"/>
            <a:ext cx="3646170" cy="341948"/>
          </a:xfrm>
          <a:prstGeom prst="rect">
            <a:avLst/>
          </a:prstGeom>
          <a:noFill/>
          <a:ln/>
        </p:spPr>
        <p:txBody>
          <a:bodyPr wrap="none" lIns="0" tIns="0" rIns="0" bIns="0" rtlCol="0" anchor="t"/>
          <a:lstStyle/>
          <a:p>
            <a:pPr marL="0" indent="0" algn="l">
              <a:lnSpc>
                <a:spcPts val="2650"/>
              </a:lnSpc>
              <a:buNone/>
            </a:pPr>
            <a:r>
              <a:rPr lang="en-US" sz="2150" dirty="0">
                <a:solidFill>
                  <a:srgbClr val="384653"/>
                </a:solidFill>
                <a:latin typeface="Host Grotesk Medium" pitchFamily="34" charset="0"/>
                <a:ea typeface="Host Grotesk Medium" pitchFamily="34" charset="-122"/>
                <a:cs typeface="Host Grotesk Medium" pitchFamily="34" charset="-120"/>
              </a:rPr>
              <a:t>Publish and Share the PI Plan</a:t>
            </a:r>
            <a:endParaRPr lang="en-US" sz="2150" dirty="0"/>
          </a:p>
        </p:txBody>
      </p:sp>
      <p:sp>
        <p:nvSpPr>
          <p:cNvPr id="16" name="Text 8"/>
          <p:cNvSpPr/>
          <p:nvPr/>
        </p:nvSpPr>
        <p:spPr>
          <a:xfrm>
            <a:off x="7501176" y="5358051"/>
            <a:ext cx="6110764" cy="328374"/>
          </a:xfrm>
          <a:prstGeom prst="rect">
            <a:avLst/>
          </a:prstGeom>
          <a:noFill/>
          <a:ln/>
        </p:spPr>
        <p:txBody>
          <a:bodyPr wrap="none" lIns="0" tIns="0" rIns="0" bIns="0" rtlCol="0" anchor="t"/>
          <a:lstStyle/>
          <a:p>
            <a:pPr marL="0" indent="0" algn="l">
              <a:lnSpc>
                <a:spcPts val="2550"/>
              </a:lnSpc>
              <a:buNone/>
            </a:pPr>
            <a:r>
              <a:rPr lang="en-US" sz="1700" dirty="0">
                <a:solidFill>
                  <a:srgbClr val="384653"/>
                </a:solidFill>
                <a:latin typeface="Roboto" pitchFamily="34" charset="0"/>
                <a:ea typeface="Roboto" pitchFamily="34" charset="-122"/>
                <a:cs typeface="Roboto" pitchFamily="34" charset="-120"/>
              </a:rPr>
              <a:t>Document objectives and dependencies in a central workspace</a:t>
            </a:r>
            <a:endParaRPr lang="en-US" sz="1700" dirty="0"/>
          </a:p>
        </p:txBody>
      </p:sp>
      <p:sp>
        <p:nvSpPr>
          <p:cNvPr id="17" name="Text 9"/>
          <p:cNvSpPr/>
          <p:nvPr/>
        </p:nvSpPr>
        <p:spPr>
          <a:xfrm>
            <a:off x="766167" y="6151483"/>
            <a:ext cx="13098066" cy="985123"/>
          </a:xfrm>
          <a:prstGeom prst="rect">
            <a:avLst/>
          </a:prstGeom>
          <a:noFill/>
          <a:ln/>
        </p:spPr>
        <p:txBody>
          <a:bodyPr wrap="square" lIns="0" tIns="0" rIns="0" bIns="0" rtlCol="0" anchor="t"/>
          <a:lstStyle/>
          <a:p>
            <a:pPr marL="0" indent="0" algn="l">
              <a:lnSpc>
                <a:spcPts val="2550"/>
              </a:lnSpc>
              <a:buNone/>
            </a:pPr>
            <a:r>
              <a:rPr lang="en-US" sz="1700" dirty="0">
                <a:solidFill>
                  <a:srgbClr val="384653"/>
                </a:solidFill>
                <a:latin typeface="Roboto" pitchFamily="34" charset="0"/>
                <a:ea typeface="Roboto" pitchFamily="34" charset="-122"/>
                <a:cs typeface="Roboto" pitchFamily="34" charset="-120"/>
              </a:rPr>
              <a:t>After PI Planning concludes, your role shifts to execution support. Document all team objectives and dependencies in a central location like Confluence or Azure DevOps. Support the RTE in facilitating regular ART Syncs and Scrum of Scrums to maintain alignment throughout the PI execution period.</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1647" y="621983"/>
            <a:ext cx="6474143" cy="706874"/>
          </a:xfrm>
          <a:prstGeom prst="rect">
            <a:avLst/>
          </a:prstGeom>
          <a:noFill/>
          <a:ln/>
        </p:spPr>
        <p:txBody>
          <a:bodyPr wrap="non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Continuous Improvement</a:t>
            </a:r>
            <a:endParaRPr lang="en-US" sz="4450" dirty="0"/>
          </a:p>
        </p:txBody>
      </p:sp>
      <p:sp>
        <p:nvSpPr>
          <p:cNvPr id="3" name="Text 1"/>
          <p:cNvSpPr/>
          <p:nvPr/>
        </p:nvSpPr>
        <p:spPr>
          <a:xfrm>
            <a:off x="1865352" y="2254091"/>
            <a:ext cx="2827377" cy="353378"/>
          </a:xfrm>
          <a:prstGeom prst="rect">
            <a:avLst/>
          </a:prstGeom>
          <a:noFill/>
          <a:ln/>
        </p:spPr>
        <p:txBody>
          <a:bodyPr wrap="none" lIns="0" tIns="0" rIns="0" bIns="0" rtlCol="0" anchor="t"/>
          <a:lstStyle/>
          <a:p>
            <a:pPr marL="0" indent="0" algn="r">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Inspect</a:t>
            </a:r>
            <a:endParaRPr lang="en-US" sz="2200" dirty="0"/>
          </a:p>
        </p:txBody>
      </p:sp>
      <p:sp>
        <p:nvSpPr>
          <p:cNvPr id="4" name="Text 2"/>
          <p:cNvSpPr/>
          <p:nvPr/>
        </p:nvSpPr>
        <p:spPr>
          <a:xfrm>
            <a:off x="791647" y="2743081"/>
            <a:ext cx="3901083" cy="678656"/>
          </a:xfrm>
          <a:prstGeom prst="rect">
            <a:avLst/>
          </a:prstGeom>
          <a:noFill/>
          <a:ln/>
        </p:spPr>
        <p:txBody>
          <a:bodyPr wrap="square" lIns="0" tIns="0" rIns="0" bIns="0" rtlCol="0" anchor="t"/>
          <a:lstStyle/>
          <a:p>
            <a:pPr marL="0" indent="0" algn="r">
              <a:lnSpc>
                <a:spcPts val="2650"/>
              </a:lnSpc>
              <a:buNone/>
            </a:pPr>
            <a:r>
              <a:rPr lang="en-US" sz="1750" dirty="0">
                <a:solidFill>
                  <a:srgbClr val="384653"/>
                </a:solidFill>
                <a:latin typeface="Roboto" pitchFamily="34" charset="0"/>
                <a:ea typeface="Roboto" pitchFamily="34" charset="-122"/>
                <a:cs typeface="Roboto" pitchFamily="34" charset="-120"/>
              </a:rPr>
              <a:t>Review what happened during the PI execution against what was planned</a:t>
            </a:r>
            <a:endParaRPr lang="en-US" sz="1750" dirty="0"/>
          </a:p>
        </p:txBody>
      </p:sp>
      <p:pic>
        <p:nvPicPr>
          <p:cNvPr id="5" name="Image 0" descr="preencoded.png"/>
          <p:cNvPicPr>
            <a:picLocks noChangeAspect="1"/>
          </p:cNvPicPr>
          <p:nvPr/>
        </p:nvPicPr>
        <p:blipFill>
          <a:blip r:embed="rId3"/>
          <a:stretch>
            <a:fillRect/>
          </a:stretch>
        </p:blipFill>
        <p:spPr>
          <a:xfrm>
            <a:off x="5031938" y="1781175"/>
            <a:ext cx="4566404" cy="4566404"/>
          </a:xfrm>
          <a:prstGeom prst="rect">
            <a:avLst/>
          </a:prstGeom>
        </p:spPr>
      </p:pic>
      <p:pic>
        <p:nvPicPr>
          <p:cNvPr id="6" name="Image 1" descr="preencoded.png"/>
          <p:cNvPicPr>
            <a:picLocks noChangeAspect="1"/>
          </p:cNvPicPr>
          <p:nvPr/>
        </p:nvPicPr>
        <p:blipFill>
          <a:blip r:embed="rId4"/>
          <a:stretch>
            <a:fillRect/>
          </a:stretch>
        </p:blipFill>
        <p:spPr>
          <a:xfrm>
            <a:off x="6226790" y="2545259"/>
            <a:ext cx="338376" cy="423029"/>
          </a:xfrm>
          <a:prstGeom prst="rect">
            <a:avLst/>
          </a:prstGeom>
        </p:spPr>
      </p:pic>
      <p:sp>
        <p:nvSpPr>
          <p:cNvPr id="7" name="Text 3"/>
          <p:cNvSpPr/>
          <p:nvPr/>
        </p:nvSpPr>
        <p:spPr>
          <a:xfrm>
            <a:off x="9937552" y="2254091"/>
            <a:ext cx="2827377" cy="353378"/>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Adapt</a:t>
            </a:r>
            <a:endParaRPr lang="en-US" sz="2200" dirty="0"/>
          </a:p>
        </p:txBody>
      </p:sp>
      <p:sp>
        <p:nvSpPr>
          <p:cNvPr id="8" name="Text 4"/>
          <p:cNvSpPr/>
          <p:nvPr/>
        </p:nvSpPr>
        <p:spPr>
          <a:xfrm>
            <a:off x="9937552" y="2743081"/>
            <a:ext cx="3901202" cy="67865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Identify improvements to processes, tools, and approaches</a:t>
            </a:r>
            <a:endParaRPr lang="en-US" sz="1750" dirty="0"/>
          </a:p>
        </p:txBody>
      </p:sp>
      <p:pic>
        <p:nvPicPr>
          <p:cNvPr id="9" name="Image 2" descr="preencoded.png"/>
          <p:cNvPicPr>
            <a:picLocks noChangeAspect="1"/>
          </p:cNvPicPr>
          <p:nvPr/>
        </p:nvPicPr>
        <p:blipFill>
          <a:blip r:embed="rId5"/>
          <a:stretch>
            <a:fillRect/>
          </a:stretch>
        </p:blipFill>
        <p:spPr>
          <a:xfrm>
            <a:off x="5031938" y="1781175"/>
            <a:ext cx="4566404" cy="4566404"/>
          </a:xfrm>
          <a:prstGeom prst="rect">
            <a:avLst/>
          </a:prstGeom>
        </p:spPr>
      </p:pic>
      <p:pic>
        <p:nvPicPr>
          <p:cNvPr id="10" name="Image 3" descr="preencoded.png"/>
          <p:cNvPicPr>
            <a:picLocks noChangeAspect="1"/>
          </p:cNvPicPr>
          <p:nvPr/>
        </p:nvPicPr>
        <p:blipFill>
          <a:blip r:embed="rId6"/>
          <a:stretch>
            <a:fillRect/>
          </a:stretch>
        </p:blipFill>
        <p:spPr>
          <a:xfrm>
            <a:off x="8453378" y="2933760"/>
            <a:ext cx="338376" cy="423029"/>
          </a:xfrm>
          <a:prstGeom prst="rect">
            <a:avLst/>
          </a:prstGeom>
        </p:spPr>
      </p:pic>
      <p:sp>
        <p:nvSpPr>
          <p:cNvPr id="11" name="Text 5"/>
          <p:cNvSpPr/>
          <p:nvPr/>
        </p:nvSpPr>
        <p:spPr>
          <a:xfrm>
            <a:off x="9937552" y="4706898"/>
            <a:ext cx="2827377" cy="353378"/>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Implement</a:t>
            </a:r>
            <a:endParaRPr lang="en-US" sz="2200" dirty="0"/>
          </a:p>
        </p:txBody>
      </p:sp>
      <p:sp>
        <p:nvSpPr>
          <p:cNvPr id="12" name="Text 6"/>
          <p:cNvSpPr/>
          <p:nvPr/>
        </p:nvSpPr>
        <p:spPr>
          <a:xfrm>
            <a:off x="9937552" y="5195888"/>
            <a:ext cx="3901202" cy="67865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Make concrete changes based on learnings</a:t>
            </a:r>
            <a:endParaRPr lang="en-US" sz="1750" dirty="0"/>
          </a:p>
        </p:txBody>
      </p:sp>
      <p:pic>
        <p:nvPicPr>
          <p:cNvPr id="13" name="Image 4" descr="preencoded.png"/>
          <p:cNvPicPr>
            <a:picLocks noChangeAspect="1"/>
          </p:cNvPicPr>
          <p:nvPr/>
        </p:nvPicPr>
        <p:blipFill>
          <a:blip r:embed="rId7"/>
          <a:stretch>
            <a:fillRect/>
          </a:stretch>
        </p:blipFill>
        <p:spPr>
          <a:xfrm>
            <a:off x="5031938" y="1781175"/>
            <a:ext cx="4566404" cy="4566404"/>
          </a:xfrm>
          <a:prstGeom prst="rect">
            <a:avLst/>
          </a:prstGeom>
        </p:spPr>
      </p:pic>
      <p:pic>
        <p:nvPicPr>
          <p:cNvPr id="14" name="Image 5" descr="preencoded.png"/>
          <p:cNvPicPr>
            <a:picLocks noChangeAspect="1"/>
          </p:cNvPicPr>
          <p:nvPr/>
        </p:nvPicPr>
        <p:blipFill>
          <a:blip r:embed="rId8"/>
          <a:stretch>
            <a:fillRect/>
          </a:stretch>
        </p:blipFill>
        <p:spPr>
          <a:xfrm>
            <a:off x="8064877" y="5160347"/>
            <a:ext cx="338376" cy="423029"/>
          </a:xfrm>
          <a:prstGeom prst="rect">
            <a:avLst/>
          </a:prstGeom>
        </p:spPr>
      </p:pic>
      <p:sp>
        <p:nvSpPr>
          <p:cNvPr id="15" name="Text 7"/>
          <p:cNvSpPr/>
          <p:nvPr/>
        </p:nvSpPr>
        <p:spPr>
          <a:xfrm>
            <a:off x="1865352" y="4706898"/>
            <a:ext cx="2827377" cy="353378"/>
          </a:xfrm>
          <a:prstGeom prst="rect">
            <a:avLst/>
          </a:prstGeom>
          <a:noFill/>
          <a:ln/>
        </p:spPr>
        <p:txBody>
          <a:bodyPr wrap="none" lIns="0" tIns="0" rIns="0" bIns="0" rtlCol="0" anchor="t"/>
          <a:lstStyle/>
          <a:p>
            <a:pPr marL="0" indent="0" algn="r">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Iterate</a:t>
            </a:r>
            <a:endParaRPr lang="en-US" sz="2200" dirty="0"/>
          </a:p>
        </p:txBody>
      </p:sp>
      <p:sp>
        <p:nvSpPr>
          <p:cNvPr id="16" name="Text 8"/>
          <p:cNvSpPr/>
          <p:nvPr/>
        </p:nvSpPr>
        <p:spPr>
          <a:xfrm>
            <a:off x="791647" y="5195888"/>
            <a:ext cx="3901083" cy="678656"/>
          </a:xfrm>
          <a:prstGeom prst="rect">
            <a:avLst/>
          </a:prstGeom>
          <a:noFill/>
          <a:ln/>
        </p:spPr>
        <p:txBody>
          <a:bodyPr wrap="square" lIns="0" tIns="0" rIns="0" bIns="0" rtlCol="0" anchor="t"/>
          <a:lstStyle/>
          <a:p>
            <a:pPr marL="0" indent="0" algn="r">
              <a:lnSpc>
                <a:spcPts val="2650"/>
              </a:lnSpc>
              <a:buNone/>
            </a:pPr>
            <a:r>
              <a:rPr lang="en-US" sz="1750" dirty="0">
                <a:solidFill>
                  <a:srgbClr val="384653"/>
                </a:solidFill>
                <a:latin typeface="Roboto" pitchFamily="34" charset="0"/>
                <a:ea typeface="Roboto" pitchFamily="34" charset="-122"/>
                <a:cs typeface="Roboto" pitchFamily="34" charset="-120"/>
              </a:rPr>
              <a:t>Apply improvements to the next PI Planning cycle</a:t>
            </a:r>
            <a:endParaRPr lang="en-US" sz="1750" dirty="0"/>
          </a:p>
        </p:txBody>
      </p:sp>
      <p:pic>
        <p:nvPicPr>
          <p:cNvPr id="17" name="Image 6" descr="preencoded.png"/>
          <p:cNvPicPr>
            <a:picLocks noChangeAspect="1"/>
          </p:cNvPicPr>
          <p:nvPr/>
        </p:nvPicPr>
        <p:blipFill>
          <a:blip r:embed="rId9"/>
          <a:stretch>
            <a:fillRect/>
          </a:stretch>
        </p:blipFill>
        <p:spPr>
          <a:xfrm>
            <a:off x="5031938" y="1781175"/>
            <a:ext cx="4566404" cy="4566404"/>
          </a:xfrm>
          <a:prstGeom prst="rect">
            <a:avLst/>
          </a:prstGeom>
        </p:spPr>
      </p:pic>
      <p:pic>
        <p:nvPicPr>
          <p:cNvPr id="18" name="Image 7" descr="preencoded.png"/>
          <p:cNvPicPr>
            <a:picLocks noChangeAspect="1"/>
          </p:cNvPicPr>
          <p:nvPr/>
        </p:nvPicPr>
        <p:blipFill>
          <a:blip r:embed="rId10"/>
          <a:stretch>
            <a:fillRect/>
          </a:stretch>
        </p:blipFill>
        <p:spPr>
          <a:xfrm>
            <a:off x="5838289" y="4771846"/>
            <a:ext cx="338376" cy="423029"/>
          </a:xfrm>
          <a:prstGeom prst="rect">
            <a:avLst/>
          </a:prstGeom>
        </p:spPr>
      </p:pic>
      <p:sp>
        <p:nvSpPr>
          <p:cNvPr id="19" name="Text 9"/>
          <p:cNvSpPr/>
          <p:nvPr/>
        </p:nvSpPr>
        <p:spPr>
          <a:xfrm>
            <a:off x="791647" y="6602016"/>
            <a:ext cx="13047107" cy="1017984"/>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Participate actively in the Inspect &amp; Adapt workshop at the end of each PI. Encourage honest feedback about what worked and what didn't during both planning and execution. Remember that PI Planning itself is an Agile process - each cycle is an opportunity to improve the event for next time.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TotalTime>
  <Words>1383</Words>
  <Application>Microsoft Office PowerPoint</Application>
  <PresentationFormat>Custom</PresentationFormat>
  <Paragraphs>138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Host Grotesk Medium</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2025-05-07T20:27:44Z</dcterms:created>
  <dcterms:modified xsi:type="dcterms:W3CDTF">2026-06-01T16:31:11Z</dcterms:modified>
</cp:coreProperties>
</file>