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Inter"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CCD69-4C8E-452A-A1DE-732E50E91575}" v="1" dt="2026-01-04T18:43:29.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Wiethoff" userId="6d5a8a01fb4ca51b" providerId="LiveId" clId="{ED1671C7-5A42-4D2F-B120-9173ABA9476A}"/>
    <pc:docChg chg="custSel modSld">
      <pc:chgData name="Kimberly Wiethoff" userId="6d5a8a01fb4ca51b" providerId="LiveId" clId="{ED1671C7-5A42-4D2F-B120-9173ABA9476A}" dt="2026-01-04T18:51:35.431" v="190" actId="1035"/>
      <pc:docMkLst>
        <pc:docMk/>
      </pc:docMkLst>
      <pc:sldChg chg="addSp delSp modSp mod">
        <pc:chgData name="Kimberly Wiethoff" userId="6d5a8a01fb4ca51b" providerId="LiveId" clId="{ED1671C7-5A42-4D2F-B120-9173ABA9476A}" dt="2026-01-04T18:51:35.431" v="190" actId="1035"/>
        <pc:sldMkLst>
          <pc:docMk/>
          <pc:sldMk cId="0" sldId="256"/>
        </pc:sldMkLst>
        <pc:spChg chg="mod">
          <ac:chgData name="Kimberly Wiethoff" userId="6d5a8a01fb4ca51b" providerId="LiveId" clId="{ED1671C7-5A42-4D2F-B120-9173ABA9476A}" dt="2026-01-04T18:45:49.718" v="56" actId="14100"/>
          <ac:spMkLst>
            <pc:docMk/>
            <pc:sldMk cId="0" sldId="256"/>
            <ac:spMk id="3" creationId="{00000000-0000-0000-0000-000000000000}"/>
          </ac:spMkLst>
        </pc:spChg>
        <pc:spChg chg="mod">
          <ac:chgData name="Kimberly Wiethoff" userId="6d5a8a01fb4ca51b" providerId="LiveId" clId="{ED1671C7-5A42-4D2F-B120-9173ABA9476A}" dt="2026-01-04T18:51:22.257" v="163" actId="1035"/>
          <ac:spMkLst>
            <pc:docMk/>
            <pc:sldMk cId="0" sldId="256"/>
            <ac:spMk id="4" creationId="{00000000-0000-0000-0000-000000000000}"/>
          </ac:spMkLst>
        </pc:spChg>
        <pc:spChg chg="del">
          <ac:chgData name="Kimberly Wiethoff" userId="6d5a8a01fb4ca51b" providerId="LiveId" clId="{ED1671C7-5A42-4D2F-B120-9173ABA9476A}" dt="2026-01-04T18:43:28.777" v="40" actId="478"/>
          <ac:spMkLst>
            <pc:docMk/>
            <pc:sldMk cId="0" sldId="256"/>
            <ac:spMk id="5" creationId="{00000000-0000-0000-0000-000000000000}"/>
          </ac:spMkLst>
        </pc:spChg>
        <pc:spChg chg="del">
          <ac:chgData name="Kimberly Wiethoff" userId="6d5a8a01fb4ca51b" providerId="LiveId" clId="{ED1671C7-5A42-4D2F-B120-9173ABA9476A}" dt="2026-01-04T18:43:28.777" v="40" actId="478"/>
          <ac:spMkLst>
            <pc:docMk/>
            <pc:sldMk cId="0" sldId="256"/>
            <ac:spMk id="6" creationId="{00000000-0000-0000-0000-000000000000}"/>
          </ac:spMkLst>
        </pc:spChg>
        <pc:spChg chg="del">
          <ac:chgData name="Kimberly Wiethoff" userId="6d5a8a01fb4ca51b" providerId="LiveId" clId="{ED1671C7-5A42-4D2F-B120-9173ABA9476A}" dt="2026-01-04T18:43:28.777" v="40" actId="478"/>
          <ac:spMkLst>
            <pc:docMk/>
            <pc:sldMk cId="0" sldId="256"/>
            <ac:spMk id="7" creationId="{00000000-0000-0000-0000-000000000000}"/>
          </ac:spMkLst>
        </pc:spChg>
        <pc:spChg chg="add mod">
          <ac:chgData name="Kimberly Wiethoff" userId="6d5a8a01fb4ca51b" providerId="LiveId" clId="{ED1671C7-5A42-4D2F-B120-9173ABA9476A}" dt="2026-01-04T18:51:30.783" v="180" actId="1036"/>
          <ac:spMkLst>
            <pc:docMk/>
            <pc:sldMk cId="0" sldId="256"/>
            <ac:spMk id="10" creationId="{C3456CB3-67BC-FF6C-A159-75EF2E20A800}"/>
          </ac:spMkLst>
        </pc:spChg>
        <pc:picChg chg="mod">
          <ac:chgData name="Kimberly Wiethoff" userId="6d5a8a01fb4ca51b" providerId="LiveId" clId="{ED1671C7-5A42-4D2F-B120-9173ABA9476A}" dt="2026-01-04T18:45:19.785" v="55" actId="14100"/>
          <ac:picMkLst>
            <pc:docMk/>
            <pc:sldMk cId="0" sldId="256"/>
            <ac:picMk id="2" creationId="{00000000-0000-0000-0000-000000000000}"/>
          </ac:picMkLst>
        </pc:picChg>
        <pc:picChg chg="add mod">
          <ac:chgData name="Kimberly Wiethoff" userId="6d5a8a01fb4ca51b" providerId="LiveId" clId="{ED1671C7-5A42-4D2F-B120-9173ABA9476A}" dt="2026-01-04T18:51:35.431" v="190" actId="1035"/>
          <ac:picMkLst>
            <pc:docMk/>
            <pc:sldMk cId="0" sldId="256"/>
            <ac:picMk id="8" creationId="{855581FA-564F-6C1E-98DB-F6927C78D9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82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664860" y="0"/>
            <a:ext cx="4965539" cy="8229600"/>
          </a:xfrm>
          <a:prstGeom prst="rect">
            <a:avLst/>
          </a:prstGeom>
        </p:spPr>
      </p:pic>
      <p:sp>
        <p:nvSpPr>
          <p:cNvPr id="3" name="Text 0"/>
          <p:cNvSpPr/>
          <p:nvPr/>
        </p:nvSpPr>
        <p:spPr>
          <a:xfrm>
            <a:off x="793790" y="482112"/>
            <a:ext cx="8581704" cy="297703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Team Building, Collaboration, and Managing Stress in Project Teams</a:t>
            </a:r>
            <a:endParaRPr lang="en-US" sz="4650" dirty="0"/>
          </a:p>
        </p:txBody>
      </p:sp>
      <p:sp>
        <p:nvSpPr>
          <p:cNvPr id="4" name="Text 1"/>
          <p:cNvSpPr/>
          <p:nvPr/>
        </p:nvSpPr>
        <p:spPr>
          <a:xfrm>
            <a:off x="793790" y="2838613"/>
            <a:ext cx="8581704"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This presentation explores a structured approach to building cohesive, collaborative, and resilient project teams. We'll delve into practical strategies for team-building, fostering a culture of open communication, and managing stress effectively to unlock your team's full potential.</a:t>
            </a:r>
            <a:endParaRPr lang="en-US" sz="1750" dirty="0"/>
          </a:p>
        </p:txBody>
      </p:sp>
      <p:pic>
        <p:nvPicPr>
          <p:cNvPr id="8" name="Image 1" descr="preencoded.png">
            <a:extLst>
              <a:ext uri="{FF2B5EF4-FFF2-40B4-BE49-F238E27FC236}">
                <a16:creationId xmlns:a16="http://schemas.microsoft.com/office/drawing/2014/main" id="{855581FA-564F-6C1E-98DB-F6927C78D912}"/>
              </a:ext>
            </a:extLst>
          </p:cNvPr>
          <p:cNvPicPr>
            <a:picLocks noChangeAspect="1"/>
          </p:cNvPicPr>
          <p:nvPr/>
        </p:nvPicPr>
        <p:blipFill>
          <a:blip r:embed="rId4"/>
          <a:stretch>
            <a:fillRect/>
          </a:stretch>
        </p:blipFill>
        <p:spPr>
          <a:xfrm>
            <a:off x="793789" y="4673031"/>
            <a:ext cx="8581704" cy="1389340"/>
          </a:xfrm>
          <a:prstGeom prst="rect">
            <a:avLst/>
          </a:prstGeom>
        </p:spPr>
      </p:pic>
      <p:sp>
        <p:nvSpPr>
          <p:cNvPr id="10" name="TextBox 9">
            <a:extLst>
              <a:ext uri="{FF2B5EF4-FFF2-40B4-BE49-F238E27FC236}">
                <a16:creationId xmlns:a16="http://schemas.microsoft.com/office/drawing/2014/main" id="{C3456CB3-67BC-FF6C-A159-75EF2E20A800}"/>
              </a:ext>
            </a:extLst>
          </p:cNvPr>
          <p:cNvSpPr txBox="1"/>
          <p:nvPr/>
        </p:nvSpPr>
        <p:spPr>
          <a:xfrm>
            <a:off x="694481" y="6505776"/>
            <a:ext cx="9083318" cy="1477328"/>
          </a:xfrm>
          <a:prstGeom prst="rect">
            <a:avLst/>
          </a:prstGeom>
          <a:noFill/>
        </p:spPr>
        <p:txBody>
          <a:bodyPr wrap="square">
            <a:spAutoFit/>
          </a:bodyPr>
          <a:lstStyle/>
          <a:p>
            <a:r>
              <a:rPr lang="en-US" dirty="0"/>
              <a:t>#TeamBuilding #Collaboration #ProjectTeams #AgileLeadership #PeopleLeadership #TeamCulture #PsychologicalSafety #EmotionalIntelligence #StressManagement #WorkplaceWellbeing #ResilientTeams #ServantLeadership #CrossFunctionalTeams #ContinuousImprovement #ProjectManagement #PMLeadership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66073"/>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Key Takeaways: Building High-Performing Project Teams</a:t>
            </a:r>
            <a:endParaRPr lang="en-US" sz="4650" dirty="0"/>
          </a:p>
        </p:txBody>
      </p:sp>
      <p:pic>
        <p:nvPicPr>
          <p:cNvPr id="3" name="Image 0" descr="preencoded.png"/>
          <p:cNvPicPr>
            <a:picLocks noChangeAspect="1"/>
          </p:cNvPicPr>
          <p:nvPr/>
        </p:nvPicPr>
        <p:blipFill>
          <a:blip r:embed="rId3"/>
          <a:stretch>
            <a:fillRect/>
          </a:stretch>
        </p:blipFill>
        <p:spPr>
          <a:xfrm>
            <a:off x="3408759" y="2908221"/>
            <a:ext cx="1291233" cy="825698"/>
          </a:xfrm>
          <a:prstGeom prst="rect">
            <a:avLst/>
          </a:prstGeom>
        </p:spPr>
      </p:pic>
      <p:sp>
        <p:nvSpPr>
          <p:cNvPr id="4" name="Text 1"/>
          <p:cNvSpPr/>
          <p:nvPr/>
        </p:nvSpPr>
        <p:spPr>
          <a:xfrm>
            <a:off x="3993713" y="3184088"/>
            <a:ext cx="121325"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5" name="Text 2"/>
          <p:cNvSpPr/>
          <p:nvPr/>
        </p:nvSpPr>
        <p:spPr>
          <a:xfrm>
            <a:off x="4926806" y="3135035"/>
            <a:ext cx="3024188"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Open Communication</a:t>
            </a:r>
            <a:endParaRPr lang="en-US" sz="2300" dirty="0"/>
          </a:p>
        </p:txBody>
      </p:sp>
      <p:sp>
        <p:nvSpPr>
          <p:cNvPr id="6" name="Shape 3"/>
          <p:cNvSpPr/>
          <p:nvPr/>
        </p:nvSpPr>
        <p:spPr>
          <a:xfrm>
            <a:off x="4756666" y="3747016"/>
            <a:ext cx="9023271" cy="15240"/>
          </a:xfrm>
          <a:prstGeom prst="roundRect">
            <a:avLst>
              <a:gd name="adj" fmla="val 625116"/>
            </a:avLst>
          </a:prstGeom>
          <a:solidFill>
            <a:srgbClr val="B2D4E5"/>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2763203" y="3790593"/>
            <a:ext cx="2582466" cy="825698"/>
          </a:xfrm>
          <a:prstGeom prst="rect">
            <a:avLst/>
          </a:prstGeom>
        </p:spPr>
      </p:pic>
      <p:sp>
        <p:nvSpPr>
          <p:cNvPr id="8" name="Text 4"/>
          <p:cNvSpPr/>
          <p:nvPr/>
        </p:nvSpPr>
        <p:spPr>
          <a:xfrm>
            <a:off x="3974068" y="3976688"/>
            <a:ext cx="160734"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9" name="Text 5"/>
          <p:cNvSpPr/>
          <p:nvPr/>
        </p:nvSpPr>
        <p:spPr>
          <a:xfrm>
            <a:off x="5572482" y="4017407"/>
            <a:ext cx="178522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Shared Goals</a:t>
            </a:r>
            <a:endParaRPr lang="en-US" sz="2300" dirty="0"/>
          </a:p>
        </p:txBody>
      </p:sp>
      <p:sp>
        <p:nvSpPr>
          <p:cNvPr id="10" name="Shape 6"/>
          <p:cNvSpPr/>
          <p:nvPr/>
        </p:nvSpPr>
        <p:spPr>
          <a:xfrm>
            <a:off x="5402342" y="4629388"/>
            <a:ext cx="8377595" cy="15240"/>
          </a:xfrm>
          <a:prstGeom prst="roundRect">
            <a:avLst>
              <a:gd name="adj" fmla="val 625116"/>
            </a:avLst>
          </a:prstGeom>
          <a:solidFill>
            <a:srgbClr val="B2D4E5"/>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2117527" y="4672965"/>
            <a:ext cx="3873698" cy="825698"/>
          </a:xfrm>
          <a:prstGeom prst="rect">
            <a:avLst/>
          </a:prstGeom>
        </p:spPr>
      </p:pic>
      <p:sp>
        <p:nvSpPr>
          <p:cNvPr id="12" name="Text 7"/>
          <p:cNvSpPr/>
          <p:nvPr/>
        </p:nvSpPr>
        <p:spPr>
          <a:xfrm>
            <a:off x="3974068" y="4859060"/>
            <a:ext cx="160496"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3" name="Text 8"/>
          <p:cNvSpPr/>
          <p:nvPr/>
        </p:nvSpPr>
        <p:spPr>
          <a:xfrm>
            <a:off x="6218039" y="4899779"/>
            <a:ext cx="418730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Strengths-Based Collaboration</a:t>
            </a:r>
            <a:endParaRPr lang="en-US" sz="2300" dirty="0"/>
          </a:p>
        </p:txBody>
      </p:sp>
      <p:sp>
        <p:nvSpPr>
          <p:cNvPr id="14" name="Shape 9"/>
          <p:cNvSpPr/>
          <p:nvPr/>
        </p:nvSpPr>
        <p:spPr>
          <a:xfrm>
            <a:off x="6047899" y="5511760"/>
            <a:ext cx="7732038" cy="15240"/>
          </a:xfrm>
          <a:prstGeom prst="roundRect">
            <a:avLst>
              <a:gd name="adj" fmla="val 625116"/>
            </a:avLst>
          </a:prstGeom>
          <a:solidFill>
            <a:srgbClr val="B2D4E5"/>
          </a:solidFill>
          <a:ln/>
        </p:spPr>
        <p:txBody>
          <a:bodyPr/>
          <a:lstStyle/>
          <a:p>
            <a:endParaRPr lang="en-US"/>
          </a:p>
        </p:txBody>
      </p:sp>
      <p:pic>
        <p:nvPicPr>
          <p:cNvPr id="15" name="Image 3" descr="preencoded.png"/>
          <p:cNvPicPr>
            <a:picLocks noChangeAspect="1"/>
          </p:cNvPicPr>
          <p:nvPr/>
        </p:nvPicPr>
        <p:blipFill>
          <a:blip r:embed="rId6"/>
          <a:stretch>
            <a:fillRect/>
          </a:stretch>
        </p:blipFill>
        <p:spPr>
          <a:xfrm>
            <a:off x="1471970" y="5555337"/>
            <a:ext cx="5164931" cy="825698"/>
          </a:xfrm>
          <a:prstGeom prst="rect">
            <a:avLst/>
          </a:prstGeom>
        </p:spPr>
      </p:pic>
      <p:sp>
        <p:nvSpPr>
          <p:cNvPr id="16" name="Text 10"/>
          <p:cNvSpPr/>
          <p:nvPr/>
        </p:nvSpPr>
        <p:spPr>
          <a:xfrm>
            <a:off x="3977997" y="5741432"/>
            <a:ext cx="152757"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4</a:t>
            </a:r>
            <a:endParaRPr lang="en-US" sz="2200" dirty="0"/>
          </a:p>
        </p:txBody>
      </p:sp>
      <p:sp>
        <p:nvSpPr>
          <p:cNvPr id="17" name="Text 11"/>
          <p:cNvSpPr/>
          <p:nvPr/>
        </p:nvSpPr>
        <p:spPr>
          <a:xfrm>
            <a:off x="6863715" y="5782151"/>
            <a:ext cx="339435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Team-Building Activities</a:t>
            </a:r>
            <a:endParaRPr lang="en-US" sz="2300" dirty="0"/>
          </a:p>
        </p:txBody>
      </p:sp>
      <p:sp>
        <p:nvSpPr>
          <p:cNvPr id="18" name="Shape 12"/>
          <p:cNvSpPr/>
          <p:nvPr/>
        </p:nvSpPr>
        <p:spPr>
          <a:xfrm>
            <a:off x="6693575" y="6394132"/>
            <a:ext cx="7086362" cy="15240"/>
          </a:xfrm>
          <a:prstGeom prst="roundRect">
            <a:avLst>
              <a:gd name="adj" fmla="val 625116"/>
            </a:avLst>
          </a:prstGeom>
          <a:solidFill>
            <a:srgbClr val="B2D4E5"/>
          </a:solidFill>
          <a:ln/>
        </p:spPr>
        <p:txBody>
          <a:bodyPr/>
          <a:lstStyle/>
          <a:p>
            <a:endParaRPr lang="en-US"/>
          </a:p>
        </p:txBody>
      </p:sp>
      <p:pic>
        <p:nvPicPr>
          <p:cNvPr id="19" name="Image 4" descr="preencoded.png"/>
          <p:cNvPicPr>
            <a:picLocks noChangeAspect="1"/>
          </p:cNvPicPr>
          <p:nvPr/>
        </p:nvPicPr>
        <p:blipFill>
          <a:blip r:embed="rId7"/>
          <a:stretch>
            <a:fillRect/>
          </a:stretch>
        </p:blipFill>
        <p:spPr>
          <a:xfrm>
            <a:off x="826294" y="6437709"/>
            <a:ext cx="6456164" cy="825698"/>
          </a:xfrm>
          <a:prstGeom prst="rect">
            <a:avLst/>
          </a:prstGeom>
        </p:spPr>
      </p:pic>
      <p:sp>
        <p:nvSpPr>
          <p:cNvPr id="20" name="Text 13"/>
          <p:cNvSpPr/>
          <p:nvPr/>
        </p:nvSpPr>
        <p:spPr>
          <a:xfrm>
            <a:off x="3973830" y="6623804"/>
            <a:ext cx="160973"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5</a:t>
            </a:r>
            <a:endParaRPr lang="en-US" sz="2200" dirty="0"/>
          </a:p>
        </p:txBody>
      </p:sp>
      <p:sp>
        <p:nvSpPr>
          <p:cNvPr id="21" name="Text 14"/>
          <p:cNvSpPr/>
          <p:nvPr/>
        </p:nvSpPr>
        <p:spPr>
          <a:xfrm>
            <a:off x="7509272" y="6664523"/>
            <a:ext cx="199358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Empowerment</a:t>
            </a:r>
            <a:endParaRPr lang="en-US"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791772"/>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Final Thoughts: Cultivating a Thriving Team Culture</a:t>
            </a:r>
            <a:endParaRPr lang="en-US" sz="4650" dirty="0"/>
          </a:p>
        </p:txBody>
      </p:sp>
      <p:sp>
        <p:nvSpPr>
          <p:cNvPr id="3" name="Shape 1"/>
          <p:cNvSpPr/>
          <p:nvPr/>
        </p:nvSpPr>
        <p:spPr>
          <a:xfrm>
            <a:off x="793790" y="3733919"/>
            <a:ext cx="2173724" cy="825698"/>
          </a:xfrm>
          <a:prstGeom prst="roundRect">
            <a:avLst>
              <a:gd name="adj" fmla="val 11538"/>
            </a:avLst>
          </a:prstGeom>
          <a:solidFill>
            <a:srgbClr val="CCEEFF"/>
          </a:solidFill>
          <a:ln w="7620">
            <a:solidFill>
              <a:srgbClr val="B2D4E5"/>
            </a:solidFill>
            <a:prstDash val="solid"/>
          </a:ln>
        </p:spPr>
        <p:txBody>
          <a:bodyPr/>
          <a:lstStyle/>
          <a:p>
            <a:endParaRPr lang="en-US"/>
          </a:p>
        </p:txBody>
      </p:sp>
      <p:sp>
        <p:nvSpPr>
          <p:cNvPr id="4" name="Text 2"/>
          <p:cNvSpPr/>
          <p:nvPr/>
        </p:nvSpPr>
        <p:spPr>
          <a:xfrm>
            <a:off x="1028224" y="3920014"/>
            <a:ext cx="121325"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5" name="Text 3"/>
          <p:cNvSpPr/>
          <p:nvPr/>
        </p:nvSpPr>
        <p:spPr>
          <a:xfrm>
            <a:off x="3194328" y="3960733"/>
            <a:ext cx="283678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Prioritize Well-being</a:t>
            </a:r>
            <a:endParaRPr lang="en-US" sz="2300" dirty="0"/>
          </a:p>
        </p:txBody>
      </p:sp>
      <p:sp>
        <p:nvSpPr>
          <p:cNvPr id="6" name="Shape 4"/>
          <p:cNvSpPr/>
          <p:nvPr/>
        </p:nvSpPr>
        <p:spPr>
          <a:xfrm>
            <a:off x="3080861" y="4544378"/>
            <a:ext cx="10642402" cy="15240"/>
          </a:xfrm>
          <a:prstGeom prst="roundRect">
            <a:avLst>
              <a:gd name="adj" fmla="val 625116"/>
            </a:avLst>
          </a:prstGeom>
          <a:solidFill>
            <a:srgbClr val="B2D4E5"/>
          </a:solidFill>
          <a:ln/>
        </p:spPr>
        <p:txBody>
          <a:bodyPr/>
          <a:lstStyle/>
          <a:p>
            <a:endParaRPr lang="en-US"/>
          </a:p>
        </p:txBody>
      </p:sp>
      <p:sp>
        <p:nvSpPr>
          <p:cNvPr id="7" name="Shape 5"/>
          <p:cNvSpPr/>
          <p:nvPr/>
        </p:nvSpPr>
        <p:spPr>
          <a:xfrm>
            <a:off x="793790" y="4672965"/>
            <a:ext cx="4347567" cy="825698"/>
          </a:xfrm>
          <a:prstGeom prst="roundRect">
            <a:avLst>
              <a:gd name="adj" fmla="val 11538"/>
            </a:avLst>
          </a:prstGeom>
          <a:solidFill>
            <a:srgbClr val="CCEEFF"/>
          </a:solidFill>
          <a:ln w="7620">
            <a:solidFill>
              <a:srgbClr val="B2D4E5"/>
            </a:solidFill>
            <a:prstDash val="solid"/>
          </a:ln>
        </p:spPr>
        <p:txBody>
          <a:bodyPr/>
          <a:lstStyle/>
          <a:p>
            <a:endParaRPr lang="en-US"/>
          </a:p>
        </p:txBody>
      </p:sp>
      <p:sp>
        <p:nvSpPr>
          <p:cNvPr id="8" name="Text 6"/>
          <p:cNvSpPr/>
          <p:nvPr/>
        </p:nvSpPr>
        <p:spPr>
          <a:xfrm>
            <a:off x="1028224" y="4859060"/>
            <a:ext cx="160734"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9" name="Text 7"/>
          <p:cNvSpPr/>
          <p:nvPr/>
        </p:nvSpPr>
        <p:spPr>
          <a:xfrm>
            <a:off x="5368171" y="4899779"/>
            <a:ext cx="2922508"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Foster Open Dialogue</a:t>
            </a:r>
            <a:endParaRPr lang="en-US" sz="2300" dirty="0"/>
          </a:p>
        </p:txBody>
      </p:sp>
      <p:sp>
        <p:nvSpPr>
          <p:cNvPr id="10" name="Shape 8"/>
          <p:cNvSpPr/>
          <p:nvPr/>
        </p:nvSpPr>
        <p:spPr>
          <a:xfrm>
            <a:off x="5254704" y="5483423"/>
            <a:ext cx="8468558" cy="15240"/>
          </a:xfrm>
          <a:prstGeom prst="roundRect">
            <a:avLst>
              <a:gd name="adj" fmla="val 625116"/>
            </a:avLst>
          </a:prstGeom>
          <a:solidFill>
            <a:srgbClr val="B2D4E5"/>
          </a:solidFill>
          <a:ln/>
        </p:spPr>
        <p:txBody>
          <a:bodyPr/>
          <a:lstStyle/>
          <a:p>
            <a:endParaRPr lang="en-US"/>
          </a:p>
        </p:txBody>
      </p:sp>
      <p:sp>
        <p:nvSpPr>
          <p:cNvPr id="11" name="Shape 9"/>
          <p:cNvSpPr/>
          <p:nvPr/>
        </p:nvSpPr>
        <p:spPr>
          <a:xfrm>
            <a:off x="793790" y="5612011"/>
            <a:ext cx="6521410" cy="825698"/>
          </a:xfrm>
          <a:prstGeom prst="roundRect">
            <a:avLst>
              <a:gd name="adj" fmla="val 11538"/>
            </a:avLst>
          </a:prstGeom>
          <a:solidFill>
            <a:srgbClr val="CCEEFF"/>
          </a:solidFill>
          <a:ln w="7620">
            <a:solidFill>
              <a:srgbClr val="B2D4E5"/>
            </a:solidFill>
            <a:prstDash val="solid"/>
          </a:ln>
        </p:spPr>
        <p:txBody>
          <a:bodyPr/>
          <a:lstStyle/>
          <a:p>
            <a:endParaRPr lang="en-US"/>
          </a:p>
        </p:txBody>
      </p:sp>
      <p:sp>
        <p:nvSpPr>
          <p:cNvPr id="12" name="Text 10"/>
          <p:cNvSpPr/>
          <p:nvPr/>
        </p:nvSpPr>
        <p:spPr>
          <a:xfrm>
            <a:off x="1028224" y="5798106"/>
            <a:ext cx="160496"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3" name="Text 11"/>
          <p:cNvSpPr/>
          <p:nvPr/>
        </p:nvSpPr>
        <p:spPr>
          <a:xfrm>
            <a:off x="7542014" y="5838825"/>
            <a:ext cx="2970371"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Embrace Adaptability</a:t>
            </a:r>
            <a:endParaRPr lang="en-U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67339"/>
            <a:ext cx="75564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Next Steps: Embracing Continuous Improvement</a:t>
            </a:r>
            <a:endParaRPr lang="en-US" sz="4650" dirty="0"/>
          </a:p>
        </p:txBody>
      </p:sp>
      <p:sp>
        <p:nvSpPr>
          <p:cNvPr id="4" name="Text 1"/>
          <p:cNvSpPr/>
          <p:nvPr/>
        </p:nvSpPr>
        <p:spPr>
          <a:xfrm>
            <a:off x="793790" y="3396020"/>
            <a:ext cx="7556421" cy="326612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Building strong, collaborative teams and managing stress effectively are ongoing processes. Remember, a team that feels supported and valued is not only more productive but also more resilient in the face of adversity. As you refine your approach to team-building and stress management, consider how small changes in your leadership style can create a ripple effect, transforming your team dynamics and driving long-term success. Stay agile, stay empathetic, and continue to prioritize your team's well-being as the cornerstone of every project.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596866"/>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Team-Building: Fostering Connection and Alignment</a:t>
            </a:r>
            <a:endParaRPr lang="en-US" sz="4650" dirty="0"/>
          </a:p>
        </p:txBody>
      </p:sp>
      <p:sp>
        <p:nvSpPr>
          <p:cNvPr id="3" name="Text 1"/>
          <p:cNvSpPr/>
          <p:nvPr/>
        </p:nvSpPr>
        <p:spPr>
          <a:xfrm>
            <a:off x="793790" y="3652361"/>
            <a:ext cx="4313158"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Define Shared Goals and Values</a:t>
            </a:r>
            <a:endParaRPr lang="en-US" sz="2300" dirty="0"/>
          </a:p>
        </p:txBody>
      </p:sp>
      <p:sp>
        <p:nvSpPr>
          <p:cNvPr id="4" name="Text 2"/>
          <p:cNvSpPr/>
          <p:nvPr/>
        </p:nvSpPr>
        <p:spPr>
          <a:xfrm>
            <a:off x="793790" y="425124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Start by clarifying the team's purpose and aligning on shared goals, ensuring everyone understands the "why" behind the project. A dedicated kick-off meeting provides an opportunity for each team member to share their role and how they contribute to overall goals, fostering a sense of collective purpose.</a:t>
            </a:r>
            <a:endParaRPr lang="en-US" sz="1750" dirty="0"/>
          </a:p>
        </p:txBody>
      </p:sp>
      <p:sp>
        <p:nvSpPr>
          <p:cNvPr id="5" name="Text 3"/>
          <p:cNvSpPr/>
          <p:nvPr/>
        </p:nvSpPr>
        <p:spPr>
          <a:xfrm>
            <a:off x="7599521" y="3652361"/>
            <a:ext cx="418730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Strengths-Based Collaboration</a:t>
            </a:r>
            <a:endParaRPr lang="en-US" sz="2300" dirty="0"/>
          </a:p>
        </p:txBody>
      </p:sp>
      <p:sp>
        <p:nvSpPr>
          <p:cNvPr id="6" name="Text 4"/>
          <p:cNvSpPr/>
          <p:nvPr/>
        </p:nvSpPr>
        <p:spPr>
          <a:xfrm>
            <a:off x="7599521" y="425124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Identify and leverage individual team strengths through personality assessments or informal skill-sharing sessions. This promotes appreciation for each team member's unique contributions and encourages cross-functional support, leading to more efficient and effective teamwork.</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89553"/>
            <a:ext cx="75564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Strengthening Bonds: Engaging in Regular Team-Building Activities</a:t>
            </a:r>
            <a:endParaRPr lang="en-US" sz="4650" dirty="0"/>
          </a:p>
        </p:txBody>
      </p:sp>
      <p:sp>
        <p:nvSpPr>
          <p:cNvPr id="4" name="Shape 1"/>
          <p:cNvSpPr/>
          <p:nvPr/>
        </p:nvSpPr>
        <p:spPr>
          <a:xfrm>
            <a:off x="793790" y="4017645"/>
            <a:ext cx="396835" cy="396835"/>
          </a:xfrm>
          <a:prstGeom prst="roundRect">
            <a:avLst>
              <a:gd name="adj" fmla="val 24007"/>
            </a:avLst>
          </a:prstGeom>
          <a:solidFill>
            <a:srgbClr val="CCEEFF"/>
          </a:solidFill>
          <a:ln w="7620">
            <a:solidFill>
              <a:srgbClr val="B2D4E5"/>
            </a:solidFill>
            <a:prstDash val="solid"/>
          </a:ln>
        </p:spPr>
        <p:txBody>
          <a:bodyPr/>
          <a:lstStyle/>
          <a:p>
            <a:endParaRPr lang="en-US"/>
          </a:p>
        </p:txBody>
      </p:sp>
      <p:sp>
        <p:nvSpPr>
          <p:cNvPr id="5" name="Text 2"/>
          <p:cNvSpPr/>
          <p:nvPr/>
        </p:nvSpPr>
        <p:spPr>
          <a:xfrm>
            <a:off x="1417439" y="4017645"/>
            <a:ext cx="6932771" cy="145161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Integrate activities that foster connections, whether virtual or in-person, like brainstorming sessions, problem-solving exercises, or even casual social activities (e.g., coffee chats, lunch-and-learns).</a:t>
            </a:r>
            <a:endParaRPr lang="en-US" sz="1750" dirty="0"/>
          </a:p>
        </p:txBody>
      </p:sp>
      <p:sp>
        <p:nvSpPr>
          <p:cNvPr id="6" name="Shape 3"/>
          <p:cNvSpPr/>
          <p:nvPr/>
        </p:nvSpPr>
        <p:spPr>
          <a:xfrm>
            <a:off x="793790" y="5951220"/>
            <a:ext cx="396835" cy="396835"/>
          </a:xfrm>
          <a:prstGeom prst="roundRect">
            <a:avLst>
              <a:gd name="adj" fmla="val 24007"/>
            </a:avLst>
          </a:prstGeom>
          <a:solidFill>
            <a:srgbClr val="CCEEFF"/>
          </a:solidFill>
          <a:ln w="7620">
            <a:solidFill>
              <a:srgbClr val="B2D4E5"/>
            </a:solidFill>
            <a:prstDash val="solid"/>
          </a:ln>
        </p:spPr>
        <p:txBody>
          <a:bodyPr/>
          <a:lstStyle/>
          <a:p>
            <a:endParaRPr lang="en-US"/>
          </a:p>
        </p:txBody>
      </p:sp>
      <p:sp>
        <p:nvSpPr>
          <p:cNvPr id="7" name="Text 4"/>
          <p:cNvSpPr/>
          <p:nvPr/>
        </p:nvSpPr>
        <p:spPr>
          <a:xfrm>
            <a:off x="1417439" y="5951220"/>
            <a:ext cx="6932771"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These activities help establish rapport, trust, and a supportive atmosphere, laying the foundation for effective collaboration and a positive team dynamic.</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24677"/>
            <a:ext cx="130428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Promoting a Collaborative Culture: Open Communication and Cross-Functional Collaboration</a:t>
            </a:r>
            <a:endParaRPr lang="en-US" sz="4650" dirty="0"/>
          </a:p>
        </p:txBody>
      </p:sp>
      <p:sp>
        <p:nvSpPr>
          <p:cNvPr id="3" name="Text 1"/>
          <p:cNvSpPr/>
          <p:nvPr/>
        </p:nvSpPr>
        <p:spPr>
          <a:xfrm>
            <a:off x="793790" y="4024432"/>
            <a:ext cx="4530090"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Encourage Open Communication</a:t>
            </a:r>
            <a:endParaRPr lang="en-US" sz="2300" dirty="0"/>
          </a:p>
        </p:txBody>
      </p:sp>
      <p:sp>
        <p:nvSpPr>
          <p:cNvPr id="4" name="Text 2"/>
          <p:cNvSpPr/>
          <p:nvPr/>
        </p:nvSpPr>
        <p:spPr>
          <a:xfrm>
            <a:off x="793790" y="462331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Create a safe environment where team members feel comfortable sharing ideas, asking questions, and voicing concerns. Regular check-ins and an "open-door policy" foster transparency and encourage communication, building trust and a sense of psychological safety within the team.</a:t>
            </a:r>
            <a:endParaRPr lang="en-US" sz="1750" dirty="0"/>
          </a:p>
        </p:txBody>
      </p:sp>
      <p:sp>
        <p:nvSpPr>
          <p:cNvPr id="5" name="Text 3"/>
          <p:cNvSpPr/>
          <p:nvPr/>
        </p:nvSpPr>
        <p:spPr>
          <a:xfrm>
            <a:off x="7599521" y="4024432"/>
            <a:ext cx="4311968"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Cross-Functional Collaboration</a:t>
            </a:r>
            <a:endParaRPr lang="en-US" sz="2300" dirty="0"/>
          </a:p>
        </p:txBody>
      </p:sp>
      <p:sp>
        <p:nvSpPr>
          <p:cNvPr id="6" name="Text 4"/>
          <p:cNvSpPr/>
          <p:nvPr/>
        </p:nvSpPr>
        <p:spPr>
          <a:xfrm>
            <a:off x="7599521" y="4623316"/>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Break down silos by encouraging collaboration between departments or functions on shared tasks. Regular cross-functional meetings or rotating team members to work on different project areas can enhance understanding and build stronger bonds, leading to more effective and holistic solutions.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3769"/>
          </a:xfrm>
          <a:prstGeom prst="rect">
            <a:avLst/>
          </a:prstGeom>
        </p:spPr>
      </p:pic>
      <p:sp>
        <p:nvSpPr>
          <p:cNvPr id="3" name="Text 0"/>
          <p:cNvSpPr/>
          <p:nvPr/>
        </p:nvSpPr>
        <p:spPr>
          <a:xfrm>
            <a:off x="709374" y="3154680"/>
            <a:ext cx="13211651" cy="1330166"/>
          </a:xfrm>
          <a:prstGeom prst="rect">
            <a:avLst/>
          </a:prstGeom>
          <a:noFill/>
          <a:ln/>
        </p:spPr>
        <p:txBody>
          <a:bodyPr wrap="square" lIns="0" tIns="0" rIns="0" bIns="0" rtlCol="0" anchor="t"/>
          <a:lstStyle/>
          <a:p>
            <a:pPr marL="0" indent="0">
              <a:lnSpc>
                <a:spcPts val="5200"/>
              </a:lnSpc>
              <a:buNone/>
            </a:pPr>
            <a:r>
              <a:rPr lang="en-US" sz="4150" b="1" dirty="0">
                <a:solidFill>
                  <a:srgbClr val="000000"/>
                </a:solidFill>
                <a:latin typeface="Petrona Bold" pitchFamily="34" charset="0"/>
                <a:ea typeface="Petrona Bold" pitchFamily="34" charset="-122"/>
                <a:cs typeface="Petrona Bold" pitchFamily="34" charset="-120"/>
              </a:rPr>
              <a:t>Empowerment and Recognition: Key Drivers of Collaboration</a:t>
            </a:r>
            <a:endParaRPr lang="en-US" sz="4150" dirty="0"/>
          </a:p>
        </p:txBody>
      </p:sp>
      <p:sp>
        <p:nvSpPr>
          <p:cNvPr id="4" name="Shape 1"/>
          <p:cNvSpPr/>
          <p:nvPr/>
        </p:nvSpPr>
        <p:spPr>
          <a:xfrm>
            <a:off x="709374" y="4788813"/>
            <a:ext cx="6504503" cy="2819876"/>
          </a:xfrm>
          <a:prstGeom prst="roundRect">
            <a:avLst>
              <a:gd name="adj" fmla="val 3019"/>
            </a:avLst>
          </a:prstGeom>
          <a:solidFill>
            <a:srgbClr val="CCEEFF"/>
          </a:solidFill>
          <a:ln w="7620">
            <a:solidFill>
              <a:srgbClr val="B2D4E5"/>
            </a:solidFill>
            <a:prstDash val="solid"/>
          </a:ln>
        </p:spPr>
        <p:txBody>
          <a:bodyPr/>
          <a:lstStyle/>
          <a:p>
            <a:endParaRPr lang="en-US"/>
          </a:p>
        </p:txBody>
      </p:sp>
      <p:sp>
        <p:nvSpPr>
          <p:cNvPr id="5" name="Text 2"/>
          <p:cNvSpPr/>
          <p:nvPr/>
        </p:nvSpPr>
        <p:spPr>
          <a:xfrm>
            <a:off x="919639" y="4999077"/>
            <a:ext cx="4021217" cy="332542"/>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Petrona Bold" pitchFamily="34" charset="0"/>
                <a:ea typeface="Petrona Bold" pitchFamily="34" charset="-122"/>
                <a:cs typeface="Petrona Bold" pitchFamily="34" charset="-120"/>
              </a:rPr>
              <a:t>Empower Team Decision-Making</a:t>
            </a:r>
            <a:endParaRPr lang="en-US" sz="2050" dirty="0"/>
          </a:p>
        </p:txBody>
      </p:sp>
      <p:sp>
        <p:nvSpPr>
          <p:cNvPr id="6" name="Text 3"/>
          <p:cNvSpPr/>
          <p:nvPr/>
        </p:nvSpPr>
        <p:spPr>
          <a:xfrm>
            <a:off x="919639" y="5453182"/>
            <a:ext cx="6083975" cy="1621036"/>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Inter" pitchFamily="34" charset="0"/>
                <a:ea typeface="Inter" pitchFamily="34" charset="-122"/>
                <a:cs typeface="Inter" pitchFamily="34" charset="-120"/>
              </a:rPr>
              <a:t>Allow team members to make decisions within their areas, fostering a sense of ownership and responsibility. When they feel empowered, team members are more likely to actively engage, contribute ideas, and work collaboratively to solve challenges.</a:t>
            </a:r>
            <a:endParaRPr lang="en-US" sz="1550" dirty="0"/>
          </a:p>
        </p:txBody>
      </p:sp>
      <p:sp>
        <p:nvSpPr>
          <p:cNvPr id="7" name="Shape 4"/>
          <p:cNvSpPr/>
          <p:nvPr/>
        </p:nvSpPr>
        <p:spPr>
          <a:xfrm>
            <a:off x="7416522" y="4788813"/>
            <a:ext cx="6504503" cy="2819876"/>
          </a:xfrm>
          <a:prstGeom prst="roundRect">
            <a:avLst>
              <a:gd name="adj" fmla="val 3019"/>
            </a:avLst>
          </a:prstGeom>
          <a:solidFill>
            <a:srgbClr val="CCEEFF"/>
          </a:solidFill>
          <a:ln w="7620">
            <a:solidFill>
              <a:srgbClr val="B2D4E5"/>
            </a:solidFill>
            <a:prstDash val="solid"/>
          </a:ln>
        </p:spPr>
        <p:txBody>
          <a:bodyPr/>
          <a:lstStyle/>
          <a:p>
            <a:endParaRPr lang="en-US"/>
          </a:p>
        </p:txBody>
      </p:sp>
      <p:sp>
        <p:nvSpPr>
          <p:cNvPr id="8" name="Text 5"/>
          <p:cNvSpPr/>
          <p:nvPr/>
        </p:nvSpPr>
        <p:spPr>
          <a:xfrm>
            <a:off x="7626787" y="4999077"/>
            <a:ext cx="3664029" cy="332542"/>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Petrona Bold" pitchFamily="34" charset="0"/>
                <a:ea typeface="Petrona Bold" pitchFamily="34" charset="-122"/>
                <a:cs typeface="Petrona Bold" pitchFamily="34" charset="-120"/>
              </a:rPr>
              <a:t>Recognition and Appreciation</a:t>
            </a:r>
            <a:endParaRPr lang="en-US" sz="2050" dirty="0"/>
          </a:p>
        </p:txBody>
      </p:sp>
      <p:sp>
        <p:nvSpPr>
          <p:cNvPr id="9" name="Text 6"/>
          <p:cNvSpPr/>
          <p:nvPr/>
        </p:nvSpPr>
        <p:spPr>
          <a:xfrm>
            <a:off x="7626787" y="5453182"/>
            <a:ext cx="6083975" cy="1945243"/>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Inter" pitchFamily="34" charset="0"/>
                <a:ea typeface="Inter" pitchFamily="34" charset="-122"/>
                <a:cs typeface="Inter" pitchFamily="34" charset="-120"/>
              </a:rPr>
              <a:t>Recognize collaborative efforts and individual achievements regularly. This could be as simple as acknowledging a team member's contribution during meetings or through a shout-out in team communication channels. Recognition cultivates motivation and reinforces a collaborative spirit, fostering a positive and appreciative team environment.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38914"/>
          </a:xfrm>
          <a:prstGeom prst="rect">
            <a:avLst/>
          </a:prstGeom>
        </p:spPr>
      </p:pic>
      <p:sp>
        <p:nvSpPr>
          <p:cNvPr id="3" name="Text 0"/>
          <p:cNvSpPr/>
          <p:nvPr/>
        </p:nvSpPr>
        <p:spPr>
          <a:xfrm>
            <a:off x="766882" y="3341370"/>
            <a:ext cx="13096637" cy="1437799"/>
          </a:xfrm>
          <a:prstGeom prst="rect">
            <a:avLst/>
          </a:prstGeom>
          <a:noFill/>
          <a:ln/>
        </p:spPr>
        <p:txBody>
          <a:bodyPr wrap="square" lIns="0" tIns="0" rIns="0" bIns="0" rtlCol="0" anchor="t"/>
          <a:lstStyle/>
          <a:p>
            <a:pPr marL="0" indent="0">
              <a:lnSpc>
                <a:spcPts val="5650"/>
              </a:lnSpc>
              <a:buNone/>
            </a:pPr>
            <a:r>
              <a:rPr lang="en-US" sz="4500" b="1" dirty="0">
                <a:solidFill>
                  <a:srgbClr val="000000"/>
                </a:solidFill>
                <a:latin typeface="Petrona Bold" pitchFamily="34" charset="0"/>
                <a:ea typeface="Petrona Bold" pitchFamily="34" charset="-122"/>
                <a:cs typeface="Petrona Bold" pitchFamily="34" charset="-120"/>
              </a:rPr>
              <a:t>Managing Stress: Setting Clear Expectations and Prioritizing Workflows</a:t>
            </a:r>
            <a:endParaRPr lang="en-US" sz="4500" dirty="0"/>
          </a:p>
        </p:txBody>
      </p:sp>
      <p:pic>
        <p:nvPicPr>
          <p:cNvPr id="4" name="Image 1" descr="preencoded.png"/>
          <p:cNvPicPr>
            <a:picLocks noChangeAspect="1"/>
          </p:cNvPicPr>
          <p:nvPr/>
        </p:nvPicPr>
        <p:blipFill>
          <a:blip r:embed="rId4"/>
          <a:stretch>
            <a:fillRect/>
          </a:stretch>
        </p:blipFill>
        <p:spPr>
          <a:xfrm>
            <a:off x="766882" y="5107781"/>
            <a:ext cx="547688" cy="547688"/>
          </a:xfrm>
          <a:prstGeom prst="rect">
            <a:avLst/>
          </a:prstGeom>
        </p:spPr>
      </p:pic>
      <p:sp>
        <p:nvSpPr>
          <p:cNvPr id="5" name="Text 1"/>
          <p:cNvSpPr/>
          <p:nvPr/>
        </p:nvSpPr>
        <p:spPr>
          <a:xfrm>
            <a:off x="766882" y="5874544"/>
            <a:ext cx="6384012" cy="1402080"/>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Reduce ambiguity by setting clear roles, timelines, and priorities. Using tools like JIRA, Asana, or Microsoft Teams to organize tasks helps prevent overload and allows everyone to understand their responsibilities and deadlines.</a:t>
            </a:r>
            <a:endParaRPr lang="en-US" sz="1700" dirty="0"/>
          </a:p>
        </p:txBody>
      </p:sp>
      <p:pic>
        <p:nvPicPr>
          <p:cNvPr id="6" name="Image 2" descr="preencoded.png"/>
          <p:cNvPicPr>
            <a:picLocks noChangeAspect="1"/>
          </p:cNvPicPr>
          <p:nvPr/>
        </p:nvPicPr>
        <p:blipFill>
          <a:blip r:embed="rId5"/>
          <a:stretch>
            <a:fillRect/>
          </a:stretch>
        </p:blipFill>
        <p:spPr>
          <a:xfrm>
            <a:off x="7479506" y="5107781"/>
            <a:ext cx="547688" cy="547688"/>
          </a:xfrm>
          <a:prstGeom prst="rect">
            <a:avLst/>
          </a:prstGeom>
        </p:spPr>
      </p:pic>
      <p:sp>
        <p:nvSpPr>
          <p:cNvPr id="7" name="Text 2"/>
          <p:cNvSpPr/>
          <p:nvPr/>
        </p:nvSpPr>
        <p:spPr>
          <a:xfrm>
            <a:off x="7479506" y="5874544"/>
            <a:ext cx="6384012" cy="1752600"/>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Respect work hours and encourage team members to set boundaries. Set an example by managing your time well and respecting breaks and personal time. Offering flexible scheduling when possible can significantly reduce stress and promote a healthy work-life balance.</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91076"/>
            <a:ext cx="75564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Supporting Team Well-being: Regular Check-Ins and Resources</a:t>
            </a:r>
            <a:endParaRPr lang="en-US" sz="4650" dirty="0"/>
          </a:p>
        </p:txBody>
      </p:sp>
      <p:sp>
        <p:nvSpPr>
          <p:cNvPr id="4" name="Shape 1"/>
          <p:cNvSpPr/>
          <p:nvPr/>
        </p:nvSpPr>
        <p:spPr>
          <a:xfrm>
            <a:off x="6605111" y="3564017"/>
            <a:ext cx="30480" cy="3674388"/>
          </a:xfrm>
          <a:prstGeom prst="roundRect">
            <a:avLst>
              <a:gd name="adj" fmla="val 312558"/>
            </a:avLst>
          </a:prstGeom>
          <a:solidFill>
            <a:srgbClr val="B2D4E5"/>
          </a:solidFill>
          <a:ln/>
        </p:spPr>
        <p:txBody>
          <a:bodyPr/>
          <a:lstStyle/>
          <a:p>
            <a:endParaRPr lang="en-US"/>
          </a:p>
        </p:txBody>
      </p:sp>
      <p:sp>
        <p:nvSpPr>
          <p:cNvPr id="5" name="Shape 2"/>
          <p:cNvSpPr/>
          <p:nvPr/>
        </p:nvSpPr>
        <p:spPr>
          <a:xfrm>
            <a:off x="6845022" y="4059079"/>
            <a:ext cx="793790" cy="30480"/>
          </a:xfrm>
          <a:prstGeom prst="roundRect">
            <a:avLst>
              <a:gd name="adj" fmla="val 312558"/>
            </a:avLst>
          </a:prstGeom>
          <a:solidFill>
            <a:srgbClr val="B2D4E5"/>
          </a:solidFill>
          <a:ln/>
        </p:spPr>
        <p:txBody>
          <a:bodyPr/>
          <a:lstStyle/>
          <a:p>
            <a:endParaRPr lang="en-US"/>
          </a:p>
        </p:txBody>
      </p:sp>
      <p:sp>
        <p:nvSpPr>
          <p:cNvPr id="6" name="Shape 3"/>
          <p:cNvSpPr/>
          <p:nvPr/>
        </p:nvSpPr>
        <p:spPr>
          <a:xfrm>
            <a:off x="6365200" y="3819168"/>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sp>
        <p:nvSpPr>
          <p:cNvPr id="7" name="Text 4"/>
          <p:cNvSpPr/>
          <p:nvPr/>
        </p:nvSpPr>
        <p:spPr>
          <a:xfrm>
            <a:off x="6543913" y="3895606"/>
            <a:ext cx="152876"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1</a:t>
            </a:r>
            <a:endParaRPr lang="en-US" sz="2800" dirty="0"/>
          </a:p>
        </p:txBody>
      </p:sp>
      <p:sp>
        <p:nvSpPr>
          <p:cNvPr id="8" name="Text 5"/>
          <p:cNvSpPr/>
          <p:nvPr/>
        </p:nvSpPr>
        <p:spPr>
          <a:xfrm>
            <a:off x="7867888" y="3790831"/>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Conduct one-on-one meetings to provide support and check in on each team member's workload and well-being.</a:t>
            </a:r>
            <a:endParaRPr lang="en-US" sz="1750" dirty="0"/>
          </a:p>
        </p:txBody>
      </p:sp>
      <p:sp>
        <p:nvSpPr>
          <p:cNvPr id="9" name="Shape 6"/>
          <p:cNvSpPr/>
          <p:nvPr/>
        </p:nvSpPr>
        <p:spPr>
          <a:xfrm>
            <a:off x="6845022" y="5828228"/>
            <a:ext cx="793790" cy="30480"/>
          </a:xfrm>
          <a:prstGeom prst="roundRect">
            <a:avLst>
              <a:gd name="adj" fmla="val 312558"/>
            </a:avLst>
          </a:prstGeom>
          <a:solidFill>
            <a:srgbClr val="B2D4E5"/>
          </a:solidFill>
          <a:ln/>
        </p:spPr>
        <p:txBody>
          <a:bodyPr/>
          <a:lstStyle/>
          <a:p>
            <a:endParaRPr lang="en-US"/>
          </a:p>
        </p:txBody>
      </p:sp>
      <p:sp>
        <p:nvSpPr>
          <p:cNvPr id="10" name="Shape 7"/>
          <p:cNvSpPr/>
          <p:nvPr/>
        </p:nvSpPr>
        <p:spPr>
          <a:xfrm>
            <a:off x="6365200" y="5588318"/>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sp>
        <p:nvSpPr>
          <p:cNvPr id="11" name="Text 8"/>
          <p:cNvSpPr/>
          <p:nvPr/>
        </p:nvSpPr>
        <p:spPr>
          <a:xfrm>
            <a:off x="6519029" y="5664756"/>
            <a:ext cx="202525"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2</a:t>
            </a:r>
            <a:endParaRPr lang="en-US" sz="2800" dirty="0"/>
          </a:p>
        </p:txBody>
      </p:sp>
      <p:sp>
        <p:nvSpPr>
          <p:cNvPr id="12" name="Text 9"/>
          <p:cNvSpPr/>
          <p:nvPr/>
        </p:nvSpPr>
        <p:spPr>
          <a:xfrm>
            <a:off x="7867888" y="5559981"/>
            <a:ext cx="5968722"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Use these sessions to understand any challenges they're facing and offer resources or adjust workloads as needed. This proactive approach demonstrates care and fosters trust.</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23092"/>
            <a:ext cx="75564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Building Resilience and Self-Care: Empowering Team Members</a:t>
            </a:r>
            <a:endParaRPr lang="en-US" sz="4650" dirty="0"/>
          </a:p>
        </p:txBody>
      </p:sp>
      <p:pic>
        <p:nvPicPr>
          <p:cNvPr id="4" name="Image 1" descr="preencoded.png"/>
          <p:cNvPicPr>
            <a:picLocks noChangeAspect="1"/>
          </p:cNvPicPr>
          <p:nvPr/>
        </p:nvPicPr>
        <p:blipFill>
          <a:blip r:embed="rId4"/>
          <a:stretch>
            <a:fillRect/>
          </a:stretch>
        </p:blipFill>
        <p:spPr>
          <a:xfrm>
            <a:off x="793790" y="3496032"/>
            <a:ext cx="1134070" cy="1905238"/>
          </a:xfrm>
          <a:prstGeom prst="rect">
            <a:avLst/>
          </a:prstGeom>
        </p:spPr>
      </p:pic>
      <p:sp>
        <p:nvSpPr>
          <p:cNvPr id="5" name="Text 1"/>
          <p:cNvSpPr/>
          <p:nvPr/>
        </p:nvSpPr>
        <p:spPr>
          <a:xfrm>
            <a:off x="2268022" y="3722846"/>
            <a:ext cx="608218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Offer resources or workshops on stress management and resilience. Encourage practices such as mindfulness and regular breaks to help team members recharge and maintain a healthy work-life balance.</a:t>
            </a:r>
            <a:endParaRPr lang="en-US" sz="1750" dirty="0"/>
          </a:p>
        </p:txBody>
      </p:sp>
      <p:pic>
        <p:nvPicPr>
          <p:cNvPr id="6" name="Image 2" descr="preencoded.png"/>
          <p:cNvPicPr>
            <a:picLocks noChangeAspect="1"/>
          </p:cNvPicPr>
          <p:nvPr/>
        </p:nvPicPr>
        <p:blipFill>
          <a:blip r:embed="rId5"/>
          <a:stretch>
            <a:fillRect/>
          </a:stretch>
        </p:blipFill>
        <p:spPr>
          <a:xfrm>
            <a:off x="793790" y="5401270"/>
            <a:ext cx="1134070" cy="1905238"/>
          </a:xfrm>
          <a:prstGeom prst="rect">
            <a:avLst/>
          </a:prstGeom>
        </p:spPr>
      </p:pic>
      <p:sp>
        <p:nvSpPr>
          <p:cNvPr id="7" name="Text 2"/>
          <p:cNvSpPr/>
          <p:nvPr/>
        </p:nvSpPr>
        <p:spPr>
          <a:xfrm>
            <a:off x="2268022" y="5628084"/>
            <a:ext cx="608218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Consider providing mental health support through Employee Assistance Programs or relevant wellness resources. These initiatives demonstrate commitment to team well-being.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61179"/>
            <a:ext cx="130428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Creating a Culture of Feedback and Adaptability</a:t>
            </a:r>
            <a:endParaRPr lang="en-US" sz="4650" dirty="0"/>
          </a:p>
        </p:txBody>
      </p:sp>
      <p:sp>
        <p:nvSpPr>
          <p:cNvPr id="3" name="Text 1"/>
          <p:cNvSpPr/>
          <p:nvPr/>
        </p:nvSpPr>
        <p:spPr>
          <a:xfrm>
            <a:off x="1601986" y="4287322"/>
            <a:ext cx="2977039" cy="372070"/>
          </a:xfrm>
          <a:prstGeom prst="rect">
            <a:avLst/>
          </a:prstGeom>
          <a:noFill/>
          <a:ln/>
        </p:spPr>
        <p:txBody>
          <a:bodyPr wrap="none" lIns="0" tIns="0" rIns="0" bIns="0" rtlCol="0" anchor="t"/>
          <a:lstStyle/>
          <a:p>
            <a:pPr marL="0" indent="0" algn="r">
              <a:lnSpc>
                <a:spcPts val="2900"/>
              </a:lnSpc>
              <a:buNone/>
            </a:pPr>
            <a:r>
              <a:rPr lang="en-US" sz="2300" b="1" dirty="0">
                <a:solidFill>
                  <a:srgbClr val="272525"/>
                </a:solidFill>
                <a:latin typeface="Petrona Bold" pitchFamily="34" charset="0"/>
                <a:ea typeface="Petrona Bold" pitchFamily="34" charset="-122"/>
                <a:cs typeface="Petrona Bold" pitchFamily="34" charset="-120"/>
              </a:rPr>
              <a:t>Seek Feedback</a:t>
            </a:r>
            <a:endParaRPr lang="en-US" sz="2300" dirty="0"/>
          </a:p>
        </p:txBody>
      </p:sp>
      <p:sp>
        <p:nvSpPr>
          <p:cNvPr id="4" name="Text 2"/>
          <p:cNvSpPr/>
          <p:nvPr/>
        </p:nvSpPr>
        <p:spPr>
          <a:xfrm>
            <a:off x="793790" y="4795480"/>
            <a:ext cx="3785235"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Actively seek feedback from the team on what's working well and where adjustments are needed.</a:t>
            </a:r>
            <a:endParaRPr lang="en-US" sz="1750" dirty="0"/>
          </a:p>
        </p:txBody>
      </p:sp>
      <p:pic>
        <p:nvPicPr>
          <p:cNvPr id="5" name="Image 0" descr="preencoded.png"/>
          <p:cNvPicPr>
            <a:picLocks noChangeAspect="1"/>
          </p:cNvPicPr>
          <p:nvPr/>
        </p:nvPicPr>
        <p:blipFill>
          <a:blip r:embed="rId3"/>
          <a:stretch>
            <a:fillRect/>
          </a:stretch>
        </p:blipFill>
        <p:spPr>
          <a:xfrm>
            <a:off x="5032653" y="2803327"/>
            <a:ext cx="4564975" cy="4564975"/>
          </a:xfrm>
          <a:prstGeom prst="rect">
            <a:avLst/>
          </a:prstGeom>
        </p:spPr>
      </p:pic>
      <p:sp>
        <p:nvSpPr>
          <p:cNvPr id="6" name="Text 3"/>
          <p:cNvSpPr/>
          <p:nvPr/>
        </p:nvSpPr>
        <p:spPr>
          <a:xfrm>
            <a:off x="5680353" y="4584263"/>
            <a:ext cx="121325" cy="453509"/>
          </a:xfrm>
          <a:prstGeom prst="rect">
            <a:avLst/>
          </a:prstGeom>
          <a:noFill/>
          <a:ln/>
        </p:spPr>
        <p:txBody>
          <a:bodyPr wrap="none" lIns="0" tIns="0" rIns="0" bIns="0" rtlCol="0" anchor="t"/>
          <a:lstStyle/>
          <a:p>
            <a:pPr marL="0" indent="0">
              <a:lnSpc>
                <a:spcPts val="355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7" name="Text 4"/>
          <p:cNvSpPr/>
          <p:nvPr/>
        </p:nvSpPr>
        <p:spPr>
          <a:xfrm>
            <a:off x="10051256" y="3924419"/>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Refine Processes</a:t>
            </a:r>
            <a:endParaRPr lang="en-US" sz="2300" dirty="0"/>
          </a:p>
        </p:txBody>
      </p:sp>
      <p:sp>
        <p:nvSpPr>
          <p:cNvPr id="8" name="Text 5"/>
          <p:cNvSpPr/>
          <p:nvPr/>
        </p:nvSpPr>
        <p:spPr>
          <a:xfrm>
            <a:off x="10051256" y="4432578"/>
            <a:ext cx="3785354"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This feedback helps refine processes and gives the team a sense of control over their work environment, reducing stress and fostering adaptability.</a:t>
            </a:r>
            <a:endParaRPr lang="en-US" sz="1750" dirty="0"/>
          </a:p>
        </p:txBody>
      </p:sp>
      <p:pic>
        <p:nvPicPr>
          <p:cNvPr id="9" name="Image 1" descr="preencoded.png"/>
          <p:cNvPicPr>
            <a:picLocks noChangeAspect="1"/>
          </p:cNvPicPr>
          <p:nvPr/>
        </p:nvPicPr>
        <p:blipFill>
          <a:blip r:embed="rId4"/>
          <a:stretch>
            <a:fillRect/>
          </a:stretch>
        </p:blipFill>
        <p:spPr>
          <a:xfrm>
            <a:off x="5032653" y="2803327"/>
            <a:ext cx="4564975" cy="4564975"/>
          </a:xfrm>
          <a:prstGeom prst="rect">
            <a:avLst/>
          </a:prstGeom>
        </p:spPr>
      </p:pic>
      <p:sp>
        <p:nvSpPr>
          <p:cNvPr id="10" name="Text 6"/>
          <p:cNvSpPr/>
          <p:nvPr/>
        </p:nvSpPr>
        <p:spPr>
          <a:xfrm>
            <a:off x="8808720" y="5133618"/>
            <a:ext cx="160734" cy="453509"/>
          </a:xfrm>
          <a:prstGeom prst="rect">
            <a:avLst/>
          </a:prstGeom>
          <a:noFill/>
          <a:ln/>
        </p:spPr>
        <p:txBody>
          <a:bodyPr wrap="none" lIns="0" tIns="0" rIns="0" bIns="0" rtlCol="0" anchor="t"/>
          <a:lstStyle/>
          <a:p>
            <a:pPr marL="0" indent="0">
              <a:lnSpc>
                <a:spcPts val="355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866</Words>
  <Application>Microsoft Office PowerPoint</Application>
  <PresentationFormat>Custom</PresentationFormat>
  <Paragraphs>71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Petrona Bold</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2</cp:revision>
  <dcterms:created xsi:type="dcterms:W3CDTF">2025-02-22T20:41:19Z</dcterms:created>
  <dcterms:modified xsi:type="dcterms:W3CDTF">2026-01-04T18:51:44Z</dcterms:modified>
</cp:coreProperties>
</file>