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4630400" cy="8229600"/>
  <p:notesSz cx="8229600" cy="14630400"/>
  <p:embeddedFontLst>
    <p:embeddedFont>
      <p:font typeface="Roboto" panose="02000000000000000000" pitchFamily="2" charset="0"/>
      <p:regular r:id="rId17"/>
      <p:bold r:id="rId18"/>
    </p:embeddedFont>
    <p:embeddedFont>
      <p:font typeface="Roboto Bold" panose="02000000000000000000" pitchFamily="2" charset="0"/>
      <p:bold r:id="rId19"/>
    </p:embeddedFont>
    <p:embeddedFont>
      <p:font typeface="Roboto Medium" panose="02000000000000000000" pitchFamily="2" charset="0"/>
      <p:regular r:id="rId20"/>
      <p:italic r:id="rId21"/>
    </p:embeddedFont>
    <p:embeddedFont>
      <p:font typeface="Roboto Slab" pitchFamily="2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054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65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SAFe vs Agile: Choosing the Right Path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Welcome to our exploration of how SAFe and Agile methodologies compare. This presentation will help project managers understand key differences and make informed implementation decisions.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484019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901422" y="5616654"/>
            <a:ext cx="14751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5467112"/>
            <a:ext cx="264044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15213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4628"/>
            <a:ext cx="584418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When to Choose SAFe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30" y="1997035"/>
            <a:ext cx="1614011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613065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88255" y="22238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Enterprise Scale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88255" y="2714268"/>
            <a:ext cx="576857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Organizations with 50+ developers across multiple teams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4918115" y="3317081"/>
            <a:ext cx="8861822" cy="15240"/>
          </a:xfrm>
          <a:prstGeom prst="roundRect">
            <a:avLst>
              <a:gd name="adj" fmla="val 223256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424" y="3360658"/>
            <a:ext cx="3228022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3814762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95261" y="3587472"/>
            <a:ext cx="310443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Complex Dependencies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895261" y="4077891"/>
            <a:ext cx="58457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Products requiring coordination across many components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name="adj" fmla="val 223256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3418" y="4724281"/>
            <a:ext cx="484203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892" y="5178385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02266" y="4951095"/>
            <a:ext cx="339923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Regulatory Requirements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702266" y="5441513"/>
            <a:ext cx="474690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Industries needing compliance and governance</a:t>
            </a:r>
            <a:endParaRPr lang="en-US" sz="1750" dirty="0"/>
          </a:p>
        </p:txBody>
      </p:sp>
      <p:sp>
        <p:nvSpPr>
          <p:cNvPr id="17" name="Shape 9"/>
          <p:cNvSpPr/>
          <p:nvPr/>
        </p:nvSpPr>
        <p:spPr>
          <a:xfrm>
            <a:off x="6532126" y="6044327"/>
            <a:ext cx="7247811" cy="15240"/>
          </a:xfrm>
          <a:prstGeom prst="roundRect">
            <a:avLst>
              <a:gd name="adj" fmla="val 223256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294" y="6087904"/>
            <a:ext cx="6456164" cy="1306949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4773" y="6542008"/>
            <a:ext cx="318968" cy="398621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09272" y="6314718"/>
            <a:ext cx="4166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Organizational Transformation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509272" y="6805136"/>
            <a:ext cx="501598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Companies transitioning from traditional methods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90600"/>
            <a:ext cx="740235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Implementation Challenges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039541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28333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Cultural Resistance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3323749"/>
            <a:ext cx="363640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Both frameworks require mindset shifts. SAFe faces more resistance due to its scope.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084" y="2039541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00084" y="28333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Training Investment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0200084" y="3323749"/>
            <a:ext cx="363652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SAFe requires significant training across multiple roles. Agile needs less upfront education.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4866084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80190" y="56598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Over-Engineering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280190" y="6150293"/>
            <a:ext cx="363640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SAFe can become bureaucratic if implemented rigidly. Agile may lack structure at scale.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0084" y="4866084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00084" y="56598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Implementation Cost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0200084" y="6150293"/>
            <a:ext cx="363652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SAFe transformations typically cost more and take longer. Agile can start immediately.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8868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Success Metrics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050971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30%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6666548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Productivity Gain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280190" y="3573185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Average improvement after successful Agile implementation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28421" y="2050971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50%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10614898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Time-to-Market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228421" y="3573185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Typical reduction in delivery time with SAFe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6280190" y="5092779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35%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6661428" y="6124575"/>
            <a:ext cx="284547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Quality Improvement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280190" y="6614993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Defect reduction in mature Agile/SAFe organizations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10228421" y="5092779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25%</a:t>
            </a:r>
            <a:endParaRPr lang="en-US" sz="5850" dirty="0"/>
          </a:p>
        </p:txBody>
      </p:sp>
      <p:sp>
        <p:nvSpPr>
          <p:cNvPr id="14" name="Text 11"/>
          <p:cNvSpPr/>
          <p:nvPr/>
        </p:nvSpPr>
        <p:spPr>
          <a:xfrm>
            <a:off x="10495955" y="6124575"/>
            <a:ext cx="307300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Employee Engagement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228421" y="6614993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Average increase in team satisfaction scores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04255"/>
            <a:ext cx="741199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Next Steps on Your Journey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1753195"/>
            <a:ext cx="170021" cy="1216223"/>
          </a:xfrm>
          <a:prstGeom prst="roundRect">
            <a:avLst>
              <a:gd name="adj" fmla="val 20012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790373" y="17531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Assess Your Context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790373" y="2243614"/>
            <a:ext cx="704623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Evaluate your organization's size, complexity, and culture. Determine if you need scale or agility.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620351" y="3196233"/>
            <a:ext cx="170021" cy="1216223"/>
          </a:xfrm>
          <a:prstGeom prst="roundRect">
            <a:avLst>
              <a:gd name="adj" fmla="val 20012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130534" y="3196233"/>
            <a:ext cx="33969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Start With Fundamentals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130534" y="3686651"/>
            <a:ext cx="67060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Begin with Agile basics before scaling. Master team-level practices first.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960632" y="4639270"/>
            <a:ext cx="170021" cy="1216223"/>
          </a:xfrm>
          <a:prstGeom prst="roundRect">
            <a:avLst>
              <a:gd name="adj" fmla="val 20012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7470815" y="4639270"/>
            <a:ext cx="386072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Incremental Implementation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470815" y="5129689"/>
            <a:ext cx="636579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Adopt SAFe elements gradually if scaling is needed. Don't try to transform overnight.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300913" y="6082308"/>
            <a:ext cx="170021" cy="1216223"/>
          </a:xfrm>
          <a:prstGeom prst="roundRect">
            <a:avLst>
              <a:gd name="adj" fmla="val 20012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7811095" y="60823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Measure And Adapt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811095" y="6572726"/>
            <a:ext cx="60255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Track metrics that matter to your business. Be prepared to adjust your approach.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2963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878574"/>
            <a:ext cx="7556421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Both SAFe and Agile project management share a common DNA rooted in the </a:t>
            </a:r>
            <a:r>
              <a:rPr lang="en-US" sz="175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Agile Manifesto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but their applications diverge based on </a:t>
            </a:r>
            <a:r>
              <a:rPr lang="en-US" sz="175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scale, complexity, and organizational needs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 Agile PM is perfect for small, nimble teams looking for speed and autonomy. SAFe is ideal for large organizations seeking alignment, coordination, and governance across dozens of Agile teams.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311140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 a project manager, understanding these differences will empower you to </a:t>
            </a:r>
            <a:r>
              <a:rPr lang="en-US" sz="175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adapt your leadership style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choose the right framework for your context, and drive Agile transformation with confidence.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4117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Project Management Evolution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048941" y="2598896"/>
            <a:ext cx="30480" cy="4789527"/>
          </a:xfrm>
          <a:prstGeom prst="roundRect">
            <a:avLst>
              <a:gd name="adj" fmla="val 111628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1273612" y="2838807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93790" y="259889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2641402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183011" y="267676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Traditional PM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2183011" y="3167182"/>
            <a:ext cx="61671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Sequential phases with strict documentation. Limited flexibility after project initiation.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1273612" y="4586526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793790" y="434661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4389120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2183011" y="44244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Agile Methods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2183011" y="4914900"/>
            <a:ext cx="61671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Iterative approach with small teams. Focus on customer value and adaptability.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1273612" y="6334244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793790" y="609433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6136838"/>
            <a:ext cx="340162" cy="42529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2183011" y="61722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Scaled Frameworks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2183011" y="6662618"/>
            <a:ext cx="61671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Enterprise-level coordination. SAFe emerged to bring structure to multi-team environments.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716405"/>
            <a:ext cx="652248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Scale of Implementation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992160"/>
            <a:ext cx="350150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Agile Project Management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6280190" y="3927634"/>
            <a:ext cx="35015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Designed for single teams with 5-9 members. Ideal for startups and isolated initiatives.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280190" y="5220414"/>
            <a:ext cx="35015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Teams manage their own backlog and ceremonies. Focus on team autonomy and rapid delivery.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342721" y="29921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SAFe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0342721" y="3573304"/>
            <a:ext cx="35015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Built for large enterprises with multiple coordinated teams. Introduces Agile Release Trains.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10342721" y="4866084"/>
            <a:ext cx="35015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Coordinates work across dozens or hundreds of practitioners. Aligns teams toward shared goals.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650319"/>
            <a:ext cx="574845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Framework Structure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1699260"/>
            <a:ext cx="3664863" cy="3983355"/>
          </a:xfrm>
          <a:prstGeom prst="roundRect">
            <a:avLst>
              <a:gd name="adj" fmla="val 928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0604" y="19260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Agile Approach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2416493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Flexible implementation based on Agile Manifesto principles. Teams customize workflows to suit their needs.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0604" y="4004191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Lightweight with minimal overhead. Focuses on delivering value quickly with few constraints.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1699260"/>
            <a:ext cx="3664863" cy="3983355"/>
          </a:xfrm>
          <a:prstGeom prst="roundRect">
            <a:avLst>
              <a:gd name="adj" fmla="val 928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4912281" y="19260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SAFe Structure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4912281" y="2416493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Prescriptive framework with defined patterns. Includes specific events, roles, and artifacts.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4912281" y="4004191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Structured blueprint for enterprise-wide implementation. Scales from team to portfolio level.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909429"/>
            <a:ext cx="7556421" cy="1669852"/>
          </a:xfrm>
          <a:prstGeom prst="roundRect">
            <a:avLst>
              <a:gd name="adj" fmla="val 2038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1020604" y="61362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Key Distinction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1020604" y="6626662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Agile is team-centric; SAFe is organization-centric. SAFe standardizes practices across the enterprise.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634924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Roles &amp; Responsibilities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5893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Agile Roles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079790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Scrum Master, Product Owner, Development Team. Simple structure with clear boundaries.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5893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SAFe Roles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079790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Adds Release Train Engineer, System Architect, Business Owners. More specialized positions.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041940"/>
            <a:ext cx="298382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Organizational Impact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532358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SAFe distributes leadership across multiple levels. Creates alignment from team to portfolio.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48604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Governance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350907"/>
            <a:ext cx="389870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SAFe adds formal governance structures. Lean Portfolio Management connects strategy to execution.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6928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Planning Cadence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131695"/>
            <a:ext cx="2173724" cy="1306949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2585799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3585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Daily Stand-ups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2848928"/>
            <a:ext cx="29314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Both use daily sync meetings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423404"/>
            <a:ext cx="10642402" cy="15240"/>
          </a:xfrm>
          <a:prstGeom prst="roundRect">
            <a:avLst>
              <a:gd name="adj" fmla="val 223256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551992"/>
            <a:ext cx="4347567" cy="1306949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006096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37788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Sprint Planning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269224"/>
            <a:ext cx="312586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2-week planning cycles in Agile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4843701"/>
            <a:ext cx="8468558" cy="15240"/>
          </a:xfrm>
          <a:prstGeom prst="roundRect">
            <a:avLst>
              <a:gd name="adj" fmla="val 223256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4972288"/>
            <a:ext cx="6521410" cy="1306949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426393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199102"/>
            <a:ext cx="276522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Program Increments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5689521"/>
            <a:ext cx="276522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8-12 week planning in SAFe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793790" y="653438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Agile teams plan independently in short sprints. SAFe introduces Program Increments with synchronized multi-team planning events.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4023" y="737711"/>
            <a:ext cx="5760006" cy="673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Governance &amp; Strategy</a:t>
            </a:r>
            <a:endParaRPr lang="en-US" sz="4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23" y="1734145"/>
            <a:ext cx="1077278" cy="15861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54436" y="1949529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Strategic Themes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2154436" y="2415302"/>
            <a:ext cx="623554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Business objectives that guide portfolio decisions and investments.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23" y="3320296"/>
            <a:ext cx="1077278" cy="129266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154436" y="3535680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Portfolio Kanban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2154436" y="4001453"/>
            <a:ext cx="6235541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Visualizes and limits work in progress across the enterprise.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023" y="4612958"/>
            <a:ext cx="1077278" cy="129266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154436" y="4828342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Lean Budgeting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2154436" y="5294114"/>
            <a:ext cx="6235541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Funds value streams rather than projects. Enables rapid pivoting.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023" y="5905619"/>
            <a:ext cx="1077278" cy="158615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154436" y="6121003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Metrics &amp; Reporting</a:t>
            </a:r>
            <a:endParaRPr lang="en-US" sz="2100" dirty="0"/>
          </a:p>
        </p:txBody>
      </p:sp>
      <p:sp>
        <p:nvSpPr>
          <p:cNvPr id="15" name="Text 8"/>
          <p:cNvSpPr/>
          <p:nvPr/>
        </p:nvSpPr>
        <p:spPr>
          <a:xfrm>
            <a:off x="2154436" y="6586776"/>
            <a:ext cx="623554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Enterprise-wide visibility into program performance and outcomes.</a:t>
            </a:r>
            <a:endParaRPr lang="en-US" sz="1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268849"/>
            <a:ext cx="650843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Framework Comparison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4451390" y="2317790"/>
            <a:ext cx="9385221" cy="4642961"/>
          </a:xfrm>
          <a:prstGeom prst="roundRect">
            <a:avLst>
              <a:gd name="adj" fmla="val 733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4459010" y="2325410"/>
            <a:ext cx="93699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4685943" y="2469118"/>
            <a:ext cx="16169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Criteria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764179" y="2469118"/>
            <a:ext cx="31864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Agile PM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10411897" y="2469118"/>
            <a:ext cx="319028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SAFe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4459010" y="2975729"/>
            <a:ext cx="93699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4685943" y="3119438"/>
            <a:ext cx="16169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Team Size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6764179" y="3119438"/>
            <a:ext cx="31864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Small teams (5-9)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10411897" y="3119438"/>
            <a:ext cx="319028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Large programs/enterprises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4459010" y="3626048"/>
            <a:ext cx="93699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4685943" y="3769757"/>
            <a:ext cx="16169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Structure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6764179" y="3769757"/>
            <a:ext cx="31864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Lightweight, flexible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10411897" y="3769757"/>
            <a:ext cx="319028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Prescriptive, layered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4459010" y="4276368"/>
            <a:ext cx="93699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4685943" y="4420076"/>
            <a:ext cx="16169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Roles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6764179" y="4420076"/>
            <a:ext cx="31864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Scrum Master, PO, Team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10411897" y="4420076"/>
            <a:ext cx="319028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RTE, Business Owner, Architects</a:t>
            </a:r>
            <a:endParaRPr lang="en-US" sz="1750" dirty="0"/>
          </a:p>
        </p:txBody>
      </p:sp>
      <p:sp>
        <p:nvSpPr>
          <p:cNvPr id="21" name="Shape 18"/>
          <p:cNvSpPr/>
          <p:nvPr/>
        </p:nvSpPr>
        <p:spPr>
          <a:xfrm>
            <a:off x="4459010" y="5289590"/>
            <a:ext cx="93699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4685943" y="5433298"/>
            <a:ext cx="16169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Planning</a:t>
            </a:r>
            <a:endParaRPr lang="en-US" sz="1750" dirty="0"/>
          </a:p>
        </p:txBody>
      </p:sp>
      <p:sp>
        <p:nvSpPr>
          <p:cNvPr id="23" name="Text 20"/>
          <p:cNvSpPr/>
          <p:nvPr/>
        </p:nvSpPr>
        <p:spPr>
          <a:xfrm>
            <a:off x="6764179" y="5433298"/>
            <a:ext cx="31864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2-week sprints</a:t>
            </a:r>
            <a:endParaRPr lang="en-US" sz="1750" dirty="0"/>
          </a:p>
        </p:txBody>
      </p:sp>
      <p:sp>
        <p:nvSpPr>
          <p:cNvPr id="24" name="Text 21"/>
          <p:cNvSpPr/>
          <p:nvPr/>
        </p:nvSpPr>
        <p:spPr>
          <a:xfrm>
            <a:off x="10411897" y="5433298"/>
            <a:ext cx="319028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8-12 week Program Increments</a:t>
            </a:r>
            <a:endParaRPr lang="en-US" sz="1750" dirty="0"/>
          </a:p>
        </p:txBody>
      </p:sp>
      <p:sp>
        <p:nvSpPr>
          <p:cNvPr id="25" name="Shape 22"/>
          <p:cNvSpPr/>
          <p:nvPr/>
        </p:nvSpPr>
        <p:spPr>
          <a:xfrm>
            <a:off x="4459010" y="5939909"/>
            <a:ext cx="93699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3"/>
          <p:cNvSpPr/>
          <p:nvPr/>
        </p:nvSpPr>
        <p:spPr>
          <a:xfrm>
            <a:off x="4685943" y="6083618"/>
            <a:ext cx="16169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Governance</a:t>
            </a:r>
            <a:endParaRPr lang="en-US" sz="1750" dirty="0"/>
          </a:p>
        </p:txBody>
      </p:sp>
      <p:sp>
        <p:nvSpPr>
          <p:cNvPr id="27" name="Text 24"/>
          <p:cNvSpPr/>
          <p:nvPr/>
        </p:nvSpPr>
        <p:spPr>
          <a:xfrm>
            <a:off x="6764179" y="6083618"/>
            <a:ext cx="31864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Minimal, team-led</a:t>
            </a:r>
            <a:endParaRPr lang="en-US" sz="1750" dirty="0"/>
          </a:p>
        </p:txBody>
      </p:sp>
      <p:sp>
        <p:nvSpPr>
          <p:cNvPr id="28" name="Text 25"/>
          <p:cNvSpPr/>
          <p:nvPr/>
        </p:nvSpPr>
        <p:spPr>
          <a:xfrm>
            <a:off x="10411897" y="6083618"/>
            <a:ext cx="319028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Lean governance, strategic alignment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7449" y="606862"/>
            <a:ext cx="6705362" cy="688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When to Choose Agile PM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6257449" y="1625679"/>
            <a:ext cx="495657" cy="495657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019" y="1666935"/>
            <a:ext cx="330398" cy="41302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973372" y="1701403"/>
            <a:ext cx="2753678" cy="344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Small Organizations</a:t>
            </a:r>
            <a:endParaRPr lang="en-US" sz="2150" dirty="0"/>
          </a:p>
        </p:txBody>
      </p:sp>
      <p:sp>
        <p:nvSpPr>
          <p:cNvPr id="7" name="Text 3"/>
          <p:cNvSpPr/>
          <p:nvPr/>
        </p:nvSpPr>
        <p:spPr>
          <a:xfrm>
            <a:off x="6973372" y="2177772"/>
            <a:ext cx="6885980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Startups and small businesses with single-product focus. Limited organizational complexity.</a:t>
            </a:r>
            <a:endParaRPr lang="en-US" sz="1700" dirty="0"/>
          </a:p>
        </p:txBody>
      </p:sp>
      <p:sp>
        <p:nvSpPr>
          <p:cNvPr id="8" name="Shape 4"/>
          <p:cNvSpPr/>
          <p:nvPr/>
        </p:nvSpPr>
        <p:spPr>
          <a:xfrm>
            <a:off x="6257449" y="3323153"/>
            <a:ext cx="495657" cy="495657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019" y="3364409"/>
            <a:ext cx="330398" cy="41302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973372" y="3398877"/>
            <a:ext cx="2753678" cy="344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Need for Speed</a:t>
            </a:r>
            <a:endParaRPr lang="en-US" sz="2150" dirty="0"/>
          </a:p>
        </p:txBody>
      </p:sp>
      <p:sp>
        <p:nvSpPr>
          <p:cNvPr id="11" name="Text 6"/>
          <p:cNvSpPr/>
          <p:nvPr/>
        </p:nvSpPr>
        <p:spPr>
          <a:xfrm>
            <a:off x="6973372" y="3875246"/>
            <a:ext cx="6885980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Projects requiring rapid delivery and frequent pivots. Low bureaucracy environments.</a:t>
            </a:r>
            <a:endParaRPr lang="en-US" sz="1700" dirty="0"/>
          </a:p>
        </p:txBody>
      </p:sp>
      <p:sp>
        <p:nvSpPr>
          <p:cNvPr id="12" name="Shape 7"/>
          <p:cNvSpPr/>
          <p:nvPr/>
        </p:nvSpPr>
        <p:spPr>
          <a:xfrm>
            <a:off x="6257449" y="5020628"/>
            <a:ext cx="495657" cy="495657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0019" y="5061883"/>
            <a:ext cx="330398" cy="413028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973372" y="5096351"/>
            <a:ext cx="2753678" cy="344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Autonomous Teams</a:t>
            </a:r>
            <a:endParaRPr lang="en-US" sz="2150" dirty="0"/>
          </a:p>
        </p:txBody>
      </p:sp>
      <p:sp>
        <p:nvSpPr>
          <p:cNvPr id="15" name="Text 9"/>
          <p:cNvSpPr/>
          <p:nvPr/>
        </p:nvSpPr>
        <p:spPr>
          <a:xfrm>
            <a:off x="6973372" y="5572720"/>
            <a:ext cx="6885980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Self-organizing teams that can deliver independently. Projects with clear boundaries.</a:t>
            </a:r>
            <a:endParaRPr lang="en-US" sz="1700" dirty="0"/>
          </a:p>
        </p:txBody>
      </p:sp>
      <p:sp>
        <p:nvSpPr>
          <p:cNvPr id="16" name="Shape 10"/>
          <p:cNvSpPr/>
          <p:nvPr/>
        </p:nvSpPr>
        <p:spPr>
          <a:xfrm>
            <a:off x="6257449" y="6718102"/>
            <a:ext cx="495657" cy="495657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0019" y="6759357"/>
            <a:ext cx="330398" cy="413028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6973372" y="6793825"/>
            <a:ext cx="3097292" cy="344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Learning Environments</a:t>
            </a:r>
            <a:endParaRPr lang="en-US" sz="2150" dirty="0"/>
          </a:p>
        </p:txBody>
      </p:sp>
      <p:sp>
        <p:nvSpPr>
          <p:cNvPr id="19" name="Text 12"/>
          <p:cNvSpPr/>
          <p:nvPr/>
        </p:nvSpPr>
        <p:spPr>
          <a:xfrm>
            <a:off x="6973372" y="7270194"/>
            <a:ext cx="6885980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Organizations new to Agile. Start small before scaling practices.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841</Words>
  <Application>Microsoft Office PowerPoint</Application>
  <PresentationFormat>Custom</PresentationFormat>
  <Paragraphs>138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Roboto</vt:lpstr>
      <vt:lpstr>Roboto Bold</vt:lpstr>
      <vt:lpstr>Roboto Slab</vt:lpstr>
      <vt:lpstr>Roboto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2025-05-07T15:35:38Z</dcterms:created>
  <dcterms:modified xsi:type="dcterms:W3CDTF">2025-05-07T15:39:46Z</dcterms:modified>
</cp:coreProperties>
</file>