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embeddedFontLst>
    <p:embeddedFont>
      <p:font typeface="Kanit Light" panose="020B0604020202020204" charset="-34"/>
      <p:regular r:id="rId13"/>
    </p:embeddedFont>
    <p:embeddedFont>
      <p:font typeface="Martel Sans" panose="020B0604020202020204" charset="0"/>
      <p:regular r:id="rId14"/>
    </p:embeddedFont>
    <p:embeddedFont>
      <p:font typeface="Martel Sans Bold" panose="020B0604020202020204" charset="0"/>
      <p:regular r:id="rId1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2454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managingprojectstheagileway.com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svg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svg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1335254"/>
            <a:ext cx="6296860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Leading an Enterprise Cybersecurity Program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661474" y="2599928"/>
            <a:ext cx="6705483" cy="3774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3000"/>
              </a:lnSpc>
              <a:spcAft>
                <a:spcPts val="1450"/>
              </a:spcAft>
              <a:buNone/>
            </a:pPr>
            <a:r>
              <a:rPr lang="en-US" sz="1300" b="1" dirty="0">
                <a:solidFill>
                  <a:srgbClr val="2C3249"/>
                </a:solidFill>
                <a:latin typeface="Martel Sans Bold" pitchFamily="34" charset="0"/>
                <a:ea typeface="Martel Sans Bold" pitchFamily="34" charset="-122"/>
                <a:cs typeface="Martel Sans Bold" pitchFamily="34" charset="0"/>
              </a:rPr>
              <a:t>What the Program Manager Actually Owns</a:t>
            </a:r>
            <a:endParaRPr lang="en-US" sz="1300" dirty="0"/>
          </a:p>
          <a:p>
            <a:pPr marL="0" indent="0" algn="l">
              <a:lnSpc>
                <a:spcPct val="133000"/>
              </a:lnSpc>
              <a:spcAft>
                <a:spcPts val="1450"/>
              </a:spcAft>
              <a:buNone/>
            </a:pPr>
            <a:r>
              <a:rPr lang="en-US" sz="1600" b="1" dirty="0">
                <a:solidFill>
                  <a:srgbClr val="2C3249"/>
                </a:solidFill>
                <a:latin typeface="Martel Sans Bold" pitchFamily="34" charset="0"/>
                <a:ea typeface="Martel Sans Bold" pitchFamily="34" charset="-122"/>
                <a:cs typeface="Martel Sans Bold" pitchFamily="34" charset="0"/>
              </a:rPr>
              <a:t>By Kimberly Wiethoff, MBA, PMP, PMI-ACP</a:t>
            </a:r>
          </a:p>
          <a:p>
            <a:pPr marL="0" indent="0" algn="l">
              <a:lnSpc>
                <a:spcPct val="133000"/>
              </a:lnSpc>
              <a:spcAft>
                <a:spcPts val="1450"/>
              </a:spcAft>
              <a:buNone/>
            </a:pPr>
            <a:r>
              <a:rPr lang="en-US" dirty="0">
                <a:hlinkClick r:id="rId4"/>
              </a:rPr>
              <a:t>Managing Projects the Agile Way</a:t>
            </a:r>
            <a:endParaRPr lang="en-US" dirty="0"/>
          </a:p>
          <a:p>
            <a:pPr marL="0" indent="0" algn="l">
              <a:lnSpc>
                <a:spcPct val="133000"/>
              </a:lnSpc>
              <a:spcAft>
                <a:spcPts val="1450"/>
              </a:spcAft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0"/>
              </a:rPr>
              <a:t>An enterprise cybersecurity program brings together teams with fundamentally different priorities — and one role is responsible for making them work together. This is a practical guide to what that role actually entails.</a:t>
            </a:r>
            <a:endParaRPr lang="en-US" sz="13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0"/>
              </a:rPr>
              <a:t>#Cybersecurity #CybersecurityProgramManagement #ProgramManagement #ITLeadership #SecurityGovernance #RiskManagement #EnterpriseSecurity #StakeholderManagement #CybersecurityLeadership #ManagingProjectsTheAgileWay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95603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Competing Priorities, One Coherent Plan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626195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0"/>
              </a:rPr>
              <a:t>Every stakeholder in an enterprise cybersecurity program brings a legitimate but distinct agenda. The program manager's job is to hold all of them in balance and translate competing priorities into an executable plan with clear ownership.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2341463"/>
            <a:ext cx="5351725" cy="1230213"/>
          </a:xfrm>
          <a:prstGeom prst="roundRect">
            <a:avLst>
              <a:gd name="adj" fmla="val 5647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33119" y="2513112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0"/>
              </a:rPr>
              <a:t>🔒</a:t>
            </a: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 Security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33119" y="2870795"/>
            <a:ext cx="500843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0"/>
              </a:rPr>
              <a:t>Reduce exposure and close vulnerabilities across the enterprise attack surface.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178495" y="2341463"/>
            <a:ext cx="5351725" cy="1230213"/>
          </a:xfrm>
          <a:prstGeom prst="roundRect">
            <a:avLst>
              <a:gd name="adj" fmla="val 5647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350139" y="2513112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0"/>
              </a:rPr>
              <a:t>🏗️</a:t>
            </a: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 Infrastructure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350139" y="2870795"/>
            <a:ext cx="500843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0"/>
              </a:rPr>
              <a:t>Maintain stable, available services without disruptive or unplanned change.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61475" y="3736975"/>
            <a:ext cx="5351725" cy="1230213"/>
          </a:xfrm>
          <a:prstGeom prst="roundRect">
            <a:avLst>
              <a:gd name="adj" fmla="val 5647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833119" y="3908623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0"/>
              </a:rPr>
              <a:t>📱</a:t>
            </a: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 Application Owners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33119" y="4266307"/>
            <a:ext cx="500843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0"/>
              </a:rPr>
              <a:t>Keep business workflows running and avoid impact to critical service delivery.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178495" y="3736975"/>
            <a:ext cx="5351725" cy="1230213"/>
          </a:xfrm>
          <a:prstGeom prst="roundRect">
            <a:avLst>
              <a:gd name="adj" fmla="val 5647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350139" y="3908623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0"/>
              </a:rPr>
              <a:t>📊</a:t>
            </a: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 Executives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350139" y="4266307"/>
            <a:ext cx="500843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0"/>
              </a:rPr>
              <a:t>Demonstrate that cybersecurity investment is producing measurable, reportable results.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61475" y="5153223"/>
            <a:ext cx="10868745" cy="925909"/>
          </a:xfrm>
          <a:prstGeom prst="roundRect">
            <a:avLst>
              <a:gd name="adj" fmla="val 7502"/>
            </a:avLst>
          </a:prstGeom>
          <a:solidFill>
            <a:srgbClr val="DFECE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769" y="5392936"/>
            <a:ext cx="206667" cy="165298"/>
          </a:xfrm>
          <a:prstGeom prst="rect">
            <a:avLst/>
          </a:prstGeom>
        </p:spPr>
      </p:pic>
      <p:sp>
        <p:nvSpPr>
          <p:cNvPr id="18" name="Text 15"/>
          <p:cNvSpPr/>
          <p:nvPr/>
        </p:nvSpPr>
        <p:spPr>
          <a:xfrm>
            <a:off x="1198731" y="5359797"/>
            <a:ext cx="1016619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Martel Sans" pitchFamily="34" charset="0"/>
                <a:ea typeface="Martel Sans" pitchFamily="34" charset="-122"/>
                <a:cs typeface="Martel Sans" pitchFamily="34" charset="0"/>
              </a:rPr>
              <a:t>The program manager turns those competing priorities into an integrated plan — with clear ownership and decision authority at every level.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846403"/>
            <a:ext cx="6296860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Governance Is Part of the Security Effort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661475" y="2111077"/>
            <a:ext cx="6296860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0"/>
              </a:rPr>
              <a:t>NIST's Cybersecurity Framework 2.0 explicitly emphasizes establishing cybersecurity responsibilities, authorities, policies, and oversight. Governance is not an administrative formality — it is a core security discipline.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542415" y="3090962"/>
            <a:ext cx="3184842" cy="2937371"/>
          </a:xfrm>
          <a:prstGeom prst="roundRect">
            <a:avLst>
              <a:gd name="adj" fmla="val 4054"/>
            </a:avLst>
          </a:prstGeom>
          <a:solidFill>
            <a:srgbClr val="43706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707710" y="3264678"/>
            <a:ext cx="285425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What CSF 2.0 Requires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707710" y="3680023"/>
            <a:ext cx="2854254" cy="22904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0"/>
              </a:rPr>
              <a:t>Defined cybersecurity responsibilities at every level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0"/>
              </a:rPr>
              <a:t>Clear authority structures for security decisions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0"/>
              </a:rPr>
              <a:t>Formal policies that reflect organizational risk tolerance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0"/>
              </a:rPr>
              <a:t>Ongoing oversight mechanisms with accountability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4017961" y="3264678"/>
            <a:ext cx="294672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What This Means for the PM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4017961" y="3680023"/>
            <a:ext cx="2946723" cy="21169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0"/>
              </a:rPr>
              <a:t>The program manager does not simply track task completion. Under CSF 2.0 governance expectations, the PM is responsible for ensuring the right roles hold the right authorities — and that those authorities are exercised at the right moments in the delivery lifecycle.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15495"/>
            <a:ext cx="10868745" cy="4069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5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Establish Ownership Before Committing to Delivery</a:t>
            </a:r>
            <a:endParaRPr lang="en-US" sz="2550" dirty="0"/>
          </a:p>
        </p:txBody>
      </p:sp>
      <p:sp>
        <p:nvSpPr>
          <p:cNvPr id="3" name="Text 1"/>
          <p:cNvSpPr/>
          <p:nvPr/>
        </p:nvSpPr>
        <p:spPr>
          <a:xfrm>
            <a:off x="661475" y="1330424"/>
            <a:ext cx="10868745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2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0"/>
              </a:rPr>
              <a:t>Before the program makes commitments on scope, schedule, or cost, every accountability must be assigned to a named role. The structure below is a practical starting point — exact titles vary by organization, but the accountabilities are consistent.</a:t>
            </a:r>
            <a:endParaRPr lang="en-US" sz="125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1475" y="2027634"/>
          <a:ext cx="10868746" cy="3390118"/>
        </p:xfrm>
        <a:graphic>
          <a:graphicData uri="http://schemas.openxmlformats.org/drawingml/2006/table">
            <a:tbl>
              <a:tblPr/>
              <a:tblGrid>
                <a:gridCol w="32606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081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661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0"/>
                        </a:rPr>
                        <a:t>Role</a:t>
                      </a:r>
                      <a:endParaRPr lang="en-US" sz="125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2807" marR="162807" marT="6350" marB="6350" anchor="ctr">
                    <a:lnL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7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3706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0"/>
                        </a:rPr>
                        <a:t>Typical Accountability</a:t>
                      </a:r>
                      <a:endParaRPr lang="en-US" sz="125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2807" marR="162807" marT="6350" marB="6350" anchor="ctr">
                    <a:lnL w="12700" cap="flat" cmpd="sng" algn="ctr">
                      <a:solidFill>
                        <a:srgbClr val="437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37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809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0"/>
                        </a:rPr>
                        <a:t>Executive Sponsor</a:t>
                      </a:r>
                      <a:endParaRPr lang="en-US" sz="10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2807" marR="162807" marT="6350" marB="6350" anchor="ctr">
                    <a:lnL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0"/>
                        </a:rPr>
                        <a:t>Business objectives, funding, and organizational support</a:t>
                      </a:r>
                      <a:endParaRPr lang="en-US" sz="10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2807" marR="162807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809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0"/>
                        </a:rPr>
                        <a:t>Security Architect</a:t>
                      </a:r>
                      <a:endParaRPr lang="en-US" sz="10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2807" marR="162807" marT="6350" marB="6350" anchor="ctr">
                    <a:lnL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0"/>
                        </a:rPr>
                        <a:t>Security design and alignment with architecture standards</a:t>
                      </a:r>
                      <a:endParaRPr lang="en-US" sz="10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2807" marR="162807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809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0"/>
                        </a:rPr>
                        <a:t>Engineering Leads</a:t>
                      </a:r>
                      <a:endParaRPr lang="en-US" sz="10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2807" marR="162807" marT="6350" marB="6350" anchor="ctr">
                    <a:lnL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0"/>
                        </a:rPr>
                        <a:t>Implementation, technical testing, and engineering estimates</a:t>
                      </a:r>
                      <a:endParaRPr lang="en-US" sz="10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2807" marR="162807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809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0"/>
                        </a:rPr>
                        <a:t>Application / Service Owner</a:t>
                      </a:r>
                      <a:endParaRPr lang="en-US" sz="10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2807" marR="162807" marT="6350" marB="6350" anchor="ctr">
                    <a:lnL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0"/>
                        </a:rPr>
                        <a:t>Business requirements and service validation</a:t>
                      </a:r>
                      <a:endParaRPr lang="en-US" sz="10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2807" marR="162807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809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0"/>
                        </a:rPr>
                        <a:t>Authorized Risk Owner</a:t>
                      </a:r>
                      <a:endParaRPr lang="en-US" sz="10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2807" marR="162807" marT="6350" marB="6350" anchor="ctr">
                    <a:lnL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0"/>
                        </a:rPr>
                        <a:t>Acceptance of residual risk within delegated authority</a:t>
                      </a:r>
                      <a:endParaRPr lang="en-US" sz="10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2807" marR="162807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809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0"/>
                        </a:rPr>
                        <a:t>Change Authority</a:t>
                      </a:r>
                      <a:endParaRPr lang="en-US" sz="10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2807" marR="162807" marT="6350" marB="6350" anchor="ctr">
                    <a:lnL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0"/>
                        </a:rPr>
                        <a:t>Production change authorization</a:t>
                      </a:r>
                      <a:endParaRPr lang="en-US" sz="10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2807" marR="162807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492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0"/>
                        </a:rPr>
                        <a:t>Program Manager</a:t>
                      </a:r>
                      <a:endParaRPr lang="en-US" sz="10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2807" marR="162807" marT="6350" marB="6350" anchor="ctr">
                    <a:lnL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0"/>
                        </a:rPr>
                        <a:t>Integrated delivery, dependencies, governance, financials, and escalation</a:t>
                      </a:r>
                      <a:endParaRPr lang="en-US" sz="10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2807" marR="162807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Shape 2"/>
          <p:cNvSpPr/>
          <p:nvPr/>
        </p:nvSpPr>
        <p:spPr>
          <a:xfrm>
            <a:off x="661475" y="5610820"/>
            <a:ext cx="10868745" cy="644227"/>
          </a:xfrm>
          <a:prstGeom prst="roundRect">
            <a:avLst>
              <a:gd name="adj" fmla="val 10614"/>
            </a:avLst>
          </a:prstGeom>
          <a:solidFill>
            <a:srgbClr val="DFECE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190" y="5840809"/>
            <a:ext cx="203493" cy="16271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190397" y="5811738"/>
            <a:ext cx="1078669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Martel Sans" pitchFamily="34" charset="0"/>
                <a:ea typeface="Martel Sans" pitchFamily="34" charset="-122"/>
                <a:cs typeface="Martel Sans" pitchFamily="34" charset="0"/>
              </a:rPr>
              <a:t>A program manager can coordinate a risk decision, but cannot substitute for the authority delegated to the authorized risk owner.</a:t>
            </a:r>
            <a:endParaRPr lang="en-US" sz="1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206742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2582433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Own the Connections Between Workstreams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661475" y="3330377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0"/>
              </a:rPr>
              <a:t>Individual teams will report progress against their own plans. But integrated readiness is a different question — and it belongs to the program manager.</a:t>
            </a:r>
            <a:endParaRPr lang="en-US" sz="13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4045645"/>
            <a:ext cx="3512653" cy="231407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922017" y="4229993"/>
            <a:ext cx="306776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The Scenario</a:t>
            </a:r>
            <a:endParaRPr lang="en-US" sz="1600" dirty="0"/>
          </a:p>
        </p:txBody>
      </p:sp>
      <p:sp>
        <p:nvSpPr>
          <p:cNvPr id="7" name="Text 3"/>
          <p:cNvSpPr/>
          <p:nvPr/>
        </p:nvSpPr>
        <p:spPr>
          <a:xfrm>
            <a:off x="922017" y="4587677"/>
            <a:ext cx="3067767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0"/>
              </a:rPr>
              <a:t>The network team is ready to restrict communication to a financial application. The application team has not yet tested its month-end interfaces. Infrastructure has not validated recovery access.</a:t>
            </a:r>
            <a:endParaRPr lang="en-US" sz="13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39422" y="4045645"/>
            <a:ext cx="3512752" cy="2314079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4599964" y="4229993"/>
            <a:ext cx="30678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The Problem</a:t>
            </a:r>
            <a:endParaRPr lang="en-US" sz="1600" dirty="0"/>
          </a:p>
        </p:txBody>
      </p:sp>
      <p:sp>
        <p:nvSpPr>
          <p:cNvPr id="10" name="Text 5"/>
          <p:cNvSpPr/>
          <p:nvPr/>
        </p:nvSpPr>
        <p:spPr>
          <a:xfrm>
            <a:off x="4599964" y="4587677"/>
            <a:ext cx="3067866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0"/>
              </a:rPr>
              <a:t>Each team reports progress. No single team sees the full picture. The combined change is not ready — but no alarm sounds unless the PM is actively tracking cross-workstream dependencies.</a:t>
            </a:r>
            <a:endParaRPr lang="en-US" sz="13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17468" y="4045645"/>
            <a:ext cx="3512653" cy="2314079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8278010" y="4229993"/>
            <a:ext cx="306776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Your Responsibility</a:t>
            </a:r>
            <a:endParaRPr lang="en-US" sz="1600" dirty="0"/>
          </a:p>
        </p:txBody>
      </p:sp>
      <p:sp>
        <p:nvSpPr>
          <p:cNvPr id="13" name="Text 7"/>
          <p:cNvSpPr/>
          <p:nvPr/>
        </p:nvSpPr>
        <p:spPr>
          <a:xfrm>
            <a:off x="8278010" y="4587677"/>
            <a:ext cx="3067767" cy="13230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0"/>
              </a:rPr>
              <a:t>Expose dependencies before they become incidents. Assign owners to every integration point. Make the consequences of proceeding visible — with enough lead time to act.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38178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Make Decisions Concrete When You Escalate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468771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0"/>
              </a:rPr>
              <a:t>Escalation is only effective when decision-makers receive the right information in the right format. Vague escalations produce delayed or uninformed decisions. Structure every escalation around five elements: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2184039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23485" y="2215044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1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1198830" y="2240891"/>
            <a:ext cx="2947715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The decision required — and its deadline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198830" y="2857039"/>
            <a:ext cx="2947715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0"/>
              </a:rPr>
              <a:t>Be explicit about what must be decided and when the window closes.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353213" y="2184039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415223" y="2215044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2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4890568" y="2240891"/>
            <a:ext cx="294781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Available options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890568" y="2598575"/>
            <a:ext cx="294781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0"/>
              </a:rPr>
              <a:t>Present realistic alternatives, not just the preferred path.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045050" y="2184039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8107060" y="2215044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3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8582406" y="2240891"/>
            <a:ext cx="2947815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Security, operational, cost, and schedule implications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582406" y="2857039"/>
            <a:ext cx="2947815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0"/>
              </a:rPr>
              <a:t>Quantify trade-offs across all four dimensions so the decision-maker can weigh them fully.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61475" y="3981585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723485" y="4012591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4</a:t>
            </a:r>
            <a:endParaRPr lang="en-US" sz="1950" dirty="0"/>
          </a:p>
        </p:txBody>
      </p:sp>
      <p:sp>
        <p:nvSpPr>
          <p:cNvPr id="18" name="Text 16"/>
          <p:cNvSpPr/>
          <p:nvPr/>
        </p:nvSpPr>
        <p:spPr>
          <a:xfrm>
            <a:off x="1198830" y="4038437"/>
            <a:ext cx="479363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Your recommendation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198830" y="4396121"/>
            <a:ext cx="479363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0"/>
              </a:rPr>
              <a:t>State a position clearly. Ambiguity at escalation forces others to make uninformed calls.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6199132" y="3981585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261142" y="4012591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5</a:t>
            </a:r>
            <a:endParaRPr lang="en-US" sz="1950" dirty="0"/>
          </a:p>
        </p:txBody>
      </p:sp>
      <p:sp>
        <p:nvSpPr>
          <p:cNvPr id="22" name="Text 20"/>
          <p:cNvSpPr/>
          <p:nvPr/>
        </p:nvSpPr>
        <p:spPr>
          <a:xfrm>
            <a:off x="6736487" y="4038437"/>
            <a:ext cx="479373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The person authorized to decide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736487" y="4396121"/>
            <a:ext cx="4793733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0"/>
              </a:rPr>
              <a:t>Name the role with delegated authority — do not leave this implicit.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193813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94038" y="2609949"/>
            <a:ext cx="10636182" cy="4806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2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0"/>
              </a:rPr>
              <a:t>"Proceeding Friday leaves the month-end interface unvalidated. I recommend moving this application to the next wave while releasing the other applications that meet readiness criteria."</a:t>
            </a:r>
            <a:endParaRPr lang="en-US" sz="1200" dirty="0"/>
          </a:p>
        </p:txBody>
      </p:sp>
      <p:sp>
        <p:nvSpPr>
          <p:cNvPr id="4" name="Shape 1"/>
          <p:cNvSpPr/>
          <p:nvPr/>
        </p:nvSpPr>
        <p:spPr>
          <a:xfrm>
            <a:off x="661475" y="2446437"/>
            <a:ext cx="19050" cy="807641"/>
          </a:xfrm>
          <a:prstGeom prst="roundRect">
            <a:avLst>
              <a:gd name="adj" fmla="val 49999"/>
            </a:avLst>
          </a:prstGeom>
          <a:solidFill>
            <a:srgbClr val="43706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61475" y="3487447"/>
            <a:ext cx="10868745" cy="484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0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An Escalation in Practice</a:t>
            </a:r>
            <a:endParaRPr lang="en-US" sz="3050" dirty="0"/>
          </a:p>
        </p:txBody>
      </p:sp>
      <p:sp>
        <p:nvSpPr>
          <p:cNvPr id="6" name="Text 3"/>
          <p:cNvSpPr/>
          <p:nvPr/>
        </p:nvSpPr>
        <p:spPr>
          <a:xfrm>
            <a:off x="661475" y="4174530"/>
            <a:ext cx="10868745" cy="7209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2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0"/>
              </a:rPr>
              <a:t>This example demonstrates what a well-structured escalation looks like. It is specific about the risk, proposes a concrete path forward, and separates the application with the unresolved dependency from those that are cleared to proceed — protecting both the security program and business operations.</a:t>
            </a:r>
            <a:endParaRPr lang="en-US" sz="12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5058966"/>
            <a:ext cx="387539" cy="38754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230679" y="5058966"/>
            <a:ext cx="2932535" cy="242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Name the Risk Precisely</a:t>
            </a:r>
            <a:endParaRPr lang="en-US" sz="1500" dirty="0"/>
          </a:p>
        </p:txBody>
      </p:sp>
      <p:sp>
        <p:nvSpPr>
          <p:cNvPr id="9" name="Text 5"/>
          <p:cNvSpPr/>
          <p:nvPr/>
        </p:nvSpPr>
        <p:spPr>
          <a:xfrm>
            <a:off x="1230679" y="5388372"/>
            <a:ext cx="2932535" cy="9612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2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0"/>
              </a:rPr>
              <a:t>The month-end interface is unvalidated — not "testing is incomplete." Precision makes the risk visible and actionable.</a:t>
            </a:r>
            <a:endParaRPr lang="en-US" sz="12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44879" y="5058966"/>
            <a:ext cx="387539" cy="387548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4914083" y="5058966"/>
            <a:ext cx="2932634" cy="242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Decouple Where Possible</a:t>
            </a:r>
            <a:endParaRPr lang="en-US" sz="1500" dirty="0"/>
          </a:p>
        </p:txBody>
      </p:sp>
      <p:sp>
        <p:nvSpPr>
          <p:cNvPr id="12" name="Text 7"/>
          <p:cNvSpPr/>
          <p:nvPr/>
        </p:nvSpPr>
        <p:spPr>
          <a:xfrm>
            <a:off x="4914083" y="5388372"/>
            <a:ext cx="2932634" cy="9612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2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0"/>
              </a:rPr>
              <a:t>Releasing ready applications while deferring the unready one preserves program momentum without accepting hidden risk.</a:t>
            </a:r>
            <a:endParaRPr lang="en-US" sz="12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28382" y="5058966"/>
            <a:ext cx="387539" cy="387548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8597586" y="5058966"/>
            <a:ext cx="2932634" cy="242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Anchor to the Decision Window</a:t>
            </a:r>
            <a:endParaRPr lang="en-US" sz="1500" dirty="0"/>
          </a:p>
        </p:txBody>
      </p:sp>
      <p:sp>
        <p:nvSpPr>
          <p:cNvPr id="15" name="Text 9"/>
          <p:cNvSpPr/>
          <p:nvPr/>
        </p:nvSpPr>
        <p:spPr>
          <a:xfrm>
            <a:off x="8597586" y="5388372"/>
            <a:ext cx="2932634" cy="7209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2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0"/>
              </a:rPr>
              <a:t>Naming Friday as the constraint forces the decision before it becomes a crisis, not after.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57875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The Four Questions Every PM Must Be Able to Answer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388467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0"/>
              </a:rPr>
              <a:t>At any point in the program lifecycle, the program manager should have clear, documented answers to these four governance questions. If any answer is "unclear" or "TBD," that is a program risk — not an open action item.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2103735"/>
            <a:ext cx="5351725" cy="2156222"/>
          </a:xfrm>
          <a:prstGeom prst="roundRect">
            <a:avLst>
              <a:gd name="adj" fmla="val 3222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833119" y="2275384"/>
            <a:ext cx="496081" cy="496094"/>
          </a:xfrm>
          <a:prstGeom prst="ellipse">
            <a:avLst/>
          </a:prstGeom>
          <a:solidFill>
            <a:srgbClr val="43706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9541" y="2411710"/>
            <a:ext cx="223237" cy="22324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33119" y="2936776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Who approves the design?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833119" y="3294459"/>
            <a:ext cx="5008437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0"/>
              </a:rPr>
              <a:t>The security architect and change authority must have formally accepted the technical approach before implementation begins.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6178495" y="2103735"/>
            <a:ext cx="5351725" cy="2156222"/>
          </a:xfrm>
          <a:prstGeom prst="roundRect">
            <a:avLst>
              <a:gd name="adj" fmla="val 3222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6350139" y="2275384"/>
            <a:ext cx="496081" cy="496094"/>
          </a:xfrm>
          <a:prstGeom prst="ellipse">
            <a:avLst/>
          </a:prstGeom>
          <a:solidFill>
            <a:srgbClr val="43706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86561" y="2411710"/>
            <a:ext cx="223237" cy="22324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6350139" y="2936776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Who validates the business service?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6350139" y="3294459"/>
            <a:ext cx="500843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0"/>
              </a:rPr>
              <a:t>The application or service owner must sign off on readiness — not engineering leads acting as proxies.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661475" y="4425255"/>
            <a:ext cx="5351725" cy="1891605"/>
          </a:xfrm>
          <a:prstGeom prst="roundRect">
            <a:avLst>
              <a:gd name="adj" fmla="val 3672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833119" y="4596904"/>
            <a:ext cx="496081" cy="496094"/>
          </a:xfrm>
          <a:prstGeom prst="ellipse">
            <a:avLst/>
          </a:prstGeom>
          <a:solidFill>
            <a:srgbClr val="43706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9541" y="4733230"/>
            <a:ext cx="223237" cy="22324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33119" y="5258296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Who accepts remaining risk?</a:t>
            </a:r>
            <a:endParaRPr lang="en-US" sz="1600" dirty="0"/>
          </a:p>
        </p:txBody>
      </p:sp>
      <p:sp>
        <p:nvSpPr>
          <p:cNvPr id="18" name="Text 13"/>
          <p:cNvSpPr/>
          <p:nvPr/>
        </p:nvSpPr>
        <p:spPr>
          <a:xfrm>
            <a:off x="833119" y="5615980"/>
            <a:ext cx="500843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0"/>
              </a:rPr>
              <a:t>The authorized risk owner must formally accept residual risk within their delegated authority before cutover.</a:t>
            </a:r>
            <a:endParaRPr lang="en-US" sz="1300" dirty="0"/>
          </a:p>
        </p:txBody>
      </p:sp>
      <p:sp>
        <p:nvSpPr>
          <p:cNvPr id="19" name="Shape 14"/>
          <p:cNvSpPr/>
          <p:nvPr/>
        </p:nvSpPr>
        <p:spPr>
          <a:xfrm>
            <a:off x="6178495" y="4425255"/>
            <a:ext cx="5351725" cy="1891605"/>
          </a:xfrm>
          <a:prstGeom prst="roundRect">
            <a:avLst>
              <a:gd name="adj" fmla="val 3672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5"/>
          <p:cNvSpPr/>
          <p:nvPr/>
        </p:nvSpPr>
        <p:spPr>
          <a:xfrm>
            <a:off x="6350139" y="4596904"/>
            <a:ext cx="496081" cy="496094"/>
          </a:xfrm>
          <a:prstGeom prst="ellipse">
            <a:avLst/>
          </a:prstGeom>
          <a:solidFill>
            <a:srgbClr val="43706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86561" y="4733230"/>
            <a:ext cx="223237" cy="223242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6350139" y="5258296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Who can stop the cutover?</a:t>
            </a:r>
            <a:endParaRPr lang="en-US" sz="1600" dirty="0"/>
          </a:p>
        </p:txBody>
      </p:sp>
      <p:sp>
        <p:nvSpPr>
          <p:cNvPr id="23" name="Text 17"/>
          <p:cNvSpPr/>
          <p:nvPr/>
        </p:nvSpPr>
        <p:spPr>
          <a:xfrm>
            <a:off x="6350139" y="5615980"/>
            <a:ext cx="500843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0"/>
              </a:rPr>
              <a:t>The change authority holds this power. The PM must know this contact and confirm their availability for every change window.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678922"/>
            <a:ext cx="6296860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What "I Own This" Actually Means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661475" y="1426865"/>
            <a:ext cx="6296860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0"/>
              </a:rPr>
              <a:t>The program manager's ownership is integrative, not technical. It spans delivery, dependencies, governance, financials, and escalation — across every workstream simultaneously.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542415" y="2406749"/>
            <a:ext cx="3184842" cy="3789065"/>
          </a:xfrm>
          <a:prstGeom prst="roundRect">
            <a:avLst>
              <a:gd name="adj" fmla="val 3739"/>
            </a:avLst>
          </a:prstGeom>
          <a:solidFill>
            <a:srgbClr val="43706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707710" y="2580465"/>
            <a:ext cx="285425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The PM Does Own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707710" y="2995811"/>
            <a:ext cx="2854254" cy="28775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0"/>
              </a:rPr>
              <a:t>Integrated delivery across all workstreams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0"/>
              </a:rPr>
              <a:t>Dependency identification and cross-team resolution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0"/>
              </a:rPr>
              <a:t>Governance compliance and decision routing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0"/>
              </a:rPr>
              <a:t>Financial tracking and schedule integrity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0"/>
              </a:rPr>
              <a:t>Escalation with evidence and recommendation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4017961" y="2580465"/>
            <a:ext cx="294672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The PM Does Not Own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4017961" y="2995811"/>
            <a:ext cx="2946723" cy="31421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0"/>
              </a:rPr>
              <a:t>Acceptance of residual risk (delegated to risk owner)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0"/>
              </a:rPr>
              <a:t>Security architecture decisions (security architect)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0"/>
              </a:rPr>
              <a:t>Production change authorization (change authority)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0"/>
              </a:rPr>
              <a:t>Business service validation (application owner)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0"/>
              </a:rPr>
              <a:t>Engineering estimates and technical testing (engineering leads)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200283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2483085"/>
            <a:ext cx="10868745" cy="5006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1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Key Takeaways for Enterprise Program Managers</a:t>
            </a:r>
            <a:endParaRPr lang="en-US" sz="3150" dirty="0"/>
          </a:p>
        </p:txBody>
      </p:sp>
      <p:sp>
        <p:nvSpPr>
          <p:cNvPr id="4" name="Text 1"/>
          <p:cNvSpPr/>
          <p:nvPr/>
        </p:nvSpPr>
        <p:spPr>
          <a:xfrm>
            <a:off x="661475" y="3201988"/>
            <a:ext cx="10868745" cy="5046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2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0"/>
              </a:rPr>
              <a:t>Cybersecurity program management at enterprise scale is a governance discipline as much as a delivery discipline. These are the principles that separate effective PMs from coordinators.</a:t>
            </a:r>
            <a:endParaRPr lang="en-US" sz="12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1501" y="3886051"/>
            <a:ext cx="240302" cy="240308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182063" y="3881140"/>
            <a:ext cx="4816751" cy="250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Establish accountability before making commitments</a:t>
            </a:r>
            <a:endParaRPr lang="en-US" sz="1550" dirty="0"/>
          </a:p>
        </p:txBody>
      </p:sp>
      <p:sp>
        <p:nvSpPr>
          <p:cNvPr id="7" name="Text 3"/>
          <p:cNvSpPr/>
          <p:nvPr/>
        </p:nvSpPr>
        <p:spPr>
          <a:xfrm>
            <a:off x="1182063" y="4224536"/>
            <a:ext cx="4816751" cy="7569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2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0"/>
              </a:rPr>
              <a:t>Every role, authority, and decision right must be named before scope and schedule are locked. Gaps discovered mid-delivery become incidents.</a:t>
            </a:r>
            <a:endParaRPr lang="en-US" sz="12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52808" y="3886051"/>
            <a:ext cx="240302" cy="240308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6713370" y="3881140"/>
            <a:ext cx="4816851" cy="250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Manage the integrations, not just the tasks</a:t>
            </a:r>
            <a:endParaRPr lang="en-US" sz="1550" dirty="0"/>
          </a:p>
        </p:txBody>
      </p:sp>
      <p:sp>
        <p:nvSpPr>
          <p:cNvPr id="10" name="Text 5"/>
          <p:cNvSpPr/>
          <p:nvPr/>
        </p:nvSpPr>
        <p:spPr>
          <a:xfrm>
            <a:off x="6713370" y="4224536"/>
            <a:ext cx="4816851" cy="7569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2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0"/>
              </a:rPr>
              <a:t>Individual workstream progress does not equal combined readiness. The PM's unique value is seeing — and resolving — what no single team can see alone.</a:t>
            </a:r>
            <a:endParaRPr lang="en-US" sz="125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1501" y="5296743"/>
            <a:ext cx="240302" cy="240308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1182063" y="5291832"/>
            <a:ext cx="4816751" cy="250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Escalate with structure and a recommendation</a:t>
            </a:r>
            <a:endParaRPr lang="en-US" sz="1550" dirty="0"/>
          </a:p>
        </p:txBody>
      </p:sp>
      <p:sp>
        <p:nvSpPr>
          <p:cNvPr id="13" name="Text 7"/>
          <p:cNvSpPr/>
          <p:nvPr/>
        </p:nvSpPr>
        <p:spPr>
          <a:xfrm>
            <a:off x="1182063" y="5635228"/>
            <a:ext cx="4816751" cy="7569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2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0"/>
              </a:rPr>
              <a:t>Decision-makers need options, implications, deadlines, and a named authority — not status updates. Own the framing, not just the alert.</a:t>
            </a:r>
            <a:endParaRPr lang="en-US" sz="125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52808" y="5296743"/>
            <a:ext cx="240302" cy="240308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6713370" y="5291832"/>
            <a:ext cx="4816851" cy="250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0"/>
              </a:rPr>
              <a:t>Know your interview answer</a:t>
            </a:r>
            <a:endParaRPr lang="en-US" sz="1550" dirty="0"/>
          </a:p>
        </p:txBody>
      </p:sp>
      <p:sp>
        <p:nvSpPr>
          <p:cNvPr id="16" name="Text 9"/>
          <p:cNvSpPr/>
          <p:nvPr/>
        </p:nvSpPr>
        <p:spPr>
          <a:xfrm>
            <a:off x="6713370" y="5635228"/>
            <a:ext cx="4816851" cy="7569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2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0"/>
              </a:rPr>
              <a:t>"I own the integrated delivery process and make sure technical and business decisions reach the right authority with enough evidence to act."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1292</Words>
  <Application>Microsoft Office PowerPoint</Application>
  <PresentationFormat>Widescreen</PresentationFormat>
  <Paragraphs>123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Kanit Light</vt:lpstr>
      <vt:lpstr>Martel Sans</vt:lpstr>
      <vt:lpstr>Martel Sans Bold</vt:lpstr>
      <vt:lpstr>Arial</vt:lpstr>
      <vt:lpstr>Noto Color Emoji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Kimberly Wiethoff</cp:lastModifiedBy>
  <cp:revision>3</cp:revision>
  <dcterms:created xsi:type="dcterms:W3CDTF">2026-11-04T19:18:57Z</dcterms:created>
  <dcterms:modified xsi:type="dcterms:W3CDTF">2026-11-04T19:24:03Z</dcterms:modified>
</cp:coreProperties>
</file>