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Alexandria" panose="020B0604020202020204" charset="-78"/>
      <p:regular r:id="rId15"/>
    </p:embeddedFont>
    <p:embeddedFont>
      <p:font typeface="Nobile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20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46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870048"/>
            <a:ext cx="93852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AI Imperative: Reimagining Leadership for a Responsible Future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4451390" y="2407859"/>
            <a:ext cx="93852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Artificial intelligence is no longer a distant horizon—it's embedded in how organizations operate, innovate, and compete. This transformation brings both opportunity and responsibility, requiring leaders and project managers to reimagine their roles in creating a future where AI drives efficiency, equity, sustainability, and trust.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451390" y="5598081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#AI #Leadership #ProjectManagement #ResponsibleAI #DigitalTransformation #EthicalLeadership #FutureOfWork #Agility #Sustainability #Innovation</a:t>
            </a:r>
            <a:endParaRPr lang="en-US" sz="1550" dirty="0"/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333F3055-0D41-10EF-967E-B27A00F23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91" y="3941295"/>
            <a:ext cx="5919244" cy="10915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8286"/>
            <a:ext cx="925591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Practical Implementation Framework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46020"/>
            <a:ext cx="4215289" cy="4255294"/>
          </a:xfrm>
          <a:prstGeom prst="roundRect">
            <a:avLst>
              <a:gd name="adj" fmla="val 197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15008" y="26672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Foundation Stage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3096458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 AI ethics committee with diverse representation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015008" y="3800951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 organizational AI principles and guidelines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1015008" y="4505444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Conduct AI literacy baseline assessment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15008" y="5209937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Map high-value, low-risk use cases for initial deployment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446020"/>
            <a:ext cx="4215408" cy="4255294"/>
          </a:xfrm>
          <a:prstGeom prst="roundRect">
            <a:avLst>
              <a:gd name="adj" fmla="val 1977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428655" y="26672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Development Stage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28655" y="3096458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 ethical review process for all AI initiatives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5428655" y="3800951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bias testing protocols and documentation standards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5428655" y="4505444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Deploy targeted training for project teams and stakeholders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5428655" y="5209937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 monitoring dashboard for AI system performance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446020"/>
            <a:ext cx="4215289" cy="4255294"/>
          </a:xfrm>
          <a:prstGeom prst="roundRect">
            <a:avLst>
              <a:gd name="adj" fmla="val 197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9842421" y="26672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Maturity Stage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842421" y="3096458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Integrate ethical AI practices into standard operating procedures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9842421" y="3800951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 continuous feedback loops from users and affected communities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9842421" y="4822984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 advanced skills in AI governance and responsible innovation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9842421" y="5845016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Share practices and learnings through industry partnerships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8586"/>
            <a:ext cx="718244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</a:t>
            </a:r>
            <a:r>
              <a:rPr lang="en-US" sz="310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Imperative</a:t>
            </a: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: Our Path Forward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11204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1966555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will continue to accelerate change, disrupt industries, and redefine the nature of work. But its impact—positive or negative—depends on how leaders respond today.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509742" y="3142417"/>
            <a:ext cx="7334369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"The organizations that thrive will not simply adopt AI—they will adopt it responsibly, ensuring that innovation advances both performance and humanity."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6212086" y="3142417"/>
            <a:ext cx="22860" cy="930473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212086" y="4296132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imperative is clear: reimagine leadership through the lenses of agility, sustainability, and ethics to create a future where technology serves human flourishing.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642" y="520184"/>
            <a:ext cx="4729639" cy="591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Takeaways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756642" y="1773317"/>
            <a:ext cx="6464022" cy="2001798"/>
          </a:xfrm>
          <a:prstGeom prst="roundRect">
            <a:avLst>
              <a:gd name="adj" fmla="val 5481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56642" y="1750457"/>
            <a:ext cx="6464022" cy="91440"/>
          </a:xfrm>
          <a:prstGeom prst="roundRect">
            <a:avLst>
              <a:gd name="adj" fmla="val 86898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3704868" y="1489591"/>
            <a:ext cx="567452" cy="567452"/>
          </a:xfrm>
          <a:prstGeom prst="roundRect">
            <a:avLst>
              <a:gd name="adj" fmla="val 16114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75127" y="1631394"/>
            <a:ext cx="226933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8573" y="2246233"/>
            <a:ext cx="504753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is transforming leadership requirements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968573" y="2655213"/>
            <a:ext cx="6040160" cy="90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Traditional management approaches are insufficient for navigating the complex ethical and strategic challenges of AI implementation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7409736" y="1773317"/>
            <a:ext cx="6464022" cy="2001798"/>
          </a:xfrm>
          <a:prstGeom prst="roundRect">
            <a:avLst>
              <a:gd name="adj" fmla="val 5481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409736" y="1750457"/>
            <a:ext cx="6464022" cy="91440"/>
          </a:xfrm>
          <a:prstGeom prst="roundRect">
            <a:avLst>
              <a:gd name="adj" fmla="val 86898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0357961" y="1489591"/>
            <a:ext cx="567452" cy="567452"/>
          </a:xfrm>
          <a:prstGeom prst="roundRect">
            <a:avLst>
              <a:gd name="adj" fmla="val 16114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0528221" y="1631394"/>
            <a:ext cx="226933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621667" y="2246233"/>
            <a:ext cx="3627358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Risk management must evolve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21667" y="2655213"/>
            <a:ext cx="6040160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Leaders must anticipate and mitigate new categories of risk related to bias, privacy, trust, and workforce impact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756642" y="4247912"/>
            <a:ext cx="6464022" cy="1994654"/>
          </a:xfrm>
          <a:prstGeom prst="roundRect">
            <a:avLst>
              <a:gd name="adj" fmla="val 5501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56642" y="4225052"/>
            <a:ext cx="6464022" cy="91440"/>
          </a:xfrm>
          <a:prstGeom prst="roundRect">
            <a:avLst>
              <a:gd name="adj" fmla="val 86898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3704868" y="3964186"/>
            <a:ext cx="567452" cy="567452"/>
          </a:xfrm>
          <a:prstGeom prst="roundRect">
            <a:avLst>
              <a:gd name="adj" fmla="val 16114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3875127" y="4105989"/>
            <a:ext cx="226933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968573" y="4720828"/>
            <a:ext cx="6040160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Project managers become transformation stewards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968573" y="5425321"/>
            <a:ext cx="6040160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Success metrics must expand beyond scope, schedule, and budget to include ethical considerations and societal impact</a:t>
            </a:r>
            <a:endParaRPr lang="en-US" sz="1450" dirty="0"/>
          </a:p>
        </p:txBody>
      </p:sp>
      <p:sp>
        <p:nvSpPr>
          <p:cNvPr id="21" name="Shape 19"/>
          <p:cNvSpPr/>
          <p:nvPr/>
        </p:nvSpPr>
        <p:spPr>
          <a:xfrm>
            <a:off x="7409736" y="4247912"/>
            <a:ext cx="6464022" cy="1994654"/>
          </a:xfrm>
          <a:prstGeom prst="roundRect">
            <a:avLst>
              <a:gd name="adj" fmla="val 5501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7409736" y="4225052"/>
            <a:ext cx="6464022" cy="91440"/>
          </a:xfrm>
          <a:prstGeom prst="roundRect">
            <a:avLst>
              <a:gd name="adj" fmla="val 86898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0357961" y="3964186"/>
            <a:ext cx="567452" cy="567452"/>
          </a:xfrm>
          <a:prstGeom prst="roundRect">
            <a:avLst>
              <a:gd name="adj" fmla="val 16114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10528221" y="4105989"/>
            <a:ext cx="226933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7621667" y="4720828"/>
            <a:ext cx="6040160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Responsible AI requires organization-wide commitment</a:t>
            </a:r>
            <a:endParaRPr lang="en-US" sz="1850" dirty="0"/>
          </a:p>
        </p:txBody>
      </p:sp>
      <p:sp>
        <p:nvSpPr>
          <p:cNvPr id="26" name="Text 24"/>
          <p:cNvSpPr/>
          <p:nvPr/>
        </p:nvSpPr>
        <p:spPr>
          <a:xfrm>
            <a:off x="7621667" y="5425321"/>
            <a:ext cx="6040160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From skills development to cultural transformation, creating a foundation for ethical AI is a collective responsibility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756642" y="6526292"/>
            <a:ext cx="2364819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Next Steps</a:t>
            </a:r>
            <a:endParaRPr lang="en-US" sz="1850" dirty="0"/>
          </a:p>
        </p:txBody>
      </p:sp>
      <p:sp>
        <p:nvSpPr>
          <p:cNvPr id="28" name="Text 26"/>
          <p:cNvSpPr/>
          <p:nvPr/>
        </p:nvSpPr>
        <p:spPr>
          <a:xfrm>
            <a:off x="756642" y="7105531"/>
            <a:ext cx="13117116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Complete our organizational readiness assessment • Identify your first responsible AI pilot project • Join our community of practice for ongoing support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358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Today's Agenda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104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324820"/>
            <a:ext cx="4215289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3469719"/>
            <a:ext cx="29126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Why AI Is an Imperative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898940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competitive necessity and transformative potential of AI adoption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30104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324820"/>
            <a:ext cx="4215408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207437" y="3469719"/>
            <a:ext cx="2729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Risks of Unchecked AI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3898940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Understanding the potential consequences of implementation without governance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30104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324820"/>
            <a:ext cx="4215289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621203" y="3469719"/>
            <a:ext cx="30115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Reimagining Leadership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3898940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New competencies for the AI-driven organization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488120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195530"/>
            <a:ext cx="6422112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93790" y="5340429"/>
            <a:ext cx="38398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Project Management Evolution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5769650"/>
            <a:ext cx="642211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From facilitators to stewards of responsible transformation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414260" y="488120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7414260" y="5195530"/>
            <a:ext cx="6422231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414260" y="5340429"/>
            <a:ext cx="37049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Building a Responsible Future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414260" y="576965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Practical steps toward ethical AI implementation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432917"/>
            <a:ext cx="766298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Why AI Is an Imperative, Not an Option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4451390" y="2152293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Organizations that hesitate risk falling behind in agility, competitiveness, and relevance. The question is no longer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whether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to adopt AI, but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how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to adopt it responsibly.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4451390" y="3010614"/>
            <a:ext cx="4593431" cy="1793796"/>
          </a:xfrm>
          <a:prstGeom prst="roundRect">
            <a:avLst>
              <a:gd name="adj" fmla="val 4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657368" y="3216592"/>
            <a:ext cx="25555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Workforce Dynamics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4657368" y="3645813"/>
            <a:ext cx="41814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Redefining roles, requiring new skills, and reshaping collaboration across teams and departments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9243179" y="3010614"/>
            <a:ext cx="4593431" cy="1793796"/>
          </a:xfrm>
          <a:prstGeom prst="roundRect">
            <a:avLst>
              <a:gd name="adj" fmla="val 4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9449157" y="3216592"/>
            <a:ext cx="32400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Strategic Decision-Making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9449157" y="3645813"/>
            <a:ext cx="41814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Offering faster, data-driven insights that influence organizational direction and competitive positioning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4451390" y="5002768"/>
            <a:ext cx="4593431" cy="1793796"/>
          </a:xfrm>
          <a:prstGeom prst="roundRect">
            <a:avLst>
              <a:gd name="adj" fmla="val 4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4657368" y="5208746"/>
            <a:ext cx="28830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Customer Expectations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4657368" y="5637967"/>
            <a:ext cx="41814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Driving demand for personalization, immediacy, and seamless experiences across all touchpoints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9243179" y="5002768"/>
            <a:ext cx="4593431" cy="1793796"/>
          </a:xfrm>
          <a:prstGeom prst="roundRect">
            <a:avLst>
              <a:gd name="adj" fmla="val 4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9449157" y="52087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Innovation Cycles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9449157" y="5637967"/>
            <a:ext cx="41814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Accelerating the pace at which new products and services are conceived, developed, and brought to market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2479"/>
            <a:ext cx="518195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Risks of Unchecked AI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6754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Without proper governance, AI implementation can create serious unintended consequences that undermine organizational goals and societal trust.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533769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FFB3B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2821424"/>
            <a:ext cx="248007" cy="1983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38513" y="2781657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stakes are high: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According to recent studies, 65% of consumers would stop using a company's services if they discovered AI was being used unethically.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3917752"/>
            <a:ext cx="6422231" cy="1824276"/>
          </a:xfrm>
          <a:prstGeom prst="roundRect">
            <a:avLst>
              <a:gd name="adj" fmla="val 4569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3917752"/>
            <a:ext cx="45720" cy="1824276"/>
          </a:xfrm>
          <a:prstGeom prst="roundRect">
            <a:avLst>
              <a:gd name="adj" fmla="val 182326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60728" y="41389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Bias and Inequity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60728" y="4568190"/>
            <a:ext cx="5934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Algorithms can reinforce historical prejudices in hiring, lending, healthcare, and customer service, perpetuating systemic disadvantages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414379" y="3917752"/>
            <a:ext cx="6422231" cy="1824276"/>
          </a:xfrm>
          <a:prstGeom prst="roundRect">
            <a:avLst>
              <a:gd name="adj" fmla="val 4569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7414379" y="3917752"/>
            <a:ext cx="45720" cy="1824276"/>
          </a:xfrm>
          <a:prstGeom prst="roundRect">
            <a:avLst>
              <a:gd name="adj" fmla="val 182326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681317" y="41389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Privacy Concerns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7681317" y="4568190"/>
            <a:ext cx="59340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Massive data collection and processing raises significant ethical questions and regulatory compliance challenges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793790" y="5940385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793790" y="5940385"/>
            <a:ext cx="45720" cy="1506736"/>
          </a:xfrm>
          <a:prstGeom prst="roundRect">
            <a:avLst>
              <a:gd name="adj" fmla="val 182326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1060728" y="61616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Erosion of Trust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1060728" y="6590824"/>
            <a:ext cx="59340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Opaque decision-making creates fear and skepticism among employees, customers, and broader stakeholders</a:t>
            </a:r>
            <a:endParaRPr lang="en-US" sz="1550" dirty="0"/>
          </a:p>
        </p:txBody>
      </p:sp>
      <p:sp>
        <p:nvSpPr>
          <p:cNvPr id="19" name="Shape 16"/>
          <p:cNvSpPr/>
          <p:nvPr/>
        </p:nvSpPr>
        <p:spPr>
          <a:xfrm>
            <a:off x="7414379" y="5940385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7"/>
          <p:cNvSpPr/>
          <p:nvPr/>
        </p:nvSpPr>
        <p:spPr>
          <a:xfrm>
            <a:off x="7414379" y="5940385"/>
            <a:ext cx="45720" cy="1506736"/>
          </a:xfrm>
          <a:prstGeom prst="roundRect">
            <a:avLst>
              <a:gd name="adj" fmla="val 182326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7681317" y="61616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Workforce Anxiety</a:t>
            </a:r>
            <a:endParaRPr lang="en-US" sz="1950" dirty="0"/>
          </a:p>
        </p:txBody>
      </p:sp>
      <p:sp>
        <p:nvSpPr>
          <p:cNvPr id="22" name="Text 19"/>
          <p:cNvSpPr/>
          <p:nvPr/>
        </p:nvSpPr>
        <p:spPr>
          <a:xfrm>
            <a:off x="7681317" y="6590824"/>
            <a:ext cx="59340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Fear of job displacement can create resistance to change and overshadow opportunities for growth and reskilling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6667"/>
            <a:ext cx="796016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Reimagining Leadership in the Age of AI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84963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leaders of tomorrow must expand their skillsets beyond traditional management competencies to guide organizations through AI-driven transformation.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254091" y="30838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Ethical Oversight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513058"/>
            <a:ext cx="394120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Embedding fairness, transparency, and accountability in every AI initiative from conception to implementation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66" y="3675043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30838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Agile Governance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513058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Balancing innovation speed with controls that prevent misuse and ensure responsible implementation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335" y="3675043"/>
            <a:ext cx="296942" cy="3711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515094"/>
            <a:ext cx="35799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Human-Centered Leadership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5284" y="5944314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Addressing workforce concerns with empathy, continuous communication, and meaningful reskilling opportunities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335" y="5934611"/>
            <a:ext cx="296942" cy="3711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254091" y="55150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Systems Thinking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5944314"/>
            <a:ext cx="394120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Viewing AI adoption as transformations that ripple across business models, organizational cultures, and societies</a:t>
            </a:r>
            <a:endParaRPr lang="en-US" sz="15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766" y="5934611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065014"/>
            <a:ext cx="808053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Leadership Case Study: </a:t>
            </a:r>
            <a:r>
              <a:rPr lang="en-US" sz="310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Acme Healthcare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4451390" y="19827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Challenge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4451390" y="2491264"/>
            <a:ext cx="44505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Implementing an AI diagnostic tool that needed to be both clinically effective and ethically sound across diverse patient populations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4451390" y="3959781"/>
            <a:ext cx="26490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Leadership Approach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4451390" y="4468297"/>
            <a:ext cx="44505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Assembled cross-functional ethics committee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451390" y="5172789"/>
            <a:ext cx="44505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Conducted thorough bias audits during development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451390" y="5877282"/>
            <a:ext cx="44505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Implemented transparency protocols for medical staff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9393674" y="19827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Results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9393674" y="2491264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15% improvement in diagnostic accuracy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9393674" y="2878217"/>
            <a:ext cx="44505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Reduced disparities in treatment recommendations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9393674" y="3582710"/>
            <a:ext cx="44505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97% physician trust in system recommendations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9393674" y="4287203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Award-winning approach to AI governance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9393674" y="4827984"/>
            <a:ext cx="4450556" cy="2113359"/>
          </a:xfrm>
          <a:prstGeom prst="roundRect">
            <a:avLst>
              <a:gd name="adj" fmla="val 3944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032" y="5115639"/>
            <a:ext cx="248007" cy="198358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10038398" y="5075873"/>
            <a:ext cx="360747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Key Insight: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The most successful implementation came not from technical excellence alone, but from leadership that prioritized both innovation and ethics.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317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7596" y="527685"/>
            <a:ext cx="7262336" cy="479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Evolving Role of Project Managers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767596" y="1223367"/>
            <a:ext cx="9437608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Project managers stand at the intersection of strategy and execution. In the age of AI, their responsibilities expand far beyond traditional scope, schedule, and budget management.</a:t>
            </a:r>
            <a:endParaRPr lang="en-US" sz="15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96" y="2053352"/>
            <a:ext cx="959406" cy="141267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918811" y="2245162"/>
            <a:ext cx="3377327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Cross-Functional Leadership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1918811" y="2660094"/>
            <a:ext cx="8286393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Guiding diverse teams through uncertainty and complexity, bridging technical, ethical, and business perspectives</a:t>
            </a:r>
            <a:endParaRPr lang="en-US" sz="15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96" y="3466028"/>
            <a:ext cx="959406" cy="141267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18811" y="3657838"/>
            <a:ext cx="2398633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Ethical Integration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1918811" y="4072771"/>
            <a:ext cx="8286393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Embedding ethical reviews, bias testing, and impact assessments into standard project lifecycles and gates</a:t>
            </a:r>
            <a:endParaRPr lang="en-US" sz="15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96" y="4878705"/>
            <a:ext cx="959406" cy="141267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918811" y="5070515"/>
            <a:ext cx="2411373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Strategic Alignment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1918811" y="5485448"/>
            <a:ext cx="8286393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Ensuring AI adoption aligns with business goals, organizational values, and stakeholder expectations</a:t>
            </a:r>
            <a:endParaRPr lang="en-US" sz="15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96" y="6291382"/>
            <a:ext cx="959406" cy="1412677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918811" y="6483191"/>
            <a:ext cx="2506385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Outcome Monitoring</a:t>
            </a:r>
            <a:endParaRPr lang="en-US" sz="1850" dirty="0"/>
          </a:p>
        </p:txBody>
      </p:sp>
      <p:sp>
        <p:nvSpPr>
          <p:cNvPr id="16" name="Text 9"/>
          <p:cNvSpPr/>
          <p:nvPr/>
        </p:nvSpPr>
        <p:spPr>
          <a:xfrm>
            <a:off x="1918811" y="6898124"/>
            <a:ext cx="8286393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Tracking results not just for efficiency and ROI, but for fairness, transparency, and long-term sustainability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017865"/>
            <a:ext cx="93852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From Project Manager to </a:t>
            </a:r>
            <a:r>
              <a:rPr lang="en-US" sz="310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Transformation Steward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4451390" y="2431733"/>
            <a:ext cx="39919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Traditional Project Management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4451390" y="2940248"/>
            <a:ext cx="4351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Focus on deliverables and deadlines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4451390" y="3327202"/>
            <a:ext cx="4351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Success measured by scope, time, cost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451390" y="3714155"/>
            <a:ext cx="4351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Risk management centered on project completion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451390" y="4418648"/>
            <a:ext cx="4351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 coordination within defined boundaries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451390" y="5123140"/>
            <a:ext cx="4351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Technical requirements as primary constraints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9294971" y="2431733"/>
            <a:ext cx="38240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Transformation Stewardship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9294971" y="2940248"/>
            <a:ext cx="454914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Focus on organizational and societal impact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9294971" y="3327202"/>
            <a:ext cx="45491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Success includes equity, trust, and sustainability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9294971" y="4031694"/>
            <a:ext cx="45491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Risk management extends to long-term implications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9294971" y="4736187"/>
            <a:ext cx="454914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Ecosystem orchestration across boundaries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9294971" y="5123140"/>
            <a:ext cx="45491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Ethical considerations as primary constraints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4451390" y="6050875"/>
            <a:ext cx="9385221" cy="1160740"/>
          </a:xfrm>
          <a:prstGeom prst="roundRect">
            <a:avLst>
              <a:gd name="adj" fmla="val 7182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748" y="6338530"/>
            <a:ext cx="248007" cy="198358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5096113" y="6298763"/>
            <a:ext cx="85421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Project managers are evolving from execution specialists to ethical guardians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who balance technological possibility with human needs and societal responsibility.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0341"/>
            <a:ext cx="592836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Building a Responsible Future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71330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Reimagining leadership with AI requires a holistic approach that touches every aspect of the organization—from skills development to cultural transformation.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571631"/>
            <a:ext cx="6422231" cy="2319576"/>
          </a:xfrm>
          <a:prstGeom prst="roundRect">
            <a:avLst>
              <a:gd name="adj" fmla="val 35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999768" y="2777609"/>
            <a:ext cx="26219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Reskill the Workforce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320682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Invest in AI literacy across all levels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35937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 data ethics competencies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99768" y="398073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 human-AI collaboration capabilities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99768" y="436768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continuous learning pathways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414379" y="2571631"/>
            <a:ext cx="6422231" cy="2319576"/>
          </a:xfrm>
          <a:prstGeom prst="roundRect">
            <a:avLst>
              <a:gd name="adj" fmla="val 35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620357" y="2777609"/>
            <a:ext cx="31105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Redefine Success Metrics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620357" y="320682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 beyond traditional project KPIs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620357" y="35937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Measure stakeholder trust and engagement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620357" y="398073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Assess societal and environmental impact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620357" y="436768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 equity and inclusion outcomes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089565"/>
            <a:ext cx="6422231" cy="2319576"/>
          </a:xfrm>
          <a:prstGeom prst="roundRect">
            <a:avLst>
              <a:gd name="adj" fmla="val 35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999768" y="5295543"/>
            <a:ext cx="35581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Foster Shared Accountability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999768" y="572476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Make ethics everyone's responsibility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999768" y="611171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cross-functional governance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999768" y="649866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Engage external stakeholders and communities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999768" y="688562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 feedback loops for continuous improvement</a:t>
            </a:r>
            <a:endParaRPr lang="en-US" sz="1550" dirty="0"/>
          </a:p>
        </p:txBody>
      </p:sp>
      <p:sp>
        <p:nvSpPr>
          <p:cNvPr id="22" name="Shape 20"/>
          <p:cNvSpPr/>
          <p:nvPr/>
        </p:nvSpPr>
        <p:spPr>
          <a:xfrm>
            <a:off x="7414379" y="5089565"/>
            <a:ext cx="6422231" cy="2319576"/>
          </a:xfrm>
          <a:prstGeom prst="roundRect">
            <a:avLst>
              <a:gd name="adj" fmla="val 35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7620357" y="5295543"/>
            <a:ext cx="31470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Create a Learning Culture</a:t>
            </a:r>
            <a:endParaRPr lang="en-US" sz="1950" dirty="0"/>
          </a:p>
        </p:txBody>
      </p:sp>
      <p:sp>
        <p:nvSpPr>
          <p:cNvPr id="24" name="Text 22"/>
          <p:cNvSpPr/>
          <p:nvPr/>
        </p:nvSpPr>
        <p:spPr>
          <a:xfrm>
            <a:off x="7620357" y="572476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Encourage experimentation with guardrails</a:t>
            </a:r>
            <a:endParaRPr lang="en-US" sz="1550" dirty="0"/>
          </a:p>
        </p:txBody>
      </p:sp>
      <p:sp>
        <p:nvSpPr>
          <p:cNvPr id="25" name="Text 23"/>
          <p:cNvSpPr/>
          <p:nvPr/>
        </p:nvSpPr>
        <p:spPr>
          <a:xfrm>
            <a:off x="7620357" y="611171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Normalize transparency about challenges</a:t>
            </a:r>
            <a:endParaRPr lang="en-US" sz="1550" dirty="0"/>
          </a:p>
        </p:txBody>
      </p:sp>
      <p:sp>
        <p:nvSpPr>
          <p:cNvPr id="26" name="Text 24"/>
          <p:cNvSpPr/>
          <p:nvPr/>
        </p:nvSpPr>
        <p:spPr>
          <a:xfrm>
            <a:off x="7620357" y="649866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Share lessons across organizational silos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7620357" y="688562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Celebrate responsible innovation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1194</Words>
  <Application>Microsoft Office PowerPoint</Application>
  <PresentationFormat>Custom</PresentationFormat>
  <Paragraphs>156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Nobile</vt:lpstr>
      <vt:lpstr>Alexandria Light</vt:lpstr>
      <vt:lpstr>Arial</vt:lpstr>
      <vt:lpstr>Alexandria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3</cp:revision>
  <dcterms:created xsi:type="dcterms:W3CDTF">2025-08-25T19:08:31Z</dcterms:created>
  <dcterms:modified xsi:type="dcterms:W3CDTF">2026-04-19T22:26:20Z</dcterms:modified>
</cp:coreProperties>
</file>