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Alexandria" panose="020B0604020202020204" charset="-78"/>
      <p:regular r:id="rId15"/>
    </p:embeddedFont>
    <p:embeddedFont>
      <p:font typeface="Nobile"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05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12846"/>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Silent Shield: Protecting Agile Teams from Distractions to Maximize Delivery</a:t>
            </a:r>
            <a:endParaRPr lang="en-US" sz="3900" dirty="0"/>
          </a:p>
        </p:txBody>
      </p:sp>
      <p:sp>
        <p:nvSpPr>
          <p:cNvPr id="4" name="Text 1"/>
          <p:cNvSpPr/>
          <p:nvPr/>
        </p:nvSpPr>
        <p:spPr>
          <a:xfrm>
            <a:off x="6280190" y="3970734"/>
            <a:ext cx="7556421"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 today's hyperconnected digital workplace, Agile teams face an overwhelming flood of interruptions that threaten their ability to deliver value. The Scrum Engineer emerges as the crucial guardian—a </a:t>
            </a:r>
            <a:r>
              <a:rPr lang="en-US" sz="1550" b="1" dirty="0">
                <a:solidFill>
                  <a:srgbClr val="404155"/>
                </a:solidFill>
                <a:latin typeface="Nobile" pitchFamily="34" charset="0"/>
                <a:ea typeface="Nobile" pitchFamily="34" charset="-122"/>
                <a:cs typeface="Nobile" pitchFamily="34" charset="-120"/>
              </a:rPr>
              <a:t>silent shield</a:t>
            </a:r>
            <a:r>
              <a:rPr lang="en-US" sz="1550" dirty="0">
                <a:solidFill>
                  <a:srgbClr val="404155"/>
                </a:solidFill>
                <a:latin typeface="Nobile" pitchFamily="34" charset="0"/>
                <a:ea typeface="Nobile" pitchFamily="34" charset="-122"/>
                <a:cs typeface="Nobile" pitchFamily="34" charset="-120"/>
              </a:rPr>
              <a:t> who creates the protective environment teams need to thrive and consistently meet their commitments.</a:t>
            </a:r>
            <a:endParaRPr lang="en-US" sz="1550" dirty="0"/>
          </a:p>
        </p:txBody>
      </p:sp>
      <p:sp>
        <p:nvSpPr>
          <p:cNvPr id="5" name="Text 2"/>
          <p:cNvSpPr/>
          <p:nvPr/>
        </p:nvSpPr>
        <p:spPr>
          <a:xfrm>
            <a:off x="6280190" y="6805803"/>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#AgileLeadership #ScrumEngineer #ScrumMastery #TeamFocus #ProjectManagement #AgileDelivery #ContinuousImprovement #TeamSuccess</a:t>
            </a:r>
            <a:endParaRPr lang="en-US" sz="1550" dirty="0"/>
          </a:p>
        </p:txBody>
      </p:sp>
      <p:sp>
        <p:nvSpPr>
          <p:cNvPr id="6" name="Shape 2">
            <a:extLst>
              <a:ext uri="{FF2B5EF4-FFF2-40B4-BE49-F238E27FC236}">
                <a16:creationId xmlns:a16="http://schemas.microsoft.com/office/drawing/2014/main" id="{6EF08F6F-6FC2-C95E-E644-55AF20CA461B}"/>
              </a:ext>
            </a:extLst>
          </p:cNvPr>
          <p:cNvSpPr/>
          <p:nvPr/>
        </p:nvSpPr>
        <p:spPr>
          <a:xfrm>
            <a:off x="6292382" y="6125575"/>
            <a:ext cx="317540" cy="317540"/>
          </a:xfrm>
          <a:prstGeom prst="roundRect">
            <a:avLst>
              <a:gd name="adj" fmla="val 28793492"/>
            </a:avLst>
          </a:prstGeom>
          <a:solidFill>
            <a:srgbClr val="7BCC95"/>
          </a:solidFill>
          <a:ln w="7620">
            <a:solidFill>
              <a:srgbClr val="FFFFFF"/>
            </a:solidFill>
            <a:prstDash val="solid"/>
          </a:ln>
        </p:spPr>
        <p:txBody>
          <a:bodyPr/>
          <a:lstStyle/>
          <a:p>
            <a:endParaRPr lang="en-US"/>
          </a:p>
        </p:txBody>
      </p:sp>
      <p:sp>
        <p:nvSpPr>
          <p:cNvPr id="7" name="Text 3">
            <a:extLst>
              <a:ext uri="{FF2B5EF4-FFF2-40B4-BE49-F238E27FC236}">
                <a16:creationId xmlns:a16="http://schemas.microsoft.com/office/drawing/2014/main" id="{D315DA55-21FD-F235-53F7-851BD5794851}"/>
              </a:ext>
            </a:extLst>
          </p:cNvPr>
          <p:cNvSpPr/>
          <p:nvPr/>
        </p:nvSpPr>
        <p:spPr>
          <a:xfrm>
            <a:off x="6368463" y="6235589"/>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8383C"/>
                </a:solidFill>
                <a:latin typeface="Nobile Medium" pitchFamily="34" charset="0"/>
                <a:ea typeface="Nobile Medium" pitchFamily="34" charset="-122"/>
                <a:cs typeface="Nobile Medium" pitchFamily="34" charset="-120"/>
              </a:rPr>
              <a:t>kW</a:t>
            </a:r>
            <a:endParaRPr lang="en-US" sz="750" dirty="0"/>
          </a:p>
        </p:txBody>
      </p:sp>
      <p:sp>
        <p:nvSpPr>
          <p:cNvPr id="8" name="Text 4">
            <a:extLst>
              <a:ext uri="{FF2B5EF4-FFF2-40B4-BE49-F238E27FC236}">
                <a16:creationId xmlns:a16="http://schemas.microsoft.com/office/drawing/2014/main" id="{D430EF83-6936-1337-1ADF-D81D07DA80F4}"/>
              </a:ext>
            </a:extLst>
          </p:cNvPr>
          <p:cNvSpPr/>
          <p:nvPr/>
        </p:nvSpPr>
        <p:spPr>
          <a:xfrm>
            <a:off x="6709100" y="6110692"/>
            <a:ext cx="2749034" cy="347305"/>
          </a:xfrm>
          <a:prstGeom prst="rect">
            <a:avLst/>
          </a:prstGeom>
          <a:noFill/>
          <a:ln/>
        </p:spPr>
        <p:txBody>
          <a:bodyPr wrap="none" lIns="0" tIns="0" rIns="0" bIns="0" rtlCol="0" anchor="t"/>
          <a:lstStyle/>
          <a:p>
            <a:pPr marL="0" indent="0" algn="l">
              <a:lnSpc>
                <a:spcPts val="2700"/>
              </a:lnSpc>
              <a:buNone/>
            </a:pPr>
            <a:r>
              <a:rPr lang="en-US" sz="1950" b="1" dirty="0">
                <a:solidFill>
                  <a:srgbClr val="404155"/>
                </a:solidFill>
                <a:latin typeface="Nobile Bold" pitchFamily="34" charset="0"/>
                <a:ea typeface="Nobile Bold" pitchFamily="34" charset="-122"/>
                <a:cs typeface="Nobile Bold" pitchFamily="34" charset="-120"/>
              </a:rPr>
              <a:t>by Kimberly Wiethoff, MBA, PMP, PMI-ACP</a:t>
            </a:r>
            <a:endParaRPr lang="en-US" sz="1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552450"/>
            <a:ext cx="13007459"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Ceremony Protection: Keeping Agile Rituals Focused and Efficient</a:t>
            </a:r>
            <a:endParaRPr lang="en-US" sz="3100" dirty="0"/>
          </a:p>
        </p:txBody>
      </p:sp>
      <p:sp>
        <p:nvSpPr>
          <p:cNvPr id="3" name="Text 1"/>
          <p:cNvSpPr/>
          <p:nvPr/>
        </p:nvSpPr>
        <p:spPr>
          <a:xfrm>
            <a:off x="793790" y="112842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Agile ceremonies are designed to be </a:t>
            </a:r>
            <a:r>
              <a:rPr lang="en-US" sz="1550" b="1" dirty="0">
                <a:solidFill>
                  <a:srgbClr val="404155"/>
                </a:solidFill>
                <a:latin typeface="Nobile" pitchFamily="34" charset="0"/>
                <a:ea typeface="Nobile" pitchFamily="34" charset="-122"/>
                <a:cs typeface="Nobile" pitchFamily="34" charset="-120"/>
              </a:rPr>
              <a:t>time-boxed, focused, and purposeful</a:t>
            </a:r>
            <a:r>
              <a:rPr lang="en-US" sz="1550" dirty="0">
                <a:solidFill>
                  <a:srgbClr val="404155"/>
                </a:solidFill>
                <a:latin typeface="Nobile" pitchFamily="34" charset="0"/>
                <a:ea typeface="Nobile" pitchFamily="34" charset="-122"/>
                <a:cs typeface="Nobile" pitchFamily="34" charset="-120"/>
              </a:rPr>
              <a:t>. When these sessions become unfocused discussion forums or get hijacked by unrelated issues, they lose their effectiveness and become sources of frustration rather than value.</a:t>
            </a:r>
            <a:endParaRPr lang="en-US" sz="1550" dirty="0"/>
          </a:p>
        </p:txBody>
      </p:sp>
      <p:sp>
        <p:nvSpPr>
          <p:cNvPr id="4" name="Shape 2"/>
          <p:cNvSpPr/>
          <p:nvPr/>
        </p:nvSpPr>
        <p:spPr>
          <a:xfrm>
            <a:off x="793790" y="1986748"/>
            <a:ext cx="6422231" cy="2587466"/>
          </a:xfrm>
          <a:prstGeom prst="roundRect">
            <a:avLst>
              <a:gd name="adj" fmla="val 3222"/>
            </a:avLst>
          </a:prstGeom>
          <a:solidFill>
            <a:srgbClr val="D2DDF9"/>
          </a:solidFill>
          <a:ln w="7620">
            <a:solidFill>
              <a:srgbClr val="B8C3DF"/>
            </a:solidFill>
            <a:prstDash val="solid"/>
          </a:ln>
        </p:spPr>
        <p:txBody>
          <a:bodyPr/>
          <a:lstStyle/>
          <a:p>
            <a:endParaRPr lang="en-US"/>
          </a:p>
        </p:txBody>
      </p:sp>
      <p:sp>
        <p:nvSpPr>
          <p:cNvPr id="5" name="Shape 3"/>
          <p:cNvSpPr/>
          <p:nvPr/>
        </p:nvSpPr>
        <p:spPr>
          <a:xfrm>
            <a:off x="999768" y="2192726"/>
            <a:ext cx="595313" cy="595313"/>
          </a:xfrm>
          <a:prstGeom prst="roundRect">
            <a:avLst>
              <a:gd name="adj" fmla="val 15358451"/>
            </a:avLst>
          </a:prstGeom>
          <a:solidFill>
            <a:srgbClr val="1B54DA"/>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1163479" y="2322862"/>
            <a:ext cx="267891" cy="334923"/>
          </a:xfrm>
          <a:prstGeom prst="rect">
            <a:avLst/>
          </a:prstGeom>
        </p:spPr>
      </p:pic>
      <p:sp>
        <p:nvSpPr>
          <p:cNvPr id="7" name="Text 4"/>
          <p:cNvSpPr/>
          <p:nvPr/>
        </p:nvSpPr>
        <p:spPr>
          <a:xfrm>
            <a:off x="999768" y="298639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Daily Standups</a:t>
            </a:r>
            <a:endParaRPr lang="en-US" sz="1950" dirty="0"/>
          </a:p>
        </p:txBody>
      </p:sp>
      <p:sp>
        <p:nvSpPr>
          <p:cNvPr id="8" name="Text 5"/>
          <p:cNvSpPr/>
          <p:nvPr/>
        </p:nvSpPr>
        <p:spPr>
          <a:xfrm>
            <a:off x="999768" y="3415617"/>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Protect the 15-minute timebox by keeping discussions focused on yesterday's work, today's plans, and current blockers. Defer detailed technical discussions to separate sessions.</a:t>
            </a:r>
            <a:endParaRPr lang="en-US" sz="1550" dirty="0"/>
          </a:p>
        </p:txBody>
      </p:sp>
      <p:sp>
        <p:nvSpPr>
          <p:cNvPr id="9" name="Shape 6"/>
          <p:cNvSpPr/>
          <p:nvPr/>
        </p:nvSpPr>
        <p:spPr>
          <a:xfrm>
            <a:off x="7414379" y="1986748"/>
            <a:ext cx="6422231" cy="2587466"/>
          </a:xfrm>
          <a:prstGeom prst="roundRect">
            <a:avLst>
              <a:gd name="adj" fmla="val 3222"/>
            </a:avLst>
          </a:prstGeom>
          <a:solidFill>
            <a:srgbClr val="D2DDF9"/>
          </a:solidFill>
          <a:ln w="7620">
            <a:solidFill>
              <a:srgbClr val="B8C3DF"/>
            </a:solidFill>
            <a:prstDash val="solid"/>
          </a:ln>
        </p:spPr>
        <p:txBody>
          <a:bodyPr/>
          <a:lstStyle/>
          <a:p>
            <a:endParaRPr lang="en-US"/>
          </a:p>
        </p:txBody>
      </p:sp>
      <p:sp>
        <p:nvSpPr>
          <p:cNvPr id="10" name="Shape 7"/>
          <p:cNvSpPr/>
          <p:nvPr/>
        </p:nvSpPr>
        <p:spPr>
          <a:xfrm>
            <a:off x="7620357" y="2192726"/>
            <a:ext cx="595313" cy="595313"/>
          </a:xfrm>
          <a:prstGeom prst="roundRect">
            <a:avLst>
              <a:gd name="adj" fmla="val 15358451"/>
            </a:avLst>
          </a:prstGeom>
          <a:solidFill>
            <a:srgbClr val="1B54DA"/>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7784068" y="2322862"/>
            <a:ext cx="267891" cy="334923"/>
          </a:xfrm>
          <a:prstGeom prst="rect">
            <a:avLst/>
          </a:prstGeom>
        </p:spPr>
      </p:pic>
      <p:sp>
        <p:nvSpPr>
          <p:cNvPr id="12" name="Text 8"/>
          <p:cNvSpPr/>
          <p:nvPr/>
        </p:nvSpPr>
        <p:spPr>
          <a:xfrm>
            <a:off x="7620357" y="298639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Sprint Planning</a:t>
            </a:r>
            <a:endParaRPr lang="en-US" sz="1950" dirty="0"/>
          </a:p>
        </p:txBody>
      </p:sp>
      <p:sp>
        <p:nvSpPr>
          <p:cNvPr id="13" name="Text 9"/>
          <p:cNvSpPr/>
          <p:nvPr/>
        </p:nvSpPr>
        <p:spPr>
          <a:xfrm>
            <a:off x="7620357" y="3415617"/>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Ensure planning sessions focus on commitment and task breakdown rather than becoming extended requirements discussions or architectural debates.</a:t>
            </a:r>
            <a:endParaRPr lang="en-US" sz="1550" dirty="0"/>
          </a:p>
        </p:txBody>
      </p:sp>
      <p:sp>
        <p:nvSpPr>
          <p:cNvPr id="14" name="Shape 10"/>
          <p:cNvSpPr/>
          <p:nvPr/>
        </p:nvSpPr>
        <p:spPr>
          <a:xfrm>
            <a:off x="793790" y="4772573"/>
            <a:ext cx="6422231" cy="2587466"/>
          </a:xfrm>
          <a:prstGeom prst="roundRect">
            <a:avLst>
              <a:gd name="adj" fmla="val 3222"/>
            </a:avLst>
          </a:prstGeom>
          <a:solidFill>
            <a:srgbClr val="D2DDF9"/>
          </a:solidFill>
          <a:ln w="7620">
            <a:solidFill>
              <a:srgbClr val="B8C3DF"/>
            </a:solidFill>
            <a:prstDash val="solid"/>
          </a:ln>
        </p:spPr>
        <p:txBody>
          <a:bodyPr/>
          <a:lstStyle/>
          <a:p>
            <a:endParaRPr lang="en-US"/>
          </a:p>
        </p:txBody>
      </p:sp>
      <p:sp>
        <p:nvSpPr>
          <p:cNvPr id="15" name="Shape 11"/>
          <p:cNvSpPr/>
          <p:nvPr/>
        </p:nvSpPr>
        <p:spPr>
          <a:xfrm>
            <a:off x="999768" y="4978551"/>
            <a:ext cx="595313" cy="595313"/>
          </a:xfrm>
          <a:prstGeom prst="roundRect">
            <a:avLst>
              <a:gd name="adj" fmla="val 15358451"/>
            </a:avLst>
          </a:prstGeom>
          <a:solidFill>
            <a:srgbClr val="1B54DA"/>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1163479" y="5108686"/>
            <a:ext cx="267891" cy="334923"/>
          </a:xfrm>
          <a:prstGeom prst="rect">
            <a:avLst/>
          </a:prstGeom>
        </p:spPr>
      </p:pic>
      <p:sp>
        <p:nvSpPr>
          <p:cNvPr id="17" name="Text 12"/>
          <p:cNvSpPr/>
          <p:nvPr/>
        </p:nvSpPr>
        <p:spPr>
          <a:xfrm>
            <a:off x="999768" y="577222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Sprint Reviews</a:t>
            </a:r>
            <a:endParaRPr lang="en-US" sz="1950" dirty="0"/>
          </a:p>
        </p:txBody>
      </p:sp>
      <p:sp>
        <p:nvSpPr>
          <p:cNvPr id="18" name="Text 13"/>
          <p:cNvSpPr/>
          <p:nvPr/>
        </p:nvSpPr>
        <p:spPr>
          <a:xfrm>
            <a:off x="999768" y="6201442"/>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Keep demonstrations focused on completed work and gather stakeholder feedback efficiently, preventing scope creep discussions from derailing the session.</a:t>
            </a:r>
            <a:endParaRPr lang="en-US" sz="1550" dirty="0"/>
          </a:p>
        </p:txBody>
      </p:sp>
      <p:sp>
        <p:nvSpPr>
          <p:cNvPr id="19" name="Shape 14"/>
          <p:cNvSpPr/>
          <p:nvPr/>
        </p:nvSpPr>
        <p:spPr>
          <a:xfrm>
            <a:off x="7414379" y="4772573"/>
            <a:ext cx="6422231" cy="2587466"/>
          </a:xfrm>
          <a:prstGeom prst="roundRect">
            <a:avLst>
              <a:gd name="adj" fmla="val 3222"/>
            </a:avLst>
          </a:prstGeom>
          <a:solidFill>
            <a:srgbClr val="D2DDF9"/>
          </a:solidFill>
          <a:ln w="7620">
            <a:solidFill>
              <a:srgbClr val="B8C3DF"/>
            </a:solidFill>
            <a:prstDash val="solid"/>
          </a:ln>
        </p:spPr>
        <p:txBody>
          <a:bodyPr/>
          <a:lstStyle/>
          <a:p>
            <a:endParaRPr lang="en-US"/>
          </a:p>
        </p:txBody>
      </p:sp>
      <p:sp>
        <p:nvSpPr>
          <p:cNvPr id="20" name="Shape 15"/>
          <p:cNvSpPr/>
          <p:nvPr/>
        </p:nvSpPr>
        <p:spPr>
          <a:xfrm>
            <a:off x="7620357" y="4978551"/>
            <a:ext cx="595313" cy="595313"/>
          </a:xfrm>
          <a:prstGeom prst="roundRect">
            <a:avLst>
              <a:gd name="adj" fmla="val 15358451"/>
            </a:avLst>
          </a:prstGeom>
          <a:solidFill>
            <a:srgbClr val="1B54DA"/>
          </a:solidFill>
          <a:ln/>
        </p:spPr>
        <p:txBody>
          <a:bodyPr/>
          <a:lstStyle/>
          <a:p>
            <a:endParaRPr lang="en-US"/>
          </a:p>
        </p:txBody>
      </p:sp>
      <p:pic>
        <p:nvPicPr>
          <p:cNvPr id="21" name="Image 3" descr="preencoded.png"/>
          <p:cNvPicPr>
            <a:picLocks noChangeAspect="1"/>
          </p:cNvPicPr>
          <p:nvPr/>
        </p:nvPicPr>
        <p:blipFill>
          <a:blip r:embed="rId6"/>
          <a:stretch>
            <a:fillRect/>
          </a:stretch>
        </p:blipFill>
        <p:spPr>
          <a:xfrm>
            <a:off x="7784068" y="5108686"/>
            <a:ext cx="267891" cy="334923"/>
          </a:xfrm>
          <a:prstGeom prst="rect">
            <a:avLst/>
          </a:prstGeom>
        </p:spPr>
      </p:pic>
      <p:sp>
        <p:nvSpPr>
          <p:cNvPr id="22" name="Text 16"/>
          <p:cNvSpPr/>
          <p:nvPr/>
        </p:nvSpPr>
        <p:spPr>
          <a:xfrm>
            <a:off x="7620357" y="577222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Retrospectives</a:t>
            </a:r>
            <a:endParaRPr lang="en-US" sz="1950" dirty="0"/>
          </a:p>
        </p:txBody>
      </p:sp>
      <p:sp>
        <p:nvSpPr>
          <p:cNvPr id="23" name="Text 17"/>
          <p:cNvSpPr/>
          <p:nvPr/>
        </p:nvSpPr>
        <p:spPr>
          <a:xfrm>
            <a:off x="7620357" y="6201442"/>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Maintain a safe space for team reflection and continuous improvement, protecting against finger-pointing or management interference in team self-organization.</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703326"/>
            <a:ext cx="11441192"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The Invisible Impact: Measuring Success Through Absence</a:t>
            </a:r>
            <a:endParaRPr lang="en-US" sz="3100" dirty="0"/>
          </a:p>
        </p:txBody>
      </p:sp>
      <p:sp>
        <p:nvSpPr>
          <p:cNvPr id="3" name="Text 1"/>
          <p:cNvSpPr/>
          <p:nvPr/>
        </p:nvSpPr>
        <p:spPr>
          <a:xfrm>
            <a:off x="793790" y="1695474"/>
            <a:ext cx="4182189"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23min</a:t>
            </a:r>
            <a:endParaRPr lang="en-US" sz="5150" dirty="0"/>
          </a:p>
        </p:txBody>
      </p:sp>
      <p:sp>
        <p:nvSpPr>
          <p:cNvPr id="4" name="Text 2"/>
          <p:cNvSpPr/>
          <p:nvPr/>
        </p:nvSpPr>
        <p:spPr>
          <a:xfrm>
            <a:off x="1592223" y="2598444"/>
            <a:ext cx="2585323"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Focus Recovery Time</a:t>
            </a:r>
            <a:endParaRPr lang="en-US" sz="1950" dirty="0"/>
          </a:p>
        </p:txBody>
      </p:sp>
      <p:sp>
        <p:nvSpPr>
          <p:cNvPr id="5" name="Text 3"/>
          <p:cNvSpPr/>
          <p:nvPr/>
        </p:nvSpPr>
        <p:spPr>
          <a:xfrm>
            <a:off x="793790" y="3027664"/>
            <a:ext cx="4182189"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Average time required to fully concentrate after an interruption - eliminated through effective shielding</a:t>
            </a:r>
            <a:endParaRPr lang="en-US" sz="1550" dirty="0"/>
          </a:p>
        </p:txBody>
      </p:sp>
      <p:sp>
        <p:nvSpPr>
          <p:cNvPr id="6" name="Text 4"/>
          <p:cNvSpPr/>
          <p:nvPr/>
        </p:nvSpPr>
        <p:spPr>
          <a:xfrm>
            <a:off x="5223986" y="1695474"/>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40%</a:t>
            </a:r>
            <a:endParaRPr lang="en-US" sz="5150" dirty="0"/>
          </a:p>
        </p:txBody>
      </p:sp>
      <p:sp>
        <p:nvSpPr>
          <p:cNvPr id="7" name="Text 5"/>
          <p:cNvSpPr/>
          <p:nvPr/>
        </p:nvSpPr>
        <p:spPr>
          <a:xfrm>
            <a:off x="6018728" y="2598444"/>
            <a:ext cx="25927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Productivity Increase</a:t>
            </a:r>
            <a:endParaRPr lang="en-US" sz="1950" dirty="0"/>
          </a:p>
        </p:txBody>
      </p:sp>
      <p:sp>
        <p:nvSpPr>
          <p:cNvPr id="8" name="Text 6"/>
          <p:cNvSpPr/>
          <p:nvPr/>
        </p:nvSpPr>
        <p:spPr>
          <a:xfrm>
            <a:off x="5223986" y="3027664"/>
            <a:ext cx="4182308"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Typical improvement in team velocity when distractions are systematically managed and reduced</a:t>
            </a:r>
            <a:endParaRPr lang="en-US" sz="1550" dirty="0"/>
          </a:p>
        </p:txBody>
      </p:sp>
      <p:sp>
        <p:nvSpPr>
          <p:cNvPr id="9" name="Text 7"/>
          <p:cNvSpPr/>
          <p:nvPr/>
        </p:nvSpPr>
        <p:spPr>
          <a:xfrm>
            <a:off x="9654302" y="1695474"/>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85%</a:t>
            </a:r>
            <a:endParaRPr lang="en-US" sz="5150" dirty="0"/>
          </a:p>
        </p:txBody>
      </p:sp>
      <p:sp>
        <p:nvSpPr>
          <p:cNvPr id="10" name="Text 8"/>
          <p:cNvSpPr/>
          <p:nvPr/>
        </p:nvSpPr>
        <p:spPr>
          <a:xfrm>
            <a:off x="10203299" y="2598444"/>
            <a:ext cx="3084314"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Sprint Goal Achievement</a:t>
            </a:r>
            <a:endParaRPr lang="en-US" sz="1950" dirty="0"/>
          </a:p>
        </p:txBody>
      </p:sp>
      <p:sp>
        <p:nvSpPr>
          <p:cNvPr id="11" name="Text 9"/>
          <p:cNvSpPr/>
          <p:nvPr/>
        </p:nvSpPr>
        <p:spPr>
          <a:xfrm>
            <a:off x="9654302" y="3027664"/>
            <a:ext cx="4182308"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Success rate for protected teams compared to 60% average for unprotected development teams</a:t>
            </a:r>
            <a:endParaRPr lang="en-US" sz="1550" dirty="0"/>
          </a:p>
        </p:txBody>
      </p:sp>
      <p:sp>
        <p:nvSpPr>
          <p:cNvPr id="12" name="Text 10"/>
          <p:cNvSpPr/>
          <p:nvPr/>
        </p:nvSpPr>
        <p:spPr>
          <a:xfrm>
            <a:off x="793790" y="4203525"/>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most effective Scrum Engineers are often </a:t>
            </a:r>
            <a:r>
              <a:rPr lang="en-US" sz="1550" b="1" dirty="0">
                <a:solidFill>
                  <a:srgbClr val="404155"/>
                </a:solidFill>
                <a:latin typeface="Nobile" pitchFamily="34" charset="0"/>
                <a:ea typeface="Nobile" pitchFamily="34" charset="-122"/>
                <a:cs typeface="Nobile" pitchFamily="34" charset="-120"/>
              </a:rPr>
              <a:t>invisible in their success</a:t>
            </a:r>
            <a:r>
              <a:rPr lang="en-US" sz="1550" dirty="0">
                <a:solidFill>
                  <a:srgbClr val="404155"/>
                </a:solidFill>
                <a:latin typeface="Nobile" pitchFamily="34" charset="0"/>
                <a:ea typeface="Nobile" pitchFamily="34" charset="-122"/>
                <a:cs typeface="Nobile" pitchFamily="34" charset="-120"/>
              </a:rPr>
              <a:t>. Their impact isn't measured through dramatic interventions or visible achievements, but through the </a:t>
            </a:r>
            <a:r>
              <a:rPr lang="en-US" sz="1550" dirty="0">
                <a:solidFill>
                  <a:srgbClr val="1B54DA"/>
                </a:solidFill>
                <a:latin typeface="Nobile" pitchFamily="34" charset="0"/>
                <a:ea typeface="Nobile" pitchFamily="34" charset="-122"/>
                <a:cs typeface="Nobile" pitchFamily="34" charset="-120"/>
              </a:rPr>
              <a:t>absence of chaos</a:t>
            </a:r>
            <a:r>
              <a:rPr lang="en-US" sz="1550" dirty="0">
                <a:solidFill>
                  <a:srgbClr val="404155"/>
                </a:solidFill>
                <a:latin typeface="Nobile" pitchFamily="34" charset="0"/>
                <a:ea typeface="Nobile" pitchFamily="34" charset="-122"/>
                <a:cs typeface="Nobile" pitchFamily="34" charset="-120"/>
              </a:rPr>
              <a:t> and the presence of sustainable, predictable delivery.</a:t>
            </a:r>
            <a:endParaRPr lang="en-US" sz="1550" dirty="0"/>
          </a:p>
        </p:txBody>
      </p:sp>
      <p:sp>
        <p:nvSpPr>
          <p:cNvPr id="13" name="Text 11"/>
          <p:cNvSpPr/>
          <p:nvPr/>
        </p:nvSpPr>
        <p:spPr>
          <a:xfrm>
            <a:off x="793790" y="5061847"/>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teams can focus deeply, work at a sustainable pace, and trust that their time is protected, remarkable things happen: code quality improves, innovation flourishes, and stakeholder confidence grows. The silent shield creates an environment where both individual developers and entire teams can perform at their highest potential.</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813078"/>
            <a:ext cx="12771358"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Your Call to Action: Becoming the Silent Shield Your Team Needs</a:t>
            </a:r>
            <a:endParaRPr lang="en-US" sz="3100" dirty="0"/>
          </a:p>
        </p:txBody>
      </p:sp>
      <p:sp>
        <p:nvSpPr>
          <p:cNvPr id="3" name="Text 1"/>
          <p:cNvSpPr/>
          <p:nvPr/>
        </p:nvSpPr>
        <p:spPr>
          <a:xfrm>
            <a:off x="793790" y="1711047"/>
            <a:ext cx="8984694"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Every Agile team deserves the protection that enables them to deliver their best work. Whether you're a Scrum Master, Engineering Manager, or team lead, you have the opportunity to serve as this crucial shield for your development team.</a:t>
            </a:r>
            <a:endParaRPr lang="en-US" sz="1550" dirty="0"/>
          </a:p>
        </p:txBody>
      </p:sp>
      <p:sp>
        <p:nvSpPr>
          <p:cNvPr id="4" name="Text 2"/>
          <p:cNvSpPr/>
          <p:nvPr/>
        </p:nvSpPr>
        <p:spPr>
          <a:xfrm>
            <a:off x="793790" y="2842260"/>
            <a:ext cx="8984694"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Start today by implementing these protective practices:</a:t>
            </a:r>
            <a:endParaRPr lang="en-US" sz="1550" dirty="0"/>
          </a:p>
        </p:txBody>
      </p:sp>
      <p:sp>
        <p:nvSpPr>
          <p:cNvPr id="5" name="Text 3"/>
          <p:cNvSpPr/>
          <p:nvPr/>
        </p:nvSpPr>
        <p:spPr>
          <a:xfrm>
            <a:off x="793790" y="3338393"/>
            <a:ext cx="8984694"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Establish clear communication boundaries and time-boxes for stakeholder interactions</a:t>
            </a:r>
            <a:endParaRPr lang="en-US" sz="1550" dirty="0"/>
          </a:p>
        </p:txBody>
      </p:sp>
      <p:sp>
        <p:nvSpPr>
          <p:cNvPr id="6" name="Text 4"/>
          <p:cNvSpPr/>
          <p:nvPr/>
        </p:nvSpPr>
        <p:spPr>
          <a:xfrm>
            <a:off x="793790" y="3725347"/>
            <a:ext cx="8984694"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Create transparency tools that reduce the need for status interruptions</a:t>
            </a:r>
            <a:endParaRPr lang="en-US" sz="1550" dirty="0"/>
          </a:p>
        </p:txBody>
      </p:sp>
      <p:sp>
        <p:nvSpPr>
          <p:cNvPr id="7" name="Text 5"/>
          <p:cNvSpPr/>
          <p:nvPr/>
        </p:nvSpPr>
        <p:spPr>
          <a:xfrm>
            <a:off x="793790" y="4112300"/>
            <a:ext cx="8984694"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Protect your ceremonies from scope creep and unfocused discussions</a:t>
            </a:r>
            <a:endParaRPr lang="en-US" sz="1550" dirty="0"/>
          </a:p>
        </p:txBody>
      </p:sp>
      <p:sp>
        <p:nvSpPr>
          <p:cNvPr id="8" name="Text 6"/>
          <p:cNvSpPr/>
          <p:nvPr/>
        </p:nvSpPr>
        <p:spPr>
          <a:xfrm>
            <a:off x="793790" y="4499253"/>
            <a:ext cx="8984694"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Consistently redirect new work through proper backlog processes</a:t>
            </a:r>
            <a:endParaRPr lang="en-US" sz="1550" dirty="0"/>
          </a:p>
        </p:txBody>
      </p:sp>
      <p:sp>
        <p:nvSpPr>
          <p:cNvPr id="9" name="Text 7"/>
          <p:cNvSpPr/>
          <p:nvPr/>
        </p:nvSpPr>
        <p:spPr>
          <a:xfrm>
            <a:off x="793790" y="4886206"/>
            <a:ext cx="8984694"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Measure success through team velocity, sprint goal achievement, and developer satisfaction</a:t>
            </a:r>
            <a:endParaRPr lang="en-US" sz="1550" dirty="0"/>
          </a:p>
        </p:txBody>
      </p:sp>
      <p:sp>
        <p:nvSpPr>
          <p:cNvPr id="10" name="Text 8"/>
          <p:cNvSpPr/>
          <p:nvPr/>
        </p:nvSpPr>
        <p:spPr>
          <a:xfrm>
            <a:off x="1091446" y="5744528"/>
            <a:ext cx="8687038" cy="635079"/>
          </a:xfrm>
          <a:prstGeom prst="rect">
            <a:avLst/>
          </a:prstGeom>
          <a:noFill/>
          <a:ln/>
        </p:spPr>
        <p:txBody>
          <a:bodyPr wrap="square" lIns="0" tIns="0" rIns="0" bIns="0" rtlCol="0" anchor="t"/>
          <a:lstStyle/>
          <a:p>
            <a:pPr marL="0" indent="0" algn="l">
              <a:lnSpc>
                <a:spcPts val="2500"/>
              </a:lnSpc>
              <a:buNone/>
            </a:pPr>
            <a:r>
              <a:rPr lang="en-US" sz="1550" i="1" dirty="0">
                <a:solidFill>
                  <a:srgbClr val="404155"/>
                </a:solidFill>
                <a:latin typeface="Nobile" pitchFamily="34" charset="0"/>
                <a:ea typeface="Nobile" pitchFamily="34" charset="-122"/>
                <a:cs typeface="Nobile" pitchFamily="34" charset="-120"/>
              </a:rPr>
              <a:t>"True agility isn't about doing more—it's about doing what matters most, without distraction."</a:t>
            </a:r>
            <a:endParaRPr lang="en-US" sz="1550" dirty="0"/>
          </a:p>
        </p:txBody>
      </p:sp>
      <p:sp>
        <p:nvSpPr>
          <p:cNvPr id="11" name="Shape 9"/>
          <p:cNvSpPr/>
          <p:nvPr/>
        </p:nvSpPr>
        <p:spPr>
          <a:xfrm>
            <a:off x="793790" y="5744528"/>
            <a:ext cx="22860" cy="635079"/>
          </a:xfrm>
          <a:prstGeom prst="rect">
            <a:avLst/>
          </a:prstGeom>
          <a:solidFill>
            <a:srgbClr val="1B54DA"/>
          </a:solidFill>
          <a:ln/>
        </p:spPr>
        <p:txBody>
          <a:bodyPr/>
          <a:lstStyle/>
          <a:p>
            <a:endParaRPr lang="en-US"/>
          </a:p>
        </p:txBody>
      </p:sp>
      <p:sp>
        <p:nvSpPr>
          <p:cNvPr id="12" name="Text 10"/>
          <p:cNvSpPr/>
          <p:nvPr/>
        </p:nvSpPr>
        <p:spPr>
          <a:xfrm>
            <a:off x="793790" y="6602849"/>
            <a:ext cx="8984694"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path to high-performing Agile teams starts with creating the conditions where focus and flow can thrive. Be the </a:t>
            </a:r>
            <a:r>
              <a:rPr lang="en-US" sz="1550" dirty="0">
                <a:solidFill>
                  <a:srgbClr val="1B54DA"/>
                </a:solidFill>
                <a:latin typeface="Nobile" pitchFamily="34" charset="0"/>
                <a:ea typeface="Nobile" pitchFamily="34" charset="-122"/>
                <a:cs typeface="Nobile" pitchFamily="34" charset="-120"/>
              </a:rPr>
              <a:t>Silent Shield</a:t>
            </a:r>
            <a:r>
              <a:rPr lang="en-US" sz="1550" dirty="0">
                <a:solidFill>
                  <a:srgbClr val="404155"/>
                </a:solidFill>
                <a:latin typeface="Nobile" pitchFamily="34" charset="0"/>
                <a:ea typeface="Nobile" pitchFamily="34" charset="-122"/>
                <a:cs typeface="Nobile" pitchFamily="34" charset="-120"/>
              </a:rPr>
              <a:t> your team needs to reach their full potential.</a:t>
            </a:r>
            <a:endParaRPr lang="en-US" sz="1550" dirty="0"/>
          </a:p>
        </p:txBody>
      </p:sp>
      <p:pic>
        <p:nvPicPr>
          <p:cNvPr id="13" name="Image 0" descr="preencoded.png"/>
          <p:cNvPicPr>
            <a:picLocks noChangeAspect="1"/>
          </p:cNvPicPr>
          <p:nvPr/>
        </p:nvPicPr>
        <p:blipFill>
          <a:blip r:embed="rId3"/>
          <a:stretch>
            <a:fillRect/>
          </a:stretch>
        </p:blipFill>
        <p:spPr>
          <a:xfrm>
            <a:off x="10270212" y="1755696"/>
            <a:ext cx="3573899" cy="35738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068586"/>
            <a:ext cx="12338447"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The Modern Agile Team's Greatest Enemy: Constant Disruption</a:t>
            </a:r>
            <a:endParaRPr lang="en-US" sz="3100" dirty="0"/>
          </a:p>
        </p:txBody>
      </p:sp>
      <p:sp>
        <p:nvSpPr>
          <p:cNvPr id="3" name="Text 1"/>
          <p:cNvSpPr/>
          <p:nvPr/>
        </p:nvSpPr>
        <p:spPr>
          <a:xfrm>
            <a:off x="793790" y="1966555"/>
            <a:ext cx="7632025"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Today's development teams operate in an environment of relentless interruption. Every notification, urgent email, and "quick question" fragments their focus and derails their sprint momentum. Research shows that it takes an average of 23 minutes to fully refocus after an interruption—a devastating impact when multiplied across a team and an entire sprint.</a:t>
            </a:r>
            <a:endParaRPr lang="en-US" sz="1550" dirty="0"/>
          </a:p>
        </p:txBody>
      </p:sp>
      <p:sp>
        <p:nvSpPr>
          <p:cNvPr id="4" name="Text 2"/>
          <p:cNvSpPr/>
          <p:nvPr/>
        </p:nvSpPr>
        <p:spPr>
          <a:xfrm>
            <a:off x="793790" y="3732848"/>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cost is more than just lost time. When teams are constantly context-switching, they experience increased stress, reduced code quality, and declining confidence in their ability to meet commitments. Stakeholders lose trust, and the entire Agile framework begins to break down under the weight of chaos.</a:t>
            </a:r>
            <a:endParaRPr lang="en-US" sz="1550" dirty="0"/>
          </a:p>
        </p:txBody>
      </p:sp>
      <p:sp>
        <p:nvSpPr>
          <p:cNvPr id="5" name="Text 3"/>
          <p:cNvSpPr/>
          <p:nvPr/>
        </p:nvSpPr>
        <p:spPr>
          <a:xfrm>
            <a:off x="793790" y="5181600"/>
            <a:ext cx="763202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is where the concept of the </a:t>
            </a:r>
            <a:r>
              <a:rPr lang="en-US" sz="1550" dirty="0">
                <a:solidFill>
                  <a:srgbClr val="1B54DA"/>
                </a:solidFill>
                <a:latin typeface="Nobile" pitchFamily="34" charset="0"/>
                <a:ea typeface="Nobile" pitchFamily="34" charset="-122"/>
                <a:cs typeface="Nobile" pitchFamily="34" charset="-120"/>
              </a:rPr>
              <a:t>Silent Shield</a:t>
            </a:r>
            <a:r>
              <a:rPr lang="en-US" sz="1550" dirty="0">
                <a:solidFill>
                  <a:srgbClr val="404155"/>
                </a:solidFill>
                <a:latin typeface="Nobile" pitchFamily="34" charset="0"/>
                <a:ea typeface="Nobile" pitchFamily="34" charset="-122"/>
                <a:cs typeface="Nobile" pitchFamily="34" charset="-120"/>
              </a:rPr>
              <a:t> becomes not just helpful, but absolutely critical for team success.</a:t>
            </a:r>
            <a:endParaRPr lang="en-US" sz="1550" dirty="0"/>
          </a:p>
        </p:txBody>
      </p:sp>
      <p:pic>
        <p:nvPicPr>
          <p:cNvPr id="6" name="Image 0" descr="preencoded.png"/>
          <p:cNvPicPr>
            <a:picLocks noChangeAspect="1"/>
          </p:cNvPicPr>
          <p:nvPr/>
        </p:nvPicPr>
        <p:blipFill>
          <a:blip r:embed="rId3"/>
          <a:stretch>
            <a:fillRect/>
          </a:stretch>
        </p:blipFill>
        <p:spPr>
          <a:xfrm>
            <a:off x="8917543" y="2011204"/>
            <a:ext cx="4926568" cy="49265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755928"/>
            <a:ext cx="7914918"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Why Focus and Flow Are Sacred in Agile</a:t>
            </a:r>
            <a:endParaRPr lang="en-US" sz="3100" dirty="0"/>
          </a:p>
        </p:txBody>
      </p:sp>
      <p:sp>
        <p:nvSpPr>
          <p:cNvPr id="3" name="Shape 1"/>
          <p:cNvSpPr/>
          <p:nvPr/>
        </p:nvSpPr>
        <p:spPr>
          <a:xfrm>
            <a:off x="793790" y="1648897"/>
            <a:ext cx="4215289" cy="3063954"/>
          </a:xfrm>
          <a:prstGeom prst="roundRect">
            <a:avLst>
              <a:gd name="adj" fmla="val 2721"/>
            </a:avLst>
          </a:prstGeom>
          <a:solidFill>
            <a:srgbClr val="D2DDF9"/>
          </a:solidFill>
          <a:ln w="7620">
            <a:solidFill>
              <a:srgbClr val="B8C3DF"/>
            </a:solidFill>
            <a:prstDash val="solid"/>
          </a:ln>
        </p:spPr>
        <p:txBody>
          <a:bodyPr/>
          <a:lstStyle/>
          <a:p>
            <a:endParaRPr lang="en-US"/>
          </a:p>
        </p:txBody>
      </p:sp>
      <p:sp>
        <p:nvSpPr>
          <p:cNvPr id="4" name="Text 2"/>
          <p:cNvSpPr/>
          <p:nvPr/>
        </p:nvSpPr>
        <p:spPr>
          <a:xfrm>
            <a:off x="999768" y="1854875"/>
            <a:ext cx="3617238"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Sprint Commitment Integrity</a:t>
            </a:r>
            <a:endParaRPr lang="en-US" sz="1950" dirty="0"/>
          </a:p>
        </p:txBody>
      </p:sp>
      <p:sp>
        <p:nvSpPr>
          <p:cNvPr id="5" name="Text 3"/>
          <p:cNvSpPr/>
          <p:nvPr/>
        </p:nvSpPr>
        <p:spPr>
          <a:xfrm>
            <a:off x="999768" y="2284095"/>
            <a:ext cx="3803333"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Each sprint represents a carefully calibrated promise between the team and stakeholders. When external noise disrupts this commitment, it undermines the entire predictability model that makes Agile valuable.</a:t>
            </a:r>
            <a:endParaRPr lang="en-US" sz="1550" dirty="0"/>
          </a:p>
        </p:txBody>
      </p:sp>
      <p:sp>
        <p:nvSpPr>
          <p:cNvPr id="6" name="Shape 4"/>
          <p:cNvSpPr/>
          <p:nvPr/>
        </p:nvSpPr>
        <p:spPr>
          <a:xfrm>
            <a:off x="5207437" y="1648897"/>
            <a:ext cx="4215408" cy="3063954"/>
          </a:xfrm>
          <a:prstGeom prst="roundRect">
            <a:avLst>
              <a:gd name="adj" fmla="val 2721"/>
            </a:avLst>
          </a:prstGeom>
          <a:solidFill>
            <a:srgbClr val="D2DDF9"/>
          </a:solidFill>
          <a:ln w="7620">
            <a:solidFill>
              <a:srgbClr val="B8C3DF"/>
            </a:solidFill>
            <a:prstDash val="solid"/>
          </a:ln>
        </p:spPr>
        <p:txBody>
          <a:bodyPr/>
          <a:lstStyle/>
          <a:p>
            <a:endParaRPr lang="en-US"/>
          </a:p>
        </p:txBody>
      </p:sp>
      <p:sp>
        <p:nvSpPr>
          <p:cNvPr id="7" name="Text 5"/>
          <p:cNvSpPr/>
          <p:nvPr/>
        </p:nvSpPr>
        <p:spPr>
          <a:xfrm>
            <a:off x="5413415" y="1854875"/>
            <a:ext cx="319361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Deep Work Requirements</a:t>
            </a:r>
            <a:endParaRPr lang="en-US" sz="1950" dirty="0"/>
          </a:p>
        </p:txBody>
      </p:sp>
      <p:sp>
        <p:nvSpPr>
          <p:cNvPr id="8" name="Text 6"/>
          <p:cNvSpPr/>
          <p:nvPr/>
        </p:nvSpPr>
        <p:spPr>
          <a:xfrm>
            <a:off x="5413415" y="2284095"/>
            <a:ext cx="3803452"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Quality software development requires sustained periods of concentrated effort. Complex problems can't be solved in fragmented time slots between interruptions—they need unbroken focus to reach optimal solutions.</a:t>
            </a:r>
            <a:endParaRPr lang="en-US" sz="1550" dirty="0"/>
          </a:p>
        </p:txBody>
      </p:sp>
      <p:sp>
        <p:nvSpPr>
          <p:cNvPr id="9" name="Shape 7"/>
          <p:cNvSpPr/>
          <p:nvPr/>
        </p:nvSpPr>
        <p:spPr>
          <a:xfrm>
            <a:off x="9621203" y="1648897"/>
            <a:ext cx="4215289" cy="3063954"/>
          </a:xfrm>
          <a:prstGeom prst="roundRect">
            <a:avLst>
              <a:gd name="adj" fmla="val 2721"/>
            </a:avLst>
          </a:prstGeom>
          <a:solidFill>
            <a:srgbClr val="D2DDF9"/>
          </a:solidFill>
          <a:ln w="7620">
            <a:solidFill>
              <a:srgbClr val="B8C3DF"/>
            </a:solidFill>
            <a:prstDash val="solid"/>
          </a:ln>
        </p:spPr>
        <p:txBody>
          <a:bodyPr/>
          <a:lstStyle/>
          <a:p>
            <a:endParaRPr lang="en-US"/>
          </a:p>
        </p:txBody>
      </p:sp>
      <p:sp>
        <p:nvSpPr>
          <p:cNvPr id="10" name="Text 8"/>
          <p:cNvSpPr/>
          <p:nvPr/>
        </p:nvSpPr>
        <p:spPr>
          <a:xfrm>
            <a:off x="9827181" y="1854875"/>
            <a:ext cx="325362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Team Psychological Safety</a:t>
            </a:r>
            <a:endParaRPr lang="en-US" sz="1950" dirty="0"/>
          </a:p>
        </p:txBody>
      </p:sp>
      <p:sp>
        <p:nvSpPr>
          <p:cNvPr id="11" name="Text 9"/>
          <p:cNvSpPr/>
          <p:nvPr/>
        </p:nvSpPr>
        <p:spPr>
          <a:xfrm>
            <a:off x="9827181" y="2284095"/>
            <a:ext cx="3803333"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teams feel constantly pulled in different directions, they lose confidence in their ability to deliver. This psychological stress directly impacts creativity, problem-solving capacity, and overall team performance.</a:t>
            </a:r>
            <a:endParaRPr lang="en-US" sz="1550" dirty="0"/>
          </a:p>
        </p:txBody>
      </p:sp>
      <p:sp>
        <p:nvSpPr>
          <p:cNvPr id="12" name="Text 10"/>
          <p:cNvSpPr/>
          <p:nvPr/>
        </p:nvSpPr>
        <p:spPr>
          <a:xfrm>
            <a:off x="793790" y="4936093"/>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Agile framework is built on the foundation of </a:t>
            </a:r>
            <a:r>
              <a:rPr lang="en-US" sz="1550" b="1" dirty="0">
                <a:solidFill>
                  <a:srgbClr val="404155"/>
                </a:solidFill>
                <a:latin typeface="Nobile" pitchFamily="34" charset="0"/>
                <a:ea typeface="Nobile" pitchFamily="34" charset="-122"/>
                <a:cs typeface="Nobile" pitchFamily="34" charset="-120"/>
              </a:rPr>
              <a:t>sustainable pace</a:t>
            </a:r>
            <a:r>
              <a:rPr lang="en-US" sz="1550" dirty="0">
                <a:solidFill>
                  <a:srgbClr val="404155"/>
                </a:solidFill>
                <a:latin typeface="Nobile" pitchFamily="34" charset="0"/>
                <a:ea typeface="Nobile" pitchFamily="34" charset="-122"/>
                <a:cs typeface="Nobile" pitchFamily="34" charset="-120"/>
              </a:rPr>
              <a:t> and </a:t>
            </a:r>
            <a:r>
              <a:rPr lang="en-US" sz="1550" b="1" dirty="0">
                <a:solidFill>
                  <a:srgbClr val="404155"/>
                </a:solidFill>
                <a:latin typeface="Nobile" pitchFamily="34" charset="0"/>
                <a:ea typeface="Nobile" pitchFamily="34" charset="-122"/>
                <a:cs typeface="Nobile" pitchFamily="34" charset="-120"/>
              </a:rPr>
              <a:t>predictable delivery</a:t>
            </a:r>
            <a:r>
              <a:rPr lang="en-US" sz="1550" dirty="0">
                <a:solidFill>
                  <a:srgbClr val="404155"/>
                </a:solidFill>
                <a:latin typeface="Nobile" pitchFamily="34" charset="0"/>
                <a:ea typeface="Nobile" pitchFamily="34" charset="-122"/>
                <a:cs typeface="Nobile" pitchFamily="34" charset="-120"/>
              </a:rPr>
              <a:t>. Without protection from distractions, these core principles become impossible to maintain, turning Agile into just another buzzword rather than a powerful delivery methodology.</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736259"/>
            <a:ext cx="11919823"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Meet the Silent Shield: The Scrum Engineer's Protective Role</a:t>
            </a:r>
            <a:endParaRPr lang="en-US" sz="3100" dirty="0"/>
          </a:p>
        </p:txBody>
      </p:sp>
      <p:sp>
        <p:nvSpPr>
          <p:cNvPr id="3" name="Text 1"/>
          <p:cNvSpPr/>
          <p:nvPr/>
        </p:nvSpPr>
        <p:spPr>
          <a:xfrm>
            <a:off x="793790" y="1629227"/>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Scrum Engineer operates as an </a:t>
            </a:r>
            <a:r>
              <a:rPr lang="en-US" sz="1550" b="1" dirty="0">
                <a:solidFill>
                  <a:srgbClr val="404155"/>
                </a:solidFill>
                <a:latin typeface="Nobile" pitchFamily="34" charset="0"/>
                <a:ea typeface="Nobile" pitchFamily="34" charset="-122"/>
                <a:cs typeface="Nobile" pitchFamily="34" charset="-120"/>
              </a:rPr>
              <a:t>invisible barrier</a:t>
            </a:r>
            <a:r>
              <a:rPr lang="en-US" sz="1550" dirty="0">
                <a:solidFill>
                  <a:srgbClr val="404155"/>
                </a:solidFill>
                <a:latin typeface="Nobile" pitchFamily="34" charset="0"/>
                <a:ea typeface="Nobile" pitchFamily="34" charset="-122"/>
                <a:cs typeface="Nobile" pitchFamily="34" charset="-120"/>
              </a:rPr>
              <a:t> between the development team and the chaos of organizational demands. Unlike traditional project managers who focus on task allocation and timeline management, the Scrum Engineer's primary mission is </a:t>
            </a:r>
            <a:r>
              <a:rPr lang="en-US" sz="1550" dirty="0">
                <a:solidFill>
                  <a:srgbClr val="1B54DA"/>
                </a:solidFill>
                <a:latin typeface="Nobile" pitchFamily="34" charset="0"/>
                <a:ea typeface="Nobile" pitchFamily="34" charset="-122"/>
                <a:cs typeface="Nobile" pitchFamily="34" charset="-120"/>
              </a:rPr>
              <a:t>environmental protection</a:t>
            </a:r>
            <a:r>
              <a:rPr lang="en-US" sz="1550" dirty="0">
                <a:solidFill>
                  <a:srgbClr val="404155"/>
                </a:solidFill>
                <a:latin typeface="Nobile" pitchFamily="34" charset="0"/>
                <a:ea typeface="Nobile" pitchFamily="34" charset="-122"/>
                <a:cs typeface="Nobile" pitchFamily="34" charset="-120"/>
              </a:rPr>
              <a:t>—creating and maintaining the conditions where high-performance development can flourish.</a:t>
            </a:r>
            <a:endParaRPr lang="en-US" sz="1550" dirty="0"/>
          </a:p>
        </p:txBody>
      </p:sp>
      <p:sp>
        <p:nvSpPr>
          <p:cNvPr id="4" name="Text 2"/>
          <p:cNvSpPr/>
          <p:nvPr/>
        </p:nvSpPr>
        <p:spPr>
          <a:xfrm>
            <a:off x="793790" y="2805089"/>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role requires a unique blend of diplomatic skill, strategic thinking, and unwavering commitment to team welfare. The Silent Shield doesn't eliminate change or challenge—instead, they channel these forces through proper Agile processes, ensuring the team can maintain their focus on delivering value while remaining responsive to legitimate business needs.</a:t>
            </a:r>
            <a:endParaRPr lang="en-US" sz="1550" dirty="0"/>
          </a:p>
        </p:txBody>
      </p:sp>
      <p:sp>
        <p:nvSpPr>
          <p:cNvPr id="5" name="Text 3"/>
          <p:cNvSpPr/>
          <p:nvPr/>
        </p:nvSpPr>
        <p:spPr>
          <a:xfrm>
            <a:off x="793790" y="398095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most effective Scrum Engineers understand that their success is measured not by their visibility, but by the </a:t>
            </a:r>
            <a:r>
              <a:rPr lang="en-US" sz="1550" b="1" dirty="0">
                <a:solidFill>
                  <a:srgbClr val="404155"/>
                </a:solidFill>
                <a:latin typeface="Nobile" pitchFamily="34" charset="0"/>
                <a:ea typeface="Nobile" pitchFamily="34" charset="-122"/>
                <a:cs typeface="Nobile" pitchFamily="34" charset="-120"/>
              </a:rPr>
              <a:t>absence of chaos</a:t>
            </a:r>
            <a:r>
              <a:rPr lang="en-US" sz="1550" dirty="0">
                <a:solidFill>
                  <a:srgbClr val="404155"/>
                </a:solidFill>
                <a:latin typeface="Nobile" pitchFamily="34" charset="0"/>
                <a:ea typeface="Nobile" pitchFamily="34" charset="-122"/>
                <a:cs typeface="Nobile" pitchFamily="34" charset="-120"/>
              </a:rPr>
              <a:t> in their team's working environment.</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61500"/>
            <a:ext cx="11742420"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Core Shielding Functions: How Protection Works in Practice</a:t>
            </a:r>
            <a:endParaRPr lang="en-US" sz="3100" dirty="0"/>
          </a:p>
        </p:txBody>
      </p:sp>
      <p:sp>
        <p:nvSpPr>
          <p:cNvPr id="3" name="Text 1"/>
          <p:cNvSpPr/>
          <p:nvPr/>
        </p:nvSpPr>
        <p:spPr>
          <a:xfrm>
            <a:off x="793790" y="165446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4" name="Shape 2"/>
          <p:cNvSpPr/>
          <p:nvPr/>
        </p:nvSpPr>
        <p:spPr>
          <a:xfrm>
            <a:off x="793790" y="1968794"/>
            <a:ext cx="6422231" cy="22860"/>
          </a:xfrm>
          <a:prstGeom prst="rect">
            <a:avLst/>
          </a:prstGeom>
          <a:solidFill>
            <a:srgbClr val="1B54DA"/>
          </a:solidFill>
          <a:ln/>
        </p:spPr>
        <p:txBody>
          <a:bodyPr/>
          <a:lstStyle/>
          <a:p>
            <a:endParaRPr lang="en-US"/>
          </a:p>
        </p:txBody>
      </p:sp>
      <p:sp>
        <p:nvSpPr>
          <p:cNvPr id="5" name="Text 3"/>
          <p:cNvSpPr/>
          <p:nvPr/>
        </p:nvSpPr>
        <p:spPr>
          <a:xfrm>
            <a:off x="793790" y="2113693"/>
            <a:ext cx="337494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Filtering External Demands</a:t>
            </a:r>
            <a:endParaRPr lang="en-US" sz="1950" dirty="0"/>
          </a:p>
        </p:txBody>
      </p:sp>
      <p:sp>
        <p:nvSpPr>
          <p:cNvPr id="6" name="Text 4"/>
          <p:cNvSpPr/>
          <p:nvPr/>
        </p:nvSpPr>
        <p:spPr>
          <a:xfrm>
            <a:off x="793790" y="2542913"/>
            <a:ext cx="6422231"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Acting as the first point of contact for urgent requests, scope changes, and stakeholder inquiries. The Scrum Engineer evaluates each demand against sprint goals and backlog priorities, ensuring only legitimate, properly prioritized work reaches the development team.</a:t>
            </a:r>
            <a:endParaRPr lang="en-US" sz="1550" dirty="0"/>
          </a:p>
        </p:txBody>
      </p:sp>
      <p:sp>
        <p:nvSpPr>
          <p:cNvPr id="7" name="Text 5"/>
          <p:cNvSpPr/>
          <p:nvPr/>
        </p:nvSpPr>
        <p:spPr>
          <a:xfrm>
            <a:off x="7414379" y="1654469"/>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8" name="Shape 6"/>
          <p:cNvSpPr/>
          <p:nvPr/>
        </p:nvSpPr>
        <p:spPr>
          <a:xfrm>
            <a:off x="7414379" y="1968794"/>
            <a:ext cx="6422231" cy="22860"/>
          </a:xfrm>
          <a:prstGeom prst="rect">
            <a:avLst/>
          </a:prstGeom>
          <a:solidFill>
            <a:srgbClr val="1B54DA"/>
          </a:solidFill>
          <a:ln/>
        </p:spPr>
        <p:txBody>
          <a:bodyPr/>
          <a:lstStyle/>
          <a:p>
            <a:endParaRPr lang="en-US"/>
          </a:p>
        </p:txBody>
      </p:sp>
      <p:sp>
        <p:nvSpPr>
          <p:cNvPr id="9" name="Text 7"/>
          <p:cNvSpPr/>
          <p:nvPr/>
        </p:nvSpPr>
        <p:spPr>
          <a:xfrm>
            <a:off x="7414379" y="2113693"/>
            <a:ext cx="345650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Maintaining Sprint Cadence</a:t>
            </a:r>
            <a:endParaRPr lang="en-US" sz="1950" dirty="0"/>
          </a:p>
        </p:txBody>
      </p:sp>
      <p:sp>
        <p:nvSpPr>
          <p:cNvPr id="10" name="Text 8"/>
          <p:cNvSpPr/>
          <p:nvPr/>
        </p:nvSpPr>
        <p:spPr>
          <a:xfrm>
            <a:off x="7414379" y="2542913"/>
            <a:ext cx="642223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Protecting the rhythm of Agile ceremonies and ensuring that daily standups, planning sessions, and reviews stay focused and efficient. This includes preventing meetings from being hijacked by unplanned discussions or scope creep.</a:t>
            </a:r>
            <a:endParaRPr lang="en-US" sz="1550" dirty="0"/>
          </a:p>
        </p:txBody>
      </p:sp>
      <p:sp>
        <p:nvSpPr>
          <p:cNvPr id="11" name="Text 9"/>
          <p:cNvSpPr/>
          <p:nvPr/>
        </p:nvSpPr>
        <p:spPr>
          <a:xfrm>
            <a:off x="793790" y="447779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2" name="Shape 10"/>
          <p:cNvSpPr/>
          <p:nvPr/>
        </p:nvSpPr>
        <p:spPr>
          <a:xfrm>
            <a:off x="793790" y="4792123"/>
            <a:ext cx="6422231" cy="22860"/>
          </a:xfrm>
          <a:prstGeom prst="rect">
            <a:avLst/>
          </a:prstGeom>
          <a:solidFill>
            <a:srgbClr val="1B54DA"/>
          </a:solidFill>
          <a:ln/>
        </p:spPr>
        <p:txBody>
          <a:bodyPr/>
          <a:lstStyle/>
          <a:p>
            <a:endParaRPr lang="en-US"/>
          </a:p>
        </p:txBody>
      </p:sp>
      <p:sp>
        <p:nvSpPr>
          <p:cNvPr id="13" name="Text 11"/>
          <p:cNvSpPr/>
          <p:nvPr/>
        </p:nvSpPr>
        <p:spPr>
          <a:xfrm>
            <a:off x="793790" y="493702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Strategic Escalation</a:t>
            </a:r>
            <a:endParaRPr lang="en-US" sz="1950" dirty="0"/>
          </a:p>
        </p:txBody>
      </p:sp>
      <p:sp>
        <p:nvSpPr>
          <p:cNvPr id="14" name="Text 12"/>
          <p:cNvSpPr/>
          <p:nvPr/>
        </p:nvSpPr>
        <p:spPr>
          <a:xfrm>
            <a:off x="793790" y="5366242"/>
            <a:ext cx="642223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genuine urgent issues arise, the Scrum Engineer handles escalation to leadership without involving the development team. This ensures critical business needs are addressed while maintaining team focus on current sprint commitments.</a:t>
            </a:r>
            <a:endParaRPr lang="en-US" sz="1550" dirty="0"/>
          </a:p>
        </p:txBody>
      </p:sp>
      <p:sp>
        <p:nvSpPr>
          <p:cNvPr id="15" name="Text 13"/>
          <p:cNvSpPr/>
          <p:nvPr/>
        </p:nvSpPr>
        <p:spPr>
          <a:xfrm>
            <a:off x="7414379" y="447779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04</a:t>
            </a:r>
            <a:endParaRPr lang="en-US" sz="1550" dirty="0"/>
          </a:p>
        </p:txBody>
      </p:sp>
      <p:sp>
        <p:nvSpPr>
          <p:cNvPr id="16" name="Shape 14"/>
          <p:cNvSpPr/>
          <p:nvPr/>
        </p:nvSpPr>
        <p:spPr>
          <a:xfrm>
            <a:off x="7414379" y="4792123"/>
            <a:ext cx="6422231" cy="22860"/>
          </a:xfrm>
          <a:prstGeom prst="rect">
            <a:avLst/>
          </a:prstGeom>
          <a:solidFill>
            <a:srgbClr val="1B54DA"/>
          </a:solidFill>
          <a:ln/>
        </p:spPr>
        <p:txBody>
          <a:bodyPr/>
          <a:lstStyle/>
          <a:p>
            <a:endParaRPr lang="en-US"/>
          </a:p>
        </p:txBody>
      </p:sp>
      <p:sp>
        <p:nvSpPr>
          <p:cNvPr id="17" name="Text 15"/>
          <p:cNvSpPr/>
          <p:nvPr/>
        </p:nvSpPr>
        <p:spPr>
          <a:xfrm>
            <a:off x="7414379" y="4937022"/>
            <a:ext cx="2848928"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Process Reinforcement</a:t>
            </a:r>
            <a:endParaRPr lang="en-US" sz="1950" dirty="0"/>
          </a:p>
        </p:txBody>
      </p:sp>
      <p:sp>
        <p:nvSpPr>
          <p:cNvPr id="18" name="Text 16"/>
          <p:cNvSpPr/>
          <p:nvPr/>
        </p:nvSpPr>
        <p:spPr>
          <a:xfrm>
            <a:off x="7414379" y="5366242"/>
            <a:ext cx="642223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Consistently redirecting new requests through proper backlog refinement processes rather than allowing bypass attempts. This maintains the integrity of prioritization decisions and prevents sprint scope from expanding uncontrollably.</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593789"/>
            <a:ext cx="11995547"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Building Organizational Trust Through Protective Boundaries</a:t>
            </a:r>
            <a:endParaRPr lang="en-US" sz="3100" dirty="0"/>
          </a:p>
        </p:txBody>
      </p:sp>
      <p:sp>
        <p:nvSpPr>
          <p:cNvPr id="3" name="Text 1"/>
          <p:cNvSpPr/>
          <p:nvPr/>
        </p:nvSpPr>
        <p:spPr>
          <a:xfrm>
            <a:off x="793790" y="1511522"/>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Team Trust</a:t>
            </a:r>
            <a:endParaRPr lang="en-US" sz="2300" dirty="0"/>
          </a:p>
        </p:txBody>
      </p:sp>
      <p:sp>
        <p:nvSpPr>
          <p:cNvPr id="4" name="Text 2"/>
          <p:cNvSpPr/>
          <p:nvPr/>
        </p:nvSpPr>
        <p:spPr>
          <a:xfrm>
            <a:off x="793790" y="2081951"/>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Psychological Safety</a:t>
            </a:r>
            <a:r>
              <a:rPr lang="en-US" sz="1550" dirty="0">
                <a:solidFill>
                  <a:srgbClr val="404155"/>
                </a:solidFill>
                <a:latin typeface="Nobile" pitchFamily="34" charset="0"/>
                <a:ea typeface="Nobile" pitchFamily="34" charset="-122"/>
                <a:cs typeface="Nobile" pitchFamily="34" charset="-120"/>
              </a:rPr>
              <a:t>: Developers know their focus time is protected and respected</a:t>
            </a:r>
            <a:endParaRPr lang="en-US" sz="1550" dirty="0"/>
          </a:p>
        </p:txBody>
      </p:sp>
      <p:sp>
        <p:nvSpPr>
          <p:cNvPr id="5" name="Text 3"/>
          <p:cNvSpPr/>
          <p:nvPr/>
        </p:nvSpPr>
        <p:spPr>
          <a:xfrm>
            <a:off x="793790" y="2786443"/>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Predictable Environment</a:t>
            </a:r>
            <a:r>
              <a:rPr lang="en-US" sz="1550" dirty="0">
                <a:solidFill>
                  <a:srgbClr val="404155"/>
                </a:solidFill>
                <a:latin typeface="Nobile" pitchFamily="34" charset="0"/>
                <a:ea typeface="Nobile" pitchFamily="34" charset="-122"/>
                <a:cs typeface="Nobile" pitchFamily="34" charset="-120"/>
              </a:rPr>
              <a:t>: Teams can plan and execute work without fear of constant interruption</a:t>
            </a:r>
            <a:endParaRPr lang="en-US" sz="1550" dirty="0"/>
          </a:p>
        </p:txBody>
      </p:sp>
      <p:sp>
        <p:nvSpPr>
          <p:cNvPr id="6" name="Text 4"/>
          <p:cNvSpPr/>
          <p:nvPr/>
        </p:nvSpPr>
        <p:spPr>
          <a:xfrm>
            <a:off x="793790" y="3490936"/>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Professional Respect</a:t>
            </a:r>
            <a:r>
              <a:rPr lang="en-US" sz="1550" dirty="0">
                <a:solidFill>
                  <a:srgbClr val="404155"/>
                </a:solidFill>
                <a:latin typeface="Nobile" pitchFamily="34" charset="0"/>
                <a:ea typeface="Nobile" pitchFamily="34" charset="-122"/>
                <a:cs typeface="Nobile" pitchFamily="34" charset="-120"/>
              </a:rPr>
              <a:t>: Clear message that development work requires concentrated effort</a:t>
            </a:r>
            <a:endParaRPr lang="en-US" sz="1550" dirty="0"/>
          </a:p>
        </p:txBody>
      </p:sp>
      <p:sp>
        <p:nvSpPr>
          <p:cNvPr id="7" name="Text 5"/>
          <p:cNvSpPr/>
          <p:nvPr/>
        </p:nvSpPr>
        <p:spPr>
          <a:xfrm>
            <a:off x="793790" y="4195429"/>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Sustainable Pace</a:t>
            </a:r>
            <a:r>
              <a:rPr lang="en-US" sz="1550" dirty="0">
                <a:solidFill>
                  <a:srgbClr val="404155"/>
                </a:solidFill>
                <a:latin typeface="Nobile" pitchFamily="34" charset="0"/>
                <a:ea typeface="Nobile" pitchFamily="34" charset="-122"/>
                <a:cs typeface="Nobile" pitchFamily="34" charset="-120"/>
              </a:rPr>
              <a:t>: Protection from burnout caused by constant context-switching</a:t>
            </a:r>
            <a:endParaRPr lang="en-US" sz="1550" dirty="0"/>
          </a:p>
        </p:txBody>
      </p:sp>
      <p:sp>
        <p:nvSpPr>
          <p:cNvPr id="8" name="Text 6"/>
          <p:cNvSpPr/>
          <p:nvPr/>
        </p:nvSpPr>
        <p:spPr>
          <a:xfrm>
            <a:off x="7564874" y="1511522"/>
            <a:ext cx="3561278"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Stakeholder Confidence</a:t>
            </a:r>
            <a:endParaRPr lang="en-US" sz="2300" dirty="0"/>
          </a:p>
        </p:txBody>
      </p:sp>
      <p:sp>
        <p:nvSpPr>
          <p:cNvPr id="9" name="Text 7"/>
          <p:cNvSpPr/>
          <p:nvPr/>
        </p:nvSpPr>
        <p:spPr>
          <a:xfrm>
            <a:off x="7564874" y="2081951"/>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Deliberate Process</a:t>
            </a:r>
            <a:r>
              <a:rPr lang="en-US" sz="1550" dirty="0">
                <a:solidFill>
                  <a:srgbClr val="404155"/>
                </a:solidFill>
                <a:latin typeface="Nobile" pitchFamily="34" charset="0"/>
                <a:ea typeface="Nobile" pitchFamily="34" charset="-122"/>
                <a:cs typeface="Nobile" pitchFamily="34" charset="-120"/>
              </a:rPr>
              <a:t>: Work is handled through established, thoughtful procedures</a:t>
            </a:r>
            <a:endParaRPr lang="en-US" sz="1550" dirty="0"/>
          </a:p>
        </p:txBody>
      </p:sp>
      <p:sp>
        <p:nvSpPr>
          <p:cNvPr id="10" name="Text 8"/>
          <p:cNvSpPr/>
          <p:nvPr/>
        </p:nvSpPr>
        <p:spPr>
          <a:xfrm>
            <a:off x="7564874" y="2786443"/>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Clear Communication</a:t>
            </a:r>
            <a:r>
              <a:rPr lang="en-US" sz="1550" dirty="0">
                <a:solidFill>
                  <a:srgbClr val="404155"/>
                </a:solidFill>
                <a:latin typeface="Nobile" pitchFamily="34" charset="0"/>
                <a:ea typeface="Nobile" pitchFamily="34" charset="-122"/>
                <a:cs typeface="Nobile" pitchFamily="34" charset="-120"/>
              </a:rPr>
              <a:t>: Regular, structured updates replace ad-hoc interruptions</a:t>
            </a:r>
            <a:endParaRPr lang="en-US" sz="1550" dirty="0"/>
          </a:p>
        </p:txBody>
      </p:sp>
      <p:sp>
        <p:nvSpPr>
          <p:cNvPr id="11" name="Text 9"/>
          <p:cNvSpPr/>
          <p:nvPr/>
        </p:nvSpPr>
        <p:spPr>
          <a:xfrm>
            <a:off x="7564874" y="3490936"/>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Reliable Delivery</a:t>
            </a:r>
            <a:r>
              <a:rPr lang="en-US" sz="1550" dirty="0">
                <a:solidFill>
                  <a:srgbClr val="404155"/>
                </a:solidFill>
                <a:latin typeface="Nobile" pitchFamily="34" charset="0"/>
                <a:ea typeface="Nobile" pitchFamily="34" charset="-122"/>
                <a:cs typeface="Nobile" pitchFamily="34" charset="-120"/>
              </a:rPr>
              <a:t>: Protected teams consistently meet their commitments</a:t>
            </a:r>
            <a:endParaRPr lang="en-US" sz="1550" dirty="0"/>
          </a:p>
        </p:txBody>
      </p:sp>
      <p:sp>
        <p:nvSpPr>
          <p:cNvPr id="12" name="Text 10"/>
          <p:cNvSpPr/>
          <p:nvPr/>
        </p:nvSpPr>
        <p:spPr>
          <a:xfrm>
            <a:off x="7564874" y="4195429"/>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Professional Standards</a:t>
            </a:r>
            <a:r>
              <a:rPr lang="en-US" sz="1550" dirty="0">
                <a:solidFill>
                  <a:srgbClr val="404155"/>
                </a:solidFill>
                <a:latin typeface="Nobile" pitchFamily="34" charset="0"/>
                <a:ea typeface="Nobile" pitchFamily="34" charset="-122"/>
                <a:cs typeface="Nobile" pitchFamily="34" charset="-120"/>
              </a:rPr>
              <a:t>: Boundaries demonstrate mature organizational practices</a:t>
            </a:r>
            <a:endParaRPr lang="en-US" sz="1550" dirty="0"/>
          </a:p>
        </p:txBody>
      </p:sp>
      <p:sp>
        <p:nvSpPr>
          <p:cNvPr id="13" name="Text 11"/>
          <p:cNvSpPr/>
          <p:nvPr/>
        </p:nvSpPr>
        <p:spPr>
          <a:xfrm>
            <a:off x="793790" y="512316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boundaries are enforced consistently and diplomatically, both teams and stakeholders begin to experience the benefits of a more disciplined approach to work management. Trust grows organically as predictability and quality improve across all interactions.</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20257"/>
            <a:ext cx="11503938"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Strategic Communication: Time-Boxing and Consolidation</a:t>
            </a:r>
            <a:endParaRPr lang="en-US" sz="3100" dirty="0"/>
          </a:p>
        </p:txBody>
      </p:sp>
      <p:sp>
        <p:nvSpPr>
          <p:cNvPr id="3" name="Text 1"/>
          <p:cNvSpPr/>
          <p:nvPr/>
        </p:nvSpPr>
        <p:spPr>
          <a:xfrm>
            <a:off x="793790" y="1613225"/>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One of the most powerful shielding techniques involves </a:t>
            </a:r>
            <a:r>
              <a:rPr lang="en-US" sz="1550" b="1" dirty="0">
                <a:solidFill>
                  <a:srgbClr val="404155"/>
                </a:solidFill>
                <a:latin typeface="Nobile" pitchFamily="34" charset="0"/>
                <a:ea typeface="Nobile" pitchFamily="34" charset="-122"/>
                <a:cs typeface="Nobile" pitchFamily="34" charset="-120"/>
              </a:rPr>
              <a:t>strategic communication management</a:t>
            </a:r>
            <a:r>
              <a:rPr lang="en-US" sz="1550" dirty="0">
                <a:solidFill>
                  <a:srgbClr val="404155"/>
                </a:solidFill>
                <a:latin typeface="Nobile" pitchFamily="34" charset="0"/>
                <a:ea typeface="Nobile" pitchFamily="34" charset="-122"/>
                <a:cs typeface="Nobile" pitchFamily="34" charset="-120"/>
              </a:rPr>
              <a:t>. Instead of allowing stakeholders to interrupt teams with individual requests and status inquiries, the Scrum Engineer consolidates all communication into structured, scheduled touchpoints.</a:t>
            </a:r>
            <a:endParaRPr lang="en-US" sz="1550" dirty="0"/>
          </a:p>
        </p:txBody>
      </p:sp>
      <p:sp>
        <p:nvSpPr>
          <p:cNvPr id="4" name="Shape 2"/>
          <p:cNvSpPr/>
          <p:nvPr/>
        </p:nvSpPr>
        <p:spPr>
          <a:xfrm>
            <a:off x="793790" y="2789087"/>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5" name="Text 3"/>
          <p:cNvSpPr/>
          <p:nvPr/>
        </p:nvSpPr>
        <p:spPr>
          <a:xfrm>
            <a:off x="1438632" y="2857309"/>
            <a:ext cx="275570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Daily Digest Approach</a:t>
            </a:r>
            <a:endParaRPr lang="en-US" sz="1950" dirty="0"/>
          </a:p>
        </p:txBody>
      </p:sp>
      <p:sp>
        <p:nvSpPr>
          <p:cNvPr id="6" name="Text 4"/>
          <p:cNvSpPr/>
          <p:nvPr/>
        </p:nvSpPr>
        <p:spPr>
          <a:xfrm>
            <a:off x="1438632" y="3286530"/>
            <a:ext cx="3537347" cy="254031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Create comprehensive daily or weekly updates that proactively address common stakeholder questions, reducing the need for individual inquiries and allowing stakeholders to stay informed without disrupting development work.</a:t>
            </a:r>
            <a:endParaRPr lang="en-US" sz="1550" dirty="0"/>
          </a:p>
        </p:txBody>
      </p:sp>
      <p:sp>
        <p:nvSpPr>
          <p:cNvPr id="7" name="Shape 5"/>
          <p:cNvSpPr/>
          <p:nvPr/>
        </p:nvSpPr>
        <p:spPr>
          <a:xfrm>
            <a:off x="5223986" y="2789087"/>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8" name="Text 6"/>
          <p:cNvSpPr/>
          <p:nvPr/>
        </p:nvSpPr>
        <p:spPr>
          <a:xfrm>
            <a:off x="5868829" y="2857309"/>
            <a:ext cx="291584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Scheduled Office Hours</a:t>
            </a:r>
            <a:endParaRPr lang="en-US" sz="1950" dirty="0"/>
          </a:p>
        </p:txBody>
      </p:sp>
      <p:sp>
        <p:nvSpPr>
          <p:cNvPr id="9" name="Text 7"/>
          <p:cNvSpPr/>
          <p:nvPr/>
        </p:nvSpPr>
        <p:spPr>
          <a:xfrm>
            <a:off x="5868829" y="3286530"/>
            <a:ext cx="3537466"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Establish specific times when stakeholders can bring questions or concerns, concentrating interruptions into manageable windows rather than allowing them to occur randomly throughout the day.</a:t>
            </a:r>
            <a:endParaRPr lang="en-US" sz="1550" dirty="0"/>
          </a:p>
        </p:txBody>
      </p:sp>
      <p:sp>
        <p:nvSpPr>
          <p:cNvPr id="10" name="Shape 8"/>
          <p:cNvSpPr/>
          <p:nvPr/>
        </p:nvSpPr>
        <p:spPr>
          <a:xfrm>
            <a:off x="9654302" y="2789087"/>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11" name="Text 9"/>
          <p:cNvSpPr/>
          <p:nvPr/>
        </p:nvSpPr>
        <p:spPr>
          <a:xfrm>
            <a:off x="10299144" y="2857309"/>
            <a:ext cx="3537466" cy="620316"/>
          </a:xfrm>
          <a:prstGeom prst="rect">
            <a:avLst/>
          </a:prstGeom>
          <a:noFill/>
          <a:ln/>
        </p:spPr>
        <p:txBody>
          <a:bodyPr wrap="squar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Proactive Status Broadcasting</a:t>
            </a:r>
            <a:endParaRPr lang="en-US" sz="1950" dirty="0"/>
          </a:p>
        </p:txBody>
      </p:sp>
      <p:sp>
        <p:nvSpPr>
          <p:cNvPr id="12" name="Text 10"/>
          <p:cNvSpPr/>
          <p:nvPr/>
        </p:nvSpPr>
        <p:spPr>
          <a:xfrm>
            <a:off x="10299144" y="3596688"/>
            <a:ext cx="3537466"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Use dashboards, automated reports, and regular demonstrations to make progress visible, reducing anxiety and the impulse to check in frequently on team activities.</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63786"/>
            <a:ext cx="12786003"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Transparency Tools: Making Work Visible to Reduce Interruptions</a:t>
            </a:r>
            <a:endParaRPr lang="en-US" sz="3100" dirty="0"/>
          </a:p>
        </p:txBody>
      </p:sp>
      <p:pic>
        <p:nvPicPr>
          <p:cNvPr id="3" name="Image 0" descr="preencoded.png"/>
          <p:cNvPicPr>
            <a:picLocks noChangeAspect="1"/>
          </p:cNvPicPr>
          <p:nvPr/>
        </p:nvPicPr>
        <p:blipFill>
          <a:blip r:embed="rId3"/>
          <a:stretch>
            <a:fillRect/>
          </a:stretch>
        </p:blipFill>
        <p:spPr>
          <a:xfrm>
            <a:off x="793790" y="1706404"/>
            <a:ext cx="4926568" cy="4926568"/>
          </a:xfrm>
          <a:prstGeom prst="rect">
            <a:avLst/>
          </a:prstGeom>
        </p:spPr>
      </p:pic>
      <p:sp>
        <p:nvSpPr>
          <p:cNvPr id="4" name="Text 1"/>
          <p:cNvSpPr/>
          <p:nvPr/>
        </p:nvSpPr>
        <p:spPr>
          <a:xfrm>
            <a:off x="6212086" y="1661755"/>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Visibility is a powerful shield against unnecessary interruptions. When stakeholders can clearly see what the team is working on, progress being made, and upcoming priorities, their anxiety decreases and their need to ask for updates diminishes significantly.</a:t>
            </a:r>
            <a:endParaRPr lang="en-US" sz="1550" dirty="0"/>
          </a:p>
        </p:txBody>
      </p:sp>
      <p:sp>
        <p:nvSpPr>
          <p:cNvPr id="5" name="Text 2"/>
          <p:cNvSpPr/>
          <p:nvPr/>
        </p:nvSpPr>
        <p:spPr>
          <a:xfrm>
            <a:off x="6212086" y="3110508"/>
            <a:ext cx="7632025"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Effective Scrum Engineers leverage multiple transparency tools:</a:t>
            </a:r>
            <a:endParaRPr lang="en-US" sz="1550" dirty="0"/>
          </a:p>
        </p:txBody>
      </p:sp>
      <p:sp>
        <p:nvSpPr>
          <p:cNvPr id="6" name="Text 3"/>
          <p:cNvSpPr/>
          <p:nvPr/>
        </p:nvSpPr>
        <p:spPr>
          <a:xfrm>
            <a:off x="6212086" y="3606641"/>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Real-time Kanban boards</a:t>
            </a:r>
            <a:r>
              <a:rPr lang="en-US" sz="1550" dirty="0">
                <a:solidFill>
                  <a:srgbClr val="404155"/>
                </a:solidFill>
                <a:latin typeface="Nobile" pitchFamily="34" charset="0"/>
                <a:ea typeface="Nobile" pitchFamily="34" charset="-122"/>
                <a:cs typeface="Nobile" pitchFamily="34" charset="-120"/>
              </a:rPr>
              <a:t> showing current work in progress</a:t>
            </a:r>
            <a:endParaRPr lang="en-US" sz="1550" dirty="0"/>
          </a:p>
        </p:txBody>
      </p:sp>
      <p:sp>
        <p:nvSpPr>
          <p:cNvPr id="7" name="Text 4"/>
          <p:cNvSpPr/>
          <p:nvPr/>
        </p:nvSpPr>
        <p:spPr>
          <a:xfrm>
            <a:off x="6212086" y="3993594"/>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Sprint burndown charts</a:t>
            </a:r>
            <a:r>
              <a:rPr lang="en-US" sz="1550" dirty="0">
                <a:solidFill>
                  <a:srgbClr val="404155"/>
                </a:solidFill>
                <a:latin typeface="Nobile" pitchFamily="34" charset="0"/>
                <a:ea typeface="Nobile" pitchFamily="34" charset="-122"/>
                <a:cs typeface="Nobile" pitchFamily="34" charset="-120"/>
              </a:rPr>
              <a:t> demonstrating trajectory toward sprint goals</a:t>
            </a:r>
            <a:endParaRPr lang="en-US" sz="1550" dirty="0"/>
          </a:p>
        </p:txBody>
      </p:sp>
      <p:sp>
        <p:nvSpPr>
          <p:cNvPr id="8" name="Text 5"/>
          <p:cNvSpPr/>
          <p:nvPr/>
        </p:nvSpPr>
        <p:spPr>
          <a:xfrm>
            <a:off x="6212086" y="4380548"/>
            <a:ext cx="7632025" cy="317540"/>
          </a:xfrm>
          <a:prstGeom prst="rect">
            <a:avLst/>
          </a:prstGeom>
          <a:noFill/>
          <a:ln/>
        </p:spPr>
        <p:txBody>
          <a:bodyPr wrap="non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Release roadmaps</a:t>
            </a:r>
            <a:r>
              <a:rPr lang="en-US" sz="1550" dirty="0">
                <a:solidFill>
                  <a:srgbClr val="404155"/>
                </a:solidFill>
                <a:latin typeface="Nobile" pitchFamily="34" charset="0"/>
                <a:ea typeface="Nobile" pitchFamily="34" charset="-122"/>
                <a:cs typeface="Nobile" pitchFamily="34" charset="-120"/>
              </a:rPr>
              <a:t> providing longer-term visibility into planned features</a:t>
            </a:r>
            <a:endParaRPr lang="en-US" sz="1550" dirty="0"/>
          </a:p>
        </p:txBody>
      </p:sp>
      <p:sp>
        <p:nvSpPr>
          <p:cNvPr id="9" name="Text 6"/>
          <p:cNvSpPr/>
          <p:nvPr/>
        </p:nvSpPr>
        <p:spPr>
          <a:xfrm>
            <a:off x="6212086" y="4767501"/>
            <a:ext cx="7632025"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Definition of Done checklists</a:t>
            </a:r>
            <a:r>
              <a:rPr lang="en-US" sz="1550" dirty="0">
                <a:solidFill>
                  <a:srgbClr val="404155"/>
                </a:solidFill>
                <a:latin typeface="Nobile" pitchFamily="34" charset="0"/>
                <a:ea typeface="Nobile" pitchFamily="34" charset="-122"/>
                <a:cs typeface="Nobile" pitchFamily="34" charset="-120"/>
              </a:rPr>
              <a:t> showing quality standards and completion criteria</a:t>
            </a:r>
            <a:endParaRPr lang="en-US" sz="1550" dirty="0"/>
          </a:p>
        </p:txBody>
      </p:sp>
      <p:sp>
        <p:nvSpPr>
          <p:cNvPr id="10" name="Text 7"/>
          <p:cNvSpPr/>
          <p:nvPr/>
        </p:nvSpPr>
        <p:spPr>
          <a:xfrm>
            <a:off x="6212086" y="5581174"/>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transparency builds confidence and reduces the stakeholder impulse to interrupt, as they can self-serve the information, they need about team progress and priorities.</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545378"/>
            <a:ext cx="10846713"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Deflecting Scope Creep: The Backlog as Sacred Ground</a:t>
            </a:r>
            <a:endParaRPr lang="en-US" sz="3100" dirty="0"/>
          </a:p>
        </p:txBody>
      </p:sp>
      <p:sp>
        <p:nvSpPr>
          <p:cNvPr id="3" name="Shape 1"/>
          <p:cNvSpPr/>
          <p:nvPr/>
        </p:nvSpPr>
        <p:spPr>
          <a:xfrm>
            <a:off x="793790" y="1438346"/>
            <a:ext cx="6422231" cy="1506736"/>
          </a:xfrm>
          <a:prstGeom prst="roundRect">
            <a:avLst>
              <a:gd name="adj" fmla="val 5532"/>
            </a:avLst>
          </a:prstGeom>
          <a:solidFill>
            <a:srgbClr val="F9F9FF"/>
          </a:solidFill>
          <a:ln w="22860">
            <a:solidFill>
              <a:srgbClr val="B8C3DF"/>
            </a:solidFill>
            <a:prstDash val="solid"/>
          </a:ln>
        </p:spPr>
        <p:txBody>
          <a:bodyPr/>
          <a:lstStyle/>
          <a:p>
            <a:endParaRPr lang="en-US"/>
          </a:p>
        </p:txBody>
      </p:sp>
      <p:sp>
        <p:nvSpPr>
          <p:cNvPr id="4" name="Shape 2"/>
          <p:cNvSpPr/>
          <p:nvPr/>
        </p:nvSpPr>
        <p:spPr>
          <a:xfrm>
            <a:off x="793790" y="1438346"/>
            <a:ext cx="91440" cy="1506736"/>
          </a:xfrm>
          <a:prstGeom prst="roundRect">
            <a:avLst>
              <a:gd name="adj" fmla="val 91163"/>
            </a:avLst>
          </a:prstGeom>
          <a:solidFill>
            <a:srgbClr val="1B54DA"/>
          </a:solidFill>
          <a:ln/>
        </p:spPr>
        <p:txBody>
          <a:bodyPr/>
          <a:lstStyle/>
          <a:p>
            <a:endParaRPr lang="en-US"/>
          </a:p>
        </p:txBody>
      </p:sp>
      <p:sp>
        <p:nvSpPr>
          <p:cNvPr id="5" name="Text 3"/>
          <p:cNvSpPr/>
          <p:nvPr/>
        </p:nvSpPr>
        <p:spPr>
          <a:xfrm>
            <a:off x="1106448" y="1659565"/>
            <a:ext cx="254877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New Request Arrives</a:t>
            </a:r>
            <a:endParaRPr lang="en-US" sz="1950" dirty="0"/>
          </a:p>
        </p:txBody>
      </p:sp>
      <p:sp>
        <p:nvSpPr>
          <p:cNvPr id="6" name="Text 4"/>
          <p:cNvSpPr/>
          <p:nvPr/>
        </p:nvSpPr>
        <p:spPr>
          <a:xfrm>
            <a:off x="1106448" y="2088785"/>
            <a:ext cx="588835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Stakeholder brings urgent new requirement or change request directly to team</a:t>
            </a:r>
            <a:endParaRPr lang="en-US" sz="1550" dirty="0"/>
          </a:p>
        </p:txBody>
      </p:sp>
      <p:sp>
        <p:nvSpPr>
          <p:cNvPr id="7" name="Shape 5"/>
          <p:cNvSpPr/>
          <p:nvPr/>
        </p:nvSpPr>
        <p:spPr>
          <a:xfrm>
            <a:off x="7414379" y="1438346"/>
            <a:ext cx="6422231" cy="1506736"/>
          </a:xfrm>
          <a:prstGeom prst="roundRect">
            <a:avLst>
              <a:gd name="adj" fmla="val 5532"/>
            </a:avLst>
          </a:prstGeom>
          <a:solidFill>
            <a:srgbClr val="F9F9FF"/>
          </a:solidFill>
          <a:ln w="22860">
            <a:solidFill>
              <a:srgbClr val="B8C3DF"/>
            </a:solidFill>
            <a:prstDash val="solid"/>
          </a:ln>
        </p:spPr>
        <p:txBody>
          <a:bodyPr/>
          <a:lstStyle/>
          <a:p>
            <a:endParaRPr lang="en-US"/>
          </a:p>
        </p:txBody>
      </p:sp>
      <p:sp>
        <p:nvSpPr>
          <p:cNvPr id="8" name="Shape 6"/>
          <p:cNvSpPr/>
          <p:nvPr/>
        </p:nvSpPr>
        <p:spPr>
          <a:xfrm>
            <a:off x="7414379" y="1438346"/>
            <a:ext cx="91440" cy="1506736"/>
          </a:xfrm>
          <a:prstGeom prst="roundRect">
            <a:avLst>
              <a:gd name="adj" fmla="val 91163"/>
            </a:avLst>
          </a:prstGeom>
          <a:solidFill>
            <a:srgbClr val="1B54DA"/>
          </a:solidFill>
          <a:ln/>
        </p:spPr>
        <p:txBody>
          <a:bodyPr/>
          <a:lstStyle/>
          <a:p>
            <a:endParaRPr lang="en-US"/>
          </a:p>
        </p:txBody>
      </p:sp>
      <p:sp>
        <p:nvSpPr>
          <p:cNvPr id="9" name="Text 7"/>
          <p:cNvSpPr/>
          <p:nvPr/>
        </p:nvSpPr>
        <p:spPr>
          <a:xfrm>
            <a:off x="7727037" y="1659565"/>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Shield Intercepts</a:t>
            </a:r>
            <a:endParaRPr lang="en-US" sz="1950" dirty="0"/>
          </a:p>
        </p:txBody>
      </p:sp>
      <p:sp>
        <p:nvSpPr>
          <p:cNvPr id="10" name="Text 8"/>
          <p:cNvSpPr/>
          <p:nvPr/>
        </p:nvSpPr>
        <p:spPr>
          <a:xfrm>
            <a:off x="7727037" y="2088785"/>
            <a:ext cx="588835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Scrum Engineer captures request and redirects to proper backlog refinement process</a:t>
            </a:r>
            <a:endParaRPr lang="en-US" sz="1550" dirty="0"/>
          </a:p>
        </p:txBody>
      </p:sp>
      <p:sp>
        <p:nvSpPr>
          <p:cNvPr id="11" name="Shape 9"/>
          <p:cNvSpPr/>
          <p:nvPr/>
        </p:nvSpPr>
        <p:spPr>
          <a:xfrm>
            <a:off x="793790" y="3143441"/>
            <a:ext cx="6422231" cy="1506736"/>
          </a:xfrm>
          <a:prstGeom prst="roundRect">
            <a:avLst>
              <a:gd name="adj" fmla="val 5532"/>
            </a:avLst>
          </a:prstGeom>
          <a:solidFill>
            <a:srgbClr val="F9F9FF"/>
          </a:solidFill>
          <a:ln w="22860">
            <a:solidFill>
              <a:srgbClr val="B8C3DF"/>
            </a:solidFill>
            <a:prstDash val="solid"/>
          </a:ln>
        </p:spPr>
        <p:txBody>
          <a:bodyPr/>
          <a:lstStyle/>
          <a:p>
            <a:endParaRPr lang="en-US"/>
          </a:p>
        </p:txBody>
      </p:sp>
      <p:sp>
        <p:nvSpPr>
          <p:cNvPr id="12" name="Shape 10"/>
          <p:cNvSpPr/>
          <p:nvPr/>
        </p:nvSpPr>
        <p:spPr>
          <a:xfrm>
            <a:off x="793790" y="3143441"/>
            <a:ext cx="91440" cy="1506736"/>
          </a:xfrm>
          <a:prstGeom prst="roundRect">
            <a:avLst>
              <a:gd name="adj" fmla="val 91163"/>
            </a:avLst>
          </a:prstGeom>
          <a:solidFill>
            <a:srgbClr val="1B54DA"/>
          </a:solidFill>
          <a:ln/>
        </p:spPr>
        <p:txBody>
          <a:bodyPr/>
          <a:lstStyle/>
          <a:p>
            <a:endParaRPr lang="en-US"/>
          </a:p>
        </p:txBody>
      </p:sp>
      <p:sp>
        <p:nvSpPr>
          <p:cNvPr id="13" name="Text 11"/>
          <p:cNvSpPr/>
          <p:nvPr/>
        </p:nvSpPr>
        <p:spPr>
          <a:xfrm>
            <a:off x="1106448" y="336465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Process Protection</a:t>
            </a:r>
            <a:endParaRPr lang="en-US" sz="1950" dirty="0"/>
          </a:p>
        </p:txBody>
      </p:sp>
      <p:sp>
        <p:nvSpPr>
          <p:cNvPr id="14" name="Text 12"/>
          <p:cNvSpPr/>
          <p:nvPr/>
        </p:nvSpPr>
        <p:spPr>
          <a:xfrm>
            <a:off x="1106448" y="3793879"/>
            <a:ext cx="588835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Request is evaluated, prioritized, and sized through established procedures</a:t>
            </a:r>
            <a:endParaRPr lang="en-US" sz="1550" dirty="0"/>
          </a:p>
        </p:txBody>
      </p:sp>
      <p:sp>
        <p:nvSpPr>
          <p:cNvPr id="15" name="Shape 13"/>
          <p:cNvSpPr/>
          <p:nvPr/>
        </p:nvSpPr>
        <p:spPr>
          <a:xfrm>
            <a:off x="7414379" y="3143441"/>
            <a:ext cx="6422231" cy="1506736"/>
          </a:xfrm>
          <a:prstGeom prst="roundRect">
            <a:avLst>
              <a:gd name="adj" fmla="val 5532"/>
            </a:avLst>
          </a:prstGeom>
          <a:solidFill>
            <a:srgbClr val="F9F9FF"/>
          </a:solidFill>
          <a:ln w="22860">
            <a:solidFill>
              <a:srgbClr val="B8C3DF"/>
            </a:solidFill>
            <a:prstDash val="solid"/>
          </a:ln>
        </p:spPr>
        <p:txBody>
          <a:bodyPr/>
          <a:lstStyle/>
          <a:p>
            <a:endParaRPr lang="en-US"/>
          </a:p>
        </p:txBody>
      </p:sp>
      <p:sp>
        <p:nvSpPr>
          <p:cNvPr id="16" name="Shape 14"/>
          <p:cNvSpPr/>
          <p:nvPr/>
        </p:nvSpPr>
        <p:spPr>
          <a:xfrm>
            <a:off x="7414379" y="3143441"/>
            <a:ext cx="91440" cy="1506736"/>
          </a:xfrm>
          <a:prstGeom prst="roundRect">
            <a:avLst>
              <a:gd name="adj" fmla="val 91163"/>
            </a:avLst>
          </a:prstGeom>
          <a:solidFill>
            <a:srgbClr val="1B54DA"/>
          </a:solidFill>
          <a:ln/>
        </p:spPr>
        <p:txBody>
          <a:bodyPr/>
          <a:lstStyle/>
          <a:p>
            <a:endParaRPr lang="en-US"/>
          </a:p>
        </p:txBody>
      </p:sp>
      <p:sp>
        <p:nvSpPr>
          <p:cNvPr id="17" name="Text 15"/>
          <p:cNvSpPr/>
          <p:nvPr/>
        </p:nvSpPr>
        <p:spPr>
          <a:xfrm>
            <a:off x="7727037" y="3364659"/>
            <a:ext cx="274248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Controlled Integration</a:t>
            </a:r>
            <a:endParaRPr lang="en-US" sz="1950" dirty="0"/>
          </a:p>
        </p:txBody>
      </p:sp>
      <p:sp>
        <p:nvSpPr>
          <p:cNvPr id="18" name="Text 16"/>
          <p:cNvSpPr/>
          <p:nvPr/>
        </p:nvSpPr>
        <p:spPr>
          <a:xfrm>
            <a:off x="7727037" y="3793879"/>
            <a:ext cx="588835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If approved, work enters sprint planning rather than disrupting current sprint</a:t>
            </a:r>
            <a:endParaRPr lang="en-US" sz="1550" dirty="0"/>
          </a:p>
        </p:txBody>
      </p:sp>
      <p:sp>
        <p:nvSpPr>
          <p:cNvPr id="19" name="Text 17"/>
          <p:cNvSpPr/>
          <p:nvPr/>
        </p:nvSpPr>
        <p:spPr>
          <a:xfrm>
            <a:off x="793790" y="4873419"/>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backlog refinement process is the cornerstone of Agile prioritization and protecting it from bypass attempts is crucial for maintaining sprint integrity. When new work circumvents this process, it undermines the careful balance of capacity planning and priority alignment that makes sprints successful.</a:t>
            </a:r>
            <a:endParaRPr lang="en-US" sz="1550" dirty="0"/>
          </a:p>
        </p:txBody>
      </p:sp>
      <p:sp>
        <p:nvSpPr>
          <p:cNvPr id="20" name="Text 18"/>
          <p:cNvSpPr/>
          <p:nvPr/>
        </p:nvSpPr>
        <p:spPr>
          <a:xfrm>
            <a:off x="793790" y="604928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Silent Shield ensures that </a:t>
            </a:r>
            <a:r>
              <a:rPr lang="en-US" sz="1550" b="1" dirty="0">
                <a:solidFill>
                  <a:srgbClr val="404155"/>
                </a:solidFill>
                <a:latin typeface="Nobile" pitchFamily="34" charset="0"/>
                <a:ea typeface="Nobile" pitchFamily="34" charset="-122"/>
                <a:cs typeface="Nobile" pitchFamily="34" charset="-120"/>
              </a:rPr>
              <a:t>all workflows through proper channels</a:t>
            </a:r>
            <a:r>
              <a:rPr lang="en-US" sz="1550" dirty="0">
                <a:solidFill>
                  <a:srgbClr val="404155"/>
                </a:solidFill>
                <a:latin typeface="Nobile" pitchFamily="34" charset="0"/>
                <a:ea typeface="Nobile" pitchFamily="34" charset="-122"/>
                <a:cs typeface="Nobile" pitchFamily="34" charset="-120"/>
              </a:rPr>
              <a:t>, maintaining the sanctity of sprint commitments while still allowing for necessary business agility and responsiveness to changing requirements.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TotalTime>
  <Words>1700</Words>
  <Application>Microsoft Office PowerPoint</Application>
  <PresentationFormat>Custom</PresentationFormat>
  <Paragraphs>117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Nobile Medium</vt:lpstr>
      <vt:lpstr>Arial</vt:lpstr>
      <vt:lpstr>Nobile Bold</vt:lpstr>
      <vt:lpstr>Alexandria Light</vt:lpstr>
      <vt:lpstr>Alexandria</vt:lpstr>
      <vt:lpstr>Nobile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3</cp:revision>
  <dcterms:created xsi:type="dcterms:W3CDTF">2025-09-04T18:14:44Z</dcterms:created>
  <dcterms:modified xsi:type="dcterms:W3CDTF">2026-06-02T17:43:11Z</dcterms:modified>
</cp:coreProperties>
</file>