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</p:sldIdLst>
  <p:sldSz cx="14630400" cy="8229600"/>
  <p:notesSz cx="8229600" cy="14630400"/>
  <p:embeddedFontLst>
    <p:embeddedFont>
      <p:font typeface="Corben" panose="020B0604020202020204" charset="0"/>
      <p:regular r:id="rId19"/>
    </p:embeddedFont>
    <p:embeddedFont>
      <p:font typeface="Nobile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22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313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E08A4-4EE4-61F1-047A-C01A5B8BE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32FDD3-EB16-9E44-E79A-AB9AA52412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3237E3-054F-25C5-896F-28C33BB547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9F708-2881-E345-6D8E-2B8F35DE85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763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9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89" y="851770"/>
            <a:ext cx="8112215" cy="2395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Executive-Level Mentorship: </a:t>
            </a:r>
          </a:p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Finding, Nurturing, </a:t>
            </a:r>
          </a:p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and Becoming a Mentor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587472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Mentorship is crucial for leadership development, especially at the executive level. Having a mentor provides guidance and career advancement. Being a mentor allows seasoned leaders to give back and shape the next generation.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311140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7BCC95"/>
          </a:solidFill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892493" y="5443776"/>
            <a:ext cx="16537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C3838"/>
                </a:solidFill>
                <a:latin typeface="Nobile Medium" pitchFamily="34" charset="0"/>
                <a:ea typeface="Nobile Medium" pitchFamily="34" charset="-122"/>
                <a:cs typeface="Nobile Medium" pitchFamily="34" charset="-120"/>
              </a:rPr>
              <a:t>kW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1270040" y="5294233"/>
            <a:ext cx="3141107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4155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by Kimberly Wiethoff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9725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Maintain the Relationship Long-Term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768322"/>
            <a:ext cx="36080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6666548" y="38001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Lasting Connection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80190" y="4290536"/>
            <a:ext cx="36080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Mentorship should evolve.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28421" y="2768322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10614898" y="38001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Express Gratitude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28421" y="4290536"/>
            <a:ext cx="3608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Show appreciation regularly.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8254246" y="5447228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8640723" y="64790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Update on Progress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8254246" y="6969443"/>
            <a:ext cx="3608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Keep mentor informed.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91425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Recognize the Value of Mentorship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Enhance Skills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Mentoring enhances your leadership skills and abilities.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Broaden Perspective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It helps you gain a broader perspective on industry trends.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Stay Connected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Mentoring keeps you connected with emerging talent.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86940"/>
            <a:ext cx="695134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Identify Potential Mentees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4910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998696" y="3576042"/>
            <a:ext cx="1004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491032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Ambitious Professionals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335780"/>
            <a:ext cx="29277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Seek driven individuals.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4910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4851916" y="3576042"/>
            <a:ext cx="17740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4910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Potential Showers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981450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Look for talent within the organization.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18922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953333" y="5274231"/>
            <a:ext cx="19109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18922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Industry Groups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567963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Engage in leadership programs.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7499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Set a Framework for Engagement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3632716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38595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Time and Guidance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434994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Clarify available time.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993600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5220414"/>
            <a:ext cx="284785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Establish Boundaries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5710833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Create structure.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0034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Foster Growth and Critical Thinking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558064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28224" y="3792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Think Strategically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282916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Encourage thinking.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558064"/>
            <a:ext cx="3664863" cy="1322189"/>
          </a:xfrm>
          <a:prstGeom prst="roundRect">
            <a:avLst>
              <a:gd name="adj" fmla="val 7205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4919901" y="37924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Problem-Solving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4282916"/>
            <a:ext cx="319599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Develop skills.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107067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028224" y="53415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Navigate Challenges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5831919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Promote independence.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1558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Celebrate Success and Encourage Pay-It-Forward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605111" y="3573304"/>
            <a:ext cx="30480" cy="2840712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845022" y="4068366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365200" y="382845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570107" y="3913465"/>
            <a:ext cx="1004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867888" y="3800118"/>
            <a:ext cx="33155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Recognize Achievements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867888" y="4290536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Acknowledge progress.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845022" y="5602129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6365200" y="53622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531650" y="5447228"/>
            <a:ext cx="17740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7867888" y="5333881"/>
            <a:ext cx="289286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Encourage Mentoring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867888" y="5824299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Promote pay-it-forward.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EBC64-212E-2269-6578-2691B6396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0">
            <a:extLst>
              <a:ext uri="{FF2B5EF4-FFF2-40B4-BE49-F238E27FC236}">
                <a16:creationId xmlns:a16="http://schemas.microsoft.com/office/drawing/2014/main" id="{56D1DD3B-5705-6889-3CBC-0BA017EA6757}"/>
              </a:ext>
            </a:extLst>
          </p:cNvPr>
          <p:cNvSpPr/>
          <p:nvPr/>
        </p:nvSpPr>
        <p:spPr>
          <a:xfrm>
            <a:off x="866942" y="1587556"/>
            <a:ext cx="91425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Final Thoughts</a:t>
            </a:r>
            <a:endParaRPr lang="en-US" sz="44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EF8220-8FC0-3E3A-DA04-6EE7F440F6EE}"/>
              </a:ext>
            </a:extLst>
          </p:cNvPr>
          <p:cNvSpPr txBox="1"/>
          <p:nvPr/>
        </p:nvSpPr>
        <p:spPr>
          <a:xfrm>
            <a:off x="866942" y="2791968"/>
            <a:ext cx="7618690" cy="360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orben" panose="020B0604020202020204" charset="0"/>
              </a:rPr>
              <a:t>Mentorship</a:t>
            </a:r>
            <a:r>
              <a:rPr lang="en-US" sz="2200" dirty="0">
                <a:noFill/>
                <a:latin typeface="Corben" panose="020B0604020202020204" charset="0"/>
              </a:rPr>
              <a:t> </a:t>
            </a:r>
            <a:r>
              <a:rPr lang="en-US" sz="2200" dirty="0">
                <a:latin typeface="Corben" panose="020B0604020202020204" charset="0"/>
              </a:rPr>
              <a:t>is a powerful tool for career growth and leadership development. Finding the right mentor, nurturing a strong relationship, and eventually becoming a mentor yourself can be transformative for both personal and professional growth. Whether you’re seeking guidance or providing it, investing in mentorship is a step toward lasting leadership excellence.</a:t>
            </a:r>
          </a:p>
        </p:txBody>
      </p:sp>
      <p:pic>
        <p:nvPicPr>
          <p:cNvPr id="21" name="Picture 20" descr="Blue sky and fluffy clouds">
            <a:extLst>
              <a:ext uri="{FF2B5EF4-FFF2-40B4-BE49-F238E27FC236}">
                <a16:creationId xmlns:a16="http://schemas.microsoft.com/office/drawing/2014/main" id="{3A5BCA71-A6BF-1E0F-438A-0EBC60A856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25586" y="1"/>
            <a:ext cx="5704814" cy="82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86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8509"/>
            <a:ext cx="770239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Define Your Goals and Needs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Strategic Advice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5408"/>
            <a:ext cx="28455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Are you looking for strategic advice to enhance decision-making?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4200406" y="3634264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Leadership Development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200406" y="4569738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Do you seek guidance to improve your leadership skills?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607022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Industry Insights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07022" y="4215408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Are you interested in gaining deeper insights into your industry?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1013638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Career Advancement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1013638" y="4215408"/>
            <a:ext cx="28455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Are you aiming for career progression and advancement opportunities?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73787" y="609481"/>
            <a:ext cx="6153626" cy="690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Leverage Your Network</a:t>
            </a:r>
            <a:endParaRPr lang="en-US" sz="43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87" y="1631871"/>
            <a:ext cx="552688" cy="55268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3787" y="2405539"/>
            <a:ext cx="2311003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Senior Leaders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773787" y="2883575"/>
            <a:ext cx="2311003" cy="1414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Connect with senior leaders in your organization for guidance.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379" y="1631871"/>
            <a:ext cx="552688" cy="55268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416379" y="2405539"/>
            <a:ext cx="2311122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Industry Events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3416379" y="2883575"/>
            <a:ext cx="2311122" cy="1414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Attend industry associations and networking events for connections.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091" y="1631871"/>
            <a:ext cx="552688" cy="55268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59091" y="2405539"/>
            <a:ext cx="2311003" cy="6908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Leadership Programs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6059091" y="3228975"/>
            <a:ext cx="2311003" cy="1414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Join executive leadership programs for mentorship opportunities.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787" y="5307092"/>
            <a:ext cx="552688" cy="55268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73787" y="6080760"/>
            <a:ext cx="2311003" cy="345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LinkedIn</a:t>
            </a:r>
            <a:endParaRPr lang="en-US" sz="2150" dirty="0"/>
          </a:p>
        </p:txBody>
      </p:sp>
      <p:sp>
        <p:nvSpPr>
          <p:cNvPr id="15" name="Text 8"/>
          <p:cNvSpPr/>
          <p:nvPr/>
        </p:nvSpPr>
        <p:spPr>
          <a:xfrm>
            <a:off x="773787" y="6558796"/>
            <a:ext cx="2311003" cy="10612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Utilize LinkedIn and professional forums to find mentors.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3635" y="1085017"/>
            <a:ext cx="5422583" cy="658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0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Seek Thought Leaders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223635" y="2296001"/>
            <a:ext cx="473869" cy="473869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13897" y="2374940"/>
            <a:ext cx="93345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6908125" y="2296001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Identify Achievers</a:t>
            </a: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6908125" y="2751296"/>
            <a:ext cx="6985040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Look for executives who have achieved what you aspire to achieve.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6223635" y="3535799"/>
            <a:ext cx="473869" cy="473869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6378178" y="3614738"/>
            <a:ext cx="164783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450" dirty="0"/>
          </a:p>
        </p:txBody>
      </p:sp>
      <p:sp>
        <p:nvSpPr>
          <p:cNvPr id="10" name="Text 7"/>
          <p:cNvSpPr/>
          <p:nvPr/>
        </p:nvSpPr>
        <p:spPr>
          <a:xfrm>
            <a:off x="6908125" y="3535799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Follow Their Work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6908125" y="3991094"/>
            <a:ext cx="6985040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Stay updated on their publications, speeches, and industry contributions.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6223635" y="5112544"/>
            <a:ext cx="473869" cy="473869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6371868" y="5191482"/>
            <a:ext cx="177403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450" dirty="0"/>
          </a:p>
        </p:txBody>
      </p:sp>
      <p:sp>
        <p:nvSpPr>
          <p:cNvPr id="14" name="Text 11"/>
          <p:cNvSpPr/>
          <p:nvPr/>
        </p:nvSpPr>
        <p:spPr>
          <a:xfrm>
            <a:off x="6908125" y="5112544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Engage with Content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6908125" y="5567839"/>
            <a:ext cx="6985040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Interact with their content on social media and industry platforms.</a:t>
            </a:r>
            <a:endParaRPr lang="en-US" sz="1650" dirty="0"/>
          </a:p>
        </p:txBody>
      </p:sp>
      <p:sp>
        <p:nvSpPr>
          <p:cNvPr id="16" name="Shape 13"/>
          <p:cNvSpPr/>
          <p:nvPr/>
        </p:nvSpPr>
        <p:spPr>
          <a:xfrm>
            <a:off x="6223635" y="6352342"/>
            <a:ext cx="473869" cy="473869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6380202" y="6431280"/>
            <a:ext cx="160615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4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6908125" y="6352342"/>
            <a:ext cx="2632948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Seek Introductions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6908125" y="6807637"/>
            <a:ext cx="6985040" cy="336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Use mutual connections to request introductions for mentorship.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62720"/>
            <a:ext cx="736020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Be Proactive and Respectful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711660"/>
            <a:ext cx="4347567" cy="9072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20604" y="59590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Express Admiration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020604" y="6449497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Show genuine appreciation for their accomplishments.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357" y="4711660"/>
            <a:ext cx="4347567" cy="9072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68171" y="59590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Articulate Value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368171" y="6449497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Explain why you seek their guidance.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8924" y="4711660"/>
            <a:ext cx="4347567" cy="9072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59590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Simple Request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5738" y="6449497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Ask for a brief conversation or advice.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1889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Establish Clear Expectations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37661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28224" y="3611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Frequency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10146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Decide on monthly meetings or quarterly check-ins.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37661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4919901" y="3611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Format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410146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Determine if discussions will be formal or informal.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288518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028224" y="55229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Objectives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013371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Define key objectives for the relationship.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3615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Come Prepared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605111" y="1685092"/>
            <a:ext cx="30480" cy="5908238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845022" y="2180153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365200" y="194024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6570107" y="2025253"/>
            <a:ext cx="10048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7867888" y="19119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Clear Agenda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867888" y="2402324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Have a specific agenda for each meeting.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845022" y="3713917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6365200" y="347400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6531650" y="3559016"/>
            <a:ext cx="17740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7867888" y="3445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Prepare Questions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867888" y="3936087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Formulate insightful questions in advance.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6845022" y="5247680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3"/>
          <p:cNvSpPr/>
          <p:nvPr/>
        </p:nvSpPr>
        <p:spPr>
          <a:xfrm>
            <a:off x="6365200" y="500776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14"/>
          <p:cNvSpPr/>
          <p:nvPr/>
        </p:nvSpPr>
        <p:spPr>
          <a:xfrm>
            <a:off x="6524744" y="5092779"/>
            <a:ext cx="19109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7867888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Updates on Progress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7867888" y="5469850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Provide updates on your progress and achievements.</a:t>
            </a:r>
            <a:endParaRPr lang="en-US" sz="1750" dirty="0"/>
          </a:p>
        </p:txBody>
      </p:sp>
      <p:sp>
        <p:nvSpPr>
          <p:cNvPr id="20" name="Shape 17"/>
          <p:cNvSpPr/>
          <p:nvPr/>
        </p:nvSpPr>
        <p:spPr>
          <a:xfrm>
            <a:off x="6845022" y="6781443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8"/>
          <p:cNvSpPr/>
          <p:nvPr/>
        </p:nvSpPr>
        <p:spPr>
          <a:xfrm>
            <a:off x="6365200" y="65415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 19"/>
          <p:cNvSpPr/>
          <p:nvPr/>
        </p:nvSpPr>
        <p:spPr>
          <a:xfrm>
            <a:off x="6533793" y="6626543"/>
            <a:ext cx="17299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4</a:t>
            </a:r>
            <a:endParaRPr lang="en-US" sz="2650" dirty="0"/>
          </a:p>
        </p:txBody>
      </p:sp>
      <p:sp>
        <p:nvSpPr>
          <p:cNvPr id="23" name="Text 20"/>
          <p:cNvSpPr/>
          <p:nvPr/>
        </p:nvSpPr>
        <p:spPr>
          <a:xfrm>
            <a:off x="7867888" y="6513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Discussion Topics</a:t>
            </a:r>
            <a:endParaRPr lang="en-US" sz="2200" dirty="0"/>
          </a:p>
        </p:txBody>
      </p:sp>
      <p:sp>
        <p:nvSpPr>
          <p:cNvPr id="24" name="Text 21"/>
          <p:cNvSpPr/>
          <p:nvPr/>
        </p:nvSpPr>
        <p:spPr>
          <a:xfrm>
            <a:off x="7867888" y="7003613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Suggest relevant topics for discussion.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846701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Listen and Implement Feedback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45187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Actively Listen</a:t>
            </a:r>
            <a:endParaRPr lang="en-US" sz="2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699165" y="4194453"/>
            <a:ext cx="8382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937790" y="32925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Apply Guidance</a:t>
            </a:r>
            <a:endParaRPr lang="en-US" sz="22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266033" y="3243382"/>
            <a:ext cx="14787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937790" y="5745123"/>
            <a:ext cx="297822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Demonstrate Progress</a:t>
            </a:r>
            <a:endParaRPr lang="en-US" sz="22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784544" y="5969556"/>
            <a:ext cx="15918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5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631924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1B27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Provide Value in Return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028224" y="3048953"/>
            <a:ext cx="83820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3194328" y="2849047"/>
            <a:ext cx="23333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Share Trends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194328" y="3339465"/>
            <a:ext cx="233338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Offer industry trends.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1028224" y="4469249"/>
            <a:ext cx="147876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368171" y="4269343"/>
            <a:ext cx="24976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Fresh Perspectives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68171" y="4759762"/>
            <a:ext cx="24976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Provide new insights.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B8BF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D2D9F9"/>
          </a:solidFill>
          <a:ln w="7620">
            <a:solidFill>
              <a:srgbClr val="B8BFD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1028224" y="5889546"/>
            <a:ext cx="159187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542014" y="5689640"/>
            <a:ext cx="24710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Corben" pitchFamily="34" charset="0"/>
                <a:ea typeface="Corben" pitchFamily="34" charset="-122"/>
                <a:cs typeface="Corben" pitchFamily="34" charset="-120"/>
              </a:rPr>
              <a:t>Relevant Contacts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42014" y="6180058"/>
            <a:ext cx="24710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Connect with mentors.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576</Words>
  <Application>Microsoft Office PowerPoint</Application>
  <PresentationFormat>Custom</PresentationFormat>
  <Paragraphs>145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Nobile Bold</vt:lpstr>
      <vt:lpstr>Corben</vt:lpstr>
      <vt:lpstr>Nobile Medium</vt:lpstr>
      <vt:lpstr>Nobile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Kim Wiethoff</cp:lastModifiedBy>
  <cp:revision>4</cp:revision>
  <dcterms:created xsi:type="dcterms:W3CDTF">2025-02-28T15:59:47Z</dcterms:created>
  <dcterms:modified xsi:type="dcterms:W3CDTF">2025-02-28T16:21:20Z</dcterms:modified>
</cp:coreProperties>
</file>