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Open Sans" panose="020B0606030504020204" pitchFamily="34" charset="0"/>
      <p:regular r:id="rId17"/>
      <p:bold r:id="rId18"/>
    </p:embeddedFont>
    <p:embeddedFont>
      <p:font typeface="Open Sans Bold" panose="020B0806030504020204" pitchFamily="34"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3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64318"/>
            <a:ext cx="7556421" cy="2267903"/>
          </a:xfrm>
          <a:prstGeom prst="rect">
            <a:avLst/>
          </a:prstGeom>
          <a:noFill/>
          <a:ln/>
        </p:spPr>
        <p:txBody>
          <a:bodyPr wrap="squar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Smarter Standups: How AI Assistants Are Streamlining Agile Ceremonies</a:t>
            </a:r>
            <a:endParaRPr lang="en-US" sz="3550" dirty="0"/>
          </a:p>
        </p:txBody>
      </p:sp>
      <p:sp>
        <p:nvSpPr>
          <p:cNvPr id="4" name="Text 1"/>
          <p:cNvSpPr/>
          <p:nvPr/>
        </p:nvSpPr>
        <p:spPr>
          <a:xfrm>
            <a:off x="6280190" y="4687372"/>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Transform your Agile workflows with cutting-edge AI tools designed to make ceremonies more efficient, productive, and insightful.</a:t>
            </a:r>
            <a:endParaRPr lang="en-US" sz="1750" dirty="0"/>
          </a:p>
        </p:txBody>
      </p:sp>
      <p:sp>
        <p:nvSpPr>
          <p:cNvPr id="5" name="Shape 2"/>
          <p:cNvSpPr/>
          <p:nvPr/>
        </p:nvSpPr>
        <p:spPr>
          <a:xfrm>
            <a:off x="6280190" y="5685234"/>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5817870"/>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5668327"/>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34628"/>
            <a:ext cx="11921252"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Behavioral Analytics for Coaches</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358806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Pattern Recognition</a:t>
            </a:r>
            <a:endParaRPr lang="en-US" sz="2200" dirty="0"/>
          </a:p>
        </p:txBody>
      </p:sp>
      <p:sp>
        <p:nvSpPr>
          <p:cNvPr id="6" name="Text 2"/>
          <p:cNvSpPr/>
          <p:nvPr/>
        </p:nvSpPr>
        <p:spPr>
          <a:xfrm>
            <a:off x="5088255" y="2714268"/>
            <a:ext cx="5491163"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Identify recurring issues across multiple ceremonies</a:t>
            </a:r>
            <a:endParaRPr lang="en-US" sz="1750" dirty="0"/>
          </a:p>
        </p:txBody>
      </p:sp>
      <p:sp>
        <p:nvSpPr>
          <p:cNvPr id="7" name="Shape 3"/>
          <p:cNvSpPr/>
          <p:nvPr/>
        </p:nvSpPr>
        <p:spPr>
          <a:xfrm>
            <a:off x="4918115" y="3317081"/>
            <a:ext cx="8861822" cy="15240"/>
          </a:xfrm>
          <a:prstGeom prst="roundRect">
            <a:avLst>
              <a:gd name="adj" fmla="val 625116"/>
            </a:avLst>
          </a:prstGeom>
          <a:solidFill>
            <a:srgbClr val="BCDB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388703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Contribution Analysis</a:t>
            </a:r>
            <a:endParaRPr lang="en-US" sz="2200" dirty="0"/>
          </a:p>
        </p:txBody>
      </p:sp>
      <p:sp>
        <p:nvSpPr>
          <p:cNvPr id="11" name="Text 5"/>
          <p:cNvSpPr/>
          <p:nvPr/>
        </p:nvSpPr>
        <p:spPr>
          <a:xfrm>
            <a:off x="5895261" y="4077891"/>
            <a:ext cx="579358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Measure participation balance and engagement trends</a:t>
            </a:r>
            <a:endParaRPr lang="en-US" sz="1750" dirty="0"/>
          </a:p>
        </p:txBody>
      </p:sp>
      <p:sp>
        <p:nvSpPr>
          <p:cNvPr id="12" name="Shape 6"/>
          <p:cNvSpPr/>
          <p:nvPr/>
        </p:nvSpPr>
        <p:spPr>
          <a:xfrm>
            <a:off x="5725120" y="4680704"/>
            <a:ext cx="8054816" cy="15240"/>
          </a:xfrm>
          <a:prstGeom prst="roundRect">
            <a:avLst>
              <a:gd name="adj" fmla="val 625116"/>
            </a:avLst>
          </a:prstGeom>
          <a:solidFill>
            <a:srgbClr val="BCDB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4469606"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Bottleneck Identification</a:t>
            </a:r>
            <a:endParaRPr lang="en-US" sz="2200" dirty="0"/>
          </a:p>
        </p:txBody>
      </p:sp>
      <p:sp>
        <p:nvSpPr>
          <p:cNvPr id="16" name="Text 8"/>
          <p:cNvSpPr/>
          <p:nvPr/>
        </p:nvSpPr>
        <p:spPr>
          <a:xfrm>
            <a:off x="6702266" y="5441513"/>
            <a:ext cx="446960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Pinpoint where work consistently stalls</a:t>
            </a:r>
            <a:endParaRPr lang="en-US" sz="1750" dirty="0"/>
          </a:p>
        </p:txBody>
      </p:sp>
      <p:sp>
        <p:nvSpPr>
          <p:cNvPr id="17" name="Shape 9"/>
          <p:cNvSpPr/>
          <p:nvPr/>
        </p:nvSpPr>
        <p:spPr>
          <a:xfrm>
            <a:off x="6532126" y="6044327"/>
            <a:ext cx="7247811" cy="15240"/>
          </a:xfrm>
          <a:prstGeom prst="roundRect">
            <a:avLst>
              <a:gd name="adj" fmla="val 625116"/>
            </a:avLst>
          </a:prstGeom>
          <a:solidFill>
            <a:srgbClr val="BCDBD4"/>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4329946"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Communication Metrics</a:t>
            </a:r>
            <a:endParaRPr lang="en-US" sz="2200" dirty="0"/>
          </a:p>
        </p:txBody>
      </p:sp>
      <p:sp>
        <p:nvSpPr>
          <p:cNvPr id="21" name="Text 11"/>
          <p:cNvSpPr/>
          <p:nvPr/>
        </p:nvSpPr>
        <p:spPr>
          <a:xfrm>
            <a:off x="7509272" y="6805136"/>
            <a:ext cx="432994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Track healthy team interaction patterns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2311837"/>
            <a:ext cx="7568208" cy="566976"/>
          </a:xfrm>
          <a:prstGeom prst="rect">
            <a:avLst/>
          </a:prstGeom>
          <a:noFill/>
          <a:ln/>
        </p:spPr>
        <p:txBody>
          <a:bodyPr wrap="non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The Impact on Agile Teams</a:t>
            </a:r>
            <a:endParaRPr lang="en-US" sz="3550" dirty="0"/>
          </a:p>
        </p:txBody>
      </p:sp>
      <p:sp>
        <p:nvSpPr>
          <p:cNvPr id="4" name="Text 1"/>
          <p:cNvSpPr/>
          <p:nvPr/>
        </p:nvSpPr>
        <p:spPr>
          <a:xfrm>
            <a:off x="4451390" y="3247311"/>
            <a:ext cx="2901553" cy="453628"/>
          </a:xfrm>
          <a:prstGeom prst="rect">
            <a:avLst/>
          </a:prstGeom>
          <a:noFill/>
          <a:ln/>
        </p:spPr>
        <p:txBody>
          <a:bodyPr wrap="none" lIns="0" tIns="0" rIns="0" bIns="0" rtlCol="0" anchor="t"/>
          <a:lstStyle/>
          <a:p>
            <a:pPr marL="0" indent="0" algn="ctr">
              <a:lnSpc>
                <a:spcPts val="3550"/>
              </a:lnSpc>
              <a:buNone/>
            </a:pPr>
            <a:r>
              <a:rPr lang="en-US" sz="3550" b="1" dirty="0">
                <a:solidFill>
                  <a:srgbClr val="333F70"/>
                </a:solidFill>
                <a:latin typeface="Unbounded Bold" pitchFamily="34" charset="0"/>
                <a:ea typeface="Unbounded Bold" pitchFamily="34" charset="-122"/>
                <a:cs typeface="Unbounded Bold" pitchFamily="34" charset="-120"/>
              </a:rPr>
              <a:t>37%</a:t>
            </a:r>
            <a:endParaRPr lang="en-US" sz="3550" dirty="0"/>
          </a:p>
        </p:txBody>
      </p:sp>
      <p:sp>
        <p:nvSpPr>
          <p:cNvPr id="5" name="Text 2"/>
          <p:cNvSpPr/>
          <p:nvPr/>
        </p:nvSpPr>
        <p:spPr>
          <a:xfrm>
            <a:off x="4484489" y="3984308"/>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Time Saved</a:t>
            </a:r>
            <a:endParaRPr lang="en-US" sz="2200" dirty="0"/>
          </a:p>
        </p:txBody>
      </p:sp>
      <p:sp>
        <p:nvSpPr>
          <p:cNvPr id="6" name="Text 3"/>
          <p:cNvSpPr/>
          <p:nvPr/>
        </p:nvSpPr>
        <p:spPr>
          <a:xfrm>
            <a:off x="4451390" y="4474726"/>
            <a:ext cx="2901553" cy="725805"/>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Reduction in ceremony duration with AI assistance</a:t>
            </a:r>
            <a:endParaRPr lang="en-US" sz="1750" dirty="0"/>
          </a:p>
        </p:txBody>
      </p:sp>
      <p:sp>
        <p:nvSpPr>
          <p:cNvPr id="7" name="Text 4"/>
          <p:cNvSpPr/>
          <p:nvPr/>
        </p:nvSpPr>
        <p:spPr>
          <a:xfrm>
            <a:off x="7693104" y="3247311"/>
            <a:ext cx="2901672" cy="453628"/>
          </a:xfrm>
          <a:prstGeom prst="rect">
            <a:avLst/>
          </a:prstGeom>
          <a:noFill/>
          <a:ln/>
        </p:spPr>
        <p:txBody>
          <a:bodyPr wrap="none" lIns="0" tIns="0" rIns="0" bIns="0" rtlCol="0" anchor="t"/>
          <a:lstStyle/>
          <a:p>
            <a:pPr marL="0" indent="0" algn="ctr">
              <a:lnSpc>
                <a:spcPts val="3550"/>
              </a:lnSpc>
              <a:buNone/>
            </a:pPr>
            <a:r>
              <a:rPr lang="en-US" sz="3550" b="1" dirty="0">
                <a:solidFill>
                  <a:srgbClr val="333F70"/>
                </a:solidFill>
                <a:latin typeface="Unbounded Bold" pitchFamily="34" charset="0"/>
                <a:ea typeface="Unbounded Bold" pitchFamily="34" charset="-122"/>
                <a:cs typeface="Unbounded Bold" pitchFamily="34" charset="-120"/>
              </a:rPr>
              <a:t>42%</a:t>
            </a:r>
            <a:endParaRPr lang="en-US" sz="3550" dirty="0"/>
          </a:p>
        </p:txBody>
      </p:sp>
      <p:sp>
        <p:nvSpPr>
          <p:cNvPr id="8" name="Text 5"/>
          <p:cNvSpPr/>
          <p:nvPr/>
        </p:nvSpPr>
        <p:spPr>
          <a:xfrm>
            <a:off x="7693104" y="3984308"/>
            <a:ext cx="2901672" cy="708660"/>
          </a:xfrm>
          <a:prstGeom prst="rect">
            <a:avLst/>
          </a:prstGeom>
          <a:noFill/>
          <a:ln/>
        </p:spPr>
        <p:txBody>
          <a:bodyPr wrap="squar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Issue Resolution</a:t>
            </a:r>
            <a:endParaRPr lang="en-US" sz="2200" dirty="0"/>
          </a:p>
        </p:txBody>
      </p:sp>
      <p:sp>
        <p:nvSpPr>
          <p:cNvPr id="9" name="Text 6"/>
          <p:cNvSpPr/>
          <p:nvPr/>
        </p:nvSpPr>
        <p:spPr>
          <a:xfrm>
            <a:off x="7693104" y="4829056"/>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Improvement in blocker identification and resolution</a:t>
            </a:r>
            <a:endParaRPr lang="en-US" sz="1750" dirty="0"/>
          </a:p>
        </p:txBody>
      </p:sp>
      <p:sp>
        <p:nvSpPr>
          <p:cNvPr id="10" name="Text 7"/>
          <p:cNvSpPr/>
          <p:nvPr/>
        </p:nvSpPr>
        <p:spPr>
          <a:xfrm>
            <a:off x="10934938" y="3247311"/>
            <a:ext cx="2901672" cy="453628"/>
          </a:xfrm>
          <a:prstGeom prst="rect">
            <a:avLst/>
          </a:prstGeom>
          <a:noFill/>
          <a:ln/>
        </p:spPr>
        <p:txBody>
          <a:bodyPr wrap="none" lIns="0" tIns="0" rIns="0" bIns="0" rtlCol="0" anchor="t"/>
          <a:lstStyle/>
          <a:p>
            <a:pPr marL="0" indent="0" algn="ctr">
              <a:lnSpc>
                <a:spcPts val="3550"/>
              </a:lnSpc>
              <a:buNone/>
            </a:pPr>
            <a:r>
              <a:rPr lang="en-US" sz="3550" b="1" dirty="0">
                <a:solidFill>
                  <a:srgbClr val="333F70"/>
                </a:solidFill>
                <a:latin typeface="Unbounded Bold" pitchFamily="34" charset="0"/>
                <a:ea typeface="Unbounded Bold" pitchFamily="34" charset="-122"/>
                <a:cs typeface="Unbounded Bold" pitchFamily="34" charset="-120"/>
              </a:rPr>
              <a:t>89%</a:t>
            </a:r>
            <a:endParaRPr lang="en-US" sz="3550" dirty="0"/>
          </a:p>
        </p:txBody>
      </p:sp>
      <p:sp>
        <p:nvSpPr>
          <p:cNvPr id="11" name="Text 8"/>
          <p:cNvSpPr/>
          <p:nvPr/>
        </p:nvSpPr>
        <p:spPr>
          <a:xfrm>
            <a:off x="10968157" y="3984308"/>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Follow-through</a:t>
            </a:r>
            <a:endParaRPr lang="en-US" sz="2200" dirty="0"/>
          </a:p>
        </p:txBody>
      </p:sp>
      <p:sp>
        <p:nvSpPr>
          <p:cNvPr id="12" name="Text 9"/>
          <p:cNvSpPr/>
          <p:nvPr/>
        </p:nvSpPr>
        <p:spPr>
          <a:xfrm>
            <a:off x="10934938" y="4474726"/>
            <a:ext cx="2901672" cy="725805"/>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Completion rate of AI-tracked action items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49617"/>
            <a:ext cx="9068872"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Implementation Strategy</a:t>
            </a:r>
            <a:endParaRPr lang="en-US" sz="4450" dirty="0"/>
          </a:p>
        </p:txBody>
      </p:sp>
      <p:sp>
        <p:nvSpPr>
          <p:cNvPr id="3" name="Shape 1"/>
          <p:cNvSpPr/>
          <p:nvPr/>
        </p:nvSpPr>
        <p:spPr>
          <a:xfrm>
            <a:off x="793790" y="1912025"/>
            <a:ext cx="1630323"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Start Small</a:t>
            </a:r>
            <a:endParaRPr lang="en-US" sz="2200" dirty="0"/>
          </a:p>
        </p:txBody>
      </p:sp>
      <p:sp>
        <p:nvSpPr>
          <p:cNvPr id="6" name="Text 3"/>
          <p:cNvSpPr/>
          <p:nvPr/>
        </p:nvSpPr>
        <p:spPr>
          <a:xfrm>
            <a:off x="2650927" y="2629257"/>
            <a:ext cx="4339233"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Begin with one ceremony and one AI tool</a:t>
            </a:r>
            <a:endParaRPr lang="en-US" sz="1750" dirty="0"/>
          </a:p>
        </p:txBody>
      </p:sp>
      <p:sp>
        <p:nvSpPr>
          <p:cNvPr id="7" name="Shape 4"/>
          <p:cNvSpPr/>
          <p:nvPr/>
        </p:nvSpPr>
        <p:spPr>
          <a:xfrm>
            <a:off x="2537460" y="3203734"/>
            <a:ext cx="11185803" cy="15240"/>
          </a:xfrm>
          <a:prstGeom prst="roundRect">
            <a:avLst>
              <a:gd name="adj" fmla="val 625116"/>
            </a:avLst>
          </a:prstGeom>
          <a:solidFill>
            <a:srgbClr val="BCDBD4"/>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404657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Integrate Thoughtfully</a:t>
            </a:r>
            <a:endParaRPr lang="en-US" sz="2200" dirty="0"/>
          </a:p>
        </p:txBody>
      </p:sp>
      <p:sp>
        <p:nvSpPr>
          <p:cNvPr id="11" name="Text 7"/>
          <p:cNvSpPr/>
          <p:nvPr/>
        </p:nvSpPr>
        <p:spPr>
          <a:xfrm>
            <a:off x="4281249" y="4049554"/>
            <a:ext cx="4432340"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Connect with existing workflows and tools</a:t>
            </a:r>
            <a:endParaRPr lang="en-US" sz="1750" dirty="0"/>
          </a:p>
        </p:txBody>
      </p:sp>
      <p:sp>
        <p:nvSpPr>
          <p:cNvPr id="12" name="Shape 8"/>
          <p:cNvSpPr/>
          <p:nvPr/>
        </p:nvSpPr>
        <p:spPr>
          <a:xfrm>
            <a:off x="4167783" y="4624030"/>
            <a:ext cx="9555480" cy="15240"/>
          </a:xfrm>
          <a:prstGeom prst="roundRect">
            <a:avLst>
              <a:gd name="adj" fmla="val 625116"/>
            </a:avLst>
          </a:prstGeom>
          <a:solidFill>
            <a:srgbClr val="BCDBD4"/>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938820"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Measure Impact</a:t>
            </a:r>
            <a:endParaRPr lang="en-US" sz="2200" dirty="0"/>
          </a:p>
        </p:txBody>
      </p:sp>
      <p:sp>
        <p:nvSpPr>
          <p:cNvPr id="16" name="Text 11"/>
          <p:cNvSpPr/>
          <p:nvPr/>
        </p:nvSpPr>
        <p:spPr>
          <a:xfrm>
            <a:off x="5911572" y="5469850"/>
            <a:ext cx="4267438"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Track time savings and team satisfaction</a:t>
            </a:r>
            <a:endParaRPr lang="en-US" sz="1750" dirty="0"/>
          </a:p>
        </p:txBody>
      </p:sp>
      <p:sp>
        <p:nvSpPr>
          <p:cNvPr id="17" name="Shape 12"/>
          <p:cNvSpPr/>
          <p:nvPr/>
        </p:nvSpPr>
        <p:spPr>
          <a:xfrm>
            <a:off x="5798106" y="6044327"/>
            <a:ext cx="7925157" cy="15240"/>
          </a:xfrm>
          <a:prstGeom prst="roundRect">
            <a:avLst>
              <a:gd name="adj" fmla="val 625116"/>
            </a:avLst>
          </a:prstGeom>
          <a:solidFill>
            <a:srgbClr val="BCDBD4"/>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6F5EE"/>
          </a:solidFill>
          <a:ln w="7620">
            <a:solidFill>
              <a:srgbClr val="BCDBD4"/>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3167896"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Expand Gradually</a:t>
            </a:r>
            <a:endParaRPr lang="en-US" sz="2200" dirty="0"/>
          </a:p>
        </p:txBody>
      </p:sp>
      <p:sp>
        <p:nvSpPr>
          <p:cNvPr id="21" name="Text 15"/>
          <p:cNvSpPr/>
          <p:nvPr/>
        </p:nvSpPr>
        <p:spPr>
          <a:xfrm>
            <a:off x="7542014" y="6890147"/>
            <a:ext cx="4226004"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Add more AI capabilities as team adapts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336715"/>
            <a:ext cx="11029474"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The Future of Agile Ceremonies</a:t>
            </a:r>
            <a:endParaRPr lang="en-US" sz="4450" dirty="0"/>
          </a:p>
        </p:txBody>
      </p:sp>
      <p:pic>
        <p:nvPicPr>
          <p:cNvPr id="3" name="Image 0" descr="preencoded.png"/>
          <p:cNvPicPr>
            <a:picLocks noChangeAspect="1"/>
          </p:cNvPicPr>
          <p:nvPr/>
        </p:nvPicPr>
        <p:blipFill>
          <a:blip r:embed="rId3"/>
          <a:stretch>
            <a:fillRect/>
          </a:stretch>
        </p:blipFill>
        <p:spPr>
          <a:xfrm>
            <a:off x="801410" y="264509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64509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64509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645093"/>
            <a:ext cx="3120866" cy="3120866"/>
          </a:xfrm>
          <a:prstGeom prst="rect">
            <a:avLst/>
          </a:prstGeom>
        </p:spPr>
      </p:pic>
      <p:sp>
        <p:nvSpPr>
          <p:cNvPr id="7" name="Text 1"/>
          <p:cNvSpPr/>
          <p:nvPr/>
        </p:nvSpPr>
        <p:spPr>
          <a:xfrm>
            <a:off x="793790" y="616708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isn't replacing Agile ceremonies—it's making them intentional and outcome-focused. Teams that embrace these tools will spend less time reporting and more time delivering exceptional software.</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92536"/>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Final Thoughts</a:t>
            </a:r>
            <a:endParaRPr lang="en-US" sz="4450" dirty="0"/>
          </a:p>
        </p:txBody>
      </p:sp>
      <p:sp>
        <p:nvSpPr>
          <p:cNvPr id="4" name="Text 1"/>
          <p:cNvSpPr/>
          <p:nvPr/>
        </p:nvSpPr>
        <p:spPr>
          <a:xfrm>
            <a:off x="793790" y="3241477"/>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isn't making Agile ceremonies obsolete—it's making them </a:t>
            </a:r>
            <a:r>
              <a:rPr lang="en-US" sz="1750" b="1" dirty="0">
                <a:solidFill>
                  <a:srgbClr val="333F70"/>
                </a:solidFill>
                <a:latin typeface="Open Sans" pitchFamily="34" charset="0"/>
                <a:ea typeface="Open Sans" pitchFamily="34" charset="-122"/>
                <a:cs typeface="Open Sans" pitchFamily="34" charset="-120"/>
              </a:rPr>
              <a:t>intentional</a:t>
            </a:r>
            <a:r>
              <a:rPr lang="en-US" sz="1750" dirty="0">
                <a:solidFill>
                  <a:srgbClr val="333F70"/>
                </a:solidFill>
                <a:latin typeface="Open Sans" pitchFamily="34" charset="0"/>
                <a:ea typeface="Open Sans" pitchFamily="34" charset="-122"/>
                <a:cs typeface="Open Sans" pitchFamily="34" charset="-120"/>
              </a:rPr>
              <a:t>. By automating routine tasks and amplifying what really matters, AI-powered tools are helping Agile teams stay lean, aligned, and outcome-focused.</a:t>
            </a:r>
            <a:endParaRPr lang="en-US" sz="1750" dirty="0"/>
          </a:p>
        </p:txBody>
      </p:sp>
      <p:sp>
        <p:nvSpPr>
          <p:cNvPr id="5" name="Text 2"/>
          <p:cNvSpPr/>
          <p:nvPr/>
        </p:nvSpPr>
        <p:spPr>
          <a:xfrm>
            <a:off x="793790" y="494823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If your team is still relying on manual updates and gut feel, it's time to explore how AI can sharpen your standups, retros, and reviews. Because in Agile, time is precious—and AI makes every minute count.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819870"/>
            <a:ext cx="8539163" cy="566976"/>
          </a:xfrm>
          <a:prstGeom prst="rect">
            <a:avLst/>
          </a:prstGeom>
          <a:noFill/>
          <a:ln/>
        </p:spPr>
        <p:txBody>
          <a:bodyPr wrap="non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The Agile Ceremony Challenge</a:t>
            </a:r>
            <a:endParaRPr lang="en-US" sz="3550" dirty="0"/>
          </a:p>
        </p:txBody>
      </p:sp>
      <p:sp>
        <p:nvSpPr>
          <p:cNvPr id="4" name="Shape 1"/>
          <p:cNvSpPr/>
          <p:nvPr/>
        </p:nvSpPr>
        <p:spPr>
          <a:xfrm>
            <a:off x="4451390" y="2641997"/>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684502"/>
            <a:ext cx="340162" cy="425291"/>
          </a:xfrm>
          <a:prstGeom prst="rect">
            <a:avLst/>
          </a:prstGeom>
        </p:spPr>
      </p:pic>
      <p:sp>
        <p:nvSpPr>
          <p:cNvPr id="6" name="Text 2"/>
          <p:cNvSpPr/>
          <p:nvPr/>
        </p:nvSpPr>
        <p:spPr>
          <a:xfrm>
            <a:off x="5188506" y="271986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Time Drain</a:t>
            </a:r>
            <a:endParaRPr lang="en-US" sz="2200" dirty="0"/>
          </a:p>
        </p:txBody>
      </p:sp>
      <p:sp>
        <p:nvSpPr>
          <p:cNvPr id="7" name="Text 3"/>
          <p:cNvSpPr/>
          <p:nvPr/>
        </p:nvSpPr>
        <p:spPr>
          <a:xfrm>
            <a:off x="5188506" y="3210282"/>
            <a:ext cx="3813810"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Traditional ceremonies consume valuable development hours with status updates and manual tracking.</a:t>
            </a:r>
            <a:endParaRPr lang="en-US" sz="1750" dirty="0"/>
          </a:p>
        </p:txBody>
      </p:sp>
      <p:sp>
        <p:nvSpPr>
          <p:cNvPr id="8" name="Shape 4"/>
          <p:cNvSpPr/>
          <p:nvPr/>
        </p:nvSpPr>
        <p:spPr>
          <a:xfrm>
            <a:off x="9285803" y="2641997"/>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9370874" y="2684502"/>
            <a:ext cx="340162" cy="425291"/>
          </a:xfrm>
          <a:prstGeom prst="rect">
            <a:avLst/>
          </a:prstGeom>
        </p:spPr>
      </p:pic>
      <p:sp>
        <p:nvSpPr>
          <p:cNvPr id="10" name="Text 5"/>
          <p:cNvSpPr/>
          <p:nvPr/>
        </p:nvSpPr>
        <p:spPr>
          <a:xfrm>
            <a:off x="10022919" y="2719864"/>
            <a:ext cx="330553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Inconsistent Value</a:t>
            </a:r>
            <a:endParaRPr lang="en-US" sz="2200" dirty="0"/>
          </a:p>
        </p:txBody>
      </p:sp>
      <p:sp>
        <p:nvSpPr>
          <p:cNvPr id="11" name="Text 6"/>
          <p:cNvSpPr/>
          <p:nvPr/>
        </p:nvSpPr>
        <p:spPr>
          <a:xfrm>
            <a:off x="10022919" y="3210282"/>
            <a:ext cx="3813810"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Meetings often lack focus, with important issues buried under routine reporting.</a:t>
            </a:r>
            <a:endParaRPr lang="en-US" sz="1750" dirty="0"/>
          </a:p>
        </p:txBody>
      </p:sp>
      <p:sp>
        <p:nvSpPr>
          <p:cNvPr id="12" name="Shape 7"/>
          <p:cNvSpPr/>
          <p:nvPr/>
        </p:nvSpPr>
        <p:spPr>
          <a:xfrm>
            <a:off x="4451390" y="5115520"/>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5158026"/>
            <a:ext cx="340162" cy="425291"/>
          </a:xfrm>
          <a:prstGeom prst="rect">
            <a:avLst/>
          </a:prstGeom>
        </p:spPr>
      </p:pic>
      <p:sp>
        <p:nvSpPr>
          <p:cNvPr id="14" name="Text 8"/>
          <p:cNvSpPr/>
          <p:nvPr/>
        </p:nvSpPr>
        <p:spPr>
          <a:xfrm>
            <a:off x="5188506" y="5193387"/>
            <a:ext cx="342745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Remote Challenges</a:t>
            </a:r>
            <a:endParaRPr lang="en-US" sz="2200" dirty="0"/>
          </a:p>
        </p:txBody>
      </p:sp>
      <p:sp>
        <p:nvSpPr>
          <p:cNvPr id="15" name="Text 9"/>
          <p:cNvSpPr/>
          <p:nvPr/>
        </p:nvSpPr>
        <p:spPr>
          <a:xfrm>
            <a:off x="5188506" y="5683806"/>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Distributed teams struggle with engagement and meaningful collaboration during ceremonies.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507927"/>
            <a:ext cx="9264848" cy="566976"/>
          </a:xfrm>
          <a:prstGeom prst="rect">
            <a:avLst/>
          </a:prstGeom>
          <a:noFill/>
          <a:ln/>
        </p:spPr>
        <p:txBody>
          <a:bodyPr wrap="non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Automated Standup Intelligence</a:t>
            </a:r>
            <a:endParaRPr lang="en-US" sz="3550" dirty="0"/>
          </a:p>
        </p:txBody>
      </p:sp>
      <p:pic>
        <p:nvPicPr>
          <p:cNvPr id="4" name="Image 1" descr="preencoded.png"/>
          <p:cNvPicPr>
            <a:picLocks noChangeAspect="1"/>
          </p:cNvPicPr>
          <p:nvPr/>
        </p:nvPicPr>
        <p:blipFill>
          <a:blip r:embed="rId4"/>
          <a:stretch>
            <a:fillRect/>
          </a:stretch>
        </p:blipFill>
        <p:spPr>
          <a:xfrm>
            <a:off x="793790" y="2330053"/>
            <a:ext cx="1134070" cy="1669852"/>
          </a:xfrm>
          <a:prstGeom prst="rect">
            <a:avLst/>
          </a:prstGeom>
        </p:spPr>
      </p:pic>
      <p:sp>
        <p:nvSpPr>
          <p:cNvPr id="5" name="Text 1"/>
          <p:cNvSpPr/>
          <p:nvPr/>
        </p:nvSpPr>
        <p:spPr>
          <a:xfrm>
            <a:off x="2268022" y="255686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Auto-Collection</a:t>
            </a:r>
            <a:endParaRPr lang="en-US" sz="2200" dirty="0"/>
          </a:p>
        </p:txBody>
      </p:sp>
      <p:sp>
        <p:nvSpPr>
          <p:cNvPr id="6" name="Text 2"/>
          <p:cNvSpPr/>
          <p:nvPr/>
        </p:nvSpPr>
        <p:spPr>
          <a:xfrm>
            <a:off x="2268022" y="3047286"/>
            <a:ext cx="7910989"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tools gather updates from Jira, GitHub, and other platforms automatically.</a:t>
            </a:r>
            <a:endParaRPr lang="en-US" sz="1750" dirty="0"/>
          </a:p>
        </p:txBody>
      </p:sp>
      <p:pic>
        <p:nvPicPr>
          <p:cNvPr id="7" name="Image 2" descr="preencoded.png"/>
          <p:cNvPicPr>
            <a:picLocks noChangeAspect="1"/>
          </p:cNvPicPr>
          <p:nvPr/>
        </p:nvPicPr>
        <p:blipFill>
          <a:blip r:embed="rId5"/>
          <a:stretch>
            <a:fillRect/>
          </a:stretch>
        </p:blipFill>
        <p:spPr>
          <a:xfrm>
            <a:off x="793790" y="3999905"/>
            <a:ext cx="1134070" cy="1360884"/>
          </a:xfrm>
          <a:prstGeom prst="rect">
            <a:avLst/>
          </a:prstGeom>
        </p:spPr>
      </p:pic>
      <p:sp>
        <p:nvSpPr>
          <p:cNvPr id="8" name="Text 3"/>
          <p:cNvSpPr/>
          <p:nvPr/>
        </p:nvSpPr>
        <p:spPr>
          <a:xfrm>
            <a:off x="2268022" y="422671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Smart Filtering</a:t>
            </a:r>
            <a:endParaRPr lang="en-US" sz="2200" dirty="0"/>
          </a:p>
        </p:txBody>
      </p:sp>
      <p:sp>
        <p:nvSpPr>
          <p:cNvPr id="9" name="Text 4"/>
          <p:cNvSpPr/>
          <p:nvPr/>
        </p:nvSpPr>
        <p:spPr>
          <a:xfrm>
            <a:off x="2268022" y="4717137"/>
            <a:ext cx="7910989"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Algorithms identify what's relevant and what needs team attention.</a:t>
            </a:r>
            <a:endParaRPr lang="en-US" sz="1750" dirty="0"/>
          </a:p>
        </p:txBody>
      </p:sp>
      <p:pic>
        <p:nvPicPr>
          <p:cNvPr id="10" name="Image 3" descr="preencoded.png"/>
          <p:cNvPicPr>
            <a:picLocks noChangeAspect="1"/>
          </p:cNvPicPr>
          <p:nvPr/>
        </p:nvPicPr>
        <p:blipFill>
          <a:blip r:embed="rId6"/>
          <a:stretch>
            <a:fillRect/>
          </a:stretch>
        </p:blipFill>
        <p:spPr>
          <a:xfrm>
            <a:off x="793790" y="5360789"/>
            <a:ext cx="1134070" cy="1360884"/>
          </a:xfrm>
          <a:prstGeom prst="rect">
            <a:avLst/>
          </a:prstGeom>
        </p:spPr>
      </p:pic>
      <p:sp>
        <p:nvSpPr>
          <p:cNvPr id="11" name="Text 5"/>
          <p:cNvSpPr/>
          <p:nvPr/>
        </p:nvSpPr>
        <p:spPr>
          <a:xfrm>
            <a:off x="2268022" y="558760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Focus Shifting</a:t>
            </a:r>
            <a:endParaRPr lang="en-US" sz="2200" dirty="0"/>
          </a:p>
        </p:txBody>
      </p:sp>
      <p:sp>
        <p:nvSpPr>
          <p:cNvPr id="12" name="Text 6"/>
          <p:cNvSpPr/>
          <p:nvPr/>
        </p:nvSpPr>
        <p:spPr>
          <a:xfrm>
            <a:off x="2268022" y="6078022"/>
            <a:ext cx="7910989"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Teams spend less time reporting and more time solving real problems.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74539"/>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Leading AI Standup Tools</a:t>
            </a:r>
            <a:endParaRPr lang="en-US" sz="4450" dirty="0"/>
          </a:p>
        </p:txBody>
      </p:sp>
      <p:sp>
        <p:nvSpPr>
          <p:cNvPr id="4" name="Shape 1"/>
          <p:cNvSpPr/>
          <p:nvPr/>
        </p:nvSpPr>
        <p:spPr>
          <a:xfrm>
            <a:off x="6280190" y="2832259"/>
            <a:ext cx="3664863" cy="2410897"/>
          </a:xfrm>
          <a:prstGeom prst="roundRect">
            <a:avLst>
              <a:gd name="adj" fmla="val 3952"/>
            </a:avLst>
          </a:prstGeom>
          <a:solidFill>
            <a:srgbClr val="D6F5EE"/>
          </a:solidFill>
          <a:ln w="7620">
            <a:solidFill>
              <a:srgbClr val="BCDBD4"/>
            </a:solidFill>
            <a:prstDash val="solid"/>
          </a:ln>
        </p:spPr>
        <p:txBody>
          <a:bodyPr/>
          <a:lstStyle/>
          <a:p>
            <a:endParaRPr lang="en-US"/>
          </a:p>
        </p:txBody>
      </p:sp>
      <p:sp>
        <p:nvSpPr>
          <p:cNvPr id="5" name="Text 2"/>
          <p:cNvSpPr/>
          <p:nvPr/>
        </p:nvSpPr>
        <p:spPr>
          <a:xfrm>
            <a:off x="6514624" y="306669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Standuply</a:t>
            </a:r>
            <a:endParaRPr lang="en-US" sz="2200" dirty="0"/>
          </a:p>
        </p:txBody>
      </p:sp>
      <p:sp>
        <p:nvSpPr>
          <p:cNvPr id="6" name="Text 3"/>
          <p:cNvSpPr/>
          <p:nvPr/>
        </p:nvSpPr>
        <p:spPr>
          <a:xfrm>
            <a:off x="6514624" y="3557111"/>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Integrates with Slack to collect async updates and generate team reports with customizable questions.</a:t>
            </a:r>
            <a:endParaRPr lang="en-US" sz="1750" dirty="0"/>
          </a:p>
        </p:txBody>
      </p:sp>
      <p:sp>
        <p:nvSpPr>
          <p:cNvPr id="7" name="Shape 4"/>
          <p:cNvSpPr/>
          <p:nvPr/>
        </p:nvSpPr>
        <p:spPr>
          <a:xfrm>
            <a:off x="10171867" y="2832259"/>
            <a:ext cx="3664863" cy="2410897"/>
          </a:xfrm>
          <a:prstGeom prst="roundRect">
            <a:avLst>
              <a:gd name="adj" fmla="val 3952"/>
            </a:avLst>
          </a:prstGeom>
          <a:solidFill>
            <a:srgbClr val="D6F5EE"/>
          </a:solidFill>
          <a:ln w="7620">
            <a:solidFill>
              <a:srgbClr val="BCDBD4"/>
            </a:solidFill>
            <a:prstDash val="solid"/>
          </a:ln>
        </p:spPr>
        <p:txBody>
          <a:bodyPr/>
          <a:lstStyle/>
          <a:p>
            <a:endParaRPr lang="en-US"/>
          </a:p>
        </p:txBody>
      </p:sp>
      <p:sp>
        <p:nvSpPr>
          <p:cNvPr id="8" name="Text 5"/>
          <p:cNvSpPr/>
          <p:nvPr/>
        </p:nvSpPr>
        <p:spPr>
          <a:xfrm>
            <a:off x="10406301" y="306669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Geekbot</a:t>
            </a:r>
            <a:endParaRPr lang="en-US" sz="2200" dirty="0"/>
          </a:p>
        </p:txBody>
      </p:sp>
      <p:sp>
        <p:nvSpPr>
          <p:cNvPr id="9" name="Text 6"/>
          <p:cNvSpPr/>
          <p:nvPr/>
        </p:nvSpPr>
        <p:spPr>
          <a:xfrm>
            <a:off x="10406301" y="3557111"/>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Creates automated standup routines with smart scheduling and blocker detection for remote teams.</a:t>
            </a:r>
            <a:endParaRPr lang="en-US" sz="1750" dirty="0"/>
          </a:p>
        </p:txBody>
      </p:sp>
      <p:sp>
        <p:nvSpPr>
          <p:cNvPr id="10" name="Shape 7"/>
          <p:cNvSpPr/>
          <p:nvPr/>
        </p:nvSpPr>
        <p:spPr>
          <a:xfrm>
            <a:off x="6280190" y="5469969"/>
            <a:ext cx="7556421" cy="1685092"/>
          </a:xfrm>
          <a:prstGeom prst="roundRect">
            <a:avLst>
              <a:gd name="adj" fmla="val 5654"/>
            </a:avLst>
          </a:prstGeom>
          <a:solidFill>
            <a:srgbClr val="D6F5EE"/>
          </a:solidFill>
          <a:ln w="7620">
            <a:solidFill>
              <a:srgbClr val="BCDBD4"/>
            </a:solidFill>
            <a:prstDash val="solid"/>
          </a:ln>
        </p:spPr>
        <p:txBody>
          <a:bodyPr/>
          <a:lstStyle/>
          <a:p>
            <a:endParaRPr lang="en-US"/>
          </a:p>
        </p:txBody>
      </p:sp>
      <p:sp>
        <p:nvSpPr>
          <p:cNvPr id="11" name="Text 8"/>
          <p:cNvSpPr/>
          <p:nvPr/>
        </p:nvSpPr>
        <p:spPr>
          <a:xfrm>
            <a:off x="6514624" y="570440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Range</a:t>
            </a:r>
            <a:endParaRPr lang="en-US" sz="2200" dirty="0"/>
          </a:p>
        </p:txBody>
      </p:sp>
      <p:sp>
        <p:nvSpPr>
          <p:cNvPr id="12" name="Text 9"/>
          <p:cNvSpPr/>
          <p:nvPr/>
        </p:nvSpPr>
        <p:spPr>
          <a:xfrm>
            <a:off x="6514624" y="6194822"/>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Combines status tracking with team building through mood check-ins and integration with planning tools.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51109"/>
            <a:ext cx="9355098"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Real-Time Sprint Analytics</a:t>
            </a:r>
            <a:endParaRPr lang="en-US" sz="4450" dirty="0"/>
          </a:p>
        </p:txBody>
      </p:sp>
      <p:sp>
        <p:nvSpPr>
          <p:cNvPr id="3" name="Text 1"/>
          <p:cNvSpPr/>
          <p:nvPr/>
        </p:nvSpPr>
        <p:spPr>
          <a:xfrm>
            <a:off x="875705" y="2591514"/>
            <a:ext cx="3816787" cy="354330"/>
          </a:xfrm>
          <a:prstGeom prst="rect">
            <a:avLst/>
          </a:prstGeom>
          <a:noFill/>
          <a:ln/>
        </p:spPr>
        <p:txBody>
          <a:bodyPr wrap="none" lIns="0" tIns="0" rIns="0" bIns="0" rtlCol="0" anchor="t"/>
          <a:lstStyle/>
          <a:p>
            <a:pPr marL="0" indent="0" algn="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Continuous Scanning</a:t>
            </a:r>
            <a:endParaRPr lang="en-US" sz="2200" dirty="0"/>
          </a:p>
        </p:txBody>
      </p:sp>
      <p:sp>
        <p:nvSpPr>
          <p:cNvPr id="4" name="Text 2"/>
          <p:cNvSpPr/>
          <p:nvPr/>
        </p:nvSpPr>
        <p:spPr>
          <a:xfrm>
            <a:off x="793790" y="3081933"/>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33F70"/>
                </a:solidFill>
                <a:latin typeface="Open Sans" pitchFamily="34" charset="0"/>
                <a:ea typeface="Open Sans" pitchFamily="34" charset="-122"/>
                <a:cs typeface="Open Sans" pitchFamily="34" charset="-120"/>
              </a:rPr>
              <a:t>AI monitors sprint progress across all connected work management tools.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77296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Risk Detection</a:t>
            </a:r>
            <a:endParaRPr lang="en-US" sz="2200" dirty="0"/>
          </a:p>
        </p:txBody>
      </p:sp>
      <p:sp>
        <p:nvSpPr>
          <p:cNvPr id="8" name="Text 4"/>
          <p:cNvSpPr/>
          <p:nvPr/>
        </p:nvSpPr>
        <p:spPr>
          <a:xfrm>
            <a:off x="9937790" y="3263384"/>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Algorithms flag scope creep, velocity drops, and bottlenecks early.</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225534"/>
            <a:ext cx="2899172"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Proactive Alerts</a:t>
            </a:r>
            <a:endParaRPr lang="en-US" sz="2200" dirty="0"/>
          </a:p>
        </p:txBody>
      </p:sp>
      <p:sp>
        <p:nvSpPr>
          <p:cNvPr id="12" name="Text 6"/>
          <p:cNvSpPr/>
          <p:nvPr/>
        </p:nvSpPr>
        <p:spPr>
          <a:xfrm>
            <a:off x="9937790" y="571595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Teams receive notifications before issues impact sprint goals.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793790" y="4866918"/>
            <a:ext cx="3898702" cy="708660"/>
          </a:xfrm>
          <a:prstGeom prst="rect">
            <a:avLst/>
          </a:prstGeom>
          <a:noFill/>
          <a:ln/>
        </p:spPr>
        <p:txBody>
          <a:bodyPr wrap="square" lIns="0" tIns="0" rIns="0" bIns="0" rtlCol="0" anchor="t"/>
          <a:lstStyle/>
          <a:p>
            <a:pPr marL="0" indent="0" algn="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Smart Recommendations</a:t>
            </a:r>
            <a:endParaRPr lang="en-US" sz="2200" dirty="0"/>
          </a:p>
        </p:txBody>
      </p:sp>
      <p:sp>
        <p:nvSpPr>
          <p:cNvPr id="16" name="Text 8"/>
          <p:cNvSpPr/>
          <p:nvPr/>
        </p:nvSpPr>
        <p:spPr>
          <a:xfrm>
            <a:off x="793790" y="5711666"/>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33F70"/>
                </a:solidFill>
                <a:latin typeface="Open Sans" pitchFamily="34" charset="0"/>
                <a:ea typeface="Open Sans" pitchFamily="34" charset="-122"/>
                <a:cs typeface="Open Sans" pitchFamily="34" charset="-120"/>
              </a:rPr>
              <a:t>AI suggests task reassignments based on capacity and historical performance.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301954"/>
            <a:ext cx="9918740"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Data-Driven Retrospectives</a:t>
            </a:r>
            <a:endParaRPr lang="en-US" sz="4450" dirty="0"/>
          </a:p>
        </p:txBody>
      </p:sp>
      <p:sp>
        <p:nvSpPr>
          <p:cNvPr id="3" name="Text 1"/>
          <p:cNvSpPr/>
          <p:nvPr/>
        </p:nvSpPr>
        <p:spPr>
          <a:xfrm>
            <a:off x="793790" y="3577709"/>
            <a:ext cx="322730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Traditional Retros</a:t>
            </a:r>
            <a:endParaRPr lang="en-US" sz="2200" dirty="0"/>
          </a:p>
        </p:txBody>
      </p:sp>
      <p:sp>
        <p:nvSpPr>
          <p:cNvPr id="4" name="Text 2"/>
          <p:cNvSpPr/>
          <p:nvPr/>
        </p:nvSpPr>
        <p:spPr>
          <a:xfrm>
            <a:off x="793790" y="415885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Rely on memory and perception</a:t>
            </a:r>
            <a:endParaRPr lang="en-US" sz="1750" dirty="0"/>
          </a:p>
        </p:txBody>
      </p:sp>
      <p:sp>
        <p:nvSpPr>
          <p:cNvPr id="5" name="Text 3"/>
          <p:cNvSpPr/>
          <p:nvPr/>
        </p:nvSpPr>
        <p:spPr>
          <a:xfrm>
            <a:off x="793790" y="460105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Miss underlying patterns</a:t>
            </a:r>
            <a:endParaRPr lang="en-US" sz="1750" dirty="0"/>
          </a:p>
        </p:txBody>
      </p:sp>
      <p:sp>
        <p:nvSpPr>
          <p:cNvPr id="6" name="Text 4"/>
          <p:cNvSpPr/>
          <p:nvPr/>
        </p:nvSpPr>
        <p:spPr>
          <a:xfrm>
            <a:off x="793790" y="504324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Subjective assessments</a:t>
            </a:r>
            <a:endParaRPr lang="en-US" sz="1750" dirty="0"/>
          </a:p>
        </p:txBody>
      </p:sp>
      <p:sp>
        <p:nvSpPr>
          <p:cNvPr id="7" name="Text 5"/>
          <p:cNvSpPr/>
          <p:nvPr/>
        </p:nvSpPr>
        <p:spPr>
          <a:xfrm>
            <a:off x="793790" y="54854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Hard to measure improvement</a:t>
            </a:r>
            <a:endParaRPr lang="en-US" sz="1750" dirty="0"/>
          </a:p>
        </p:txBody>
      </p:sp>
      <p:sp>
        <p:nvSpPr>
          <p:cNvPr id="8" name="Text 6"/>
          <p:cNvSpPr/>
          <p:nvPr/>
        </p:nvSpPr>
        <p:spPr>
          <a:xfrm>
            <a:off x="7599521" y="3577709"/>
            <a:ext cx="352210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AI-Enhanced Retros</a:t>
            </a:r>
            <a:endParaRPr lang="en-US" sz="2200" dirty="0"/>
          </a:p>
        </p:txBody>
      </p:sp>
      <p:sp>
        <p:nvSpPr>
          <p:cNvPr id="9" name="Text 7"/>
          <p:cNvSpPr/>
          <p:nvPr/>
        </p:nvSpPr>
        <p:spPr>
          <a:xfrm>
            <a:off x="7599521" y="415885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Incorporate objective metrics</a:t>
            </a:r>
            <a:endParaRPr lang="en-US" sz="1750" dirty="0"/>
          </a:p>
        </p:txBody>
      </p:sp>
      <p:sp>
        <p:nvSpPr>
          <p:cNvPr id="10" name="Text 8"/>
          <p:cNvSpPr/>
          <p:nvPr/>
        </p:nvSpPr>
        <p:spPr>
          <a:xfrm>
            <a:off x="7599521" y="460105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Reveal hidden bottlenecks</a:t>
            </a:r>
            <a:endParaRPr lang="en-US" sz="1750" dirty="0"/>
          </a:p>
        </p:txBody>
      </p:sp>
      <p:sp>
        <p:nvSpPr>
          <p:cNvPr id="11" name="Text 9"/>
          <p:cNvSpPr/>
          <p:nvPr/>
        </p:nvSpPr>
        <p:spPr>
          <a:xfrm>
            <a:off x="7599521" y="504324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Track sentiment trends</a:t>
            </a:r>
            <a:endParaRPr lang="en-US" sz="1750" dirty="0"/>
          </a:p>
        </p:txBody>
      </p:sp>
      <p:sp>
        <p:nvSpPr>
          <p:cNvPr id="12" name="Text 10"/>
          <p:cNvSpPr/>
          <p:nvPr/>
        </p:nvSpPr>
        <p:spPr>
          <a:xfrm>
            <a:off x="7599521" y="54854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33F70"/>
                </a:solidFill>
                <a:latin typeface="Open Sans" pitchFamily="34" charset="0"/>
                <a:ea typeface="Open Sans" pitchFamily="34" charset="-122"/>
                <a:cs typeface="Open Sans" pitchFamily="34" charset="-120"/>
              </a:rPr>
              <a:t>Quantify progress over time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317188"/>
            <a:ext cx="10546318"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Top Retro Enhancement Tools</a:t>
            </a:r>
            <a:endParaRPr lang="en-US" sz="4450" dirty="0"/>
          </a:p>
        </p:txBody>
      </p:sp>
      <p:pic>
        <p:nvPicPr>
          <p:cNvPr id="3" name="Image 0" descr="preencoded.png"/>
          <p:cNvPicPr>
            <a:picLocks noChangeAspect="1"/>
          </p:cNvPicPr>
          <p:nvPr/>
        </p:nvPicPr>
        <p:blipFill>
          <a:blip r:embed="rId3"/>
          <a:stretch>
            <a:fillRect/>
          </a:stretch>
        </p:blipFill>
        <p:spPr>
          <a:xfrm>
            <a:off x="793790" y="2479596"/>
            <a:ext cx="4158615" cy="2570202"/>
          </a:xfrm>
          <a:prstGeom prst="rect">
            <a:avLst/>
          </a:prstGeom>
        </p:spPr>
      </p:pic>
      <p:sp>
        <p:nvSpPr>
          <p:cNvPr id="4" name="Text 1"/>
          <p:cNvSpPr/>
          <p:nvPr/>
        </p:nvSpPr>
        <p:spPr>
          <a:xfrm>
            <a:off x="793790" y="53332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Parabol</a:t>
            </a:r>
            <a:endParaRPr lang="en-US" sz="2200" dirty="0"/>
          </a:p>
        </p:txBody>
      </p:sp>
      <p:sp>
        <p:nvSpPr>
          <p:cNvPr id="5" name="Text 2"/>
          <p:cNvSpPr/>
          <p:nvPr/>
        </p:nvSpPr>
        <p:spPr>
          <a:xfrm>
            <a:off x="793790"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Combines remote-friendly retrospectives with integration to your work tracking systems.</a:t>
            </a:r>
            <a:endParaRPr lang="en-US" sz="1750" dirty="0"/>
          </a:p>
        </p:txBody>
      </p:sp>
      <p:pic>
        <p:nvPicPr>
          <p:cNvPr id="6" name="Image 1" descr="preencoded.png"/>
          <p:cNvPicPr>
            <a:picLocks noChangeAspect="1"/>
          </p:cNvPicPr>
          <p:nvPr/>
        </p:nvPicPr>
        <p:blipFill>
          <a:blip r:embed="rId4"/>
          <a:stretch>
            <a:fillRect/>
          </a:stretch>
        </p:blipFill>
        <p:spPr>
          <a:xfrm>
            <a:off x="5235893" y="2479596"/>
            <a:ext cx="4158615" cy="2570202"/>
          </a:xfrm>
          <a:prstGeom prst="rect">
            <a:avLst/>
          </a:prstGeom>
        </p:spPr>
      </p:pic>
      <p:sp>
        <p:nvSpPr>
          <p:cNvPr id="7" name="Text 3"/>
          <p:cNvSpPr/>
          <p:nvPr/>
        </p:nvSpPr>
        <p:spPr>
          <a:xfrm>
            <a:off x="5235893" y="533328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TeamRetro</a:t>
            </a:r>
            <a:endParaRPr lang="en-US" sz="2200" dirty="0"/>
          </a:p>
        </p:txBody>
      </p:sp>
      <p:sp>
        <p:nvSpPr>
          <p:cNvPr id="8" name="Text 4"/>
          <p:cNvSpPr/>
          <p:nvPr/>
        </p:nvSpPr>
        <p:spPr>
          <a:xfrm>
            <a:off x="5235893"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Offers AI-powered insights that correlate team sentiment with delivery performance.</a:t>
            </a:r>
            <a:endParaRPr lang="en-US" sz="1750" dirty="0"/>
          </a:p>
        </p:txBody>
      </p:sp>
      <p:pic>
        <p:nvPicPr>
          <p:cNvPr id="9" name="Image 2" descr="preencoded.png"/>
          <p:cNvPicPr>
            <a:picLocks noChangeAspect="1"/>
          </p:cNvPicPr>
          <p:nvPr/>
        </p:nvPicPr>
        <p:blipFill>
          <a:blip r:embed="rId5"/>
          <a:stretch>
            <a:fillRect/>
          </a:stretch>
        </p:blipFill>
        <p:spPr>
          <a:xfrm>
            <a:off x="9677995" y="2479596"/>
            <a:ext cx="4158615" cy="2570202"/>
          </a:xfrm>
          <a:prstGeom prst="rect">
            <a:avLst/>
          </a:prstGeom>
        </p:spPr>
      </p:pic>
      <p:sp>
        <p:nvSpPr>
          <p:cNvPr id="10" name="Text 5"/>
          <p:cNvSpPr/>
          <p:nvPr/>
        </p:nvSpPr>
        <p:spPr>
          <a:xfrm>
            <a:off x="9677995" y="5333286"/>
            <a:ext cx="4021574"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Azure DevOps Insights</a:t>
            </a:r>
            <a:endParaRPr lang="en-US" sz="2200" dirty="0"/>
          </a:p>
        </p:txBody>
      </p:sp>
      <p:sp>
        <p:nvSpPr>
          <p:cNvPr id="11" name="Text 6"/>
          <p:cNvSpPr/>
          <p:nvPr/>
        </p:nvSpPr>
        <p:spPr>
          <a:xfrm>
            <a:off x="9677995" y="5823704"/>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Provides deep metrics directly integrated with your development workflow.</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78468"/>
            <a:ext cx="9385221" cy="1133951"/>
          </a:xfrm>
          <a:prstGeom prst="rect">
            <a:avLst/>
          </a:prstGeom>
          <a:noFill/>
          <a:ln/>
        </p:spPr>
        <p:txBody>
          <a:bodyPr wrap="square" lIns="0" tIns="0" rIns="0" bIns="0" rtlCol="0" anchor="t"/>
          <a:lstStyle/>
          <a:p>
            <a:pPr marL="0" indent="0" algn="l">
              <a:lnSpc>
                <a:spcPts val="4450"/>
              </a:lnSpc>
              <a:buNone/>
            </a:pPr>
            <a:r>
              <a:rPr lang="en-US" sz="3550" b="1" dirty="0">
                <a:solidFill>
                  <a:srgbClr val="333F70"/>
                </a:solidFill>
                <a:latin typeface="Unbounded Bold" pitchFamily="34" charset="0"/>
                <a:ea typeface="Unbounded Bold" pitchFamily="34" charset="-122"/>
                <a:cs typeface="Unbounded Bold" pitchFamily="34" charset="-120"/>
              </a:rPr>
              <a:t>Meeting Transcription &amp; Action Tracking</a:t>
            </a:r>
            <a:endParaRPr lang="en-US" sz="3550" dirty="0"/>
          </a:p>
        </p:txBody>
      </p:sp>
      <p:sp>
        <p:nvSpPr>
          <p:cNvPr id="4" name="Shape 1"/>
          <p:cNvSpPr/>
          <p:nvPr/>
        </p:nvSpPr>
        <p:spPr>
          <a:xfrm>
            <a:off x="4451390" y="2467570"/>
            <a:ext cx="170021" cy="853321"/>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5" name="Text 2"/>
          <p:cNvSpPr/>
          <p:nvPr/>
        </p:nvSpPr>
        <p:spPr>
          <a:xfrm>
            <a:off x="4961573" y="2467570"/>
            <a:ext cx="4554974"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Automated Transcription</a:t>
            </a:r>
            <a:endParaRPr lang="en-US" sz="2200" dirty="0"/>
          </a:p>
        </p:txBody>
      </p:sp>
      <p:sp>
        <p:nvSpPr>
          <p:cNvPr id="6" name="Text 3"/>
          <p:cNvSpPr/>
          <p:nvPr/>
        </p:nvSpPr>
        <p:spPr>
          <a:xfrm>
            <a:off x="4961573" y="2957989"/>
            <a:ext cx="8875038"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captures every word spoken in ceremonies without human note-taking.</a:t>
            </a:r>
            <a:endParaRPr lang="en-US" sz="1750" dirty="0"/>
          </a:p>
        </p:txBody>
      </p:sp>
      <p:sp>
        <p:nvSpPr>
          <p:cNvPr id="7" name="Shape 4"/>
          <p:cNvSpPr/>
          <p:nvPr/>
        </p:nvSpPr>
        <p:spPr>
          <a:xfrm>
            <a:off x="4791551" y="3547705"/>
            <a:ext cx="170021" cy="853321"/>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8" name="Text 5"/>
          <p:cNvSpPr/>
          <p:nvPr/>
        </p:nvSpPr>
        <p:spPr>
          <a:xfrm>
            <a:off x="5301734" y="3547705"/>
            <a:ext cx="397085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Smart Summarization</a:t>
            </a:r>
            <a:endParaRPr lang="en-US" sz="2200" dirty="0"/>
          </a:p>
        </p:txBody>
      </p:sp>
      <p:sp>
        <p:nvSpPr>
          <p:cNvPr id="9" name="Text 6"/>
          <p:cNvSpPr/>
          <p:nvPr/>
        </p:nvSpPr>
        <p:spPr>
          <a:xfrm>
            <a:off x="5301734" y="4038124"/>
            <a:ext cx="853487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Algorithms identify key points and decisions from lengthy discussions.</a:t>
            </a:r>
            <a:endParaRPr lang="en-US" sz="1750" dirty="0"/>
          </a:p>
        </p:txBody>
      </p:sp>
      <p:sp>
        <p:nvSpPr>
          <p:cNvPr id="10" name="Shape 7"/>
          <p:cNvSpPr/>
          <p:nvPr/>
        </p:nvSpPr>
        <p:spPr>
          <a:xfrm>
            <a:off x="5131832" y="4627840"/>
            <a:ext cx="170021" cy="853321"/>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11" name="Text 8"/>
          <p:cNvSpPr/>
          <p:nvPr/>
        </p:nvSpPr>
        <p:spPr>
          <a:xfrm>
            <a:off x="5642015" y="4627840"/>
            <a:ext cx="403752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Action Item Extraction</a:t>
            </a:r>
            <a:endParaRPr lang="en-US" sz="2200" dirty="0"/>
          </a:p>
        </p:txBody>
      </p:sp>
      <p:sp>
        <p:nvSpPr>
          <p:cNvPr id="12" name="Text 9"/>
          <p:cNvSpPr/>
          <p:nvPr/>
        </p:nvSpPr>
        <p:spPr>
          <a:xfrm>
            <a:off x="5642015" y="5118259"/>
            <a:ext cx="819459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AI detects commitments and automatically creates trackable tasks.</a:t>
            </a:r>
            <a:endParaRPr lang="en-US" sz="1750" dirty="0"/>
          </a:p>
        </p:txBody>
      </p:sp>
      <p:sp>
        <p:nvSpPr>
          <p:cNvPr id="13" name="Shape 10"/>
          <p:cNvSpPr/>
          <p:nvPr/>
        </p:nvSpPr>
        <p:spPr>
          <a:xfrm>
            <a:off x="5472113" y="5707975"/>
            <a:ext cx="170021" cy="1216223"/>
          </a:xfrm>
          <a:prstGeom prst="roundRect">
            <a:avLst>
              <a:gd name="adj" fmla="val 56033"/>
            </a:avLst>
          </a:prstGeom>
          <a:solidFill>
            <a:srgbClr val="D6F5EE"/>
          </a:solidFill>
          <a:ln w="7620">
            <a:solidFill>
              <a:srgbClr val="BCDBD4"/>
            </a:solidFill>
            <a:prstDash val="solid"/>
          </a:ln>
        </p:spPr>
        <p:txBody>
          <a:bodyPr/>
          <a:lstStyle/>
          <a:p>
            <a:endParaRPr lang="en-US"/>
          </a:p>
        </p:txBody>
      </p:sp>
      <p:sp>
        <p:nvSpPr>
          <p:cNvPr id="14" name="Text 11"/>
          <p:cNvSpPr/>
          <p:nvPr/>
        </p:nvSpPr>
        <p:spPr>
          <a:xfrm>
            <a:off x="5982295" y="5707975"/>
            <a:ext cx="4123611"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Integration &amp; Follow-up</a:t>
            </a:r>
            <a:endParaRPr lang="en-US" sz="2200" dirty="0"/>
          </a:p>
        </p:txBody>
      </p:sp>
      <p:sp>
        <p:nvSpPr>
          <p:cNvPr id="15" name="Text 12"/>
          <p:cNvSpPr/>
          <p:nvPr/>
        </p:nvSpPr>
        <p:spPr>
          <a:xfrm>
            <a:off x="5982295" y="6198394"/>
            <a:ext cx="7854315"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Tasks flow directly into work management tools with automated reminders.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291828"/>
            <a:ext cx="7932063"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AI Meeting Assistants</a:t>
            </a:r>
            <a:endParaRPr lang="en-US" sz="4450" dirty="0"/>
          </a:p>
        </p:txBody>
      </p:sp>
      <p:pic>
        <p:nvPicPr>
          <p:cNvPr id="4" name="Image 1" descr="preencoded.png"/>
          <p:cNvPicPr>
            <a:picLocks noChangeAspect="1"/>
          </p:cNvPicPr>
          <p:nvPr/>
        </p:nvPicPr>
        <p:blipFill>
          <a:blip r:embed="rId4"/>
          <a:stretch>
            <a:fillRect/>
          </a:stretch>
        </p:blipFill>
        <p:spPr>
          <a:xfrm>
            <a:off x="793790" y="2380417"/>
            <a:ext cx="566976" cy="566976"/>
          </a:xfrm>
          <a:prstGeom prst="rect">
            <a:avLst/>
          </a:prstGeom>
        </p:spPr>
      </p:pic>
      <p:sp>
        <p:nvSpPr>
          <p:cNvPr id="5" name="Text 1"/>
          <p:cNvSpPr/>
          <p:nvPr/>
        </p:nvSpPr>
        <p:spPr>
          <a:xfrm>
            <a:off x="1587579" y="2475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Otter.ai</a:t>
            </a:r>
            <a:endParaRPr lang="en-US" sz="2200" dirty="0"/>
          </a:p>
        </p:txBody>
      </p:sp>
      <p:sp>
        <p:nvSpPr>
          <p:cNvPr id="6" name="Text 2"/>
          <p:cNvSpPr/>
          <p:nvPr/>
        </p:nvSpPr>
        <p:spPr>
          <a:xfrm>
            <a:off x="1587579" y="2965847"/>
            <a:ext cx="859143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Real-time transcription with speaker identification and automated summary generation.</a:t>
            </a:r>
            <a:endParaRPr lang="en-US" sz="1750" dirty="0"/>
          </a:p>
        </p:txBody>
      </p:sp>
      <p:pic>
        <p:nvPicPr>
          <p:cNvPr id="7" name="Image 2" descr="preencoded.png"/>
          <p:cNvPicPr>
            <a:picLocks noChangeAspect="1"/>
          </p:cNvPicPr>
          <p:nvPr/>
        </p:nvPicPr>
        <p:blipFill>
          <a:blip r:embed="rId5"/>
          <a:stretch>
            <a:fillRect/>
          </a:stretch>
        </p:blipFill>
        <p:spPr>
          <a:xfrm>
            <a:off x="793790" y="4184928"/>
            <a:ext cx="566976" cy="566976"/>
          </a:xfrm>
          <a:prstGeom prst="rect">
            <a:avLst/>
          </a:prstGeom>
        </p:spPr>
      </p:pic>
      <p:sp>
        <p:nvSpPr>
          <p:cNvPr id="8" name="Text 3"/>
          <p:cNvSpPr/>
          <p:nvPr/>
        </p:nvSpPr>
        <p:spPr>
          <a:xfrm>
            <a:off x="1587579" y="427994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Fireflies.ai</a:t>
            </a:r>
            <a:endParaRPr lang="en-US" sz="2200" dirty="0"/>
          </a:p>
        </p:txBody>
      </p:sp>
      <p:sp>
        <p:nvSpPr>
          <p:cNvPr id="9" name="Text 4"/>
          <p:cNvSpPr/>
          <p:nvPr/>
        </p:nvSpPr>
        <p:spPr>
          <a:xfrm>
            <a:off x="1587579" y="4770358"/>
            <a:ext cx="859143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Records, transcribes and helps search across all your meetings with AI-powered insights.</a:t>
            </a:r>
            <a:endParaRPr lang="en-US" sz="1750" dirty="0"/>
          </a:p>
        </p:txBody>
      </p:sp>
      <p:pic>
        <p:nvPicPr>
          <p:cNvPr id="10" name="Image 3" descr="preencoded.png"/>
          <p:cNvPicPr>
            <a:picLocks noChangeAspect="1"/>
          </p:cNvPicPr>
          <p:nvPr/>
        </p:nvPicPr>
        <p:blipFill>
          <a:blip r:embed="rId6"/>
          <a:stretch>
            <a:fillRect/>
          </a:stretch>
        </p:blipFill>
        <p:spPr>
          <a:xfrm>
            <a:off x="793790" y="5989439"/>
            <a:ext cx="566976" cy="566976"/>
          </a:xfrm>
          <a:prstGeom prst="rect">
            <a:avLst/>
          </a:prstGeom>
        </p:spPr>
      </p:pic>
      <p:sp>
        <p:nvSpPr>
          <p:cNvPr id="11" name="Text 5"/>
          <p:cNvSpPr/>
          <p:nvPr/>
        </p:nvSpPr>
        <p:spPr>
          <a:xfrm>
            <a:off x="1587579" y="608445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Notion AI</a:t>
            </a:r>
            <a:endParaRPr lang="en-US" sz="2200" dirty="0"/>
          </a:p>
        </p:txBody>
      </p:sp>
      <p:sp>
        <p:nvSpPr>
          <p:cNvPr id="12" name="Text 6"/>
          <p:cNvSpPr/>
          <p:nvPr/>
        </p:nvSpPr>
        <p:spPr>
          <a:xfrm>
            <a:off x="1587579" y="6574869"/>
            <a:ext cx="859143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Transforms meeting notes into structured action plans with assignable tasks.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643</Words>
  <Application>Microsoft Office PowerPoint</Application>
  <PresentationFormat>Custom</PresentationFormat>
  <Paragraphs>115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Open Sans</vt:lpstr>
      <vt:lpstr>Unbounded Bold</vt:lpstr>
      <vt:lpstr>Open Sans Bold</vt:lpstr>
      <vt:lpstr>Arial</vt:lpstr>
      <vt:lpstr>Open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2025-06-06T21:02:26Z</dcterms:created>
  <dcterms:modified xsi:type="dcterms:W3CDTF">2025-06-06T21:08:40Z</dcterms:modified>
</cp:coreProperties>
</file>