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Alexandria" panose="020B0604020202020204" charset="-78"/>
      <p:regular r:id="rId13"/>
    </p:embeddedFont>
    <p:embeddedFont>
      <p:font typeface="Nobile"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020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1B54D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003822"/>
            <a:ext cx="7556421" cy="1860233"/>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From Ceremonies to Success: How Scrum Engineers Drive Team Cadence and Clarity</a:t>
            </a:r>
            <a:endParaRPr lang="en-US" sz="3900" dirty="0"/>
          </a:p>
        </p:txBody>
      </p:sp>
      <p:sp>
        <p:nvSpPr>
          <p:cNvPr id="4" name="Text 1"/>
          <p:cNvSpPr/>
          <p:nvPr/>
        </p:nvSpPr>
        <p:spPr>
          <a:xfrm>
            <a:off x="793790" y="4161711"/>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Transforming Agile practices from routine checkpoints into powerful engines of team alignment and organizational success.</a:t>
            </a:r>
            <a:endParaRPr lang="en-US" sz="1550" dirty="0"/>
          </a:p>
        </p:txBody>
      </p:sp>
      <p:sp>
        <p:nvSpPr>
          <p:cNvPr id="5" name="Shape 2"/>
          <p:cNvSpPr/>
          <p:nvPr/>
        </p:nvSpPr>
        <p:spPr>
          <a:xfrm>
            <a:off x="793790" y="5034915"/>
            <a:ext cx="317540" cy="317540"/>
          </a:xfrm>
          <a:prstGeom prst="roundRect">
            <a:avLst>
              <a:gd name="adj" fmla="val 28793492"/>
            </a:avLst>
          </a:prstGeom>
          <a:solidFill>
            <a:srgbClr val="7BCC95"/>
          </a:solidFill>
          <a:ln w="7620">
            <a:solidFill>
              <a:srgbClr val="FFFFFF"/>
            </a:solidFill>
            <a:prstDash val="solid"/>
          </a:ln>
        </p:spPr>
        <p:txBody>
          <a:bodyPr/>
          <a:lstStyle/>
          <a:p>
            <a:endParaRPr lang="en-US"/>
          </a:p>
        </p:txBody>
      </p:sp>
      <p:sp>
        <p:nvSpPr>
          <p:cNvPr id="6" name="Text 3"/>
          <p:cNvSpPr/>
          <p:nvPr/>
        </p:nvSpPr>
        <p:spPr>
          <a:xfrm>
            <a:off x="869871" y="5144929"/>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8383C"/>
                </a:solidFill>
                <a:latin typeface="Nobile Medium" pitchFamily="34" charset="0"/>
                <a:ea typeface="Nobile Medium" pitchFamily="34" charset="-122"/>
                <a:cs typeface="Nobile Medium" pitchFamily="34" charset="-120"/>
              </a:rPr>
              <a:t>kW</a:t>
            </a:r>
            <a:endParaRPr lang="en-US" sz="750" dirty="0"/>
          </a:p>
        </p:txBody>
      </p:sp>
      <p:sp>
        <p:nvSpPr>
          <p:cNvPr id="7" name="Text 4"/>
          <p:cNvSpPr/>
          <p:nvPr/>
        </p:nvSpPr>
        <p:spPr>
          <a:xfrm>
            <a:off x="1210508" y="5020032"/>
            <a:ext cx="2749034" cy="347305"/>
          </a:xfrm>
          <a:prstGeom prst="rect">
            <a:avLst/>
          </a:prstGeom>
          <a:noFill/>
          <a:ln/>
        </p:spPr>
        <p:txBody>
          <a:bodyPr wrap="none" lIns="0" tIns="0" rIns="0" bIns="0" rtlCol="0" anchor="t"/>
          <a:lstStyle/>
          <a:p>
            <a:pPr marL="0" indent="0" algn="l">
              <a:lnSpc>
                <a:spcPts val="2700"/>
              </a:lnSpc>
              <a:buNone/>
            </a:pPr>
            <a:r>
              <a:rPr lang="en-US" sz="1950" b="1" dirty="0">
                <a:solidFill>
                  <a:srgbClr val="404155"/>
                </a:solidFill>
                <a:latin typeface="Nobile Bold" pitchFamily="34" charset="0"/>
                <a:ea typeface="Nobile Bold" pitchFamily="34" charset="-122"/>
                <a:cs typeface="Nobile Bold" pitchFamily="34" charset="-120"/>
              </a:rPr>
              <a:t>by Kimberly Wiethoff, MBA, PMP, PMI-ACP</a:t>
            </a:r>
            <a:endParaRPr lang="en-US" sz="1950" dirty="0"/>
          </a:p>
        </p:txBody>
      </p:sp>
      <p:sp>
        <p:nvSpPr>
          <p:cNvPr id="8" name="Text 5"/>
          <p:cNvSpPr/>
          <p:nvPr/>
        </p:nvSpPr>
        <p:spPr>
          <a:xfrm>
            <a:off x="793790" y="5590580"/>
            <a:ext cx="75564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#AgileLeadership #ScrumMastery #ProjectManagement #ContinuousImprovement #AgileCeremonies #TeamSuccess #ScrumEngineer</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3288983" y="1397198"/>
            <a:ext cx="8052435" cy="620078"/>
          </a:xfrm>
          <a:prstGeom prst="rect">
            <a:avLst/>
          </a:prstGeom>
          <a:noFill/>
          <a:ln/>
        </p:spPr>
        <p:txBody>
          <a:bodyPr wrap="none" lIns="0" tIns="0" rIns="0" bIns="0" rtlCol="0" anchor="t"/>
          <a:lstStyle/>
          <a:p>
            <a:pPr marL="0" indent="0" algn="ctr">
              <a:lnSpc>
                <a:spcPts val="4850"/>
              </a:lnSpc>
              <a:buNone/>
            </a:pPr>
            <a:r>
              <a:rPr lang="en-US" sz="6000" dirty="0">
                <a:solidFill>
                  <a:srgbClr val="FFFFFF"/>
                </a:solidFill>
                <a:latin typeface="Alexandria" pitchFamily="34" charset="0"/>
                <a:ea typeface="Alexandria" pitchFamily="34" charset="-122"/>
                <a:cs typeface="Alexandria" pitchFamily="34" charset="-120"/>
              </a:rPr>
              <a:t>Ceremonies Done Well = </a:t>
            </a:r>
            <a:r>
              <a:rPr lang="en-US" sz="6000" dirty="0">
                <a:solidFill>
                  <a:srgbClr val="D2DDF8"/>
                </a:solidFill>
                <a:latin typeface="Alexandria" pitchFamily="34" charset="0"/>
                <a:ea typeface="Alexandria" pitchFamily="34" charset="-122"/>
                <a:cs typeface="Alexandria" pitchFamily="34" charset="-120"/>
              </a:rPr>
              <a:t>Success</a:t>
            </a:r>
            <a:endParaRPr lang="en-US" sz="6000" dirty="0"/>
          </a:p>
        </p:txBody>
      </p:sp>
      <p:sp>
        <p:nvSpPr>
          <p:cNvPr id="3" name="Text 1"/>
          <p:cNvSpPr/>
          <p:nvPr/>
        </p:nvSpPr>
        <p:spPr>
          <a:xfrm>
            <a:off x="793790" y="2414111"/>
            <a:ext cx="13042821" cy="95261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Nobile" pitchFamily="34" charset="0"/>
                <a:ea typeface="Nobile" pitchFamily="34" charset="-122"/>
                <a:cs typeface="Nobile" pitchFamily="34" charset="-120"/>
              </a:rPr>
              <a:t>When Scrum Engineers transform routine ceremonies into powerful engines of team alignment, the results speak for themselves: improved velocity, higher quality deliveries, stronger stakeholder relationships, and teams that are energized rather than exhausted by their Agile practices.</a:t>
            </a:r>
            <a:endParaRPr lang="en-US" sz="1550" dirty="0"/>
          </a:p>
        </p:txBody>
      </p:sp>
      <p:sp>
        <p:nvSpPr>
          <p:cNvPr id="4" name="Text 2"/>
          <p:cNvSpPr/>
          <p:nvPr/>
        </p:nvSpPr>
        <p:spPr>
          <a:xfrm>
            <a:off x="793790" y="3689152"/>
            <a:ext cx="4182189" cy="654963"/>
          </a:xfrm>
          <a:prstGeom prst="rect">
            <a:avLst/>
          </a:prstGeom>
          <a:noFill/>
          <a:ln/>
        </p:spPr>
        <p:txBody>
          <a:bodyPr wrap="none" lIns="0" tIns="0" rIns="0" bIns="0" rtlCol="0" anchor="t"/>
          <a:lstStyle/>
          <a:p>
            <a:pPr marL="0" indent="0" algn="ctr">
              <a:lnSpc>
                <a:spcPts val="5150"/>
              </a:lnSpc>
              <a:buNone/>
            </a:pPr>
            <a:r>
              <a:rPr lang="en-US" sz="5150" dirty="0">
                <a:solidFill>
                  <a:srgbClr val="FFFFFF"/>
                </a:solidFill>
                <a:latin typeface="Alexandria" pitchFamily="34" charset="0"/>
                <a:ea typeface="Alexandria" pitchFamily="34" charset="-122"/>
                <a:cs typeface="Alexandria" pitchFamily="34" charset="-120"/>
              </a:rPr>
              <a:t>40%</a:t>
            </a:r>
            <a:endParaRPr lang="en-US" sz="5150" dirty="0"/>
          </a:p>
        </p:txBody>
      </p:sp>
      <p:sp>
        <p:nvSpPr>
          <p:cNvPr id="5" name="Text 3"/>
          <p:cNvSpPr/>
          <p:nvPr/>
        </p:nvSpPr>
        <p:spPr>
          <a:xfrm>
            <a:off x="1644372" y="459212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FFFFFF"/>
                </a:solidFill>
                <a:latin typeface="Alexandria" pitchFamily="34" charset="0"/>
                <a:ea typeface="Alexandria" pitchFamily="34" charset="-122"/>
                <a:cs typeface="Alexandria" pitchFamily="34" charset="-120"/>
              </a:rPr>
              <a:t>Faster Delivery</a:t>
            </a:r>
            <a:endParaRPr lang="en-US" sz="1950" dirty="0"/>
          </a:p>
        </p:txBody>
      </p:sp>
      <p:sp>
        <p:nvSpPr>
          <p:cNvPr id="6" name="Text 4"/>
          <p:cNvSpPr/>
          <p:nvPr/>
        </p:nvSpPr>
        <p:spPr>
          <a:xfrm>
            <a:off x="793790" y="5021342"/>
            <a:ext cx="4182189" cy="95261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Nobile" pitchFamily="34" charset="0"/>
                <a:ea typeface="Nobile" pitchFamily="34" charset="-122"/>
                <a:cs typeface="Nobile" pitchFamily="34" charset="-120"/>
              </a:rPr>
              <a:t>Teams with strong ceremony cadence deliver features 40% faster than those with inconsistent practices.</a:t>
            </a:r>
            <a:endParaRPr lang="en-US" sz="1550" dirty="0"/>
          </a:p>
        </p:txBody>
      </p:sp>
      <p:sp>
        <p:nvSpPr>
          <p:cNvPr id="7" name="Text 5"/>
          <p:cNvSpPr/>
          <p:nvPr/>
        </p:nvSpPr>
        <p:spPr>
          <a:xfrm>
            <a:off x="5223986" y="3689152"/>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FFFFFF"/>
                </a:solidFill>
                <a:latin typeface="Alexandria" pitchFamily="34" charset="0"/>
                <a:ea typeface="Alexandria" pitchFamily="34" charset="-122"/>
                <a:cs typeface="Alexandria" pitchFamily="34" charset="-120"/>
              </a:rPr>
              <a:t>65%</a:t>
            </a:r>
            <a:endParaRPr lang="en-US" sz="5150" dirty="0"/>
          </a:p>
        </p:txBody>
      </p:sp>
      <p:sp>
        <p:nvSpPr>
          <p:cNvPr id="8" name="Text 6"/>
          <p:cNvSpPr/>
          <p:nvPr/>
        </p:nvSpPr>
        <p:spPr>
          <a:xfrm>
            <a:off x="6061353" y="4592122"/>
            <a:ext cx="2507456" cy="310158"/>
          </a:xfrm>
          <a:prstGeom prst="rect">
            <a:avLst/>
          </a:prstGeom>
          <a:noFill/>
          <a:ln/>
        </p:spPr>
        <p:txBody>
          <a:bodyPr wrap="none" lIns="0" tIns="0" rIns="0" bIns="0" rtlCol="0" anchor="t"/>
          <a:lstStyle/>
          <a:p>
            <a:pPr marL="0" indent="0" algn="ctr">
              <a:lnSpc>
                <a:spcPts val="2400"/>
              </a:lnSpc>
              <a:buNone/>
            </a:pPr>
            <a:r>
              <a:rPr lang="en-US" sz="1950" dirty="0">
                <a:solidFill>
                  <a:srgbClr val="FFFFFF"/>
                </a:solidFill>
                <a:latin typeface="Alexandria" pitchFamily="34" charset="0"/>
                <a:ea typeface="Alexandria" pitchFamily="34" charset="-122"/>
                <a:cs typeface="Alexandria" pitchFamily="34" charset="-120"/>
              </a:rPr>
              <a:t>Higher Engagement</a:t>
            </a:r>
            <a:endParaRPr lang="en-US" sz="1950" dirty="0"/>
          </a:p>
        </p:txBody>
      </p:sp>
      <p:sp>
        <p:nvSpPr>
          <p:cNvPr id="9" name="Text 7"/>
          <p:cNvSpPr/>
          <p:nvPr/>
        </p:nvSpPr>
        <p:spPr>
          <a:xfrm>
            <a:off x="5223986" y="5021342"/>
            <a:ext cx="4182308" cy="95261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Nobile" pitchFamily="34" charset="0"/>
                <a:ea typeface="Nobile" pitchFamily="34" charset="-122"/>
                <a:cs typeface="Nobile" pitchFamily="34" charset="-120"/>
              </a:rPr>
              <a:t>Team members report 65% higher satisfaction when ceremonies feel purposeful and productive.</a:t>
            </a:r>
            <a:endParaRPr lang="en-US" sz="1550" dirty="0"/>
          </a:p>
        </p:txBody>
      </p:sp>
      <p:sp>
        <p:nvSpPr>
          <p:cNvPr id="10" name="Text 8"/>
          <p:cNvSpPr/>
          <p:nvPr/>
        </p:nvSpPr>
        <p:spPr>
          <a:xfrm>
            <a:off x="9654302" y="3689152"/>
            <a:ext cx="4182308" cy="654963"/>
          </a:xfrm>
          <a:prstGeom prst="rect">
            <a:avLst/>
          </a:prstGeom>
          <a:noFill/>
          <a:ln/>
        </p:spPr>
        <p:txBody>
          <a:bodyPr wrap="none" lIns="0" tIns="0" rIns="0" bIns="0" rtlCol="0" anchor="t"/>
          <a:lstStyle/>
          <a:p>
            <a:pPr marL="0" indent="0" algn="ctr">
              <a:lnSpc>
                <a:spcPts val="5150"/>
              </a:lnSpc>
              <a:buNone/>
            </a:pPr>
            <a:r>
              <a:rPr lang="en-US" sz="5150" dirty="0">
                <a:solidFill>
                  <a:srgbClr val="FFFFFF"/>
                </a:solidFill>
                <a:latin typeface="Alexandria" pitchFamily="34" charset="0"/>
                <a:ea typeface="Alexandria" pitchFamily="34" charset="-122"/>
                <a:cs typeface="Alexandria" pitchFamily="34" charset="-120"/>
              </a:rPr>
              <a:t>50%</a:t>
            </a:r>
            <a:endParaRPr lang="en-US" sz="5150" dirty="0"/>
          </a:p>
        </p:txBody>
      </p:sp>
      <p:sp>
        <p:nvSpPr>
          <p:cNvPr id="11" name="Text 9"/>
          <p:cNvSpPr/>
          <p:nvPr/>
        </p:nvSpPr>
        <p:spPr>
          <a:xfrm>
            <a:off x="10505003" y="4592122"/>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FFFFFF"/>
                </a:solidFill>
                <a:latin typeface="Alexandria" pitchFamily="34" charset="0"/>
                <a:ea typeface="Alexandria" pitchFamily="34" charset="-122"/>
                <a:cs typeface="Alexandria" pitchFamily="34" charset="-120"/>
              </a:rPr>
              <a:t>Better Outcomes</a:t>
            </a:r>
            <a:endParaRPr lang="en-US" sz="1950" dirty="0"/>
          </a:p>
        </p:txBody>
      </p:sp>
      <p:sp>
        <p:nvSpPr>
          <p:cNvPr id="12" name="Text 10"/>
          <p:cNvSpPr/>
          <p:nvPr/>
        </p:nvSpPr>
        <p:spPr>
          <a:xfrm>
            <a:off x="9654302" y="5021342"/>
            <a:ext cx="4182308" cy="95261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Nobile" pitchFamily="34" charset="0"/>
                <a:ea typeface="Nobile" pitchFamily="34" charset="-122"/>
                <a:cs typeface="Nobile" pitchFamily="34" charset="-120"/>
              </a:rPr>
              <a:t>Organizations see 50% improvement in delivery predictability with skilled ceremony facilitation.</a:t>
            </a:r>
            <a:endParaRPr lang="en-US" sz="1550" dirty="0"/>
          </a:p>
        </p:txBody>
      </p:sp>
      <p:sp>
        <p:nvSpPr>
          <p:cNvPr id="13" name="Text 11"/>
          <p:cNvSpPr/>
          <p:nvPr/>
        </p:nvSpPr>
        <p:spPr>
          <a:xfrm>
            <a:off x="793790" y="6197203"/>
            <a:ext cx="13042821" cy="635079"/>
          </a:xfrm>
          <a:prstGeom prst="rect">
            <a:avLst/>
          </a:prstGeom>
          <a:noFill/>
          <a:ln/>
        </p:spPr>
        <p:txBody>
          <a:bodyPr wrap="square" lIns="0" tIns="0" rIns="0" bIns="0" rtlCol="0" anchor="t"/>
          <a:lstStyle/>
          <a:p>
            <a:pPr marL="0" indent="0" algn="ctr">
              <a:lnSpc>
                <a:spcPts val="2500"/>
              </a:lnSpc>
              <a:buNone/>
            </a:pPr>
            <a:r>
              <a:rPr lang="en-US" sz="1550" dirty="0">
                <a:solidFill>
                  <a:srgbClr val="FFFFFF"/>
                </a:solidFill>
                <a:latin typeface="Nobile" pitchFamily="34" charset="0"/>
                <a:ea typeface="Nobile" pitchFamily="34" charset="-122"/>
                <a:cs typeface="Nobile" pitchFamily="34" charset="-120"/>
              </a:rPr>
              <a:t>The path to Agile success isn't found in perfect processes—it's built through purposeful people who understand that ceremonies, when done well, become the foundation for cadence, clarity, and ultimately, sustainable team success.</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969407"/>
            <a:ext cx="961263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Hidden Power of Agile Ceremonies</a:t>
            </a:r>
            <a:endParaRPr lang="en-US" sz="3900" dirty="0"/>
          </a:p>
        </p:txBody>
      </p:sp>
      <p:sp>
        <p:nvSpPr>
          <p:cNvPr id="3" name="Text 1"/>
          <p:cNvSpPr/>
          <p:nvPr/>
        </p:nvSpPr>
        <p:spPr>
          <a:xfrm>
            <a:off x="793790" y="2065734"/>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Most teams treat Agile ceremonies as necessary evils—mandatory calendar entries that interrupt "real work." But this perspective fundamentally misses the transformative potential of well-orchestrated ceremonies.</a:t>
            </a:r>
            <a:endParaRPr lang="en-US" sz="1550" dirty="0"/>
          </a:p>
        </p:txBody>
      </p:sp>
      <p:sp>
        <p:nvSpPr>
          <p:cNvPr id="4" name="Text 2"/>
          <p:cNvSpPr/>
          <p:nvPr/>
        </p:nvSpPr>
        <p:spPr>
          <a:xfrm>
            <a:off x="793790" y="3196947"/>
            <a:ext cx="7632025"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Daily scrums, backlog refinement, sprint planning, demos, and retrospectives aren't just meetings. They're the connective tissue that binds individual contributions into collective achievement. When executed with intention and skill, these ceremonies become the foundation for sustainable team performance.</a:t>
            </a:r>
            <a:endParaRPr lang="en-US" sz="1550" dirty="0"/>
          </a:p>
        </p:txBody>
      </p:sp>
      <p:sp>
        <p:nvSpPr>
          <p:cNvPr id="5" name="Text 3"/>
          <p:cNvSpPr/>
          <p:nvPr/>
        </p:nvSpPr>
        <p:spPr>
          <a:xfrm>
            <a:off x="793790" y="4963239"/>
            <a:ext cx="763202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difference between teams that merely survive and those that thrive often comes down to how they approach these seemingly routine touchpoints. Teams that embrace ceremonies as opportunities rather than obligations consistently outperform their peers in velocity, quality, and stakeholder satisfaction.</a:t>
            </a:r>
            <a:endParaRPr lang="en-US" sz="1550" dirty="0"/>
          </a:p>
        </p:txBody>
      </p:sp>
      <p:pic>
        <p:nvPicPr>
          <p:cNvPr id="6" name="Image 0" descr="preencoded.png"/>
          <p:cNvPicPr>
            <a:picLocks noChangeAspect="1"/>
          </p:cNvPicPr>
          <p:nvPr/>
        </p:nvPicPr>
        <p:blipFill>
          <a:blip r:embed="rId3"/>
          <a:stretch>
            <a:fillRect/>
          </a:stretch>
        </p:blipFill>
        <p:spPr>
          <a:xfrm>
            <a:off x="8917543" y="2110383"/>
            <a:ext cx="4926568" cy="49265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638175"/>
            <a:ext cx="7672745"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Five Pillars of Agile Success</a:t>
            </a:r>
            <a:endParaRPr lang="en-US" sz="3900" dirty="0"/>
          </a:p>
        </p:txBody>
      </p:sp>
      <p:pic>
        <p:nvPicPr>
          <p:cNvPr id="3" name="Image 0" descr="preencoded.png"/>
          <p:cNvPicPr>
            <a:picLocks noChangeAspect="1"/>
          </p:cNvPicPr>
          <p:nvPr/>
        </p:nvPicPr>
        <p:blipFill>
          <a:blip r:embed="rId3"/>
          <a:stretch>
            <a:fillRect/>
          </a:stretch>
        </p:blipFill>
        <p:spPr>
          <a:xfrm>
            <a:off x="793790" y="1655088"/>
            <a:ext cx="496133" cy="496133"/>
          </a:xfrm>
          <a:prstGeom prst="rect">
            <a:avLst/>
          </a:prstGeom>
        </p:spPr>
      </p:pic>
      <p:sp>
        <p:nvSpPr>
          <p:cNvPr id="4" name="Text 1"/>
          <p:cNvSpPr/>
          <p:nvPr/>
        </p:nvSpPr>
        <p:spPr>
          <a:xfrm>
            <a:off x="1537930" y="177284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Daily Scrums</a:t>
            </a:r>
            <a:endParaRPr lang="en-US" sz="1950" dirty="0"/>
          </a:p>
        </p:txBody>
      </p:sp>
      <p:sp>
        <p:nvSpPr>
          <p:cNvPr id="5" name="Text 2"/>
          <p:cNvSpPr/>
          <p:nvPr/>
        </p:nvSpPr>
        <p:spPr>
          <a:xfrm>
            <a:off x="1537930" y="2202061"/>
            <a:ext cx="3438049"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15-minute synchronization points that create transparency and identify impediments early. When facilitated effectively, they build accountability and foster collaborative problem-solving rather than mere status updates.</a:t>
            </a:r>
            <a:endParaRPr lang="en-US" sz="1550" dirty="0"/>
          </a:p>
        </p:txBody>
      </p:sp>
      <p:pic>
        <p:nvPicPr>
          <p:cNvPr id="6" name="Image 1" descr="preencoded.png"/>
          <p:cNvPicPr>
            <a:picLocks noChangeAspect="1"/>
          </p:cNvPicPr>
          <p:nvPr/>
        </p:nvPicPr>
        <p:blipFill>
          <a:blip r:embed="rId4"/>
          <a:stretch>
            <a:fillRect/>
          </a:stretch>
        </p:blipFill>
        <p:spPr>
          <a:xfrm>
            <a:off x="5223986" y="1655088"/>
            <a:ext cx="496133" cy="496133"/>
          </a:xfrm>
          <a:prstGeom prst="rect">
            <a:avLst/>
          </a:prstGeom>
        </p:spPr>
      </p:pic>
      <p:sp>
        <p:nvSpPr>
          <p:cNvPr id="7" name="Text 3"/>
          <p:cNvSpPr/>
          <p:nvPr/>
        </p:nvSpPr>
        <p:spPr>
          <a:xfrm>
            <a:off x="5968127" y="1772841"/>
            <a:ext cx="252424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Backlog Refinement</a:t>
            </a:r>
            <a:endParaRPr lang="en-US" sz="1950" dirty="0"/>
          </a:p>
        </p:txBody>
      </p:sp>
      <p:sp>
        <p:nvSpPr>
          <p:cNvPr id="8" name="Text 4"/>
          <p:cNvSpPr/>
          <p:nvPr/>
        </p:nvSpPr>
        <p:spPr>
          <a:xfrm>
            <a:off x="5968127" y="2202061"/>
            <a:ext cx="3438168"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Ongoing collaboration between the team and stakeholders to clarify requirements, estimate effort, and prioritize value delivery. This ceremony ensures the team always has a clear understanding of upcoming work.</a:t>
            </a:r>
            <a:endParaRPr lang="en-US" sz="1550" dirty="0"/>
          </a:p>
        </p:txBody>
      </p:sp>
      <p:pic>
        <p:nvPicPr>
          <p:cNvPr id="9" name="Image 2" descr="preencoded.png"/>
          <p:cNvPicPr>
            <a:picLocks noChangeAspect="1"/>
          </p:cNvPicPr>
          <p:nvPr/>
        </p:nvPicPr>
        <p:blipFill>
          <a:blip r:embed="rId5"/>
          <a:stretch>
            <a:fillRect/>
          </a:stretch>
        </p:blipFill>
        <p:spPr>
          <a:xfrm>
            <a:off x="9654302" y="1655088"/>
            <a:ext cx="496133" cy="496133"/>
          </a:xfrm>
          <a:prstGeom prst="rect">
            <a:avLst/>
          </a:prstGeom>
        </p:spPr>
      </p:pic>
      <p:sp>
        <p:nvSpPr>
          <p:cNvPr id="10" name="Text 5"/>
          <p:cNvSpPr/>
          <p:nvPr/>
        </p:nvSpPr>
        <p:spPr>
          <a:xfrm>
            <a:off x="10398443" y="177284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Sprint Planning</a:t>
            </a:r>
            <a:endParaRPr lang="en-US" sz="1950" dirty="0"/>
          </a:p>
        </p:txBody>
      </p:sp>
      <p:sp>
        <p:nvSpPr>
          <p:cNvPr id="11" name="Text 6"/>
          <p:cNvSpPr/>
          <p:nvPr/>
        </p:nvSpPr>
        <p:spPr>
          <a:xfrm>
            <a:off x="10398443" y="2202061"/>
            <a:ext cx="3438168"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Strategic sessions where teams commit to achievable goals and create detailed plans for execution. Effective planning balances ambition with realism, setting teams up for success rather than frustration.</a:t>
            </a:r>
            <a:endParaRPr lang="en-US" sz="1550" dirty="0"/>
          </a:p>
        </p:txBody>
      </p:sp>
      <p:pic>
        <p:nvPicPr>
          <p:cNvPr id="12" name="Image 3" descr="preencoded.png"/>
          <p:cNvPicPr>
            <a:picLocks noChangeAspect="1"/>
          </p:cNvPicPr>
          <p:nvPr/>
        </p:nvPicPr>
        <p:blipFill>
          <a:blip r:embed="rId6"/>
          <a:stretch>
            <a:fillRect/>
          </a:stretch>
        </p:blipFill>
        <p:spPr>
          <a:xfrm>
            <a:off x="793790" y="4821674"/>
            <a:ext cx="496133" cy="496133"/>
          </a:xfrm>
          <a:prstGeom prst="rect">
            <a:avLst/>
          </a:prstGeom>
        </p:spPr>
      </p:pic>
      <p:sp>
        <p:nvSpPr>
          <p:cNvPr id="13" name="Text 7"/>
          <p:cNvSpPr/>
          <p:nvPr/>
        </p:nvSpPr>
        <p:spPr>
          <a:xfrm>
            <a:off x="1537930" y="493942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Sprint Reviews</a:t>
            </a:r>
            <a:endParaRPr lang="en-US" sz="1950" dirty="0"/>
          </a:p>
        </p:txBody>
      </p:sp>
      <p:sp>
        <p:nvSpPr>
          <p:cNvPr id="14" name="Text 8"/>
          <p:cNvSpPr/>
          <p:nvPr/>
        </p:nvSpPr>
        <p:spPr>
          <a:xfrm>
            <a:off x="1537930" y="5368647"/>
            <a:ext cx="3438049"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Opportunities to demonstrate progress, gather feedback, and adapt direction based on stakeholder input. These sessions bridge the gap between development work and business value creation.</a:t>
            </a:r>
            <a:endParaRPr lang="en-US" sz="1550" dirty="0"/>
          </a:p>
        </p:txBody>
      </p:sp>
      <p:pic>
        <p:nvPicPr>
          <p:cNvPr id="15" name="Image 4" descr="preencoded.png"/>
          <p:cNvPicPr>
            <a:picLocks noChangeAspect="1"/>
          </p:cNvPicPr>
          <p:nvPr/>
        </p:nvPicPr>
        <p:blipFill>
          <a:blip r:embed="rId7"/>
          <a:stretch>
            <a:fillRect/>
          </a:stretch>
        </p:blipFill>
        <p:spPr>
          <a:xfrm>
            <a:off x="5223986" y="4821674"/>
            <a:ext cx="496133" cy="496133"/>
          </a:xfrm>
          <a:prstGeom prst="rect">
            <a:avLst/>
          </a:prstGeom>
        </p:spPr>
      </p:pic>
      <p:sp>
        <p:nvSpPr>
          <p:cNvPr id="16" name="Text 9"/>
          <p:cNvSpPr/>
          <p:nvPr/>
        </p:nvSpPr>
        <p:spPr>
          <a:xfrm>
            <a:off x="5968127" y="493942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Retrospectives</a:t>
            </a:r>
            <a:endParaRPr lang="en-US" sz="1950" dirty="0"/>
          </a:p>
        </p:txBody>
      </p:sp>
      <p:sp>
        <p:nvSpPr>
          <p:cNvPr id="17" name="Text 10"/>
          <p:cNvSpPr/>
          <p:nvPr/>
        </p:nvSpPr>
        <p:spPr>
          <a:xfrm>
            <a:off x="5968127" y="5368647"/>
            <a:ext cx="3438168" cy="222277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Dedicated time for reflection, learning, and process improvement. Teams that consistently improve their ways of working through structured retrospectives achieve higher performance and satisfaction.</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54183"/>
            <a:ext cx="6414135"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Enter the Scrum Engineer</a:t>
            </a:r>
            <a:endParaRPr lang="en-US" sz="3900" dirty="0"/>
          </a:p>
        </p:txBody>
      </p:sp>
      <p:sp>
        <p:nvSpPr>
          <p:cNvPr id="3" name="Text 1"/>
          <p:cNvSpPr/>
          <p:nvPr/>
        </p:nvSpPr>
        <p:spPr>
          <a:xfrm>
            <a:off x="793790" y="1671096"/>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role of a Scrum Engineer extends far beyond traditional Scrum Master responsibilities. While Scrum Masters focus on process adherence and servant leadership, Scrum Engineers bring a technical mindset to Agile facilitation, combining deep understanding of engineering practices with masterful ceremony orchestration.</a:t>
            </a:r>
            <a:endParaRPr lang="en-US" sz="1550" dirty="0"/>
          </a:p>
        </p:txBody>
      </p:sp>
      <p:sp>
        <p:nvSpPr>
          <p:cNvPr id="4" name="Text 2"/>
          <p:cNvSpPr/>
          <p:nvPr/>
        </p:nvSpPr>
        <p:spPr>
          <a:xfrm>
            <a:off x="793790" y="2846957"/>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 Scrum Engineer doesn't just run meetings—they architect experiences that drive outcomes. They understand that each ceremony serves multiple purposes: alignment, learning, decision-making, and relationship building. By approaching each touchpoint with this holistic view, they transform routine interactions into catalysts for team growth.</a:t>
            </a:r>
            <a:endParaRPr lang="en-US" sz="1550" dirty="0"/>
          </a:p>
        </p:txBody>
      </p:sp>
      <p:sp>
        <p:nvSpPr>
          <p:cNvPr id="5" name="Text 3"/>
          <p:cNvSpPr/>
          <p:nvPr/>
        </p:nvSpPr>
        <p:spPr>
          <a:xfrm>
            <a:off x="793790" y="4022818"/>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distinction is crucial: where traditional facilitation might focus on following the prescribed format, Scrum Engineers adapt ceremonies to serve their team's specific needs, challenges, and goals. They're not just guardians of process—they're craftspeople who shape Agile practices into powerful tools for success.</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19244"/>
            <a:ext cx="13042821" cy="1240155"/>
          </a:xfrm>
          <a:prstGeom prst="rect">
            <a:avLst/>
          </a:prstGeom>
          <a:noFill/>
          <a:ln/>
        </p:spPr>
        <p:txBody>
          <a:bodyPr wrap="square" lIns="0" tIns="0" rIns="0" bIns="0" rtlCol="0" anchor="t"/>
          <a:lstStyle/>
          <a:p>
            <a:pPr marL="0" indent="0" algn="l">
              <a:lnSpc>
                <a:spcPts val="4850"/>
              </a:lnSpc>
              <a:buNone/>
            </a:pPr>
            <a:r>
              <a:rPr lang="en-US" sz="3600" dirty="0">
                <a:solidFill>
                  <a:srgbClr val="1B1B27"/>
                </a:solidFill>
                <a:latin typeface="Alexandria" pitchFamily="34" charset="0"/>
                <a:ea typeface="Alexandria" pitchFamily="34" charset="-122"/>
                <a:cs typeface="Alexandria" pitchFamily="34" charset="-120"/>
              </a:rPr>
              <a:t>Building Team Cadence Through Purposeful Facilitation</a:t>
            </a:r>
            <a:endParaRPr lang="en-US" sz="3600" dirty="0"/>
          </a:p>
        </p:txBody>
      </p:sp>
      <p:sp>
        <p:nvSpPr>
          <p:cNvPr id="3" name="Text 1"/>
          <p:cNvSpPr/>
          <p:nvPr/>
        </p:nvSpPr>
        <p:spPr>
          <a:xfrm>
            <a:off x="793790" y="135285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01</a:t>
            </a:r>
            <a:endParaRPr lang="en-US" sz="1550" dirty="0"/>
          </a:p>
        </p:txBody>
      </p:sp>
      <p:sp>
        <p:nvSpPr>
          <p:cNvPr id="4" name="Shape 2"/>
          <p:cNvSpPr/>
          <p:nvPr/>
        </p:nvSpPr>
        <p:spPr>
          <a:xfrm>
            <a:off x="793790" y="1667176"/>
            <a:ext cx="6422231" cy="22860"/>
          </a:xfrm>
          <a:prstGeom prst="rect">
            <a:avLst/>
          </a:prstGeom>
          <a:solidFill>
            <a:srgbClr val="1B54DA"/>
          </a:solidFill>
          <a:ln/>
        </p:spPr>
        <p:txBody>
          <a:bodyPr/>
          <a:lstStyle/>
          <a:p>
            <a:endParaRPr lang="en-US"/>
          </a:p>
        </p:txBody>
      </p:sp>
      <p:sp>
        <p:nvSpPr>
          <p:cNvPr id="5" name="Text 3"/>
          <p:cNvSpPr/>
          <p:nvPr/>
        </p:nvSpPr>
        <p:spPr>
          <a:xfrm>
            <a:off x="793790" y="1812075"/>
            <a:ext cx="372832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Fostering Psychological Safety</a:t>
            </a:r>
            <a:endParaRPr lang="en-US" sz="1950" dirty="0"/>
          </a:p>
        </p:txBody>
      </p:sp>
      <p:sp>
        <p:nvSpPr>
          <p:cNvPr id="6" name="Text 4"/>
          <p:cNvSpPr/>
          <p:nvPr/>
        </p:nvSpPr>
        <p:spPr>
          <a:xfrm>
            <a:off x="793790" y="2241296"/>
            <a:ext cx="642223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Creating environments where team members feel safe to share challenges, admit mistakes, and propose innovative solutions. This foundation enables honest communication and collaborative problem-solving.</a:t>
            </a:r>
            <a:endParaRPr lang="en-US" sz="1550" dirty="0"/>
          </a:p>
        </p:txBody>
      </p:sp>
      <p:sp>
        <p:nvSpPr>
          <p:cNvPr id="7" name="Text 5"/>
          <p:cNvSpPr/>
          <p:nvPr/>
        </p:nvSpPr>
        <p:spPr>
          <a:xfrm>
            <a:off x="7414379" y="135285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02</a:t>
            </a:r>
            <a:endParaRPr lang="en-US" sz="1550" dirty="0"/>
          </a:p>
        </p:txBody>
      </p:sp>
      <p:sp>
        <p:nvSpPr>
          <p:cNvPr id="8" name="Shape 6"/>
          <p:cNvSpPr/>
          <p:nvPr/>
        </p:nvSpPr>
        <p:spPr>
          <a:xfrm>
            <a:off x="7414379" y="1667176"/>
            <a:ext cx="6422231" cy="22860"/>
          </a:xfrm>
          <a:prstGeom prst="rect">
            <a:avLst/>
          </a:prstGeom>
          <a:solidFill>
            <a:srgbClr val="1B54DA"/>
          </a:solidFill>
          <a:ln/>
        </p:spPr>
        <p:txBody>
          <a:bodyPr/>
          <a:lstStyle/>
          <a:p>
            <a:endParaRPr lang="en-US"/>
          </a:p>
        </p:txBody>
      </p:sp>
      <p:sp>
        <p:nvSpPr>
          <p:cNvPr id="9" name="Text 7"/>
          <p:cNvSpPr/>
          <p:nvPr/>
        </p:nvSpPr>
        <p:spPr>
          <a:xfrm>
            <a:off x="7414379" y="1812075"/>
            <a:ext cx="378666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Encouraging Honest Feedback</a:t>
            </a:r>
            <a:endParaRPr lang="en-US" sz="1950" dirty="0"/>
          </a:p>
        </p:txBody>
      </p:sp>
      <p:sp>
        <p:nvSpPr>
          <p:cNvPr id="10" name="Text 8"/>
          <p:cNvSpPr/>
          <p:nvPr/>
        </p:nvSpPr>
        <p:spPr>
          <a:xfrm>
            <a:off x="7414379" y="2241296"/>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Establishing norms and techniques that promote constructive feedback loops. Teams that regularly exchange honest, specific feedback accelerate their learning and improvement cycles.</a:t>
            </a:r>
            <a:endParaRPr lang="en-US" sz="1550" dirty="0"/>
          </a:p>
        </p:txBody>
      </p:sp>
      <p:sp>
        <p:nvSpPr>
          <p:cNvPr id="11" name="Text 9"/>
          <p:cNvSpPr/>
          <p:nvPr/>
        </p:nvSpPr>
        <p:spPr>
          <a:xfrm>
            <a:off x="793790" y="385864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03</a:t>
            </a:r>
            <a:endParaRPr lang="en-US" sz="1550" dirty="0"/>
          </a:p>
        </p:txBody>
      </p:sp>
      <p:sp>
        <p:nvSpPr>
          <p:cNvPr id="12" name="Shape 10"/>
          <p:cNvSpPr/>
          <p:nvPr/>
        </p:nvSpPr>
        <p:spPr>
          <a:xfrm>
            <a:off x="793790" y="4172966"/>
            <a:ext cx="6422231" cy="22860"/>
          </a:xfrm>
          <a:prstGeom prst="rect">
            <a:avLst/>
          </a:prstGeom>
          <a:solidFill>
            <a:srgbClr val="1B54DA"/>
          </a:solidFill>
          <a:ln/>
        </p:spPr>
        <p:txBody>
          <a:bodyPr/>
          <a:lstStyle/>
          <a:p>
            <a:endParaRPr lang="en-US"/>
          </a:p>
        </p:txBody>
      </p:sp>
      <p:sp>
        <p:nvSpPr>
          <p:cNvPr id="13" name="Text 11"/>
          <p:cNvSpPr/>
          <p:nvPr/>
        </p:nvSpPr>
        <p:spPr>
          <a:xfrm>
            <a:off x="793790" y="4317865"/>
            <a:ext cx="358973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Facilitating Deep Discussions</a:t>
            </a:r>
            <a:endParaRPr lang="en-US" sz="1950" dirty="0"/>
          </a:p>
        </p:txBody>
      </p:sp>
      <p:sp>
        <p:nvSpPr>
          <p:cNvPr id="14" name="Text 12"/>
          <p:cNvSpPr/>
          <p:nvPr/>
        </p:nvSpPr>
        <p:spPr>
          <a:xfrm>
            <a:off x="793790" y="4747085"/>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Moving beyond surface-level status updates to explore root causes, examine assumptions, and generate creative solutions. Skilled facilitation draws out insights that wouldn't emerge otherwise.</a:t>
            </a:r>
            <a:endParaRPr lang="en-US" sz="1550" dirty="0"/>
          </a:p>
        </p:txBody>
      </p:sp>
      <p:sp>
        <p:nvSpPr>
          <p:cNvPr id="15" name="Text 13"/>
          <p:cNvSpPr/>
          <p:nvPr/>
        </p:nvSpPr>
        <p:spPr>
          <a:xfrm>
            <a:off x="7414379" y="385864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04</a:t>
            </a:r>
            <a:endParaRPr lang="en-US" sz="1550" dirty="0"/>
          </a:p>
        </p:txBody>
      </p:sp>
      <p:sp>
        <p:nvSpPr>
          <p:cNvPr id="16" name="Shape 14"/>
          <p:cNvSpPr/>
          <p:nvPr/>
        </p:nvSpPr>
        <p:spPr>
          <a:xfrm>
            <a:off x="7414379" y="4172966"/>
            <a:ext cx="6422231" cy="22860"/>
          </a:xfrm>
          <a:prstGeom prst="rect">
            <a:avLst/>
          </a:prstGeom>
          <a:solidFill>
            <a:srgbClr val="1B54DA"/>
          </a:solidFill>
          <a:ln/>
        </p:spPr>
        <p:txBody>
          <a:bodyPr/>
          <a:lstStyle/>
          <a:p>
            <a:endParaRPr lang="en-US"/>
          </a:p>
        </p:txBody>
      </p:sp>
      <p:sp>
        <p:nvSpPr>
          <p:cNvPr id="17" name="Text 15"/>
          <p:cNvSpPr/>
          <p:nvPr/>
        </p:nvSpPr>
        <p:spPr>
          <a:xfrm>
            <a:off x="7414379" y="4317865"/>
            <a:ext cx="423231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Creating Alignment Opportunities</a:t>
            </a:r>
            <a:endParaRPr lang="en-US" sz="1950" dirty="0"/>
          </a:p>
        </p:txBody>
      </p:sp>
      <p:sp>
        <p:nvSpPr>
          <p:cNvPr id="18" name="Text 16"/>
          <p:cNvSpPr/>
          <p:nvPr/>
        </p:nvSpPr>
        <p:spPr>
          <a:xfrm>
            <a:off x="7414379" y="4747085"/>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Designing moments within ceremonies where team members can synchronize understanding, clarify expectations, and commit to shared goals. Alignment is built, not assumed.</a:t>
            </a:r>
            <a:endParaRPr lang="en-US" sz="1550" dirty="0"/>
          </a:p>
        </p:txBody>
      </p:sp>
      <p:sp>
        <p:nvSpPr>
          <p:cNvPr id="19" name="Text 17"/>
          <p:cNvSpPr/>
          <p:nvPr/>
        </p:nvSpPr>
        <p:spPr>
          <a:xfrm>
            <a:off x="793790" y="607177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these elements work together consistently, they create a rhythm—a team cadence—that becomes self-reinforcing. Teams operating with strong cadence experience less friction, faster decision-making, and greater confidence in their ability to deliver.</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12376"/>
            <a:ext cx="637889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Trust-Building Engine</a:t>
            </a:r>
            <a:endParaRPr lang="en-US" sz="3900" dirty="0"/>
          </a:p>
        </p:txBody>
      </p:sp>
      <p:pic>
        <p:nvPicPr>
          <p:cNvPr id="3" name="Image 0" descr="preencoded.png"/>
          <p:cNvPicPr>
            <a:picLocks noChangeAspect="1"/>
          </p:cNvPicPr>
          <p:nvPr/>
        </p:nvPicPr>
        <p:blipFill>
          <a:blip r:embed="rId3"/>
          <a:stretch>
            <a:fillRect/>
          </a:stretch>
        </p:blipFill>
        <p:spPr>
          <a:xfrm>
            <a:off x="793790" y="2053352"/>
            <a:ext cx="4926568" cy="4926568"/>
          </a:xfrm>
          <a:prstGeom prst="rect">
            <a:avLst/>
          </a:prstGeom>
        </p:spPr>
      </p:pic>
      <p:sp>
        <p:nvSpPr>
          <p:cNvPr id="4" name="Text 1"/>
          <p:cNvSpPr/>
          <p:nvPr/>
        </p:nvSpPr>
        <p:spPr>
          <a:xfrm>
            <a:off x="6212086" y="2028468"/>
            <a:ext cx="7632025" cy="744141"/>
          </a:xfrm>
          <a:prstGeom prst="rect">
            <a:avLst/>
          </a:prstGeom>
          <a:noFill/>
          <a:ln/>
        </p:spPr>
        <p:txBody>
          <a:bodyPr wrap="squar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How Consistent Ceremonies Build Organizational Trust</a:t>
            </a:r>
            <a:endParaRPr lang="en-US" sz="2300" dirty="0"/>
          </a:p>
        </p:txBody>
      </p:sp>
      <p:sp>
        <p:nvSpPr>
          <p:cNvPr id="5" name="Text 2"/>
          <p:cNvSpPr/>
          <p:nvPr/>
        </p:nvSpPr>
        <p:spPr>
          <a:xfrm>
            <a:off x="6212086" y="2970967"/>
            <a:ext cx="763202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Trust isn't built through grand gestures—it emerges from consistent, reliable interactions over time. Well-run ceremonies create predictable touchpoints where team members can depend on each other for transparency, support, and follow-through.</a:t>
            </a:r>
            <a:endParaRPr lang="en-US" sz="1550" dirty="0"/>
          </a:p>
        </p:txBody>
      </p:sp>
      <p:sp>
        <p:nvSpPr>
          <p:cNvPr id="6" name="Text 3"/>
          <p:cNvSpPr/>
          <p:nvPr/>
        </p:nvSpPr>
        <p:spPr>
          <a:xfrm>
            <a:off x="6212086" y="4419719"/>
            <a:ext cx="7632025"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team members consistently show up prepared, share honestly about their progress and challenges, and follow through on commitments made during ceremonies, they build a foundation of mutual reliability. This trust becomes a competitive advantage, enabling teams to take on more complex challenges and recover more quickly from setbacks.</a:t>
            </a:r>
            <a:endParaRPr lang="en-US" sz="1550" dirty="0"/>
          </a:p>
        </p:txBody>
      </p:sp>
      <p:sp>
        <p:nvSpPr>
          <p:cNvPr id="7" name="Text 4"/>
          <p:cNvSpPr/>
          <p:nvPr/>
        </p:nvSpPr>
        <p:spPr>
          <a:xfrm>
            <a:off x="6212086" y="6186011"/>
            <a:ext cx="763202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Scrum Engineer orchestrates these trust-building moments by modeling vulnerability, celebrating transparency, and ensuring that every team member's contribution is valued and heard.</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587762"/>
            <a:ext cx="7612261"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Creating Organizational Clarity</a:t>
            </a:r>
            <a:endParaRPr lang="en-US" sz="3900" dirty="0"/>
          </a:p>
        </p:txBody>
      </p:sp>
      <p:sp>
        <p:nvSpPr>
          <p:cNvPr id="3" name="Shape 1"/>
          <p:cNvSpPr/>
          <p:nvPr/>
        </p:nvSpPr>
        <p:spPr>
          <a:xfrm>
            <a:off x="793790" y="1604675"/>
            <a:ext cx="4215289" cy="4274463"/>
          </a:xfrm>
          <a:prstGeom prst="roundRect">
            <a:avLst>
              <a:gd name="adj" fmla="val 1978"/>
            </a:avLst>
          </a:prstGeom>
          <a:solidFill>
            <a:srgbClr val="D2DDF9"/>
          </a:solidFill>
          <a:ln w="7620">
            <a:solidFill>
              <a:srgbClr val="B8C3DF"/>
            </a:solidFill>
            <a:prstDash val="solid"/>
          </a:ln>
        </p:spPr>
        <p:txBody>
          <a:bodyPr/>
          <a:lstStyle/>
          <a:p>
            <a:endParaRPr lang="en-US"/>
          </a:p>
        </p:txBody>
      </p:sp>
      <p:sp>
        <p:nvSpPr>
          <p:cNvPr id="4" name="Text 2"/>
          <p:cNvSpPr/>
          <p:nvPr/>
        </p:nvSpPr>
        <p:spPr>
          <a:xfrm>
            <a:off x="999768" y="1810653"/>
            <a:ext cx="316706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Stakeholder Engagement</a:t>
            </a:r>
            <a:endParaRPr lang="en-US" sz="1950" dirty="0"/>
          </a:p>
        </p:txBody>
      </p:sp>
      <p:sp>
        <p:nvSpPr>
          <p:cNvPr id="5" name="Text 3"/>
          <p:cNvSpPr/>
          <p:nvPr/>
        </p:nvSpPr>
        <p:spPr>
          <a:xfrm>
            <a:off x="999768" y="2239873"/>
            <a:ext cx="3803333"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Regular backlog refinement sessions with stakeholders ensure requirements are clearly understood and priorities remain aligned with business needs. This prevents costly misunderstandings and rework.</a:t>
            </a:r>
            <a:endParaRPr lang="en-US" sz="1550" dirty="0"/>
          </a:p>
        </p:txBody>
      </p:sp>
      <p:sp>
        <p:nvSpPr>
          <p:cNvPr id="6" name="Text 4"/>
          <p:cNvSpPr/>
          <p:nvPr/>
        </p:nvSpPr>
        <p:spPr>
          <a:xfrm>
            <a:off x="999768" y="4264174"/>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Clear acceptance criteria definition</a:t>
            </a:r>
            <a:endParaRPr lang="en-US" sz="1550" dirty="0"/>
          </a:p>
        </p:txBody>
      </p:sp>
      <p:sp>
        <p:nvSpPr>
          <p:cNvPr id="7" name="Text 5"/>
          <p:cNvSpPr/>
          <p:nvPr/>
        </p:nvSpPr>
        <p:spPr>
          <a:xfrm>
            <a:off x="999768" y="4651127"/>
            <a:ext cx="3803333"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Priority alignment with business goals</a:t>
            </a:r>
            <a:endParaRPr lang="en-US" sz="1550" dirty="0"/>
          </a:p>
        </p:txBody>
      </p:sp>
      <p:sp>
        <p:nvSpPr>
          <p:cNvPr id="8" name="Text 6"/>
          <p:cNvSpPr/>
          <p:nvPr/>
        </p:nvSpPr>
        <p:spPr>
          <a:xfrm>
            <a:off x="999768" y="5355620"/>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Early identification of dependencies</a:t>
            </a:r>
            <a:endParaRPr lang="en-US" sz="1550" dirty="0"/>
          </a:p>
        </p:txBody>
      </p:sp>
      <p:sp>
        <p:nvSpPr>
          <p:cNvPr id="9" name="Shape 7"/>
          <p:cNvSpPr/>
          <p:nvPr/>
        </p:nvSpPr>
        <p:spPr>
          <a:xfrm>
            <a:off x="5207437" y="1604675"/>
            <a:ext cx="4215408" cy="4274463"/>
          </a:xfrm>
          <a:prstGeom prst="roundRect">
            <a:avLst>
              <a:gd name="adj" fmla="val 1977"/>
            </a:avLst>
          </a:prstGeom>
          <a:solidFill>
            <a:srgbClr val="D2DDF9"/>
          </a:solidFill>
          <a:ln w="7620">
            <a:solidFill>
              <a:srgbClr val="B8C3DF"/>
            </a:solidFill>
            <a:prstDash val="solid"/>
          </a:ln>
        </p:spPr>
        <p:txBody>
          <a:bodyPr/>
          <a:lstStyle/>
          <a:p>
            <a:endParaRPr lang="en-US"/>
          </a:p>
        </p:txBody>
      </p:sp>
      <p:sp>
        <p:nvSpPr>
          <p:cNvPr id="10" name="Text 8"/>
          <p:cNvSpPr/>
          <p:nvPr/>
        </p:nvSpPr>
        <p:spPr>
          <a:xfrm>
            <a:off x="5413415" y="1810653"/>
            <a:ext cx="279761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Impediment Surfacing</a:t>
            </a:r>
            <a:endParaRPr lang="en-US" sz="1950" dirty="0"/>
          </a:p>
        </p:txBody>
      </p:sp>
      <p:sp>
        <p:nvSpPr>
          <p:cNvPr id="11" name="Text 9"/>
          <p:cNvSpPr/>
          <p:nvPr/>
        </p:nvSpPr>
        <p:spPr>
          <a:xfrm>
            <a:off x="5413415" y="2239873"/>
            <a:ext cx="3803452"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Systematic identification and escalation of blockers ensures problems are addressed quickly before they compound. Transparency about challenges enables proactive support from leadership.</a:t>
            </a:r>
            <a:endParaRPr lang="en-US" sz="1550" dirty="0"/>
          </a:p>
        </p:txBody>
      </p:sp>
      <p:sp>
        <p:nvSpPr>
          <p:cNvPr id="12" name="Text 10"/>
          <p:cNvSpPr/>
          <p:nvPr/>
        </p:nvSpPr>
        <p:spPr>
          <a:xfrm>
            <a:off x="5413415" y="4264174"/>
            <a:ext cx="380345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Daily impediment identification</a:t>
            </a:r>
            <a:endParaRPr lang="en-US" sz="1550" dirty="0"/>
          </a:p>
        </p:txBody>
      </p:sp>
      <p:sp>
        <p:nvSpPr>
          <p:cNvPr id="13" name="Text 11"/>
          <p:cNvSpPr/>
          <p:nvPr/>
        </p:nvSpPr>
        <p:spPr>
          <a:xfrm>
            <a:off x="5413415" y="4651127"/>
            <a:ext cx="380345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Clear escalation pathways</a:t>
            </a:r>
            <a:endParaRPr lang="en-US" sz="1550" dirty="0"/>
          </a:p>
        </p:txBody>
      </p:sp>
      <p:sp>
        <p:nvSpPr>
          <p:cNvPr id="14" name="Text 12"/>
          <p:cNvSpPr/>
          <p:nvPr/>
        </p:nvSpPr>
        <p:spPr>
          <a:xfrm>
            <a:off x="5413415" y="5038080"/>
            <a:ext cx="3803452"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Progress tracking on resolution</a:t>
            </a:r>
            <a:endParaRPr lang="en-US" sz="1550" dirty="0"/>
          </a:p>
        </p:txBody>
      </p:sp>
      <p:sp>
        <p:nvSpPr>
          <p:cNvPr id="15" name="Shape 13"/>
          <p:cNvSpPr/>
          <p:nvPr/>
        </p:nvSpPr>
        <p:spPr>
          <a:xfrm>
            <a:off x="9621203" y="1604675"/>
            <a:ext cx="4215289" cy="4274463"/>
          </a:xfrm>
          <a:prstGeom prst="roundRect">
            <a:avLst>
              <a:gd name="adj" fmla="val 1978"/>
            </a:avLst>
          </a:prstGeom>
          <a:solidFill>
            <a:srgbClr val="D2DDF9"/>
          </a:solidFill>
          <a:ln w="7620">
            <a:solidFill>
              <a:srgbClr val="B8C3DF"/>
            </a:solidFill>
            <a:prstDash val="solid"/>
          </a:ln>
        </p:spPr>
        <p:txBody>
          <a:bodyPr/>
          <a:lstStyle/>
          <a:p>
            <a:endParaRPr lang="en-US"/>
          </a:p>
        </p:txBody>
      </p:sp>
      <p:sp>
        <p:nvSpPr>
          <p:cNvPr id="16" name="Text 14"/>
          <p:cNvSpPr/>
          <p:nvPr/>
        </p:nvSpPr>
        <p:spPr>
          <a:xfrm>
            <a:off x="9827181" y="1810653"/>
            <a:ext cx="256127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Metrics and Visibility</a:t>
            </a:r>
            <a:endParaRPr lang="en-US" sz="1950" dirty="0"/>
          </a:p>
        </p:txBody>
      </p:sp>
      <p:sp>
        <p:nvSpPr>
          <p:cNvPr id="17" name="Text 15"/>
          <p:cNvSpPr/>
          <p:nvPr/>
        </p:nvSpPr>
        <p:spPr>
          <a:xfrm>
            <a:off x="9827181" y="2239873"/>
            <a:ext cx="3803333"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Consistent tracking and communication of key metrics like velocity, burn down, and quality indicators provides data-driven insights into team performance and delivery predictability.</a:t>
            </a:r>
            <a:endParaRPr lang="en-US" sz="1550" dirty="0"/>
          </a:p>
        </p:txBody>
      </p:sp>
      <p:sp>
        <p:nvSpPr>
          <p:cNvPr id="18" name="Text 16"/>
          <p:cNvSpPr/>
          <p:nvPr/>
        </p:nvSpPr>
        <p:spPr>
          <a:xfrm>
            <a:off x="9827181" y="4264174"/>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Sprint velocity trends</a:t>
            </a:r>
            <a:endParaRPr lang="en-US" sz="1550" dirty="0"/>
          </a:p>
        </p:txBody>
      </p:sp>
      <p:sp>
        <p:nvSpPr>
          <p:cNvPr id="19" name="Text 17"/>
          <p:cNvSpPr/>
          <p:nvPr/>
        </p:nvSpPr>
        <p:spPr>
          <a:xfrm>
            <a:off x="9827181" y="4651127"/>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Burn down chart analysis</a:t>
            </a:r>
            <a:endParaRPr lang="en-US" sz="1550" dirty="0"/>
          </a:p>
        </p:txBody>
      </p:sp>
      <p:sp>
        <p:nvSpPr>
          <p:cNvPr id="20" name="Text 18"/>
          <p:cNvSpPr/>
          <p:nvPr/>
        </p:nvSpPr>
        <p:spPr>
          <a:xfrm>
            <a:off x="9827181" y="5038080"/>
            <a:ext cx="380333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Quality metrics tracking</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80689"/>
            <a:ext cx="1014055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Connecting Daily Work to Strategic Goals</a:t>
            </a:r>
            <a:endParaRPr lang="en-US" sz="3900" dirty="0"/>
          </a:p>
        </p:txBody>
      </p:sp>
      <p:sp>
        <p:nvSpPr>
          <p:cNvPr id="3" name="Text 1"/>
          <p:cNvSpPr/>
          <p:nvPr/>
        </p:nvSpPr>
        <p:spPr>
          <a:xfrm>
            <a:off x="793790" y="1697602"/>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most successful teams understand how their daily activities contribute to broader organizational objectives. The Scrum Engineer plays a crucial role in maintaining this connection through purposeful ceremony design and consistent communication.</a:t>
            </a:r>
            <a:endParaRPr lang="en-US" sz="1550" dirty="0"/>
          </a:p>
        </p:txBody>
      </p:sp>
      <p:sp>
        <p:nvSpPr>
          <p:cNvPr id="4" name="Text 2"/>
          <p:cNvSpPr/>
          <p:nvPr/>
        </p:nvSpPr>
        <p:spPr>
          <a:xfrm>
            <a:off x="793790" y="2555923"/>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During sprint planning, they help teams understand not just what they're building, but why it matters. In reviews, they facilitate discussions that connect delivered features to business outcomes. Through retrospectives, they guide teams to consider how process improvements can enhance their contribution to organizational success.</a:t>
            </a:r>
            <a:endParaRPr lang="en-US" sz="1550" dirty="0"/>
          </a:p>
        </p:txBody>
      </p:sp>
      <p:sp>
        <p:nvSpPr>
          <p:cNvPr id="5" name="Text 3"/>
          <p:cNvSpPr/>
          <p:nvPr/>
        </p:nvSpPr>
        <p:spPr>
          <a:xfrm>
            <a:off x="793790" y="3731785"/>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strategic awareness transforms individual contributors into invested stakeholders who make better decisions, prioritize more effectively, and take greater ownership of outcomes. When team members see the direct line between their work and customer value, engagement and quality naturally improve.</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303020"/>
            <a:ext cx="693551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From Motion to Momentum</a:t>
            </a:r>
            <a:endParaRPr lang="en-US" sz="3900" dirty="0"/>
          </a:p>
        </p:txBody>
      </p:sp>
      <p:pic>
        <p:nvPicPr>
          <p:cNvPr id="3" name="Image 0" descr="preencoded.png"/>
          <p:cNvPicPr>
            <a:picLocks noChangeAspect="1"/>
          </p:cNvPicPr>
          <p:nvPr/>
        </p:nvPicPr>
        <p:blipFill>
          <a:blip r:embed="rId3"/>
          <a:stretch>
            <a:fillRect/>
          </a:stretch>
        </p:blipFill>
        <p:spPr>
          <a:xfrm>
            <a:off x="793790" y="2319933"/>
            <a:ext cx="6521410" cy="793790"/>
          </a:xfrm>
          <a:prstGeom prst="rect">
            <a:avLst/>
          </a:prstGeom>
        </p:spPr>
      </p:pic>
      <p:sp>
        <p:nvSpPr>
          <p:cNvPr id="4" name="Text 1"/>
          <p:cNvSpPr/>
          <p:nvPr/>
        </p:nvSpPr>
        <p:spPr>
          <a:xfrm>
            <a:off x="992148" y="3312081"/>
            <a:ext cx="337911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Going Through the Motions</a:t>
            </a:r>
            <a:endParaRPr lang="en-US" sz="1950" dirty="0"/>
          </a:p>
        </p:txBody>
      </p:sp>
      <p:sp>
        <p:nvSpPr>
          <p:cNvPr id="5" name="Text 2"/>
          <p:cNvSpPr/>
          <p:nvPr/>
        </p:nvSpPr>
        <p:spPr>
          <a:xfrm>
            <a:off x="992148" y="3741301"/>
            <a:ext cx="6124694"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Treating ceremonies as checkbox activities that must be completed but don't drive real value. Teams stuck in motion feel busy but rarely feel productive or aligned.</a:t>
            </a:r>
            <a:endParaRPr lang="en-US" sz="1550" dirty="0"/>
          </a:p>
        </p:txBody>
      </p:sp>
      <p:pic>
        <p:nvPicPr>
          <p:cNvPr id="6" name="Image 1" descr="preencoded.png"/>
          <p:cNvPicPr>
            <a:picLocks noChangeAspect="1"/>
          </p:cNvPicPr>
          <p:nvPr/>
        </p:nvPicPr>
        <p:blipFill>
          <a:blip r:embed="rId4"/>
          <a:stretch>
            <a:fillRect/>
          </a:stretch>
        </p:blipFill>
        <p:spPr>
          <a:xfrm>
            <a:off x="7315200" y="2319933"/>
            <a:ext cx="6521410" cy="793790"/>
          </a:xfrm>
          <a:prstGeom prst="rect">
            <a:avLst/>
          </a:prstGeom>
        </p:spPr>
      </p:pic>
      <p:sp>
        <p:nvSpPr>
          <p:cNvPr id="7" name="Text 3"/>
          <p:cNvSpPr/>
          <p:nvPr/>
        </p:nvSpPr>
        <p:spPr>
          <a:xfrm>
            <a:off x="7513558" y="3312081"/>
            <a:ext cx="2589014"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Building Momentum</a:t>
            </a:r>
            <a:endParaRPr lang="en-US" sz="1950" dirty="0"/>
          </a:p>
        </p:txBody>
      </p:sp>
      <p:sp>
        <p:nvSpPr>
          <p:cNvPr id="8" name="Text 4"/>
          <p:cNvSpPr/>
          <p:nvPr/>
        </p:nvSpPr>
        <p:spPr>
          <a:xfrm>
            <a:off x="7513558" y="3741301"/>
            <a:ext cx="6124694"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Transforming ceremonies into energizing experiences that generate insights, solve problems, and create forward progress. Teams with momentum feel empowered and confident in their direction.</a:t>
            </a:r>
            <a:endParaRPr lang="en-US" sz="1550" dirty="0"/>
          </a:p>
        </p:txBody>
      </p:sp>
      <p:sp>
        <p:nvSpPr>
          <p:cNvPr id="9" name="Text 5"/>
          <p:cNvSpPr/>
          <p:nvPr/>
        </p:nvSpPr>
        <p:spPr>
          <a:xfrm>
            <a:off x="793790" y="5433060"/>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difference between motion and momentum is purpose. When ceremonies are conducted with clear intentions and skilled facilitation, they become accelerators rather than interruptions. Teams begin to look forward to these touchpoints as opportunities to make progress, solve challenges, and celebrate achievements.</a:t>
            </a:r>
            <a:endParaRPr lang="en-US" sz="1550" dirty="0"/>
          </a:p>
        </p:txBody>
      </p:sp>
      <p:sp>
        <p:nvSpPr>
          <p:cNvPr id="10" name="Text 6"/>
          <p:cNvSpPr/>
          <p:nvPr/>
        </p:nvSpPr>
        <p:spPr>
          <a:xfrm>
            <a:off x="793790" y="6608921"/>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This momentum is contagious—it spreads beyond individual teams to influence broader organizational culture and performance.</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1338</Words>
  <Application>Microsoft Office PowerPoint</Application>
  <PresentationFormat>Custom</PresentationFormat>
  <Paragraphs>92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Alexandria</vt:lpstr>
      <vt:lpstr>Nobile</vt:lpstr>
      <vt:lpstr>Nobile Medium</vt:lpstr>
      <vt:lpstr>Arial</vt:lpstr>
      <vt:lpstr>Nobile Bold</vt:lpstr>
      <vt:lpstr>Alexandria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2025-09-04T13:50:50Z</dcterms:created>
  <dcterms:modified xsi:type="dcterms:W3CDTF">2025-09-04T13:52:57Z</dcterms:modified>
</cp:coreProperties>
</file>