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63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28282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686282"/>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Beyond Speed: How Agility and Ethical Decision-Making Define Sustainable Leadership</a:t>
            </a:r>
            <a:endParaRPr lang="en-US" sz="3900" dirty="0"/>
          </a:p>
        </p:txBody>
      </p:sp>
      <p:sp>
        <p:nvSpPr>
          <p:cNvPr id="4" name="Text 1"/>
          <p:cNvSpPr/>
          <p:nvPr/>
        </p:nvSpPr>
        <p:spPr>
          <a:xfrm>
            <a:off x="793790" y="3844171"/>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In today's AI-driven business landscape, speed alone cannot guarantee sustainability or trust. Leaders must integrate agility with ethical decision-making to ensure progress is not only fast, but also right.</a:t>
            </a:r>
            <a:endParaRPr lang="en-US" sz="1550" dirty="0"/>
          </a:p>
        </p:txBody>
      </p:sp>
      <p:sp>
        <p:nvSpPr>
          <p:cNvPr id="5" name="Shape 2"/>
          <p:cNvSpPr/>
          <p:nvPr/>
        </p:nvSpPr>
        <p:spPr>
          <a:xfrm>
            <a:off x="793790" y="5034915"/>
            <a:ext cx="317540" cy="317540"/>
          </a:xfrm>
          <a:prstGeom prst="roundRect">
            <a:avLst>
              <a:gd name="adj" fmla="val 28793492"/>
            </a:avLst>
          </a:prstGeom>
          <a:solidFill>
            <a:srgbClr val="7BCC95"/>
          </a:solidFill>
          <a:ln w="7620">
            <a:solidFill>
              <a:srgbClr val="FFFFFF"/>
            </a:solidFill>
            <a:prstDash val="solid"/>
          </a:ln>
        </p:spPr>
        <p:txBody>
          <a:bodyPr/>
          <a:lstStyle/>
          <a:p>
            <a:endParaRPr lang="en-US"/>
          </a:p>
        </p:txBody>
      </p:sp>
      <p:sp>
        <p:nvSpPr>
          <p:cNvPr id="6" name="Text 3"/>
          <p:cNvSpPr/>
          <p:nvPr/>
        </p:nvSpPr>
        <p:spPr>
          <a:xfrm>
            <a:off x="866537" y="5144929"/>
            <a:ext cx="171926"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Noto Serif Medium" pitchFamily="34" charset="0"/>
                <a:ea typeface="Noto Serif Medium" pitchFamily="34" charset="-122"/>
                <a:cs typeface="Noto Serif Medium" pitchFamily="34" charset="-120"/>
              </a:rPr>
              <a:t>kW</a:t>
            </a:r>
            <a:endParaRPr lang="en-US" sz="750" dirty="0"/>
          </a:p>
        </p:txBody>
      </p:sp>
      <p:sp>
        <p:nvSpPr>
          <p:cNvPr id="7" name="Text 4"/>
          <p:cNvSpPr/>
          <p:nvPr/>
        </p:nvSpPr>
        <p:spPr>
          <a:xfrm>
            <a:off x="1210508" y="5020032"/>
            <a:ext cx="2695694" cy="347305"/>
          </a:xfrm>
          <a:prstGeom prst="rect">
            <a:avLst/>
          </a:prstGeom>
          <a:noFill/>
          <a:ln/>
        </p:spPr>
        <p:txBody>
          <a:bodyPr wrap="none" lIns="0" tIns="0" rIns="0" bIns="0" rtlCol="0" anchor="t"/>
          <a:lstStyle/>
          <a:p>
            <a:pPr marL="0" indent="0" algn="l">
              <a:lnSpc>
                <a:spcPts val="2700"/>
              </a:lnSpc>
              <a:buNone/>
            </a:pPr>
            <a:r>
              <a:rPr lang="en-US" sz="1950" b="1" dirty="0">
                <a:solidFill>
                  <a:srgbClr val="4C4C4C"/>
                </a:solidFill>
                <a:latin typeface="Noto Serif Bold" pitchFamily="34" charset="0"/>
                <a:ea typeface="Noto Serif Bold" pitchFamily="34" charset="-122"/>
                <a:cs typeface="Noto Serif Bold" pitchFamily="34" charset="-120"/>
              </a:rPr>
              <a:t>by Kimberly Wiethoff, MBA. PMP, PMI-ACP</a:t>
            </a:r>
            <a:endParaRPr lang="en-US" sz="1950" dirty="0"/>
          </a:p>
        </p:txBody>
      </p:sp>
      <p:sp>
        <p:nvSpPr>
          <p:cNvPr id="8" name="Text 5"/>
          <p:cNvSpPr/>
          <p:nvPr/>
        </p:nvSpPr>
        <p:spPr>
          <a:xfrm>
            <a:off x="793790" y="559058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#Leadership #ProjectManagement #Agility #EthicalLeadership #Sustainability #FutureOfWork #ResponsibleAI #Innovation #DigitalTransformation #SharedAccountability</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969407"/>
            <a:ext cx="9230678"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Case Study: Ethical AI Implementation</a:t>
            </a:r>
            <a:endParaRPr lang="en-US" sz="3900" dirty="0"/>
          </a:p>
        </p:txBody>
      </p:sp>
      <p:sp>
        <p:nvSpPr>
          <p:cNvPr id="3" name="Text 1"/>
          <p:cNvSpPr/>
          <p:nvPr/>
        </p:nvSpPr>
        <p:spPr>
          <a:xfrm>
            <a:off x="793790" y="20854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A3A3A"/>
                </a:solidFill>
                <a:latin typeface="Noto Serif Medium" pitchFamily="34" charset="0"/>
                <a:ea typeface="Noto Serif Medium" pitchFamily="34" charset="-122"/>
                <a:cs typeface="Noto Serif Medium" pitchFamily="34" charset="-120"/>
              </a:rPr>
              <a:t>Challenge</a:t>
            </a:r>
            <a:endParaRPr lang="en-US" sz="1950" dirty="0"/>
          </a:p>
        </p:txBody>
      </p:sp>
      <p:sp>
        <p:nvSpPr>
          <p:cNvPr id="4" name="Text 2"/>
          <p:cNvSpPr/>
          <p:nvPr/>
        </p:nvSpPr>
        <p:spPr>
          <a:xfrm>
            <a:off x="793790" y="2594015"/>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 financial services firm needed to implement an AI-powered credit decision system to stay competitive, but faced potential bias issues and customer trust concerns.</a:t>
            </a:r>
            <a:endParaRPr lang="en-US" sz="1550" dirty="0"/>
          </a:p>
        </p:txBody>
      </p:sp>
      <p:sp>
        <p:nvSpPr>
          <p:cNvPr id="5" name="Text 3"/>
          <p:cNvSpPr/>
          <p:nvPr/>
        </p:nvSpPr>
        <p:spPr>
          <a:xfrm>
            <a:off x="793790" y="374499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A3A3A"/>
                </a:solidFill>
                <a:latin typeface="Noto Serif Medium" pitchFamily="34" charset="0"/>
                <a:ea typeface="Noto Serif Medium" pitchFamily="34" charset="-122"/>
                <a:cs typeface="Noto Serif Medium" pitchFamily="34" charset="-120"/>
              </a:rPr>
              <a:t>Approach</a:t>
            </a:r>
            <a:endParaRPr lang="en-US" sz="1950" dirty="0"/>
          </a:p>
        </p:txBody>
      </p:sp>
      <p:sp>
        <p:nvSpPr>
          <p:cNvPr id="6" name="Text 4"/>
          <p:cNvSpPr/>
          <p:nvPr/>
        </p:nvSpPr>
        <p:spPr>
          <a:xfrm>
            <a:off x="793790" y="4253508"/>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Created a cross-functional ethics committee with diverse representation</a:t>
            </a:r>
            <a:endParaRPr lang="en-US" sz="1550" dirty="0"/>
          </a:p>
        </p:txBody>
      </p:sp>
      <p:sp>
        <p:nvSpPr>
          <p:cNvPr id="7" name="Text 5"/>
          <p:cNvSpPr/>
          <p:nvPr/>
        </p:nvSpPr>
        <p:spPr>
          <a:xfrm>
            <a:off x="793790" y="4640461"/>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Developed transparent AI explanations for all credit decisions</a:t>
            </a:r>
            <a:endParaRPr lang="en-US" sz="1550" dirty="0"/>
          </a:p>
        </p:txBody>
      </p:sp>
      <p:sp>
        <p:nvSpPr>
          <p:cNvPr id="8" name="Text 6"/>
          <p:cNvSpPr/>
          <p:nvPr/>
        </p:nvSpPr>
        <p:spPr>
          <a:xfrm>
            <a:off x="793790" y="5027414"/>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Implemented continuous bias monitoring with quarterly audits</a:t>
            </a:r>
            <a:endParaRPr lang="en-US" sz="1550" dirty="0"/>
          </a:p>
        </p:txBody>
      </p:sp>
      <p:sp>
        <p:nvSpPr>
          <p:cNvPr id="9" name="Text 7"/>
          <p:cNvSpPr/>
          <p:nvPr/>
        </p:nvSpPr>
        <p:spPr>
          <a:xfrm>
            <a:off x="793790" y="541436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Established an appeals process for customers</a:t>
            </a:r>
            <a:endParaRPr lang="en-US" sz="1550" dirty="0"/>
          </a:p>
        </p:txBody>
      </p:sp>
      <p:sp>
        <p:nvSpPr>
          <p:cNvPr id="10" name="Text 8"/>
          <p:cNvSpPr/>
          <p:nvPr/>
        </p:nvSpPr>
        <p:spPr>
          <a:xfrm>
            <a:off x="793790" y="593026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3A3A3A"/>
                </a:solidFill>
                <a:latin typeface="Noto Serif Medium" pitchFamily="34" charset="0"/>
                <a:ea typeface="Noto Serif Medium" pitchFamily="34" charset="-122"/>
                <a:cs typeface="Noto Serif Medium" pitchFamily="34" charset="-120"/>
              </a:rPr>
              <a:t>Results</a:t>
            </a:r>
            <a:endParaRPr lang="en-US" sz="1950" dirty="0"/>
          </a:p>
        </p:txBody>
      </p:sp>
      <p:sp>
        <p:nvSpPr>
          <p:cNvPr id="11" name="Text 9"/>
          <p:cNvSpPr/>
          <p:nvPr/>
        </p:nvSpPr>
        <p:spPr>
          <a:xfrm>
            <a:off x="793790" y="6438781"/>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30% faster decisions with a 25% reduction in discriminatory outcomes and a 15% increase in customer satisfaction scores.</a:t>
            </a:r>
            <a:endParaRPr lang="en-US" sz="1550" dirty="0"/>
          </a:p>
        </p:txBody>
      </p:sp>
      <p:pic>
        <p:nvPicPr>
          <p:cNvPr id="12"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716048"/>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Future of Leadership in an AI-Driven World</a:t>
            </a:r>
            <a:endParaRPr lang="en-US" sz="3900" dirty="0"/>
          </a:p>
        </p:txBody>
      </p:sp>
      <p:sp>
        <p:nvSpPr>
          <p:cNvPr id="4" name="Text 1"/>
          <p:cNvSpPr/>
          <p:nvPr/>
        </p:nvSpPr>
        <p:spPr>
          <a:xfrm>
            <a:off x="4749046" y="3551515"/>
            <a:ext cx="9087564" cy="1488400"/>
          </a:xfrm>
          <a:prstGeom prst="rect">
            <a:avLst/>
          </a:prstGeom>
          <a:noFill/>
          <a:ln/>
        </p:spPr>
        <p:txBody>
          <a:bodyPr wrap="square" lIns="0" tIns="0" rIns="0" bIns="0" rtlCol="0" anchor="t"/>
          <a:lstStyle/>
          <a:p>
            <a:pPr marL="0" indent="0" algn="l">
              <a:lnSpc>
                <a:spcPts val="3900"/>
              </a:lnSpc>
              <a:buNone/>
            </a:pPr>
            <a:r>
              <a:rPr lang="en-US" sz="3100" dirty="0">
                <a:solidFill>
                  <a:srgbClr val="3A3A3A"/>
                </a:solidFill>
                <a:latin typeface="Noto Serif Medium" pitchFamily="34" charset="0"/>
                <a:ea typeface="Noto Serif Medium" pitchFamily="34" charset="-122"/>
                <a:cs typeface="Noto Serif Medium" pitchFamily="34" charset="-120"/>
              </a:rPr>
              <a:t>The organizations that will thrive are not those that move the fastest, but those that move with integrity.</a:t>
            </a:r>
            <a:endParaRPr lang="en-US" sz="3100" dirty="0"/>
          </a:p>
        </p:txBody>
      </p:sp>
      <p:sp>
        <p:nvSpPr>
          <p:cNvPr id="5" name="Shape 2"/>
          <p:cNvSpPr/>
          <p:nvPr/>
        </p:nvSpPr>
        <p:spPr>
          <a:xfrm>
            <a:off x="4451390" y="3253859"/>
            <a:ext cx="22860" cy="2083713"/>
          </a:xfrm>
          <a:prstGeom prst="rect">
            <a:avLst/>
          </a:prstGeom>
          <a:solidFill>
            <a:srgbClr val="9C9283"/>
          </a:solidFill>
          <a:ln/>
        </p:spPr>
        <p:txBody>
          <a:bodyPr/>
          <a:lstStyle/>
          <a:p>
            <a:endParaRPr lang="en-US"/>
          </a:p>
        </p:txBody>
      </p:sp>
      <p:sp>
        <p:nvSpPr>
          <p:cNvPr id="6" name="Text 3"/>
          <p:cNvSpPr/>
          <p:nvPr/>
        </p:nvSpPr>
        <p:spPr>
          <a:xfrm>
            <a:off x="4451390" y="5560814"/>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Sustainable leadership means ensuring that innovation delivers value without sacrificing ethics or long-term viability. Tomorrow's most successful leaders will be those who master this balance, creating organizations that are agile, ethical, and built to last.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13680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Key Takeaways</a:t>
            </a:r>
            <a:endParaRPr lang="en-US" sz="3900" dirty="0"/>
          </a:p>
        </p:txBody>
      </p:sp>
      <p:sp>
        <p:nvSpPr>
          <p:cNvPr id="3" name="Shape 1"/>
          <p:cNvSpPr/>
          <p:nvPr/>
        </p:nvSpPr>
        <p:spPr>
          <a:xfrm>
            <a:off x="793790" y="2153722"/>
            <a:ext cx="4215289"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4" name="Shape 2"/>
          <p:cNvSpPr/>
          <p:nvPr/>
        </p:nvSpPr>
        <p:spPr>
          <a:xfrm>
            <a:off x="999768" y="2359700"/>
            <a:ext cx="595313" cy="595313"/>
          </a:xfrm>
          <a:prstGeom prst="roundRect">
            <a:avLst>
              <a:gd name="adj" fmla="val 15358451"/>
            </a:avLst>
          </a:prstGeom>
          <a:solidFill>
            <a:srgbClr val="E6DED2"/>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3479" y="2489835"/>
            <a:ext cx="267891" cy="334923"/>
          </a:xfrm>
          <a:prstGeom prst="rect">
            <a:avLst/>
          </a:prstGeom>
        </p:spPr>
      </p:pic>
      <p:sp>
        <p:nvSpPr>
          <p:cNvPr id="6" name="Text 3"/>
          <p:cNvSpPr/>
          <p:nvPr/>
        </p:nvSpPr>
        <p:spPr>
          <a:xfrm>
            <a:off x="999768" y="31533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Beyond Velocity</a:t>
            </a:r>
            <a:endParaRPr lang="en-US" sz="1950" dirty="0"/>
          </a:p>
        </p:txBody>
      </p:sp>
      <p:sp>
        <p:nvSpPr>
          <p:cNvPr id="7" name="Text 4"/>
          <p:cNvSpPr/>
          <p:nvPr/>
        </p:nvSpPr>
        <p:spPr>
          <a:xfrm>
            <a:off x="999768" y="358259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Speed without direction risks creating short-term wins at the expense of long-term trust</a:t>
            </a:r>
            <a:endParaRPr lang="en-US" sz="1550" dirty="0"/>
          </a:p>
        </p:txBody>
      </p:sp>
      <p:sp>
        <p:nvSpPr>
          <p:cNvPr id="8" name="Shape 5"/>
          <p:cNvSpPr/>
          <p:nvPr/>
        </p:nvSpPr>
        <p:spPr>
          <a:xfrm>
            <a:off x="5207437" y="2153722"/>
            <a:ext cx="4215408"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9" name="Shape 6"/>
          <p:cNvSpPr/>
          <p:nvPr/>
        </p:nvSpPr>
        <p:spPr>
          <a:xfrm>
            <a:off x="5413415" y="2359700"/>
            <a:ext cx="595313" cy="595313"/>
          </a:xfrm>
          <a:prstGeom prst="roundRect">
            <a:avLst>
              <a:gd name="adj" fmla="val 15358451"/>
            </a:avLst>
          </a:prstGeom>
          <a:solidFill>
            <a:srgbClr val="E6DED2"/>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577126" y="2489835"/>
            <a:ext cx="267891" cy="334923"/>
          </a:xfrm>
          <a:prstGeom prst="rect">
            <a:avLst/>
          </a:prstGeom>
        </p:spPr>
      </p:pic>
      <p:sp>
        <p:nvSpPr>
          <p:cNvPr id="11" name="Text 7"/>
          <p:cNvSpPr/>
          <p:nvPr/>
        </p:nvSpPr>
        <p:spPr>
          <a:xfrm>
            <a:off x="5413415" y="31533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Ethical Guardrails</a:t>
            </a:r>
            <a:endParaRPr lang="en-US" sz="1950" dirty="0"/>
          </a:p>
        </p:txBody>
      </p:sp>
      <p:sp>
        <p:nvSpPr>
          <p:cNvPr id="12" name="Text 8"/>
          <p:cNvSpPr/>
          <p:nvPr/>
        </p:nvSpPr>
        <p:spPr>
          <a:xfrm>
            <a:off x="5413415" y="3582591"/>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Proactive ethical oversight is a strategic necessity, not a compliance checkbox</a:t>
            </a:r>
            <a:endParaRPr lang="en-US" sz="1550" dirty="0"/>
          </a:p>
        </p:txBody>
      </p:sp>
      <p:sp>
        <p:nvSpPr>
          <p:cNvPr id="13" name="Shape 9"/>
          <p:cNvSpPr/>
          <p:nvPr/>
        </p:nvSpPr>
        <p:spPr>
          <a:xfrm>
            <a:off x="9621203" y="2153722"/>
            <a:ext cx="4215289"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4" name="Shape 10"/>
          <p:cNvSpPr/>
          <p:nvPr/>
        </p:nvSpPr>
        <p:spPr>
          <a:xfrm>
            <a:off x="9827181" y="2359700"/>
            <a:ext cx="595313" cy="595313"/>
          </a:xfrm>
          <a:prstGeom prst="roundRect">
            <a:avLst>
              <a:gd name="adj" fmla="val 15358451"/>
            </a:avLst>
          </a:prstGeom>
          <a:solidFill>
            <a:srgbClr val="E6DED2"/>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9990892" y="2489835"/>
            <a:ext cx="267891" cy="334923"/>
          </a:xfrm>
          <a:prstGeom prst="rect">
            <a:avLst/>
          </a:prstGeom>
        </p:spPr>
      </p:pic>
      <p:sp>
        <p:nvSpPr>
          <p:cNvPr id="16" name="Text 11"/>
          <p:cNvSpPr/>
          <p:nvPr/>
        </p:nvSpPr>
        <p:spPr>
          <a:xfrm>
            <a:off x="9827181" y="315337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Sustainable Vision</a:t>
            </a:r>
            <a:endParaRPr lang="en-US" sz="1950" dirty="0"/>
          </a:p>
        </p:txBody>
      </p:sp>
      <p:sp>
        <p:nvSpPr>
          <p:cNvPr id="17" name="Text 12"/>
          <p:cNvSpPr/>
          <p:nvPr/>
        </p:nvSpPr>
        <p:spPr>
          <a:xfrm>
            <a:off x="9827181" y="358259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Leaders must consider environmental impact, social equity, and organizational resilience</a:t>
            </a:r>
            <a:endParaRPr lang="en-US" sz="1550" dirty="0"/>
          </a:p>
        </p:txBody>
      </p:sp>
      <p:sp>
        <p:nvSpPr>
          <p:cNvPr id="18" name="Text 13"/>
          <p:cNvSpPr/>
          <p:nvPr/>
        </p:nvSpPr>
        <p:spPr>
          <a:xfrm>
            <a:off x="1091446" y="5262086"/>
            <a:ext cx="12745164" cy="992267"/>
          </a:xfrm>
          <a:prstGeom prst="rect">
            <a:avLst/>
          </a:prstGeom>
          <a:noFill/>
          <a:ln/>
        </p:spPr>
        <p:txBody>
          <a:bodyPr wrap="square" lIns="0" tIns="0" rIns="0" bIns="0" rtlCol="0" anchor="t"/>
          <a:lstStyle/>
          <a:p>
            <a:pPr marL="0" indent="0" algn="ctr">
              <a:lnSpc>
                <a:spcPts val="3900"/>
              </a:lnSpc>
              <a:buNone/>
            </a:pPr>
            <a:r>
              <a:rPr lang="en-US" sz="3100" dirty="0">
                <a:solidFill>
                  <a:srgbClr val="28282F"/>
                </a:solidFill>
                <a:latin typeface="Noto Serif Medium" pitchFamily="34" charset="0"/>
                <a:ea typeface="Noto Serif Medium" pitchFamily="34" charset="-122"/>
                <a:cs typeface="Noto Serif Medium" pitchFamily="34" charset="-120"/>
              </a:rPr>
              <a:t>Speed gets you to the finish line. Integrity ensures the race was worth running.</a:t>
            </a:r>
            <a:endParaRPr lang="en-US" sz="3100" dirty="0"/>
          </a:p>
        </p:txBody>
      </p:sp>
      <p:sp>
        <p:nvSpPr>
          <p:cNvPr id="19" name="Shape 14"/>
          <p:cNvSpPr/>
          <p:nvPr/>
        </p:nvSpPr>
        <p:spPr>
          <a:xfrm>
            <a:off x="793790" y="4964430"/>
            <a:ext cx="22860" cy="1587579"/>
          </a:xfrm>
          <a:prstGeom prst="rect">
            <a:avLst/>
          </a:prstGeom>
          <a:solidFill>
            <a:srgbClr val="9C9283"/>
          </a:solidFill>
          <a:ln/>
        </p:spPr>
        <p:txBody>
          <a:bodyPr/>
          <a:lstStyle/>
          <a:p>
            <a:endParaRPr lang="en-US"/>
          </a:p>
        </p:txBody>
      </p:sp>
      <p:sp>
        <p:nvSpPr>
          <p:cNvPr id="20" name="Text 15"/>
          <p:cNvSpPr/>
          <p:nvPr/>
        </p:nvSpPr>
        <p:spPr>
          <a:xfrm>
            <a:off x="793790" y="6775252"/>
            <a:ext cx="13042821" cy="317540"/>
          </a:xfrm>
          <a:prstGeom prst="rect">
            <a:avLst/>
          </a:prstGeom>
          <a:noFill/>
          <a:ln/>
        </p:spPr>
        <p:txBody>
          <a:bodyPr wrap="non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Contact: leadership@example.com | www.sustainableleadership.org</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93583"/>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Agenda</a:t>
            </a:r>
            <a:endParaRPr lang="en-US" sz="3900" dirty="0"/>
          </a:p>
        </p:txBody>
      </p:sp>
      <p:sp>
        <p:nvSpPr>
          <p:cNvPr id="3" name="Text 1"/>
          <p:cNvSpPr/>
          <p:nvPr/>
        </p:nvSpPr>
        <p:spPr>
          <a:xfrm>
            <a:off x="793790" y="301049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01</a:t>
            </a:r>
            <a:endParaRPr lang="en-US" sz="1550" dirty="0"/>
          </a:p>
        </p:txBody>
      </p:sp>
      <p:sp>
        <p:nvSpPr>
          <p:cNvPr id="4" name="Shape 2"/>
          <p:cNvSpPr/>
          <p:nvPr/>
        </p:nvSpPr>
        <p:spPr>
          <a:xfrm>
            <a:off x="793790" y="3324820"/>
            <a:ext cx="4215289" cy="22860"/>
          </a:xfrm>
          <a:prstGeom prst="rect">
            <a:avLst/>
          </a:prstGeom>
          <a:solidFill>
            <a:srgbClr val="E6DED2"/>
          </a:solidFill>
          <a:ln/>
        </p:spPr>
        <p:txBody>
          <a:bodyPr/>
          <a:lstStyle/>
          <a:p>
            <a:endParaRPr lang="en-US"/>
          </a:p>
        </p:txBody>
      </p:sp>
      <p:sp>
        <p:nvSpPr>
          <p:cNvPr id="5" name="Text 3"/>
          <p:cNvSpPr/>
          <p:nvPr/>
        </p:nvSpPr>
        <p:spPr>
          <a:xfrm>
            <a:off x="793790" y="346971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The Speed Paradox</a:t>
            </a:r>
            <a:endParaRPr lang="en-US" sz="1950" dirty="0"/>
          </a:p>
        </p:txBody>
      </p:sp>
      <p:sp>
        <p:nvSpPr>
          <p:cNvPr id="6" name="Text 4"/>
          <p:cNvSpPr/>
          <p:nvPr/>
        </p:nvSpPr>
        <p:spPr>
          <a:xfrm>
            <a:off x="793790" y="3898940"/>
            <a:ext cx="4215289"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Why velocity without values creates risk</a:t>
            </a:r>
            <a:endParaRPr lang="en-US" sz="1550" dirty="0"/>
          </a:p>
        </p:txBody>
      </p:sp>
      <p:sp>
        <p:nvSpPr>
          <p:cNvPr id="7" name="Text 5"/>
          <p:cNvSpPr/>
          <p:nvPr/>
        </p:nvSpPr>
        <p:spPr>
          <a:xfrm>
            <a:off x="5207437" y="301049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02</a:t>
            </a:r>
            <a:endParaRPr lang="en-US" sz="1550" dirty="0"/>
          </a:p>
        </p:txBody>
      </p:sp>
      <p:sp>
        <p:nvSpPr>
          <p:cNvPr id="8" name="Shape 6"/>
          <p:cNvSpPr/>
          <p:nvPr/>
        </p:nvSpPr>
        <p:spPr>
          <a:xfrm>
            <a:off x="5207437" y="3324820"/>
            <a:ext cx="4215408" cy="22860"/>
          </a:xfrm>
          <a:prstGeom prst="rect">
            <a:avLst/>
          </a:prstGeom>
          <a:solidFill>
            <a:srgbClr val="E6DED2"/>
          </a:solidFill>
          <a:ln/>
        </p:spPr>
        <p:txBody>
          <a:bodyPr/>
          <a:lstStyle/>
          <a:p>
            <a:endParaRPr lang="en-US"/>
          </a:p>
        </p:txBody>
      </p:sp>
      <p:sp>
        <p:nvSpPr>
          <p:cNvPr id="9" name="Text 7"/>
          <p:cNvSpPr/>
          <p:nvPr/>
        </p:nvSpPr>
        <p:spPr>
          <a:xfrm>
            <a:off x="5207437" y="3469719"/>
            <a:ext cx="268795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Agility's Essential Role</a:t>
            </a:r>
            <a:endParaRPr lang="en-US" sz="1950" dirty="0"/>
          </a:p>
        </p:txBody>
      </p:sp>
      <p:sp>
        <p:nvSpPr>
          <p:cNvPr id="10" name="Text 8"/>
          <p:cNvSpPr/>
          <p:nvPr/>
        </p:nvSpPr>
        <p:spPr>
          <a:xfrm>
            <a:off x="5207437" y="3898940"/>
            <a:ext cx="421540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Adapting in an AI-transformed landscape</a:t>
            </a:r>
            <a:endParaRPr lang="en-US" sz="1550" dirty="0"/>
          </a:p>
        </p:txBody>
      </p:sp>
      <p:sp>
        <p:nvSpPr>
          <p:cNvPr id="11" name="Text 9"/>
          <p:cNvSpPr/>
          <p:nvPr/>
        </p:nvSpPr>
        <p:spPr>
          <a:xfrm>
            <a:off x="9621203" y="301049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03</a:t>
            </a:r>
            <a:endParaRPr lang="en-US" sz="1550" dirty="0"/>
          </a:p>
        </p:txBody>
      </p:sp>
      <p:sp>
        <p:nvSpPr>
          <p:cNvPr id="12" name="Shape 10"/>
          <p:cNvSpPr/>
          <p:nvPr/>
        </p:nvSpPr>
        <p:spPr>
          <a:xfrm>
            <a:off x="9621203" y="3324820"/>
            <a:ext cx="4215289" cy="22860"/>
          </a:xfrm>
          <a:prstGeom prst="rect">
            <a:avLst/>
          </a:prstGeom>
          <a:solidFill>
            <a:srgbClr val="E6DED2"/>
          </a:solidFill>
          <a:ln/>
        </p:spPr>
        <p:txBody>
          <a:bodyPr/>
          <a:lstStyle/>
          <a:p>
            <a:endParaRPr lang="en-US"/>
          </a:p>
        </p:txBody>
      </p:sp>
      <p:sp>
        <p:nvSpPr>
          <p:cNvPr id="13" name="Text 11"/>
          <p:cNvSpPr/>
          <p:nvPr/>
        </p:nvSpPr>
        <p:spPr>
          <a:xfrm>
            <a:off x="9621203" y="3469719"/>
            <a:ext cx="2714744"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The Ethical Dimension</a:t>
            </a:r>
            <a:endParaRPr lang="en-US" sz="1950" dirty="0"/>
          </a:p>
        </p:txBody>
      </p:sp>
      <p:sp>
        <p:nvSpPr>
          <p:cNvPr id="14" name="Text 12"/>
          <p:cNvSpPr/>
          <p:nvPr/>
        </p:nvSpPr>
        <p:spPr>
          <a:xfrm>
            <a:off x="9621203" y="389894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Building guardrails for responsible innovation</a:t>
            </a:r>
            <a:endParaRPr lang="en-US" sz="1550" dirty="0"/>
          </a:p>
        </p:txBody>
      </p:sp>
      <p:sp>
        <p:nvSpPr>
          <p:cNvPr id="15" name="Text 13"/>
          <p:cNvSpPr/>
          <p:nvPr/>
        </p:nvSpPr>
        <p:spPr>
          <a:xfrm>
            <a:off x="79379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04</a:t>
            </a:r>
            <a:endParaRPr lang="en-US" sz="1550" dirty="0"/>
          </a:p>
        </p:txBody>
      </p:sp>
      <p:sp>
        <p:nvSpPr>
          <p:cNvPr id="16" name="Shape 14"/>
          <p:cNvSpPr/>
          <p:nvPr/>
        </p:nvSpPr>
        <p:spPr>
          <a:xfrm>
            <a:off x="793790" y="5195530"/>
            <a:ext cx="6422112" cy="22860"/>
          </a:xfrm>
          <a:prstGeom prst="rect">
            <a:avLst/>
          </a:prstGeom>
          <a:solidFill>
            <a:srgbClr val="E6DED2"/>
          </a:solidFill>
          <a:ln/>
        </p:spPr>
        <p:txBody>
          <a:bodyPr/>
          <a:lstStyle/>
          <a:p>
            <a:endParaRPr lang="en-US"/>
          </a:p>
        </p:txBody>
      </p:sp>
      <p:sp>
        <p:nvSpPr>
          <p:cNvPr id="17" name="Text 15"/>
          <p:cNvSpPr/>
          <p:nvPr/>
        </p:nvSpPr>
        <p:spPr>
          <a:xfrm>
            <a:off x="793790" y="5340429"/>
            <a:ext cx="3166110"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Sustainability as Endgame</a:t>
            </a:r>
            <a:endParaRPr lang="en-US" sz="1950" dirty="0"/>
          </a:p>
        </p:txBody>
      </p:sp>
      <p:sp>
        <p:nvSpPr>
          <p:cNvPr id="18" name="Text 16"/>
          <p:cNvSpPr/>
          <p:nvPr/>
        </p:nvSpPr>
        <p:spPr>
          <a:xfrm>
            <a:off x="793790" y="5769650"/>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Creating outcomes that endure</a:t>
            </a:r>
            <a:endParaRPr lang="en-US" sz="1550" dirty="0"/>
          </a:p>
        </p:txBody>
      </p:sp>
      <p:sp>
        <p:nvSpPr>
          <p:cNvPr id="19" name="Text 17"/>
          <p:cNvSpPr/>
          <p:nvPr/>
        </p:nvSpPr>
        <p:spPr>
          <a:xfrm>
            <a:off x="741426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Light" pitchFamily="34" charset="0"/>
                <a:ea typeface="Noto Serif Light" pitchFamily="34" charset="-122"/>
                <a:cs typeface="Noto Serif Light" pitchFamily="34" charset="-120"/>
              </a:rPr>
              <a:t>05</a:t>
            </a:r>
            <a:endParaRPr lang="en-US" sz="1550" dirty="0"/>
          </a:p>
        </p:txBody>
      </p:sp>
      <p:sp>
        <p:nvSpPr>
          <p:cNvPr id="20" name="Shape 18"/>
          <p:cNvSpPr/>
          <p:nvPr/>
        </p:nvSpPr>
        <p:spPr>
          <a:xfrm>
            <a:off x="7414260" y="5195530"/>
            <a:ext cx="6422231" cy="22860"/>
          </a:xfrm>
          <a:prstGeom prst="rect">
            <a:avLst/>
          </a:prstGeom>
          <a:solidFill>
            <a:srgbClr val="E6DED2"/>
          </a:solidFill>
          <a:ln/>
        </p:spPr>
        <p:txBody>
          <a:bodyPr/>
          <a:lstStyle/>
          <a:p>
            <a:endParaRPr lang="en-US"/>
          </a:p>
        </p:txBody>
      </p:sp>
      <p:sp>
        <p:nvSpPr>
          <p:cNvPr id="21" name="Text 19"/>
          <p:cNvSpPr/>
          <p:nvPr/>
        </p:nvSpPr>
        <p:spPr>
          <a:xfrm>
            <a:off x="7414260" y="5340429"/>
            <a:ext cx="3063954"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Practical Implementation</a:t>
            </a:r>
            <a:endParaRPr lang="en-US" sz="1950" dirty="0"/>
          </a:p>
        </p:txBody>
      </p:sp>
      <p:sp>
        <p:nvSpPr>
          <p:cNvPr id="22" name="Text 20"/>
          <p:cNvSpPr/>
          <p:nvPr/>
        </p:nvSpPr>
        <p:spPr>
          <a:xfrm>
            <a:off x="7414260" y="5769650"/>
            <a:ext cx="642223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Moving beyond metrics to meaningful leadership</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950238"/>
            <a:ext cx="6279356" cy="1711642"/>
          </a:xfrm>
          <a:prstGeom prst="rect">
            <a:avLst/>
          </a:prstGeom>
          <a:noFill/>
          <a:ln/>
        </p:spPr>
        <p:txBody>
          <a:bodyPr wrap="square" lIns="0" tIns="0" rIns="0" bIns="0" rtlCol="0" anchor="t"/>
          <a:lstStyle/>
          <a:p>
            <a:pPr marL="0" indent="0" algn="l">
              <a:lnSpc>
                <a:spcPts val="6700"/>
              </a:lnSpc>
              <a:buNone/>
            </a:pPr>
            <a:r>
              <a:rPr lang="en-US" sz="5350" dirty="0">
                <a:solidFill>
                  <a:srgbClr val="FFFFFF"/>
                </a:solidFill>
                <a:latin typeface="Noto Serif Medium" pitchFamily="34" charset="0"/>
                <a:ea typeface="Noto Serif Medium" pitchFamily="34" charset="-122"/>
                <a:cs typeface="Noto Serif Medium" pitchFamily="34" charset="-120"/>
              </a:rPr>
              <a:t>The Speed Paradox</a:t>
            </a:r>
            <a:endParaRPr lang="en-US" sz="5350" dirty="0"/>
          </a:p>
        </p:txBody>
      </p:sp>
      <p:sp>
        <p:nvSpPr>
          <p:cNvPr id="3" name="Text 1"/>
          <p:cNvSpPr/>
          <p:nvPr/>
        </p:nvSpPr>
        <p:spPr>
          <a:xfrm>
            <a:off x="793790" y="2860238"/>
            <a:ext cx="6279356"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In our race to deliver faster, we've created a business culture that often values velocity over values. But what happens when we move quickly in the wrong direction?</a:t>
            </a:r>
            <a:endParaRPr lang="en-US" sz="1550" dirty="0"/>
          </a:p>
        </p:txBody>
      </p:sp>
      <p:pic>
        <p:nvPicPr>
          <p:cNvPr id="4" name="Image 0" descr="preencoded.png"/>
          <p:cNvPicPr>
            <a:picLocks noChangeAspect="1"/>
          </p:cNvPicPr>
          <p:nvPr/>
        </p:nvPicPr>
        <p:blipFill>
          <a:blip r:embed="rId3"/>
          <a:stretch>
            <a:fillRect/>
          </a:stretch>
        </p:blipFill>
        <p:spPr>
          <a:xfrm>
            <a:off x="7564874" y="975122"/>
            <a:ext cx="6279356" cy="62793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631150"/>
            <a:ext cx="8913614"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Agility Is Essential, But Not Sufficient</a:t>
            </a:r>
            <a:endParaRPr lang="en-US" sz="3900" dirty="0"/>
          </a:p>
        </p:txBody>
      </p:sp>
      <p:sp>
        <p:nvSpPr>
          <p:cNvPr id="3" name="Text 1"/>
          <p:cNvSpPr/>
          <p:nvPr/>
        </p:nvSpPr>
        <p:spPr>
          <a:xfrm>
            <a:off x="793790" y="1727478"/>
            <a:ext cx="695563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Agility enables organizations to:</a:t>
            </a:r>
            <a:endParaRPr lang="en-US" sz="1550" dirty="0"/>
          </a:p>
        </p:txBody>
      </p:sp>
      <p:sp>
        <p:nvSpPr>
          <p:cNvPr id="4" name="Shape 2"/>
          <p:cNvSpPr/>
          <p:nvPr/>
        </p:nvSpPr>
        <p:spPr>
          <a:xfrm>
            <a:off x="793790" y="2268260"/>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5" name="Text 3"/>
          <p:cNvSpPr/>
          <p:nvPr/>
        </p:nvSpPr>
        <p:spPr>
          <a:xfrm>
            <a:off x="999768" y="2474238"/>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Pivot in the face of uncertainty and disruption</a:t>
            </a:r>
            <a:endParaRPr lang="en-US" sz="1550" dirty="0"/>
          </a:p>
        </p:txBody>
      </p:sp>
      <p:sp>
        <p:nvSpPr>
          <p:cNvPr id="6" name="Shape 4"/>
          <p:cNvSpPr/>
          <p:nvPr/>
        </p:nvSpPr>
        <p:spPr>
          <a:xfrm>
            <a:off x="793790" y="3196114"/>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7" name="Text 5"/>
          <p:cNvSpPr/>
          <p:nvPr/>
        </p:nvSpPr>
        <p:spPr>
          <a:xfrm>
            <a:off x="999768" y="3402092"/>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Foster iterative development with rapid feedback loops</a:t>
            </a:r>
            <a:endParaRPr lang="en-US" sz="1550" dirty="0"/>
          </a:p>
        </p:txBody>
      </p:sp>
      <p:sp>
        <p:nvSpPr>
          <p:cNvPr id="8" name="Shape 6"/>
          <p:cNvSpPr/>
          <p:nvPr/>
        </p:nvSpPr>
        <p:spPr>
          <a:xfrm>
            <a:off x="793790" y="4123968"/>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9" name="Text 7"/>
          <p:cNvSpPr/>
          <p:nvPr/>
        </p:nvSpPr>
        <p:spPr>
          <a:xfrm>
            <a:off x="999768" y="4329946"/>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Deliver value continuously in changing conditions</a:t>
            </a:r>
            <a:endParaRPr lang="en-US" sz="1550" dirty="0"/>
          </a:p>
        </p:txBody>
      </p:sp>
      <p:sp>
        <p:nvSpPr>
          <p:cNvPr id="10" name="Shape 8"/>
          <p:cNvSpPr/>
          <p:nvPr/>
        </p:nvSpPr>
        <p:spPr>
          <a:xfrm>
            <a:off x="793790" y="5051822"/>
            <a:ext cx="6955631" cy="729496"/>
          </a:xfrm>
          <a:prstGeom prst="roundRect">
            <a:avLst>
              <a:gd name="adj" fmla="val 114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1" name="Text 9"/>
          <p:cNvSpPr/>
          <p:nvPr/>
        </p:nvSpPr>
        <p:spPr>
          <a:xfrm>
            <a:off x="999768" y="5257800"/>
            <a:ext cx="6543675" cy="317540"/>
          </a:xfrm>
          <a:prstGeom prst="rect">
            <a:avLst/>
          </a:prstGeom>
          <a:noFill/>
          <a:ln/>
        </p:spPr>
        <p:txBody>
          <a:bodyPr wrap="non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Adapt to accelerating AI-driven change cycles</a:t>
            </a:r>
            <a:endParaRPr lang="en-US" sz="1550" dirty="0"/>
          </a:p>
        </p:txBody>
      </p:sp>
      <p:sp>
        <p:nvSpPr>
          <p:cNvPr id="12" name="Text 10"/>
          <p:cNvSpPr/>
          <p:nvPr/>
        </p:nvSpPr>
        <p:spPr>
          <a:xfrm>
            <a:off x="1091446" y="6004560"/>
            <a:ext cx="6657975" cy="63507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Are we building the right thing—and are we building it responsibly?</a:t>
            </a:r>
            <a:endParaRPr lang="en-US" sz="1550" dirty="0"/>
          </a:p>
        </p:txBody>
      </p:sp>
      <p:sp>
        <p:nvSpPr>
          <p:cNvPr id="13" name="Shape 11"/>
          <p:cNvSpPr/>
          <p:nvPr/>
        </p:nvSpPr>
        <p:spPr>
          <a:xfrm>
            <a:off x="793790" y="6004560"/>
            <a:ext cx="22860" cy="635079"/>
          </a:xfrm>
          <a:prstGeom prst="rect">
            <a:avLst/>
          </a:prstGeom>
          <a:solidFill>
            <a:srgbClr val="9C9283"/>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8241149" y="1772126"/>
            <a:ext cx="5602962" cy="56029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331357"/>
            <a:ext cx="8876943"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Ethical Dimension of Leadership</a:t>
            </a:r>
            <a:endParaRPr lang="en-US" sz="3900" dirty="0"/>
          </a:p>
        </p:txBody>
      </p:sp>
      <p:sp>
        <p:nvSpPr>
          <p:cNvPr id="3" name="Text 1"/>
          <p:cNvSpPr/>
          <p:nvPr/>
        </p:nvSpPr>
        <p:spPr>
          <a:xfrm>
            <a:off x="793790" y="2348270"/>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amplifies the need for ethical oversight as algorithms increasingly shape critical decisions across industries:</a:t>
            </a:r>
            <a:endParaRPr lang="en-US" sz="1550" dirty="0"/>
          </a:p>
        </p:txBody>
      </p:sp>
      <p:sp>
        <p:nvSpPr>
          <p:cNvPr id="4" name="Shape 2"/>
          <p:cNvSpPr/>
          <p:nvPr/>
        </p:nvSpPr>
        <p:spPr>
          <a:xfrm>
            <a:off x="793790" y="2889052"/>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5" name="Text 3"/>
          <p:cNvSpPr/>
          <p:nvPr/>
        </p:nvSpPr>
        <p:spPr>
          <a:xfrm>
            <a:off x="999768" y="30950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Hiring Decisions</a:t>
            </a:r>
            <a:endParaRPr lang="en-US" sz="1950" dirty="0"/>
          </a:p>
        </p:txBody>
      </p:sp>
      <p:sp>
        <p:nvSpPr>
          <p:cNvPr id="6" name="Text 4"/>
          <p:cNvSpPr/>
          <p:nvPr/>
        </p:nvSpPr>
        <p:spPr>
          <a:xfrm>
            <a:off x="999768" y="352425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AI-powered recruitment tools can perpetuate historical biases if not carefully designed and monitored</a:t>
            </a:r>
            <a:endParaRPr lang="en-US" sz="1550" dirty="0"/>
          </a:p>
        </p:txBody>
      </p:sp>
      <p:sp>
        <p:nvSpPr>
          <p:cNvPr id="7" name="Shape 5"/>
          <p:cNvSpPr/>
          <p:nvPr/>
        </p:nvSpPr>
        <p:spPr>
          <a:xfrm>
            <a:off x="7414379" y="2889052"/>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8" name="Text 6"/>
          <p:cNvSpPr/>
          <p:nvPr/>
        </p:nvSpPr>
        <p:spPr>
          <a:xfrm>
            <a:off x="7620357" y="30950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Financial Lending</a:t>
            </a:r>
            <a:endParaRPr lang="en-US" sz="1950" dirty="0"/>
          </a:p>
        </p:txBody>
      </p:sp>
      <p:sp>
        <p:nvSpPr>
          <p:cNvPr id="9" name="Text 7"/>
          <p:cNvSpPr/>
          <p:nvPr/>
        </p:nvSpPr>
        <p:spPr>
          <a:xfrm>
            <a:off x="7620357" y="352425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Algorithmic credit scoring affects access to capital, potentially reinforcing economic disparities</a:t>
            </a:r>
            <a:endParaRPr lang="en-US" sz="1550" dirty="0"/>
          </a:p>
        </p:txBody>
      </p:sp>
      <p:sp>
        <p:nvSpPr>
          <p:cNvPr id="10" name="Shape 8"/>
          <p:cNvSpPr/>
          <p:nvPr/>
        </p:nvSpPr>
        <p:spPr>
          <a:xfrm>
            <a:off x="793790" y="4563666"/>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1" name="Text 9"/>
          <p:cNvSpPr/>
          <p:nvPr/>
        </p:nvSpPr>
        <p:spPr>
          <a:xfrm>
            <a:off x="999768" y="47696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Medical Diagnoses</a:t>
            </a:r>
            <a:endParaRPr lang="en-US" sz="1950" dirty="0"/>
          </a:p>
        </p:txBody>
      </p:sp>
      <p:sp>
        <p:nvSpPr>
          <p:cNvPr id="12" name="Text 10"/>
          <p:cNvSpPr/>
          <p:nvPr/>
        </p:nvSpPr>
        <p:spPr>
          <a:xfrm>
            <a:off x="999768" y="519886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AI diagnostic tools make life-critical recommendations that require transparent explanation</a:t>
            </a:r>
            <a:endParaRPr lang="en-US" sz="1550" dirty="0"/>
          </a:p>
        </p:txBody>
      </p:sp>
      <p:sp>
        <p:nvSpPr>
          <p:cNvPr id="13" name="Shape 11"/>
          <p:cNvSpPr/>
          <p:nvPr/>
        </p:nvSpPr>
        <p:spPr>
          <a:xfrm>
            <a:off x="7414379" y="4563666"/>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4" name="Text 12"/>
          <p:cNvSpPr/>
          <p:nvPr/>
        </p:nvSpPr>
        <p:spPr>
          <a:xfrm>
            <a:off x="7620357" y="476964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Justice Outcomes</a:t>
            </a:r>
            <a:endParaRPr lang="en-US" sz="1950" dirty="0"/>
          </a:p>
        </p:txBody>
      </p:sp>
      <p:sp>
        <p:nvSpPr>
          <p:cNvPr id="15" name="Text 13"/>
          <p:cNvSpPr/>
          <p:nvPr/>
        </p:nvSpPr>
        <p:spPr>
          <a:xfrm>
            <a:off x="7620357" y="519886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Predictive policing and sentencing algorithms influence fundamental rights and freedoms</a:t>
            </a:r>
            <a:endParaRPr lang="en-US" sz="1550" dirty="0"/>
          </a:p>
        </p:txBody>
      </p:sp>
      <p:sp>
        <p:nvSpPr>
          <p:cNvPr id="16" name="Text 14"/>
          <p:cNvSpPr/>
          <p:nvPr/>
        </p:nvSpPr>
        <p:spPr>
          <a:xfrm>
            <a:off x="793790" y="626316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When unchecked, these systems can lead to bias, privacy breaches, and opaque decision-making that erode confidence and harm communities.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889159"/>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Ethical Leadership Goes Beyond Compliance</a:t>
            </a:r>
            <a:endParaRPr lang="en-US" sz="3900" dirty="0"/>
          </a:p>
        </p:txBody>
      </p:sp>
      <p:sp>
        <p:nvSpPr>
          <p:cNvPr id="4" name="Shape 1"/>
          <p:cNvSpPr/>
          <p:nvPr/>
        </p:nvSpPr>
        <p:spPr>
          <a:xfrm>
            <a:off x="4451390" y="2426970"/>
            <a:ext cx="4593431" cy="1824276"/>
          </a:xfrm>
          <a:prstGeom prst="roundRect">
            <a:avLst>
              <a:gd name="adj" fmla="val 4569"/>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2"/>
          <p:cNvSpPr/>
          <p:nvPr/>
        </p:nvSpPr>
        <p:spPr>
          <a:xfrm>
            <a:off x="4451390" y="2426970"/>
            <a:ext cx="45720" cy="1824276"/>
          </a:xfrm>
          <a:prstGeom prst="roundRect">
            <a:avLst>
              <a:gd name="adj" fmla="val 182326"/>
            </a:avLst>
          </a:prstGeom>
          <a:solidFill>
            <a:srgbClr val="E6DED2"/>
          </a:solidFill>
          <a:ln/>
        </p:spPr>
        <p:txBody>
          <a:bodyPr/>
          <a:lstStyle/>
          <a:p>
            <a:endParaRPr lang="en-US"/>
          </a:p>
        </p:txBody>
      </p:sp>
      <p:sp>
        <p:nvSpPr>
          <p:cNvPr id="6" name="Text 3"/>
          <p:cNvSpPr/>
          <p:nvPr/>
        </p:nvSpPr>
        <p:spPr>
          <a:xfrm>
            <a:off x="4718328" y="26481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Transparency</a:t>
            </a:r>
            <a:endParaRPr lang="en-US" sz="1950" dirty="0"/>
          </a:p>
        </p:txBody>
      </p:sp>
      <p:sp>
        <p:nvSpPr>
          <p:cNvPr id="7" name="Text 4"/>
          <p:cNvSpPr/>
          <p:nvPr/>
        </p:nvSpPr>
        <p:spPr>
          <a:xfrm>
            <a:off x="4718328" y="3077408"/>
            <a:ext cx="4105275"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Openly communicate how AI technologies are deployed, their limitations, and potential impacts</a:t>
            </a:r>
            <a:endParaRPr lang="en-US" sz="1550" dirty="0"/>
          </a:p>
        </p:txBody>
      </p:sp>
      <p:sp>
        <p:nvSpPr>
          <p:cNvPr id="8" name="Shape 5"/>
          <p:cNvSpPr/>
          <p:nvPr/>
        </p:nvSpPr>
        <p:spPr>
          <a:xfrm>
            <a:off x="9243179" y="2426970"/>
            <a:ext cx="4593431" cy="1824276"/>
          </a:xfrm>
          <a:prstGeom prst="roundRect">
            <a:avLst>
              <a:gd name="adj" fmla="val 4569"/>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9" name="Shape 6"/>
          <p:cNvSpPr/>
          <p:nvPr/>
        </p:nvSpPr>
        <p:spPr>
          <a:xfrm>
            <a:off x="9243179" y="2426970"/>
            <a:ext cx="45720" cy="1824276"/>
          </a:xfrm>
          <a:prstGeom prst="roundRect">
            <a:avLst>
              <a:gd name="adj" fmla="val 182326"/>
            </a:avLst>
          </a:prstGeom>
          <a:solidFill>
            <a:srgbClr val="E6DED2"/>
          </a:solidFill>
          <a:ln/>
        </p:spPr>
        <p:txBody>
          <a:bodyPr/>
          <a:lstStyle/>
          <a:p>
            <a:endParaRPr lang="en-US"/>
          </a:p>
        </p:txBody>
      </p:sp>
      <p:sp>
        <p:nvSpPr>
          <p:cNvPr id="10" name="Text 7"/>
          <p:cNvSpPr/>
          <p:nvPr/>
        </p:nvSpPr>
        <p:spPr>
          <a:xfrm>
            <a:off x="9510117" y="264818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Accountability</a:t>
            </a:r>
            <a:endParaRPr lang="en-US" sz="1950" dirty="0"/>
          </a:p>
        </p:txBody>
      </p:sp>
      <p:sp>
        <p:nvSpPr>
          <p:cNvPr id="11" name="Text 8"/>
          <p:cNvSpPr/>
          <p:nvPr/>
        </p:nvSpPr>
        <p:spPr>
          <a:xfrm>
            <a:off x="9510117" y="3077408"/>
            <a:ext cx="4105275"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Create robust checks and balances to prevent misuse and establish clear lines of responsibility</a:t>
            </a:r>
            <a:endParaRPr lang="en-US" sz="1550" dirty="0"/>
          </a:p>
        </p:txBody>
      </p:sp>
      <p:sp>
        <p:nvSpPr>
          <p:cNvPr id="12" name="Shape 9"/>
          <p:cNvSpPr/>
          <p:nvPr/>
        </p:nvSpPr>
        <p:spPr>
          <a:xfrm>
            <a:off x="4451390" y="4449604"/>
            <a:ext cx="4593431" cy="1506736"/>
          </a:xfrm>
          <a:prstGeom prst="roundRect">
            <a:avLst>
              <a:gd name="adj" fmla="val 5532"/>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3" name="Shape 10"/>
          <p:cNvSpPr/>
          <p:nvPr/>
        </p:nvSpPr>
        <p:spPr>
          <a:xfrm>
            <a:off x="4451390" y="4449604"/>
            <a:ext cx="45720" cy="1506736"/>
          </a:xfrm>
          <a:prstGeom prst="roundRect">
            <a:avLst>
              <a:gd name="adj" fmla="val 182326"/>
            </a:avLst>
          </a:prstGeom>
          <a:solidFill>
            <a:srgbClr val="E6DED2"/>
          </a:solidFill>
          <a:ln/>
        </p:spPr>
        <p:txBody>
          <a:bodyPr/>
          <a:lstStyle/>
          <a:p>
            <a:endParaRPr lang="en-US"/>
          </a:p>
        </p:txBody>
      </p:sp>
      <p:sp>
        <p:nvSpPr>
          <p:cNvPr id="14" name="Text 11"/>
          <p:cNvSpPr/>
          <p:nvPr/>
        </p:nvSpPr>
        <p:spPr>
          <a:xfrm>
            <a:off x="4718328" y="467082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Value Alignment</a:t>
            </a:r>
            <a:endParaRPr lang="en-US" sz="1950" dirty="0"/>
          </a:p>
        </p:txBody>
      </p:sp>
      <p:sp>
        <p:nvSpPr>
          <p:cNvPr id="15" name="Text 12"/>
          <p:cNvSpPr/>
          <p:nvPr/>
        </p:nvSpPr>
        <p:spPr>
          <a:xfrm>
            <a:off x="4718328" y="5100042"/>
            <a:ext cx="410527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Ensure algorithmic decision-making reflects organizational and human values</a:t>
            </a:r>
            <a:endParaRPr lang="en-US" sz="1550" dirty="0"/>
          </a:p>
        </p:txBody>
      </p:sp>
      <p:sp>
        <p:nvSpPr>
          <p:cNvPr id="16" name="Shape 13"/>
          <p:cNvSpPr/>
          <p:nvPr/>
        </p:nvSpPr>
        <p:spPr>
          <a:xfrm>
            <a:off x="4451390" y="6179582"/>
            <a:ext cx="9385221" cy="1160740"/>
          </a:xfrm>
          <a:prstGeom prst="roundRect">
            <a:avLst>
              <a:gd name="adj" fmla="val 7182"/>
            </a:avLst>
          </a:prstGeom>
          <a:solidFill>
            <a:srgbClr val="DDDAD4"/>
          </a:solidFill>
          <a:ln/>
        </p:spPr>
        <p:txBody>
          <a:bodyPr/>
          <a:lstStyle/>
          <a:p>
            <a:endParaRPr lang="en-US"/>
          </a:p>
        </p:txBody>
      </p:sp>
      <p:pic>
        <p:nvPicPr>
          <p:cNvPr id="17" name="Image 1" descr="preencoded.png"/>
          <p:cNvPicPr>
            <a:picLocks noChangeAspect="1"/>
          </p:cNvPicPr>
          <p:nvPr/>
        </p:nvPicPr>
        <p:blipFill>
          <a:blip r:embed="rId4"/>
          <a:stretch>
            <a:fillRect/>
          </a:stretch>
        </p:blipFill>
        <p:spPr>
          <a:xfrm>
            <a:off x="4649748" y="6482477"/>
            <a:ext cx="248007" cy="198358"/>
          </a:xfrm>
          <a:prstGeom prst="rect">
            <a:avLst/>
          </a:prstGeom>
        </p:spPr>
      </p:pic>
      <p:sp>
        <p:nvSpPr>
          <p:cNvPr id="18" name="Text 14"/>
          <p:cNvSpPr/>
          <p:nvPr/>
        </p:nvSpPr>
        <p:spPr>
          <a:xfrm>
            <a:off x="5096113" y="6427470"/>
            <a:ext cx="8542139"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Ethical guardrails are no longer optional; they are strategic imperatives for sustainable leadership.</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531144"/>
            <a:ext cx="9984819" cy="855821"/>
          </a:xfrm>
          <a:prstGeom prst="rect">
            <a:avLst/>
          </a:prstGeom>
          <a:noFill/>
          <a:ln/>
        </p:spPr>
        <p:txBody>
          <a:bodyPr wrap="none" lIns="0" tIns="0" rIns="0" bIns="0" rtlCol="0" anchor="t"/>
          <a:lstStyle/>
          <a:p>
            <a:pPr marL="0" indent="0" algn="l">
              <a:lnSpc>
                <a:spcPts val="6700"/>
              </a:lnSpc>
              <a:buNone/>
            </a:pPr>
            <a:r>
              <a:rPr lang="en-US" sz="5350" dirty="0">
                <a:solidFill>
                  <a:srgbClr val="FFFFFF"/>
                </a:solidFill>
                <a:latin typeface="Noto Serif Medium" pitchFamily="34" charset="0"/>
                <a:ea typeface="Noto Serif Medium" pitchFamily="34" charset="-122"/>
                <a:cs typeface="Noto Serif Medium" pitchFamily="34" charset="-120"/>
              </a:rPr>
              <a:t>Sustainability as the Endgame</a:t>
            </a:r>
            <a:endParaRPr lang="en-US" sz="5350" dirty="0"/>
          </a:p>
        </p:txBody>
      </p:sp>
      <p:pic>
        <p:nvPicPr>
          <p:cNvPr id="3" name="Image 0" descr="preencoded.png"/>
          <p:cNvPicPr>
            <a:picLocks noChangeAspect="1"/>
          </p:cNvPicPr>
          <p:nvPr/>
        </p:nvPicPr>
        <p:blipFill>
          <a:blip r:embed="rId3"/>
          <a:stretch>
            <a:fillRect/>
          </a:stretch>
        </p:blipFill>
        <p:spPr>
          <a:xfrm>
            <a:off x="793790" y="2907863"/>
            <a:ext cx="4025741" cy="2245043"/>
          </a:xfrm>
          <a:prstGeom prst="rect">
            <a:avLst/>
          </a:prstGeom>
        </p:spPr>
      </p:pic>
      <p:sp>
        <p:nvSpPr>
          <p:cNvPr id="4" name="Text 1"/>
          <p:cNvSpPr/>
          <p:nvPr/>
        </p:nvSpPr>
        <p:spPr>
          <a:xfrm>
            <a:off x="793790" y="5376148"/>
            <a:ext cx="3387328"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Noto Serif Medium" pitchFamily="34" charset="0"/>
                <a:ea typeface="Noto Serif Medium" pitchFamily="34" charset="-122"/>
                <a:cs typeface="Noto Serif Medium" pitchFamily="34" charset="-120"/>
              </a:rPr>
              <a:t>Environmental Stewardship</a:t>
            </a:r>
            <a:endParaRPr lang="en-US" sz="1950" dirty="0"/>
          </a:p>
        </p:txBody>
      </p:sp>
      <p:sp>
        <p:nvSpPr>
          <p:cNvPr id="5" name="Text 2"/>
          <p:cNvSpPr/>
          <p:nvPr/>
        </p:nvSpPr>
        <p:spPr>
          <a:xfrm>
            <a:off x="793790" y="5884664"/>
            <a:ext cx="402574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Reducing carbon footprint and waste in operations and project delivery</a:t>
            </a:r>
            <a:endParaRPr lang="en-US" sz="1550" dirty="0"/>
          </a:p>
        </p:txBody>
      </p:sp>
      <p:pic>
        <p:nvPicPr>
          <p:cNvPr id="6" name="Image 1" descr="preencoded.png"/>
          <p:cNvPicPr>
            <a:picLocks noChangeAspect="1"/>
          </p:cNvPicPr>
          <p:nvPr/>
        </p:nvPicPr>
        <p:blipFill>
          <a:blip r:embed="rId4"/>
          <a:stretch>
            <a:fillRect/>
          </a:stretch>
        </p:blipFill>
        <p:spPr>
          <a:xfrm>
            <a:off x="5311259" y="2907863"/>
            <a:ext cx="4024313" cy="2244328"/>
          </a:xfrm>
          <a:prstGeom prst="rect">
            <a:avLst/>
          </a:prstGeom>
        </p:spPr>
      </p:pic>
      <p:sp>
        <p:nvSpPr>
          <p:cNvPr id="7" name="Text 3"/>
          <p:cNvSpPr/>
          <p:nvPr/>
        </p:nvSpPr>
        <p:spPr>
          <a:xfrm>
            <a:off x="5311259" y="537543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Noto Serif Medium" pitchFamily="34" charset="0"/>
                <a:ea typeface="Noto Serif Medium" pitchFamily="34" charset="-122"/>
                <a:cs typeface="Noto Serif Medium" pitchFamily="34" charset="-120"/>
              </a:rPr>
              <a:t>Social Equity</a:t>
            </a:r>
            <a:endParaRPr lang="en-US" sz="1950" dirty="0"/>
          </a:p>
        </p:txBody>
      </p:sp>
      <p:sp>
        <p:nvSpPr>
          <p:cNvPr id="8" name="Text 4"/>
          <p:cNvSpPr/>
          <p:nvPr/>
        </p:nvSpPr>
        <p:spPr>
          <a:xfrm>
            <a:off x="5311259" y="5883950"/>
            <a:ext cx="402431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Creating inclusive workplace practices and addressing community needs</a:t>
            </a:r>
            <a:endParaRPr lang="en-US" sz="1550" dirty="0"/>
          </a:p>
        </p:txBody>
      </p:sp>
      <p:pic>
        <p:nvPicPr>
          <p:cNvPr id="9" name="Image 2" descr="preencoded.png"/>
          <p:cNvPicPr>
            <a:picLocks noChangeAspect="1"/>
          </p:cNvPicPr>
          <p:nvPr/>
        </p:nvPicPr>
        <p:blipFill>
          <a:blip r:embed="rId5"/>
          <a:stretch>
            <a:fillRect/>
          </a:stretch>
        </p:blipFill>
        <p:spPr>
          <a:xfrm>
            <a:off x="9827300" y="2907863"/>
            <a:ext cx="4024313" cy="2244328"/>
          </a:xfrm>
          <a:prstGeom prst="rect">
            <a:avLst/>
          </a:prstGeom>
        </p:spPr>
      </p:pic>
      <p:sp>
        <p:nvSpPr>
          <p:cNvPr id="10" name="Text 5"/>
          <p:cNvSpPr/>
          <p:nvPr/>
        </p:nvSpPr>
        <p:spPr>
          <a:xfrm>
            <a:off x="9827300" y="5375434"/>
            <a:ext cx="2538651"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Noto Serif Medium" pitchFamily="34" charset="0"/>
                <a:ea typeface="Noto Serif Medium" pitchFamily="34" charset="-122"/>
                <a:cs typeface="Noto Serif Medium" pitchFamily="34" charset="-120"/>
              </a:rPr>
              <a:t>Long-term Resilience</a:t>
            </a:r>
            <a:endParaRPr lang="en-US" sz="1950" dirty="0"/>
          </a:p>
        </p:txBody>
      </p:sp>
      <p:sp>
        <p:nvSpPr>
          <p:cNvPr id="11" name="Text 6"/>
          <p:cNvSpPr/>
          <p:nvPr/>
        </p:nvSpPr>
        <p:spPr>
          <a:xfrm>
            <a:off x="9827300" y="5883950"/>
            <a:ext cx="402431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Noto Serif" pitchFamily="34" charset="0"/>
                <a:ea typeface="Noto Serif" pitchFamily="34" charset="-122"/>
                <a:cs typeface="Noto Serif" pitchFamily="34" charset="-120"/>
              </a:rPr>
              <a:t>Building adaptive capacity to thrive through disruption</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94636"/>
            <a:ext cx="12535376"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Intersection of Agility, Ethics, and Sustainability</a:t>
            </a:r>
            <a:endParaRPr lang="en-US" sz="3900" dirty="0"/>
          </a:p>
        </p:txBody>
      </p:sp>
      <p:sp>
        <p:nvSpPr>
          <p:cNvPr id="3" name="Text 1"/>
          <p:cNvSpPr/>
          <p:nvPr/>
        </p:nvSpPr>
        <p:spPr>
          <a:xfrm>
            <a:off x="2154912" y="366188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Agility</a:t>
            </a:r>
            <a:endParaRPr lang="en-US" sz="1950" dirty="0"/>
          </a:p>
        </p:txBody>
      </p:sp>
      <p:sp>
        <p:nvSpPr>
          <p:cNvPr id="4" name="Text 2"/>
          <p:cNvSpPr/>
          <p:nvPr/>
        </p:nvSpPr>
        <p:spPr>
          <a:xfrm>
            <a:off x="793790" y="4091107"/>
            <a:ext cx="3842028" cy="635079"/>
          </a:xfrm>
          <a:prstGeom prst="rect">
            <a:avLst/>
          </a:prstGeom>
          <a:noFill/>
          <a:ln/>
        </p:spPr>
        <p:txBody>
          <a:bodyPr wrap="square" lIns="0" tIns="0" rIns="0" bIns="0" rtlCol="0" anchor="t"/>
          <a:lstStyle/>
          <a:p>
            <a:pPr marL="0" indent="0" algn="r">
              <a:lnSpc>
                <a:spcPts val="2500"/>
              </a:lnSpc>
              <a:buNone/>
            </a:pPr>
            <a:r>
              <a:rPr lang="en-US" sz="1550" dirty="0">
                <a:solidFill>
                  <a:srgbClr val="4C4C4C"/>
                </a:solidFill>
                <a:latin typeface="Noto Serif" pitchFamily="34" charset="0"/>
                <a:ea typeface="Noto Serif" pitchFamily="34" charset="-122"/>
                <a:cs typeface="Noto Serif" pitchFamily="34" charset="-120"/>
              </a:rPr>
              <a:t>Enables rapid adaptation and continuous value delivery</a:t>
            </a:r>
            <a:endParaRPr lang="en-US" sz="1550" dirty="0"/>
          </a:p>
        </p:txBody>
      </p:sp>
      <p:pic>
        <p:nvPicPr>
          <p:cNvPr id="5" name="Image 0" descr="preencoded.png"/>
          <p:cNvPicPr>
            <a:picLocks noChangeAspect="1"/>
          </p:cNvPicPr>
          <p:nvPr/>
        </p:nvPicPr>
        <p:blipFill>
          <a:blip r:embed="rId3"/>
          <a:stretch>
            <a:fillRect/>
          </a:stretch>
        </p:blipFill>
        <p:spPr>
          <a:xfrm>
            <a:off x="5032653" y="1911548"/>
            <a:ext cx="4564975" cy="4564975"/>
          </a:xfrm>
          <a:prstGeom prst="rect">
            <a:avLst/>
          </a:prstGeom>
        </p:spPr>
      </p:pic>
      <p:pic>
        <p:nvPicPr>
          <p:cNvPr id="6" name="Image 1" descr="preencoded.png"/>
          <p:cNvPicPr>
            <a:picLocks noChangeAspect="1"/>
          </p:cNvPicPr>
          <p:nvPr/>
        </p:nvPicPr>
        <p:blipFill>
          <a:blip r:embed="rId4"/>
          <a:stretch>
            <a:fillRect/>
          </a:stretch>
        </p:blipFill>
        <p:spPr>
          <a:xfrm>
            <a:off x="5592544" y="3733740"/>
            <a:ext cx="296942" cy="371118"/>
          </a:xfrm>
          <a:prstGeom prst="rect">
            <a:avLst/>
          </a:prstGeom>
        </p:spPr>
      </p:pic>
      <p:sp>
        <p:nvSpPr>
          <p:cNvPr id="7" name="Text 3"/>
          <p:cNvSpPr/>
          <p:nvPr/>
        </p:nvSpPr>
        <p:spPr>
          <a:xfrm>
            <a:off x="9895284" y="244613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Ethics</a:t>
            </a:r>
            <a:endParaRPr lang="en-US" sz="1950" dirty="0"/>
          </a:p>
        </p:txBody>
      </p:sp>
      <p:sp>
        <p:nvSpPr>
          <p:cNvPr id="8" name="Text 4"/>
          <p:cNvSpPr/>
          <p:nvPr/>
        </p:nvSpPr>
        <p:spPr>
          <a:xfrm>
            <a:off x="9895284" y="287535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Ensures responsible innovation and stakeholder trust</a:t>
            </a:r>
            <a:endParaRPr lang="en-US" sz="1550" dirty="0"/>
          </a:p>
        </p:txBody>
      </p:sp>
      <p:pic>
        <p:nvPicPr>
          <p:cNvPr id="9" name="Image 2" descr="preencoded.png"/>
          <p:cNvPicPr>
            <a:picLocks noChangeAspect="1"/>
          </p:cNvPicPr>
          <p:nvPr/>
        </p:nvPicPr>
        <p:blipFill>
          <a:blip r:embed="rId5"/>
          <a:stretch>
            <a:fillRect/>
          </a:stretch>
        </p:blipFill>
        <p:spPr>
          <a:xfrm>
            <a:off x="5032653" y="1911548"/>
            <a:ext cx="4564975" cy="4564975"/>
          </a:xfrm>
          <a:prstGeom prst="rect">
            <a:avLst/>
          </a:prstGeom>
        </p:spPr>
      </p:pic>
      <p:pic>
        <p:nvPicPr>
          <p:cNvPr id="10" name="Image 3" descr="preencoded.png"/>
          <p:cNvPicPr>
            <a:picLocks noChangeAspect="1"/>
          </p:cNvPicPr>
          <p:nvPr/>
        </p:nvPicPr>
        <p:blipFill>
          <a:blip r:embed="rId6"/>
          <a:stretch>
            <a:fillRect/>
          </a:stretch>
        </p:blipFill>
        <p:spPr>
          <a:xfrm>
            <a:off x="8191440" y="2782669"/>
            <a:ext cx="296942" cy="371118"/>
          </a:xfrm>
          <a:prstGeom prst="rect">
            <a:avLst/>
          </a:prstGeom>
        </p:spPr>
      </p:pic>
      <p:sp>
        <p:nvSpPr>
          <p:cNvPr id="11" name="Text 5"/>
          <p:cNvSpPr/>
          <p:nvPr/>
        </p:nvSpPr>
        <p:spPr>
          <a:xfrm>
            <a:off x="9895284" y="487751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Sustainability</a:t>
            </a:r>
            <a:endParaRPr lang="en-US" sz="1950" dirty="0"/>
          </a:p>
        </p:txBody>
      </p:sp>
      <p:sp>
        <p:nvSpPr>
          <p:cNvPr id="12" name="Text 6"/>
          <p:cNvSpPr/>
          <p:nvPr/>
        </p:nvSpPr>
        <p:spPr>
          <a:xfrm>
            <a:off x="9895284" y="5306735"/>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Creates resilient outcomes with lasting positive impact</a:t>
            </a:r>
            <a:endParaRPr lang="en-US" sz="1550" dirty="0"/>
          </a:p>
        </p:txBody>
      </p:sp>
      <p:pic>
        <p:nvPicPr>
          <p:cNvPr id="13" name="Image 4" descr="preencoded.png"/>
          <p:cNvPicPr>
            <a:picLocks noChangeAspect="1"/>
          </p:cNvPicPr>
          <p:nvPr/>
        </p:nvPicPr>
        <p:blipFill>
          <a:blip r:embed="rId7"/>
          <a:stretch>
            <a:fillRect/>
          </a:stretch>
        </p:blipFill>
        <p:spPr>
          <a:xfrm>
            <a:off x="5032653" y="1911548"/>
            <a:ext cx="4564975" cy="4564975"/>
          </a:xfrm>
          <a:prstGeom prst="rect">
            <a:avLst/>
          </a:prstGeom>
        </p:spPr>
      </p:pic>
      <p:pic>
        <p:nvPicPr>
          <p:cNvPr id="14" name="Image 5" descr="preencoded.png"/>
          <p:cNvPicPr>
            <a:picLocks noChangeAspect="1"/>
          </p:cNvPicPr>
          <p:nvPr/>
        </p:nvPicPr>
        <p:blipFill>
          <a:blip r:embed="rId8"/>
          <a:stretch>
            <a:fillRect/>
          </a:stretch>
        </p:blipFill>
        <p:spPr>
          <a:xfrm>
            <a:off x="7715667" y="5508843"/>
            <a:ext cx="296942" cy="371118"/>
          </a:xfrm>
          <a:prstGeom prst="rect">
            <a:avLst/>
          </a:prstGeom>
        </p:spPr>
      </p:pic>
      <p:sp>
        <p:nvSpPr>
          <p:cNvPr id="15" name="Text 7"/>
          <p:cNvSpPr/>
          <p:nvPr/>
        </p:nvSpPr>
        <p:spPr>
          <a:xfrm>
            <a:off x="793790" y="6699766"/>
            <a:ext cx="13042821"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When these three dimensions align, organizations don't just deliver projects—they create outcomes that endure, build stronger stakeholder trust, attract top talent, and generate value that extends far beyond the balance sheet.</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713309"/>
            <a:ext cx="9595842"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Putting It Into Practice: 5 Strategic Steps</a:t>
            </a:r>
            <a:endParaRPr lang="en-US" sz="3900" dirty="0"/>
          </a:p>
        </p:txBody>
      </p:sp>
      <p:sp>
        <p:nvSpPr>
          <p:cNvPr id="3" name="Shape 1"/>
          <p:cNvSpPr/>
          <p:nvPr/>
        </p:nvSpPr>
        <p:spPr>
          <a:xfrm>
            <a:off x="793790" y="2730222"/>
            <a:ext cx="4215289" cy="2111335"/>
          </a:xfrm>
          <a:prstGeom prst="roundRect">
            <a:avLst>
              <a:gd name="adj" fmla="val 3948"/>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4" name="Text 2"/>
          <p:cNvSpPr/>
          <p:nvPr/>
        </p:nvSpPr>
        <p:spPr>
          <a:xfrm>
            <a:off x="999768" y="2936200"/>
            <a:ext cx="330648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Redefine Metrics of Success</a:t>
            </a:r>
            <a:endParaRPr lang="en-US" sz="1950" dirty="0"/>
          </a:p>
        </p:txBody>
      </p:sp>
      <p:sp>
        <p:nvSpPr>
          <p:cNvPr id="5" name="Text 3"/>
          <p:cNvSpPr/>
          <p:nvPr/>
        </p:nvSpPr>
        <p:spPr>
          <a:xfrm>
            <a:off x="999768" y="3365421"/>
            <a:ext cx="3803333" cy="127015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Incorporate measures of value delivery, stakeholder trust, and long-term resilience alongside schedule and budget</a:t>
            </a:r>
            <a:endParaRPr lang="en-US" sz="1550" dirty="0"/>
          </a:p>
        </p:txBody>
      </p:sp>
      <p:sp>
        <p:nvSpPr>
          <p:cNvPr id="6" name="Shape 4"/>
          <p:cNvSpPr/>
          <p:nvPr/>
        </p:nvSpPr>
        <p:spPr>
          <a:xfrm>
            <a:off x="5207437" y="2730222"/>
            <a:ext cx="4215408" cy="2111335"/>
          </a:xfrm>
          <a:prstGeom prst="roundRect">
            <a:avLst>
              <a:gd name="adj" fmla="val 3948"/>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7" name="Text 5"/>
          <p:cNvSpPr/>
          <p:nvPr/>
        </p:nvSpPr>
        <p:spPr>
          <a:xfrm>
            <a:off x="5413415" y="2936200"/>
            <a:ext cx="2793802"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Embed Ethical Reviews</a:t>
            </a:r>
            <a:endParaRPr lang="en-US" sz="1950" dirty="0"/>
          </a:p>
        </p:txBody>
      </p:sp>
      <p:sp>
        <p:nvSpPr>
          <p:cNvPr id="8" name="Text 6"/>
          <p:cNvSpPr/>
          <p:nvPr/>
        </p:nvSpPr>
        <p:spPr>
          <a:xfrm>
            <a:off x="5413415" y="3365421"/>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Treat ethics like quality checks—regular, structured, and visible throughout the project lifecycle</a:t>
            </a:r>
            <a:endParaRPr lang="en-US" sz="1550" dirty="0"/>
          </a:p>
        </p:txBody>
      </p:sp>
      <p:sp>
        <p:nvSpPr>
          <p:cNvPr id="9" name="Shape 7"/>
          <p:cNvSpPr/>
          <p:nvPr/>
        </p:nvSpPr>
        <p:spPr>
          <a:xfrm>
            <a:off x="9621203" y="2730222"/>
            <a:ext cx="4215289" cy="2111335"/>
          </a:xfrm>
          <a:prstGeom prst="roundRect">
            <a:avLst>
              <a:gd name="adj" fmla="val 3948"/>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0" name="Text 8"/>
          <p:cNvSpPr/>
          <p:nvPr/>
        </p:nvSpPr>
        <p:spPr>
          <a:xfrm>
            <a:off x="9827181" y="2936200"/>
            <a:ext cx="3474839"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Foster Shared Accountability</a:t>
            </a:r>
            <a:endParaRPr lang="en-US" sz="1950" dirty="0"/>
          </a:p>
        </p:txBody>
      </p:sp>
      <p:sp>
        <p:nvSpPr>
          <p:cNvPr id="11" name="Text 9"/>
          <p:cNvSpPr/>
          <p:nvPr/>
        </p:nvSpPr>
        <p:spPr>
          <a:xfrm>
            <a:off x="9827181" y="3365421"/>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Empower teams to own not just deliverables, but outcomes that align with organizational values</a:t>
            </a:r>
            <a:endParaRPr lang="en-US" sz="1550" dirty="0"/>
          </a:p>
        </p:txBody>
      </p:sp>
      <p:sp>
        <p:nvSpPr>
          <p:cNvPr id="12" name="Shape 10"/>
          <p:cNvSpPr/>
          <p:nvPr/>
        </p:nvSpPr>
        <p:spPr>
          <a:xfrm>
            <a:off x="793790" y="5039916"/>
            <a:ext cx="6422112"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3" name="Text 11"/>
          <p:cNvSpPr/>
          <p:nvPr/>
        </p:nvSpPr>
        <p:spPr>
          <a:xfrm>
            <a:off x="999768" y="52458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Educate and Upskill</a:t>
            </a:r>
            <a:endParaRPr lang="en-US" sz="1950" dirty="0"/>
          </a:p>
        </p:txBody>
      </p:sp>
      <p:sp>
        <p:nvSpPr>
          <p:cNvPr id="14" name="Text 12"/>
          <p:cNvSpPr/>
          <p:nvPr/>
        </p:nvSpPr>
        <p:spPr>
          <a:xfrm>
            <a:off x="999768" y="5675114"/>
            <a:ext cx="6010156"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Ensure teams understand both AI literacy and ethical reasoning, preparing them for sustainable innovation</a:t>
            </a:r>
            <a:endParaRPr lang="en-US" sz="1550" dirty="0"/>
          </a:p>
        </p:txBody>
      </p:sp>
      <p:sp>
        <p:nvSpPr>
          <p:cNvPr id="15" name="Shape 13"/>
          <p:cNvSpPr/>
          <p:nvPr/>
        </p:nvSpPr>
        <p:spPr>
          <a:xfrm>
            <a:off x="7414260" y="5039916"/>
            <a:ext cx="6422231" cy="1476256"/>
          </a:xfrm>
          <a:prstGeom prst="roundRect">
            <a:avLst>
              <a:gd name="adj" fmla="val 5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6" name="Text 14"/>
          <p:cNvSpPr/>
          <p:nvPr/>
        </p:nvSpPr>
        <p:spPr>
          <a:xfrm>
            <a:off x="7620238" y="524589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Lead by Example</a:t>
            </a:r>
            <a:endParaRPr lang="en-US" sz="1950" dirty="0"/>
          </a:p>
        </p:txBody>
      </p:sp>
      <p:sp>
        <p:nvSpPr>
          <p:cNvPr id="17" name="Text 15"/>
          <p:cNvSpPr/>
          <p:nvPr/>
        </p:nvSpPr>
        <p:spPr>
          <a:xfrm>
            <a:off x="7620238" y="567511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Model transparency, inclusivity, and integrity in decision-making at all levels</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TotalTime>
  <Words>807</Words>
  <Application>Microsoft Office PowerPoint</Application>
  <PresentationFormat>Custom</PresentationFormat>
  <Paragraphs>109</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Noto Serif</vt:lpstr>
      <vt:lpstr>Noto Serif Bold</vt:lpstr>
      <vt:lpstr>Noto Serif Light</vt:lpstr>
      <vt:lpstr>Noto Serif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2025-08-25T18:03:26Z</dcterms:created>
  <dcterms:modified xsi:type="dcterms:W3CDTF">2025-08-25T18:13:24Z</dcterms:modified>
</cp:coreProperties>
</file>