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5143500" cy="9144000"/>
  <p:embeddedFontLst>
    <p:embeddedFont>
      <p:font typeface="Open Sans" panose="020B0606030504020204" pitchFamily="34" charset="0"/>
      <p:regular r:id="rId20"/>
      <p:bold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46" d="100"/>
          <a:sy n="146"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46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txBody>
          <a:bodyPr/>
          <a:lstStyle/>
          <a:p>
            <a:endParaRPr lang="en-US"/>
          </a:p>
        </p:txBody>
      </p:sp>
      <p:sp>
        <p:nvSpPr>
          <p:cNvPr id="3" name="Shape 1"/>
          <p:cNvSpPr/>
          <p:nvPr/>
        </p:nvSpPr>
        <p:spPr>
          <a:xfrm>
            <a:off x="0" y="0"/>
            <a:ext cx="9144000" cy="5143500"/>
          </a:xfrm>
          <a:prstGeom prst="rect">
            <a:avLst/>
          </a:prstGeom>
          <a:solidFill>
            <a:srgbClr val="FFFCFA"/>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7EDE9"/>
          </a:solidFill>
          <a:ln/>
        </p:spPr>
      </p:sp>
      <p:sp>
        <p:nvSpPr>
          <p:cNvPr id="3" name="Shape 1"/>
          <p:cNvSpPr/>
          <p:nvPr/>
        </p:nvSpPr>
        <p:spPr>
          <a:xfrm>
            <a:off x="0" y="0"/>
            <a:ext cx="9144000" cy="5143500"/>
          </a:xfrm>
          <a:prstGeom prst="rect">
            <a:avLst/>
          </a:prstGeom>
          <a:solidFill>
            <a:srgbClr val="FFFC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Text 0"/>
          <p:cNvSpPr/>
          <p:nvPr/>
        </p:nvSpPr>
        <p:spPr>
          <a:xfrm>
            <a:off x="496119" y="628650"/>
            <a:ext cx="5865763" cy="1162645"/>
          </a:xfrm>
          <a:prstGeom prst="rect">
            <a:avLst/>
          </a:prstGeom>
          <a:noFill/>
          <a:ln/>
        </p:spPr>
        <p:txBody>
          <a:bodyPr wrap="square" lIns="0" tIns="0" rIns="0" bIns="0" rtlCol="0" anchor="t">
            <a:normAutofit/>
          </a:bodyPr>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Beyond ChatGPT: How Retrieval-Augmented Generation (RAG) Builds Trust in Enterprise AI</a:t>
            </a:r>
            <a:endParaRPr lang="en-US" sz="2400" dirty="0"/>
          </a:p>
        </p:txBody>
      </p:sp>
      <p:sp>
        <p:nvSpPr>
          <p:cNvPr id="4" name="Text 1"/>
          <p:cNvSpPr/>
          <p:nvPr/>
        </p:nvSpPr>
        <p:spPr>
          <a:xfrm>
            <a:off x="496119" y="1977330"/>
            <a:ext cx="5865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The excitement surrounding generative AI is impossible to ignore. Organizations across nearly every industry are exploring AI-powered assistants, copilots, and automation platforms to improve productivity, accelerate decision-making, reduce operational friction, and drive digital transformation.</a:t>
            </a:r>
            <a:endParaRPr lang="en-US" sz="950" dirty="0"/>
          </a:p>
        </p:txBody>
      </p:sp>
      <p:pic>
        <p:nvPicPr>
          <p:cNvPr id="5" name="Image 1" descr="preencoded.png"/>
          <p:cNvPicPr>
            <a:picLocks noChangeAspect="1"/>
          </p:cNvPicPr>
          <p:nvPr/>
        </p:nvPicPr>
        <p:blipFill>
          <a:blip r:embed="rId4"/>
          <a:stretch>
            <a:fillRect/>
          </a:stretch>
        </p:blipFill>
        <p:spPr>
          <a:xfrm>
            <a:off x="496119" y="2712244"/>
            <a:ext cx="3630811" cy="670768"/>
          </a:xfrm>
          <a:prstGeom prst="rect">
            <a:avLst/>
          </a:prstGeom>
        </p:spPr>
      </p:pic>
      <p:sp>
        <p:nvSpPr>
          <p:cNvPr id="6" name="Text 2"/>
          <p:cNvSpPr/>
          <p:nvPr/>
        </p:nvSpPr>
        <p:spPr>
          <a:xfrm>
            <a:off x="496119" y="3522538"/>
            <a:ext cx="5865763"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#AI #GenerativeAI #RAG #RetrievalAugmentedGeneration #EnterpriseAI #ArtificialIntelligence #DigitalTransformation #AITrust #ResponsibleAI #KnowledgeManagement #BusinessTransformation #ProjectManagement #PMO #OperationalExcellence #TechnologyLeadership #MachineLearning #FutureOfWork #AIOps #HealthcareIT #CloudComputing #Leadership #Innovation #AITransformation #DataStrategy</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6119" y="605135"/>
            <a:ext cx="5614169"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3. RAG Enables Better Decision-Making</a:t>
            </a:r>
            <a:endParaRPr lang="en-US" sz="2400" dirty="0"/>
          </a:p>
        </p:txBody>
      </p:sp>
      <p:sp>
        <p:nvSpPr>
          <p:cNvPr id="3" name="Text 1"/>
          <p:cNvSpPr/>
          <p:nvPr/>
        </p:nvSpPr>
        <p:spPr>
          <a:xfrm>
            <a:off x="496119" y="1240706"/>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Organizations generate enormous amounts of information, but accessing that knowledge efficiently remains one of the most persistent operational challenges. RAG transforms scattered enterprise knowledge into conversational, on-demand intelligence.</a:t>
            </a:r>
            <a:endParaRPr lang="en-US" sz="950" dirty="0"/>
          </a:p>
        </p:txBody>
      </p:sp>
      <p:sp>
        <p:nvSpPr>
          <p:cNvPr id="4" name="Text 2"/>
          <p:cNvSpPr/>
          <p:nvPr/>
        </p:nvSpPr>
        <p:spPr>
          <a:xfrm>
            <a:off x="682154" y="1916683"/>
            <a:ext cx="796572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"What risks impacted previous ERP implementations?"  ·  "What cybersecurity controls are required for FDA submissions?"  ·  "What lessons learned exist from prior cloud migrations?"</a:t>
            </a:r>
            <a:endParaRPr lang="en-US" sz="950" dirty="0"/>
          </a:p>
        </p:txBody>
      </p:sp>
      <p:sp>
        <p:nvSpPr>
          <p:cNvPr id="5" name="Shape 3"/>
          <p:cNvSpPr/>
          <p:nvPr/>
        </p:nvSpPr>
        <p:spPr>
          <a:xfrm>
            <a:off x="496119" y="1777157"/>
            <a:ext cx="14288" cy="675977"/>
          </a:xfrm>
          <a:prstGeom prst="rect">
            <a:avLst/>
          </a:prstGeom>
          <a:solidFill>
            <a:srgbClr val="835E54"/>
          </a:solidFill>
          <a:ln/>
        </p:spPr>
        <p:txBody>
          <a:bodyPr/>
          <a:lstStyle/>
          <a:p>
            <a:endParaRPr lang="en-US"/>
          </a:p>
        </p:txBody>
      </p:sp>
      <p:sp>
        <p:nvSpPr>
          <p:cNvPr id="6" name="Text 4"/>
          <p:cNvSpPr/>
          <p:nvPr/>
        </p:nvSpPr>
        <p:spPr>
          <a:xfrm>
            <a:off x="496119" y="2592660"/>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Employees can ask natural-language questions and receive contextual, grounded responses — drawn directly from organizational knowledge — in seconds rather than hours of manual searching.</a:t>
            </a:r>
            <a:endParaRPr lang="en-US" sz="950" dirty="0"/>
          </a:p>
        </p:txBody>
      </p:sp>
      <p:pic>
        <p:nvPicPr>
          <p:cNvPr id="7" name="Image 0" descr="preencoded.png"/>
          <p:cNvPicPr>
            <a:picLocks noChangeAspect="1"/>
          </p:cNvPicPr>
          <p:nvPr/>
        </p:nvPicPr>
        <p:blipFill>
          <a:blip r:embed="rId3"/>
          <a:stretch>
            <a:fillRect/>
          </a:stretch>
        </p:blipFill>
        <p:spPr>
          <a:xfrm>
            <a:off x="496119" y="3129111"/>
            <a:ext cx="2717229" cy="496119"/>
          </a:xfrm>
          <a:prstGeom prst="rect">
            <a:avLst/>
          </a:prstGeom>
        </p:spPr>
      </p:pic>
      <p:sp>
        <p:nvSpPr>
          <p:cNvPr id="8" name="Text 5"/>
          <p:cNvSpPr/>
          <p:nvPr/>
        </p:nvSpPr>
        <p:spPr>
          <a:xfrm>
            <a:off x="620092" y="3749204"/>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Faster Decisions</a:t>
            </a:r>
            <a:endParaRPr lang="en-US" sz="1200" dirty="0"/>
          </a:p>
        </p:txBody>
      </p:sp>
      <p:sp>
        <p:nvSpPr>
          <p:cNvPr id="9" name="Text 6"/>
          <p:cNvSpPr/>
          <p:nvPr/>
        </p:nvSpPr>
        <p:spPr>
          <a:xfrm>
            <a:off x="620092" y="4017466"/>
            <a:ext cx="246928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Instant access to relevant context eliminates research delays</a:t>
            </a:r>
            <a:endParaRPr lang="en-US" sz="950" dirty="0"/>
          </a:p>
        </p:txBody>
      </p:sp>
      <p:pic>
        <p:nvPicPr>
          <p:cNvPr id="10" name="Image 1" descr="preencoded.png"/>
          <p:cNvPicPr>
            <a:picLocks noChangeAspect="1"/>
          </p:cNvPicPr>
          <p:nvPr/>
        </p:nvPicPr>
        <p:blipFill>
          <a:blip r:embed="rId4"/>
          <a:stretch>
            <a:fillRect/>
          </a:stretch>
        </p:blipFill>
        <p:spPr>
          <a:xfrm>
            <a:off x="3213348" y="3129111"/>
            <a:ext cx="2717229" cy="496119"/>
          </a:xfrm>
          <a:prstGeom prst="rect">
            <a:avLst/>
          </a:prstGeom>
        </p:spPr>
      </p:pic>
      <p:sp>
        <p:nvSpPr>
          <p:cNvPr id="11" name="Text 7"/>
          <p:cNvSpPr/>
          <p:nvPr/>
        </p:nvSpPr>
        <p:spPr>
          <a:xfrm>
            <a:off x="3337322" y="3749204"/>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Better Execution</a:t>
            </a:r>
            <a:endParaRPr lang="en-US" sz="1200" dirty="0"/>
          </a:p>
        </p:txBody>
      </p:sp>
      <p:sp>
        <p:nvSpPr>
          <p:cNvPr id="12" name="Text 8"/>
          <p:cNvSpPr/>
          <p:nvPr/>
        </p:nvSpPr>
        <p:spPr>
          <a:xfrm>
            <a:off x="3337322" y="4017466"/>
            <a:ext cx="246928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Project teams stay aligned with current standards and past learnings</a:t>
            </a:r>
            <a:endParaRPr lang="en-US" sz="950" dirty="0"/>
          </a:p>
        </p:txBody>
      </p:sp>
      <p:pic>
        <p:nvPicPr>
          <p:cNvPr id="13" name="Image 2" descr="preencoded.png"/>
          <p:cNvPicPr>
            <a:picLocks noChangeAspect="1"/>
          </p:cNvPicPr>
          <p:nvPr/>
        </p:nvPicPr>
        <p:blipFill>
          <a:blip r:embed="rId5"/>
          <a:stretch>
            <a:fillRect/>
          </a:stretch>
        </p:blipFill>
        <p:spPr>
          <a:xfrm>
            <a:off x="5930578" y="3129111"/>
            <a:ext cx="2717229" cy="496119"/>
          </a:xfrm>
          <a:prstGeom prst="rect">
            <a:avLst/>
          </a:prstGeom>
        </p:spPr>
      </p:pic>
      <p:sp>
        <p:nvSpPr>
          <p:cNvPr id="14" name="Text 9"/>
          <p:cNvSpPr/>
          <p:nvPr/>
        </p:nvSpPr>
        <p:spPr>
          <a:xfrm>
            <a:off x="6054551" y="3749204"/>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Strategic Alignment</a:t>
            </a:r>
            <a:endParaRPr lang="en-US" sz="1200" dirty="0"/>
          </a:p>
        </p:txBody>
      </p:sp>
      <p:sp>
        <p:nvSpPr>
          <p:cNvPr id="15" name="Text 10"/>
          <p:cNvSpPr/>
          <p:nvPr/>
        </p:nvSpPr>
        <p:spPr>
          <a:xfrm>
            <a:off x="6054551" y="4017466"/>
            <a:ext cx="246928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Leadership receives intelligence grounded in real operational data</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96119" y="908670"/>
            <a:ext cx="6760964"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4. RAG Supports Digital Transformation at Scale</a:t>
            </a:r>
            <a:endParaRPr lang="en-US" sz="2400" dirty="0"/>
          </a:p>
        </p:txBody>
      </p:sp>
      <p:sp>
        <p:nvSpPr>
          <p:cNvPr id="3" name="Text 1"/>
          <p:cNvSpPr/>
          <p:nvPr/>
        </p:nvSpPr>
        <p:spPr>
          <a:xfrm>
            <a:off x="496119" y="1544241"/>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Many digital transformation initiatives struggle because information remains siloed across departments, systems, and geographies. RAG helps unify organizational knowledge by enabling AI systems to retrieve intelligently across multiple repositories simultaneously.</a:t>
            </a:r>
            <a:endParaRPr lang="en-US" sz="950" dirty="0"/>
          </a:p>
        </p:txBody>
      </p:sp>
      <p:pic>
        <p:nvPicPr>
          <p:cNvPr id="4" name="Image 0" descr="preencoded.png"/>
          <p:cNvPicPr>
            <a:picLocks noChangeAspect="1"/>
          </p:cNvPicPr>
          <p:nvPr/>
        </p:nvPicPr>
        <p:blipFill>
          <a:blip r:embed="rId3"/>
          <a:stretch>
            <a:fillRect/>
          </a:stretch>
        </p:blipFill>
        <p:spPr>
          <a:xfrm>
            <a:off x="496119" y="2080692"/>
            <a:ext cx="1516038" cy="936947"/>
          </a:xfrm>
          <a:prstGeom prst="rect">
            <a:avLst/>
          </a:prstGeom>
        </p:spPr>
      </p:pic>
      <p:sp>
        <p:nvSpPr>
          <p:cNvPr id="5" name="Text 2"/>
          <p:cNvSpPr/>
          <p:nvPr/>
        </p:nvSpPr>
        <p:spPr>
          <a:xfrm>
            <a:off x="496119" y="3172644"/>
            <a:ext cx="2017737"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Enterprise AI Assistants</a:t>
            </a:r>
            <a:endParaRPr lang="en-US" sz="1200" dirty="0"/>
          </a:p>
        </p:txBody>
      </p:sp>
      <p:sp>
        <p:nvSpPr>
          <p:cNvPr id="6" name="Text 3"/>
          <p:cNvSpPr/>
          <p:nvPr/>
        </p:nvSpPr>
        <p:spPr>
          <a:xfrm>
            <a:off x="496119" y="3440906"/>
            <a:ext cx="2613868"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Organization-wide assistants that respond with knowledge drawn from approved internal sources rather than generic training data.</a:t>
            </a:r>
            <a:endParaRPr lang="en-US" sz="950" dirty="0"/>
          </a:p>
        </p:txBody>
      </p:sp>
      <p:pic>
        <p:nvPicPr>
          <p:cNvPr id="7" name="Image 1" descr="preencoded.png"/>
          <p:cNvPicPr>
            <a:picLocks noChangeAspect="1"/>
          </p:cNvPicPr>
          <p:nvPr/>
        </p:nvPicPr>
        <p:blipFill>
          <a:blip r:embed="rId4"/>
          <a:stretch>
            <a:fillRect/>
          </a:stretch>
        </p:blipFill>
        <p:spPr>
          <a:xfrm>
            <a:off x="3264991" y="2080692"/>
            <a:ext cx="1516038" cy="936947"/>
          </a:xfrm>
          <a:prstGeom prst="rect">
            <a:avLst/>
          </a:prstGeom>
        </p:spPr>
      </p:pic>
      <p:sp>
        <p:nvSpPr>
          <p:cNvPr id="8" name="Text 4"/>
          <p:cNvSpPr/>
          <p:nvPr/>
        </p:nvSpPr>
        <p:spPr>
          <a:xfrm>
            <a:off x="3264991" y="3172644"/>
            <a:ext cx="2275061"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PMO Intelligence Platforms</a:t>
            </a:r>
            <a:endParaRPr lang="en-US" sz="1200" dirty="0"/>
          </a:p>
        </p:txBody>
      </p:sp>
      <p:sp>
        <p:nvSpPr>
          <p:cNvPr id="9" name="Text 5"/>
          <p:cNvSpPr/>
          <p:nvPr/>
        </p:nvSpPr>
        <p:spPr>
          <a:xfrm>
            <a:off x="3264991" y="3440906"/>
            <a:ext cx="261394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Project offices leverage RAG to surface lessons learned, governance guidance, and risk patterns across the entire portfolio.</a:t>
            </a:r>
            <a:endParaRPr lang="en-US" sz="950" dirty="0"/>
          </a:p>
        </p:txBody>
      </p:sp>
      <p:pic>
        <p:nvPicPr>
          <p:cNvPr id="10" name="Image 2" descr="preencoded.png"/>
          <p:cNvPicPr>
            <a:picLocks noChangeAspect="1"/>
          </p:cNvPicPr>
          <p:nvPr/>
        </p:nvPicPr>
        <p:blipFill>
          <a:blip r:embed="rId5"/>
          <a:stretch>
            <a:fillRect/>
          </a:stretch>
        </p:blipFill>
        <p:spPr>
          <a:xfrm>
            <a:off x="6033939" y="2080692"/>
            <a:ext cx="1516038" cy="936947"/>
          </a:xfrm>
          <a:prstGeom prst="rect">
            <a:avLst/>
          </a:prstGeom>
        </p:spPr>
      </p:pic>
      <p:sp>
        <p:nvSpPr>
          <p:cNvPr id="11" name="Text 6"/>
          <p:cNvSpPr/>
          <p:nvPr/>
        </p:nvSpPr>
        <p:spPr>
          <a:xfrm>
            <a:off x="6033939" y="3172644"/>
            <a:ext cx="2515865"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Regulatory Knowledge Systems</a:t>
            </a:r>
            <a:endParaRPr lang="en-US" sz="1200" dirty="0"/>
          </a:p>
        </p:txBody>
      </p:sp>
      <p:sp>
        <p:nvSpPr>
          <p:cNvPr id="12" name="Text 7"/>
          <p:cNvSpPr/>
          <p:nvPr/>
        </p:nvSpPr>
        <p:spPr>
          <a:xfrm>
            <a:off x="6033939" y="3440906"/>
            <a:ext cx="261394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Compliance teams access real-time guidance grounded in current regulatory frameworks, policies, and approved procedures.</a:t>
            </a:r>
            <a:endParaRPr lang="en-US" sz="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96119" y="1212875"/>
            <a:ext cx="4496470"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Real-World Business Use Cases</a:t>
            </a:r>
            <a:endParaRPr lang="en-US" sz="2400" dirty="0"/>
          </a:p>
        </p:txBody>
      </p:sp>
      <p:sp>
        <p:nvSpPr>
          <p:cNvPr id="3" name="Text 1"/>
          <p:cNvSpPr/>
          <p:nvPr/>
        </p:nvSpPr>
        <p:spPr>
          <a:xfrm>
            <a:off x="496119" y="1848445"/>
            <a:ext cx="8608963" cy="198462"/>
          </a:xfrm>
          <a:prstGeom prst="rect">
            <a:avLst/>
          </a:prstGeom>
          <a:noFill/>
          <a:ln/>
        </p:spPr>
        <p:txBody>
          <a:bodyPr wrap="none" lIns="0" tIns="0" rIns="0" bIns="0" rtlCol="0" anchor="t"/>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RAG is already delivering measurable value across industries where trust, accuracy, and knowledge access are mission-critical.</a:t>
            </a:r>
            <a:endParaRPr lang="en-US" sz="950" dirty="0"/>
          </a:p>
        </p:txBody>
      </p:sp>
      <p:sp>
        <p:nvSpPr>
          <p:cNvPr id="4" name="Shape 2"/>
          <p:cNvSpPr/>
          <p:nvPr/>
        </p:nvSpPr>
        <p:spPr>
          <a:xfrm>
            <a:off x="406822" y="2186434"/>
            <a:ext cx="4103191" cy="1744191"/>
          </a:xfrm>
          <a:prstGeom prst="roundRect">
            <a:avLst>
              <a:gd name="adj" fmla="val 5121"/>
            </a:avLst>
          </a:prstGeom>
          <a:solidFill>
            <a:srgbClr val="835E54"/>
          </a:solidFill>
          <a:ln/>
        </p:spPr>
        <p:txBody>
          <a:bodyPr/>
          <a:lstStyle/>
          <a:p>
            <a:endParaRPr lang="en-US"/>
          </a:p>
        </p:txBody>
      </p:sp>
      <p:sp>
        <p:nvSpPr>
          <p:cNvPr id="5" name="Text 3"/>
          <p:cNvSpPr/>
          <p:nvPr/>
        </p:nvSpPr>
        <p:spPr>
          <a:xfrm>
            <a:off x="530796" y="2310408"/>
            <a:ext cx="2300064" cy="193849"/>
          </a:xfrm>
          <a:prstGeom prst="rect">
            <a:avLst/>
          </a:prstGeom>
          <a:noFill/>
          <a:ln/>
        </p:spPr>
        <p:txBody>
          <a:bodyPr wrap="none" lIns="0" tIns="0" rIns="0" bIns="0" rtlCol="0" anchor="t"/>
          <a:lstStyle/>
          <a:p>
            <a:pPr marL="0" indent="0" algn="l">
              <a:lnSpc>
                <a:spcPct val="104000"/>
              </a:lnSpc>
              <a:buNone/>
            </a:pPr>
            <a:r>
              <a:rPr lang="en-US" sz="1200" b="1" dirty="0">
                <a:solidFill>
                  <a:srgbClr val="000000"/>
                </a:solidFill>
                <a:latin typeface="Crimson Pro Bold" pitchFamily="34" charset="0"/>
                <a:ea typeface="Crimson Pro Bold" pitchFamily="34" charset="-122"/>
                <a:cs typeface="Crimson Pro Bold" pitchFamily="34" charset="-120"/>
              </a:rPr>
              <a:t>🏥</a:t>
            </a:r>
            <a:r>
              <a:rPr lang="en-US" sz="1200" b="1" dirty="0">
                <a:solidFill>
                  <a:srgbClr val="FFFFFF"/>
                </a:solidFill>
                <a:latin typeface="Crimson Pro Bold" pitchFamily="34" charset="0"/>
                <a:ea typeface="Crimson Pro Bold" pitchFamily="34" charset="-122"/>
                <a:cs typeface="Crimson Pro Bold" pitchFamily="34" charset="-120"/>
              </a:rPr>
              <a:t> Healthcare &amp; Regulatory</a:t>
            </a:r>
            <a:endParaRPr lang="en-US" sz="1200" dirty="0"/>
          </a:p>
        </p:txBody>
      </p:sp>
      <p:sp>
        <p:nvSpPr>
          <p:cNvPr id="6" name="Text 4"/>
          <p:cNvSpPr/>
          <p:nvPr/>
        </p:nvSpPr>
        <p:spPr>
          <a:xfrm>
            <a:off x="530796" y="2628230"/>
            <a:ext cx="3855244"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Open Sans" pitchFamily="34" charset="0"/>
                <a:ea typeface="Open Sans" pitchFamily="34" charset="-122"/>
                <a:cs typeface="Open Sans" pitchFamily="34" charset="-120"/>
              </a:rPr>
              <a:t>Healthcare organizations leverage RAG to support FDA documentation retrieval, cybersecurity compliance guidance, prior authorization workflows, clinical policy access, and claims intelligence. In highly regulated environments, grounded AI responses are essential for trust, safety, and auditability.</a:t>
            </a:r>
            <a:endParaRPr lang="en-US" sz="950" dirty="0"/>
          </a:p>
        </p:txBody>
      </p:sp>
      <p:sp>
        <p:nvSpPr>
          <p:cNvPr id="7" name="Text 5"/>
          <p:cNvSpPr/>
          <p:nvPr/>
        </p:nvSpPr>
        <p:spPr>
          <a:xfrm>
            <a:off x="4728046" y="2310408"/>
            <a:ext cx="2232868" cy="193849"/>
          </a:xfrm>
          <a:prstGeom prst="rect">
            <a:avLst/>
          </a:prstGeom>
          <a:noFill/>
          <a:ln/>
        </p:spPr>
        <p:txBody>
          <a:bodyPr wrap="none" lIns="0" tIns="0" rIns="0" bIns="0" rtlCol="0" anchor="t"/>
          <a:lstStyle/>
          <a:p>
            <a:pPr marL="0" indent="0" algn="l">
              <a:lnSpc>
                <a:spcPct val="104000"/>
              </a:lnSpc>
              <a:buNone/>
            </a:pPr>
            <a:r>
              <a:rPr lang="en-US" sz="1200" b="1" dirty="0">
                <a:solidFill>
                  <a:srgbClr val="000000"/>
                </a:solidFill>
                <a:latin typeface="Crimson Pro Bold" pitchFamily="34" charset="0"/>
                <a:ea typeface="Crimson Pro Bold" pitchFamily="34" charset="-122"/>
                <a:cs typeface="Crimson Pro Bold" pitchFamily="34" charset="-120"/>
              </a:rPr>
              <a:t>📋</a:t>
            </a:r>
            <a:r>
              <a:rPr lang="en-US" sz="1200" b="1" dirty="0">
                <a:solidFill>
                  <a:srgbClr val="443728"/>
                </a:solidFill>
                <a:latin typeface="Crimson Pro Bold" pitchFamily="34" charset="0"/>
                <a:ea typeface="Crimson Pro Bold" pitchFamily="34" charset="-122"/>
                <a:cs typeface="Crimson Pro Bold" pitchFamily="34" charset="-120"/>
              </a:rPr>
              <a:t> PMO &amp; Project Delivery</a:t>
            </a:r>
            <a:endParaRPr lang="en-US" sz="1200" dirty="0"/>
          </a:p>
        </p:txBody>
      </p:sp>
      <p:sp>
        <p:nvSpPr>
          <p:cNvPr id="8" name="Text 6"/>
          <p:cNvSpPr/>
          <p:nvPr/>
        </p:nvSpPr>
        <p:spPr>
          <a:xfrm>
            <a:off x="4728046" y="2628230"/>
            <a:ext cx="3924598"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Project Management Offices use RAG for lessons-learned retrieval, portfolio intelligence, governance guidance, and risk pattern analysis. Imagine a project leader asking </a:t>
            </a:r>
            <a:r>
              <a:rPr lang="en-US" sz="950" i="1" dirty="0">
                <a:solidFill>
                  <a:srgbClr val="443728"/>
                </a:solidFill>
                <a:latin typeface="Open Sans" pitchFamily="34" charset="0"/>
                <a:ea typeface="Open Sans" pitchFamily="34" charset="-122"/>
                <a:cs typeface="Open Sans" pitchFamily="34" charset="-120"/>
              </a:rPr>
              <a:t>"What dependencies caused delays in previous transformation programs?"</a:t>
            </a:r>
            <a:r>
              <a:rPr lang="en-US" sz="950" dirty="0">
                <a:solidFill>
                  <a:srgbClr val="443728"/>
                </a:solidFill>
                <a:latin typeface="Open Sans" pitchFamily="34" charset="0"/>
                <a:ea typeface="Open Sans" pitchFamily="34" charset="-122"/>
                <a:cs typeface="Open Sans" pitchFamily="34" charset="-120"/>
              </a:rPr>
              <a:t> and receiving a contextual summary within seconds — not after days of searching.</a:t>
            </a: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96119" y="1325984"/>
            <a:ext cx="4105275"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More Use Cases Driving ROI</a:t>
            </a:r>
            <a:endParaRPr lang="en-US" sz="2400" dirty="0"/>
          </a:p>
        </p:txBody>
      </p:sp>
      <p:pic>
        <p:nvPicPr>
          <p:cNvPr id="3" name="Image 0" descr="preencoded.png"/>
          <p:cNvPicPr>
            <a:picLocks noChangeAspect="1"/>
          </p:cNvPicPr>
          <p:nvPr/>
        </p:nvPicPr>
        <p:blipFill>
          <a:blip r:embed="rId3"/>
          <a:stretch>
            <a:fillRect/>
          </a:stretch>
        </p:blipFill>
        <p:spPr>
          <a:xfrm>
            <a:off x="496119" y="1961555"/>
            <a:ext cx="879574" cy="543595"/>
          </a:xfrm>
          <a:prstGeom prst="rect">
            <a:avLst/>
          </a:prstGeom>
        </p:spPr>
      </p:pic>
      <p:sp>
        <p:nvSpPr>
          <p:cNvPr id="4" name="Text 1"/>
          <p:cNvSpPr/>
          <p:nvPr/>
        </p:nvSpPr>
        <p:spPr>
          <a:xfrm>
            <a:off x="1530697" y="1961555"/>
            <a:ext cx="2367260"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Manufacturing &amp; Operations</a:t>
            </a:r>
            <a:endParaRPr lang="en-US" sz="1200" dirty="0"/>
          </a:p>
        </p:txBody>
      </p:sp>
      <p:sp>
        <p:nvSpPr>
          <p:cNvPr id="5" name="Text 2"/>
          <p:cNvSpPr/>
          <p:nvPr/>
        </p:nvSpPr>
        <p:spPr>
          <a:xfrm>
            <a:off x="1530697" y="2229817"/>
            <a:ext cx="2963763" cy="1587698"/>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Manufacturers implement RAG to improve SOP retrieval, maintenance guidance, equipment troubleshooting, and operational consistency. This is especially valuable as organizations face growing knowledge-transfer challenges from an aging workforce. Employees receive instant, accurate procedural guidance — reducing errors and downtime.</a:t>
            </a:r>
            <a:endParaRPr lang="en-US" sz="950" dirty="0"/>
          </a:p>
        </p:txBody>
      </p:sp>
      <p:pic>
        <p:nvPicPr>
          <p:cNvPr id="6" name="Image 1" descr="preencoded.png"/>
          <p:cNvPicPr>
            <a:picLocks noChangeAspect="1"/>
          </p:cNvPicPr>
          <p:nvPr/>
        </p:nvPicPr>
        <p:blipFill>
          <a:blip r:embed="rId4"/>
          <a:stretch>
            <a:fillRect/>
          </a:stretch>
        </p:blipFill>
        <p:spPr>
          <a:xfrm>
            <a:off x="4649465" y="1961555"/>
            <a:ext cx="879649" cy="543595"/>
          </a:xfrm>
          <a:prstGeom prst="rect">
            <a:avLst/>
          </a:prstGeom>
        </p:spPr>
      </p:pic>
      <p:sp>
        <p:nvSpPr>
          <p:cNvPr id="7" name="Text 3"/>
          <p:cNvSpPr/>
          <p:nvPr/>
        </p:nvSpPr>
        <p:spPr>
          <a:xfrm>
            <a:off x="5684118" y="1961555"/>
            <a:ext cx="3080668"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Customer Support &amp; Service Operations</a:t>
            </a:r>
            <a:endParaRPr lang="en-US" sz="1200" dirty="0"/>
          </a:p>
        </p:txBody>
      </p:sp>
      <p:sp>
        <p:nvSpPr>
          <p:cNvPr id="8" name="Text 4"/>
          <p:cNvSpPr/>
          <p:nvPr/>
        </p:nvSpPr>
        <p:spPr>
          <a:xfrm>
            <a:off x="5684118" y="2229817"/>
            <a:ext cx="2963763"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RAG-powered support systems improve chatbot reliability, reduce escalations, accelerate issue resolution, and enable intelligent self-service. Unlike generic AI chatbots that guess from training data, RAG systems retrieve current organizational knowledge before responding — delivering accurate, consistent answers at scale.</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Text 0"/>
          <p:cNvSpPr/>
          <p:nvPr/>
        </p:nvSpPr>
        <p:spPr>
          <a:xfrm>
            <a:off x="496119" y="664592"/>
            <a:ext cx="6276156"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RAG and the Future of Enterprise AI Copilots</a:t>
            </a:r>
            <a:endParaRPr lang="en-US" sz="2400" dirty="0"/>
          </a:p>
        </p:txBody>
      </p:sp>
      <p:sp>
        <p:nvSpPr>
          <p:cNvPr id="4" name="Text 1"/>
          <p:cNvSpPr/>
          <p:nvPr/>
        </p:nvSpPr>
        <p:spPr>
          <a:xfrm>
            <a:off x="496119" y="1238176"/>
            <a:ext cx="586576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One of the most significant trends emerging in enterprise AI is the rise of domain-specific AI copilots. Organizations are building PMO copilots, compliance copilots, healthcare assistants, operational support bots, and engineering knowledge assistants. But these systems only become genuinely valuable when employees trust the information they provide.</a:t>
            </a:r>
            <a:endParaRPr lang="en-US" sz="950" dirty="0"/>
          </a:p>
        </p:txBody>
      </p:sp>
      <p:sp>
        <p:nvSpPr>
          <p:cNvPr id="5" name="Shape 2"/>
          <p:cNvSpPr/>
          <p:nvPr/>
        </p:nvSpPr>
        <p:spPr>
          <a:xfrm>
            <a:off x="496119" y="2171551"/>
            <a:ext cx="2870895" cy="922660"/>
          </a:xfrm>
          <a:prstGeom prst="roundRect">
            <a:avLst>
              <a:gd name="adj" fmla="val 5647"/>
            </a:avLst>
          </a:prstGeom>
          <a:solidFill>
            <a:srgbClr val="EBE2E0"/>
          </a:solidFill>
          <a:ln w="4763">
            <a:solidFill>
              <a:srgbClr val="D1C8C6"/>
            </a:solidFill>
            <a:prstDash val="solid"/>
          </a:ln>
        </p:spPr>
        <p:txBody>
          <a:bodyPr/>
          <a:lstStyle/>
          <a:p>
            <a:endParaRPr lang="en-US"/>
          </a:p>
        </p:txBody>
      </p:sp>
      <p:sp>
        <p:nvSpPr>
          <p:cNvPr id="6" name="Text 3"/>
          <p:cNvSpPr/>
          <p:nvPr/>
        </p:nvSpPr>
        <p:spPr>
          <a:xfrm>
            <a:off x="624855" y="230028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PMO Copilots</a:t>
            </a:r>
            <a:endParaRPr lang="en-US" sz="1200" dirty="0"/>
          </a:p>
        </p:txBody>
      </p:sp>
      <p:sp>
        <p:nvSpPr>
          <p:cNvPr id="7" name="Text 4"/>
          <p:cNvSpPr/>
          <p:nvPr/>
        </p:nvSpPr>
        <p:spPr>
          <a:xfrm>
            <a:off x="624855" y="2568550"/>
            <a:ext cx="2613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Project intelligence grounded in portfolio history and governance frameworks</a:t>
            </a:r>
            <a:endParaRPr lang="en-US" sz="950" dirty="0"/>
          </a:p>
        </p:txBody>
      </p:sp>
      <p:sp>
        <p:nvSpPr>
          <p:cNvPr id="8" name="Shape 5"/>
          <p:cNvSpPr/>
          <p:nvPr/>
        </p:nvSpPr>
        <p:spPr>
          <a:xfrm>
            <a:off x="3490987" y="2171551"/>
            <a:ext cx="2870895" cy="922660"/>
          </a:xfrm>
          <a:prstGeom prst="roundRect">
            <a:avLst>
              <a:gd name="adj" fmla="val 5647"/>
            </a:avLst>
          </a:prstGeom>
          <a:solidFill>
            <a:srgbClr val="EBE2E0"/>
          </a:solidFill>
          <a:ln w="4763">
            <a:solidFill>
              <a:srgbClr val="D1C8C6"/>
            </a:solidFill>
            <a:prstDash val="solid"/>
          </a:ln>
        </p:spPr>
        <p:txBody>
          <a:bodyPr/>
          <a:lstStyle/>
          <a:p>
            <a:endParaRPr lang="en-US"/>
          </a:p>
        </p:txBody>
      </p:sp>
      <p:sp>
        <p:nvSpPr>
          <p:cNvPr id="9" name="Text 6"/>
          <p:cNvSpPr/>
          <p:nvPr/>
        </p:nvSpPr>
        <p:spPr>
          <a:xfrm>
            <a:off x="3619723" y="230028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Compliance Copilots</a:t>
            </a:r>
            <a:endParaRPr lang="en-US" sz="1200" dirty="0"/>
          </a:p>
        </p:txBody>
      </p:sp>
      <p:sp>
        <p:nvSpPr>
          <p:cNvPr id="10" name="Text 7"/>
          <p:cNvSpPr/>
          <p:nvPr/>
        </p:nvSpPr>
        <p:spPr>
          <a:xfrm>
            <a:off x="3619723" y="2568550"/>
            <a:ext cx="2613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Real-time regulatory guidance sourced from approved policy libraries</a:t>
            </a:r>
            <a:endParaRPr lang="en-US" sz="950" dirty="0"/>
          </a:p>
        </p:txBody>
      </p:sp>
      <p:sp>
        <p:nvSpPr>
          <p:cNvPr id="11" name="Shape 8"/>
          <p:cNvSpPr/>
          <p:nvPr/>
        </p:nvSpPr>
        <p:spPr>
          <a:xfrm>
            <a:off x="496119" y="3218185"/>
            <a:ext cx="5865763" cy="724198"/>
          </a:xfrm>
          <a:prstGeom prst="roundRect">
            <a:avLst>
              <a:gd name="adj" fmla="val 7194"/>
            </a:avLst>
          </a:prstGeom>
          <a:solidFill>
            <a:srgbClr val="EBE2E0"/>
          </a:solidFill>
          <a:ln w="4763">
            <a:solidFill>
              <a:srgbClr val="D1C8C6"/>
            </a:solidFill>
            <a:prstDash val="solid"/>
          </a:ln>
        </p:spPr>
        <p:txBody>
          <a:bodyPr/>
          <a:lstStyle/>
          <a:p>
            <a:endParaRPr lang="en-US"/>
          </a:p>
        </p:txBody>
      </p:sp>
      <p:sp>
        <p:nvSpPr>
          <p:cNvPr id="12" name="Text 9"/>
          <p:cNvSpPr/>
          <p:nvPr/>
        </p:nvSpPr>
        <p:spPr>
          <a:xfrm>
            <a:off x="624855" y="3346921"/>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Operational Bots</a:t>
            </a:r>
            <a:endParaRPr lang="en-US" sz="1200" dirty="0"/>
          </a:p>
        </p:txBody>
      </p:sp>
      <p:sp>
        <p:nvSpPr>
          <p:cNvPr id="13" name="Text 10"/>
          <p:cNvSpPr/>
          <p:nvPr/>
        </p:nvSpPr>
        <p:spPr>
          <a:xfrm>
            <a:off x="624855" y="3615184"/>
            <a:ext cx="6065490" cy="198462"/>
          </a:xfrm>
          <a:prstGeom prst="rect">
            <a:avLst/>
          </a:prstGeom>
          <a:noFill/>
          <a:ln/>
        </p:spPr>
        <p:txBody>
          <a:bodyPr wrap="none" lIns="0" tIns="0" rIns="0" bIns="0" rtlCol="0" anchor="t"/>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Workflow support grounded in current SOPs and operational procedures</a:t>
            </a:r>
            <a:endParaRPr lang="en-US" sz="950" dirty="0"/>
          </a:p>
        </p:txBody>
      </p:sp>
      <p:sp>
        <p:nvSpPr>
          <p:cNvPr id="14" name="Text 11"/>
          <p:cNvSpPr/>
          <p:nvPr/>
        </p:nvSpPr>
        <p:spPr>
          <a:xfrm>
            <a:off x="496119" y="4081909"/>
            <a:ext cx="5865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RAG is increasingly becoming the foundational architecture that makes trustworthy AI copilots possible at enterprise scale.</a:t>
            </a: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72901" y="352648"/>
            <a:ext cx="8246938" cy="369466"/>
          </a:xfrm>
          <a:prstGeom prst="rect">
            <a:avLst/>
          </a:prstGeom>
          <a:noFill/>
          <a:ln/>
        </p:spPr>
        <p:txBody>
          <a:bodyPr wrap="none" lIns="0" tIns="0" rIns="0" bIns="0" rtlCol="0" anchor="t"/>
          <a:lstStyle/>
          <a:p>
            <a:pPr marL="0" indent="0" algn="l">
              <a:lnSpc>
                <a:spcPct val="104000"/>
              </a:lnSpc>
              <a:buNone/>
            </a:pPr>
            <a:r>
              <a:rPr lang="en-US" sz="2300" b="1" dirty="0">
                <a:solidFill>
                  <a:srgbClr val="443728"/>
                </a:solidFill>
                <a:latin typeface="Crimson Pro Bold" pitchFamily="34" charset="0"/>
                <a:ea typeface="Crimson Pro Bold" pitchFamily="34" charset="-122"/>
                <a:cs typeface="Crimson Pro Bold" pitchFamily="34" charset="-120"/>
              </a:rPr>
              <a:t>Successful AI Transformation Requires More Than Technology</a:t>
            </a:r>
            <a:endParaRPr lang="en-US" sz="2300" dirty="0"/>
          </a:p>
        </p:txBody>
      </p:sp>
      <p:sp>
        <p:nvSpPr>
          <p:cNvPr id="3" name="Text 1"/>
          <p:cNvSpPr/>
          <p:nvPr/>
        </p:nvSpPr>
        <p:spPr>
          <a:xfrm>
            <a:off x="472901" y="947440"/>
            <a:ext cx="8198197" cy="369391"/>
          </a:xfrm>
          <a:prstGeom prst="rect">
            <a:avLst/>
          </a:prstGeom>
          <a:noFill/>
          <a:ln/>
        </p:spPr>
        <p:txBody>
          <a:bodyPr wrap="square" lIns="0" tIns="0" rIns="0" bIns="0" rtlCol="0" anchor="t">
            <a:normAutofit/>
          </a:bodyPr>
          <a:lstStyle/>
          <a:p>
            <a:pPr marL="0" indent="0" algn="l">
              <a:lnSpc>
                <a:spcPct val="130000"/>
              </a:lnSpc>
              <a:buNone/>
            </a:pPr>
            <a:r>
              <a:rPr lang="en-US" sz="900" dirty="0">
                <a:solidFill>
                  <a:srgbClr val="443728"/>
                </a:solidFill>
                <a:latin typeface="Open Sans" pitchFamily="34" charset="0"/>
                <a:ea typeface="Open Sans" pitchFamily="34" charset="-122"/>
                <a:cs typeface="Open Sans" pitchFamily="34" charset="-120"/>
              </a:rPr>
              <a:t>Technology alone will not guarantee successful AI adoption. The organizations that achieve lasting value from enterprise AI will be those that combine intelligent architectures with the organizational foundations that enable trust.</a:t>
            </a:r>
            <a:endParaRPr lang="en-US" sz="900" dirty="0"/>
          </a:p>
        </p:txBody>
      </p:sp>
      <p:sp>
        <p:nvSpPr>
          <p:cNvPr id="4" name="Text 2"/>
          <p:cNvSpPr/>
          <p:nvPr/>
        </p:nvSpPr>
        <p:spPr>
          <a:xfrm>
            <a:off x="472901" y="1544910"/>
            <a:ext cx="1866081" cy="184696"/>
          </a:xfrm>
          <a:prstGeom prst="rect">
            <a:avLst/>
          </a:prstGeom>
          <a:noFill/>
          <a:ln/>
        </p:spPr>
        <p:txBody>
          <a:bodyPr wrap="none" lIns="0" tIns="0" rIns="0" bIns="0" rtlCol="0" anchor="t"/>
          <a:lstStyle/>
          <a:p>
            <a:pPr marL="0" indent="0" algn="l">
              <a:lnSpc>
                <a:spcPct val="130000"/>
              </a:lnSpc>
              <a:buNone/>
            </a:pPr>
            <a:endParaRPr lang="en-US" sz="900" dirty="0"/>
          </a:p>
        </p:txBody>
      </p:sp>
      <p:pic>
        <p:nvPicPr>
          <p:cNvPr id="5" name="Image 0" descr="preencoded.png"/>
          <p:cNvPicPr>
            <a:picLocks noChangeAspect="1"/>
          </p:cNvPicPr>
          <p:nvPr/>
        </p:nvPicPr>
        <p:blipFill>
          <a:blip r:embed="rId3"/>
          <a:stretch>
            <a:fillRect/>
          </a:stretch>
        </p:blipFill>
        <p:spPr>
          <a:xfrm>
            <a:off x="2249612" y="1570286"/>
            <a:ext cx="4654153" cy="2597646"/>
          </a:xfrm>
          <a:prstGeom prst="rect">
            <a:avLst/>
          </a:prstGeom>
        </p:spPr>
      </p:pic>
      <p:pic>
        <p:nvPicPr>
          <p:cNvPr id="6" name="Image 1" descr="preencoded.png"/>
          <p:cNvPicPr>
            <a:picLocks noChangeAspect="1"/>
          </p:cNvPicPr>
          <p:nvPr/>
        </p:nvPicPr>
        <p:blipFill>
          <a:blip r:embed="rId4"/>
          <a:stretch>
            <a:fillRect/>
          </a:stretch>
        </p:blipFill>
        <p:spPr>
          <a:xfrm>
            <a:off x="2249612" y="1570286"/>
            <a:ext cx="4654153" cy="2597646"/>
          </a:xfrm>
          <a:prstGeom prst="rect">
            <a:avLst/>
          </a:prstGeom>
        </p:spPr>
      </p:pic>
      <p:sp>
        <p:nvSpPr>
          <p:cNvPr id="7" name="Text 3"/>
          <p:cNvSpPr/>
          <p:nvPr/>
        </p:nvSpPr>
        <p:spPr>
          <a:xfrm>
            <a:off x="7271668" y="1544910"/>
            <a:ext cx="1866081" cy="184696"/>
          </a:xfrm>
          <a:prstGeom prst="rect">
            <a:avLst/>
          </a:prstGeom>
          <a:noFill/>
          <a:ln/>
        </p:spPr>
        <p:txBody>
          <a:bodyPr wrap="none" lIns="0" tIns="0" rIns="0" bIns="0" rtlCol="0" anchor="t"/>
          <a:lstStyle/>
          <a:p>
            <a:pPr marL="0" indent="0" algn="l">
              <a:lnSpc>
                <a:spcPct val="130000"/>
              </a:lnSpc>
              <a:buNone/>
            </a:pPr>
            <a:endParaRPr lang="en-US" sz="900" dirty="0"/>
          </a:p>
        </p:txBody>
      </p:sp>
      <p:sp>
        <p:nvSpPr>
          <p:cNvPr id="8" name="Text 4"/>
          <p:cNvSpPr/>
          <p:nvPr/>
        </p:nvSpPr>
        <p:spPr>
          <a:xfrm>
            <a:off x="472901" y="4421386"/>
            <a:ext cx="8198197" cy="369391"/>
          </a:xfrm>
          <a:prstGeom prst="rect">
            <a:avLst/>
          </a:prstGeom>
          <a:noFill/>
          <a:ln/>
        </p:spPr>
        <p:txBody>
          <a:bodyPr wrap="square" lIns="0" tIns="0" rIns="0" bIns="0" rtlCol="0" anchor="t">
            <a:normAutofit/>
          </a:bodyPr>
          <a:lstStyle/>
          <a:p>
            <a:pPr marL="0" indent="0" algn="l">
              <a:lnSpc>
                <a:spcPct val="130000"/>
              </a:lnSpc>
              <a:buNone/>
            </a:pPr>
            <a:r>
              <a:rPr lang="en-US" sz="900" dirty="0">
                <a:solidFill>
                  <a:srgbClr val="443728"/>
                </a:solidFill>
                <a:latin typeface="Open Sans" pitchFamily="34" charset="0"/>
                <a:ea typeface="Open Sans" pitchFamily="34" charset="-122"/>
                <a:cs typeface="Open Sans" pitchFamily="34" charset="-120"/>
              </a:rPr>
              <a:t>AI transformation is as much about organizational trust as it is about technical capability. The organizations that succeed will combine strong governance, trusted data, and human-centered adoption strategies with intelligent AI architectures like RAG.</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80640" y="420886"/>
            <a:ext cx="7156921" cy="375493"/>
          </a:xfrm>
          <a:prstGeom prst="rect">
            <a:avLst/>
          </a:prstGeom>
          <a:noFill/>
          <a:ln/>
        </p:spPr>
        <p:txBody>
          <a:bodyPr wrap="none" lIns="0" tIns="0" rIns="0" bIns="0" rtlCol="0" anchor="t"/>
          <a:lstStyle/>
          <a:p>
            <a:pPr marL="0" indent="0" algn="l">
              <a:lnSpc>
                <a:spcPct val="104000"/>
              </a:lnSpc>
              <a:buNone/>
            </a:pPr>
            <a:r>
              <a:rPr lang="en-US" sz="2350" b="1" dirty="0">
                <a:solidFill>
                  <a:srgbClr val="443728"/>
                </a:solidFill>
                <a:latin typeface="Crimson Pro Bold" pitchFamily="34" charset="0"/>
                <a:ea typeface="Crimson Pro Bold" pitchFamily="34" charset="-122"/>
                <a:cs typeface="Crimson Pro Bold" pitchFamily="34" charset="-120"/>
              </a:rPr>
              <a:t>Why RAG May Become Foundational to Enterprise AI</a:t>
            </a:r>
            <a:endParaRPr lang="en-US" sz="2350" dirty="0"/>
          </a:p>
        </p:txBody>
      </p:sp>
      <p:sp>
        <p:nvSpPr>
          <p:cNvPr id="3" name="Text 1"/>
          <p:cNvSpPr/>
          <p:nvPr/>
        </p:nvSpPr>
        <p:spPr>
          <a:xfrm>
            <a:off x="480640" y="1029146"/>
            <a:ext cx="8182719"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443728"/>
                </a:solidFill>
                <a:latin typeface="Open Sans" pitchFamily="34" charset="0"/>
                <a:ea typeface="Open Sans" pitchFamily="34" charset="-122"/>
                <a:cs typeface="Open Sans" pitchFamily="34" charset="-120"/>
              </a:rPr>
              <a:t>As organizations mature in their AI journeys, a critical insight is emerging: the future of enterprise AI is not simply about generating content — it is about delivering </a:t>
            </a:r>
            <a:r>
              <a:rPr lang="en-US" sz="900" b="1" dirty="0">
                <a:solidFill>
                  <a:srgbClr val="443728"/>
                </a:solidFill>
                <a:latin typeface="Open Sans" pitchFamily="34" charset="0"/>
                <a:ea typeface="Open Sans" pitchFamily="34" charset="-122"/>
                <a:cs typeface="Open Sans" pitchFamily="34" charset="-120"/>
              </a:rPr>
              <a:t>trusted intelligence</a:t>
            </a:r>
            <a:r>
              <a:rPr lang="en-US" sz="900" dirty="0">
                <a:solidFill>
                  <a:srgbClr val="443728"/>
                </a:solidFill>
                <a:latin typeface="Open Sans" pitchFamily="34" charset="0"/>
                <a:ea typeface="Open Sans" pitchFamily="34" charset="-122"/>
                <a:cs typeface="Open Sans" pitchFamily="34" charset="-120"/>
              </a:rPr>
              <a:t>.</a:t>
            </a:r>
            <a:endParaRPr lang="en-US" sz="900" dirty="0"/>
          </a:p>
        </p:txBody>
      </p:sp>
      <p:sp>
        <p:nvSpPr>
          <p:cNvPr id="4" name="Text 2"/>
          <p:cNvSpPr/>
          <p:nvPr/>
        </p:nvSpPr>
        <p:spPr>
          <a:xfrm>
            <a:off x="1000497" y="1891382"/>
            <a:ext cx="1502122" cy="187747"/>
          </a:xfrm>
          <a:prstGeom prst="rect">
            <a:avLst/>
          </a:prstGeom>
          <a:noFill/>
          <a:ln/>
        </p:spPr>
        <p:txBody>
          <a:bodyPr wrap="none" lIns="0" tIns="0" rIns="0" bIns="0" rtlCol="0" anchor="t"/>
          <a:lstStyle/>
          <a:p>
            <a:pPr marL="0" indent="0" algn="r">
              <a:lnSpc>
                <a:spcPct val="104000"/>
              </a:lnSpc>
              <a:buNone/>
            </a:pPr>
            <a:r>
              <a:rPr lang="en-US" sz="1150" b="1" dirty="0">
                <a:solidFill>
                  <a:srgbClr val="443728"/>
                </a:solidFill>
                <a:latin typeface="Crimson Pro Bold" pitchFamily="34" charset="0"/>
                <a:ea typeface="Crimson Pro Bold" pitchFamily="34" charset="-122"/>
                <a:cs typeface="Crimson Pro Bold" pitchFamily="34" charset="-120"/>
              </a:rPr>
              <a:t>AI Reasoning</a:t>
            </a:r>
            <a:endParaRPr lang="en-US" sz="1150" dirty="0"/>
          </a:p>
        </p:txBody>
      </p:sp>
      <p:sp>
        <p:nvSpPr>
          <p:cNvPr id="5" name="Text 3"/>
          <p:cNvSpPr/>
          <p:nvPr/>
        </p:nvSpPr>
        <p:spPr>
          <a:xfrm>
            <a:off x="480640" y="2148929"/>
            <a:ext cx="2479179" cy="378470"/>
          </a:xfrm>
          <a:prstGeom prst="rect">
            <a:avLst/>
          </a:prstGeom>
          <a:noFill/>
          <a:ln/>
        </p:spPr>
        <p:txBody>
          <a:bodyPr wrap="square" lIns="0" tIns="0" rIns="0" bIns="0" rtlCol="0" anchor="t">
            <a:normAutofit/>
          </a:bodyPr>
          <a:lstStyle/>
          <a:p>
            <a:pPr marL="0" indent="0" algn="r">
              <a:lnSpc>
                <a:spcPct val="131000"/>
              </a:lnSpc>
              <a:buNone/>
            </a:pPr>
            <a:r>
              <a:rPr lang="en-US" sz="900" dirty="0">
                <a:solidFill>
                  <a:srgbClr val="443728"/>
                </a:solidFill>
                <a:latin typeface="Open Sans" pitchFamily="34" charset="0"/>
                <a:ea typeface="Open Sans" pitchFamily="34" charset="-122"/>
                <a:cs typeface="Open Sans" pitchFamily="34" charset="-120"/>
              </a:rPr>
              <a:t>Advanced language understanding and contextual inference</a:t>
            </a:r>
            <a:endParaRPr lang="en-US" sz="900" dirty="0"/>
          </a:p>
        </p:txBody>
      </p:sp>
      <p:pic>
        <p:nvPicPr>
          <p:cNvPr id="6" name="Image 0" descr="preencoded.png"/>
          <p:cNvPicPr>
            <a:picLocks noChangeAspect="1"/>
          </p:cNvPicPr>
          <p:nvPr/>
        </p:nvPicPr>
        <p:blipFill>
          <a:blip r:embed="rId3"/>
          <a:stretch>
            <a:fillRect/>
          </a:stretch>
        </p:blipFill>
        <p:spPr>
          <a:xfrm>
            <a:off x="3140050" y="1538511"/>
            <a:ext cx="2863900" cy="2863900"/>
          </a:xfrm>
          <a:prstGeom prst="rect">
            <a:avLst/>
          </a:prstGeom>
        </p:spPr>
      </p:pic>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05659" y="2060414"/>
            <a:ext cx="179784" cy="179784"/>
          </a:xfrm>
          <a:prstGeom prst="rect">
            <a:avLst/>
          </a:prstGeom>
        </p:spPr>
      </p:pic>
      <p:sp>
        <p:nvSpPr>
          <p:cNvPr id="8" name="Text 4"/>
          <p:cNvSpPr/>
          <p:nvPr/>
        </p:nvSpPr>
        <p:spPr>
          <a:xfrm>
            <a:off x="6184181" y="1891382"/>
            <a:ext cx="1959322" cy="187747"/>
          </a:xfrm>
          <a:prstGeom prst="rect">
            <a:avLst/>
          </a:prstGeom>
          <a:noFill/>
          <a:ln/>
        </p:spPr>
        <p:txBody>
          <a:bodyPr wrap="none" lIns="0" tIns="0" rIns="0" bIns="0" rtlCol="0" anchor="t"/>
          <a:lstStyle/>
          <a:p>
            <a:pPr marL="0" indent="0" algn="l">
              <a:lnSpc>
                <a:spcPct val="104000"/>
              </a:lnSpc>
              <a:buNone/>
            </a:pPr>
            <a:r>
              <a:rPr lang="en-US" sz="1150" b="1" dirty="0">
                <a:solidFill>
                  <a:srgbClr val="443728"/>
                </a:solidFill>
                <a:latin typeface="Crimson Pro Bold" pitchFamily="34" charset="0"/>
                <a:ea typeface="Crimson Pro Bold" pitchFamily="34" charset="-122"/>
                <a:cs typeface="Crimson Pro Bold" pitchFamily="34" charset="-120"/>
              </a:rPr>
              <a:t>Enterprise Knowledge</a:t>
            </a:r>
            <a:endParaRPr lang="en-US" sz="1150" dirty="0"/>
          </a:p>
        </p:txBody>
      </p:sp>
      <p:sp>
        <p:nvSpPr>
          <p:cNvPr id="9" name="Text 5"/>
          <p:cNvSpPr/>
          <p:nvPr/>
        </p:nvSpPr>
        <p:spPr>
          <a:xfrm>
            <a:off x="6184181" y="2148929"/>
            <a:ext cx="2479179"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443728"/>
                </a:solidFill>
                <a:latin typeface="Open Sans" pitchFamily="34" charset="0"/>
                <a:ea typeface="Open Sans" pitchFamily="34" charset="-122"/>
                <a:cs typeface="Open Sans" pitchFamily="34" charset="-120"/>
              </a:rPr>
              <a:t>Grounded in real organizational documentation and policies</a:t>
            </a:r>
            <a:endParaRPr lang="en-US" sz="900" dirty="0"/>
          </a:p>
        </p:txBody>
      </p:sp>
      <p:pic>
        <p:nvPicPr>
          <p:cNvPr id="10" name="Image 2" descr="preencoded.png"/>
          <p:cNvPicPr>
            <a:picLocks noChangeAspect="1"/>
          </p:cNvPicPr>
          <p:nvPr/>
        </p:nvPicPr>
        <p:blipFill>
          <a:blip r:embed="rId5"/>
          <a:stretch>
            <a:fillRect/>
          </a:stretch>
        </p:blipFill>
        <p:spPr>
          <a:xfrm>
            <a:off x="3140050" y="1538511"/>
            <a:ext cx="2863900" cy="2863900"/>
          </a:xfrm>
          <a:prstGeom prst="rect">
            <a:avLst/>
          </a:prstGeom>
        </p:spPr>
      </p:pic>
      <p:pic>
        <p:nvPicPr>
          <p:cNvPr id="1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02114" y="2304120"/>
            <a:ext cx="179784" cy="179784"/>
          </a:xfrm>
          <a:prstGeom prst="rect">
            <a:avLst/>
          </a:prstGeom>
        </p:spPr>
      </p:pic>
      <p:sp>
        <p:nvSpPr>
          <p:cNvPr id="12" name="Text 6"/>
          <p:cNvSpPr/>
          <p:nvPr/>
        </p:nvSpPr>
        <p:spPr>
          <a:xfrm>
            <a:off x="6184181" y="3413447"/>
            <a:ext cx="1959322" cy="187747"/>
          </a:xfrm>
          <a:prstGeom prst="rect">
            <a:avLst/>
          </a:prstGeom>
          <a:noFill/>
          <a:ln/>
        </p:spPr>
        <p:txBody>
          <a:bodyPr wrap="none" lIns="0" tIns="0" rIns="0" bIns="0" rtlCol="0" anchor="t"/>
          <a:lstStyle/>
          <a:p>
            <a:pPr marL="0" indent="0" algn="l">
              <a:lnSpc>
                <a:spcPct val="104000"/>
              </a:lnSpc>
              <a:buNone/>
            </a:pPr>
            <a:r>
              <a:rPr lang="en-US" sz="1150" b="1" dirty="0">
                <a:solidFill>
                  <a:srgbClr val="443728"/>
                </a:solidFill>
                <a:latin typeface="Crimson Pro Bold" pitchFamily="34" charset="0"/>
                <a:ea typeface="Crimson Pro Bold" pitchFamily="34" charset="-122"/>
                <a:cs typeface="Crimson Pro Bold" pitchFamily="34" charset="-120"/>
              </a:rPr>
              <a:t>Real-Time Retrieval</a:t>
            </a:r>
            <a:endParaRPr lang="en-US" sz="1150" dirty="0"/>
          </a:p>
        </p:txBody>
      </p:sp>
      <p:sp>
        <p:nvSpPr>
          <p:cNvPr id="13" name="Text 7"/>
          <p:cNvSpPr/>
          <p:nvPr/>
        </p:nvSpPr>
        <p:spPr>
          <a:xfrm>
            <a:off x="6184181" y="3670995"/>
            <a:ext cx="2479179"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443728"/>
                </a:solidFill>
                <a:latin typeface="Open Sans" pitchFamily="34" charset="0"/>
                <a:ea typeface="Open Sans" pitchFamily="34" charset="-122"/>
                <a:cs typeface="Open Sans" pitchFamily="34" charset="-120"/>
              </a:rPr>
              <a:t>Current information accessed dynamically at the moment of query</a:t>
            </a:r>
            <a:endParaRPr lang="en-US" sz="900" dirty="0"/>
          </a:p>
        </p:txBody>
      </p:sp>
      <p:pic>
        <p:nvPicPr>
          <p:cNvPr id="14" name="Image 4" descr="preencoded.png"/>
          <p:cNvPicPr>
            <a:picLocks noChangeAspect="1"/>
          </p:cNvPicPr>
          <p:nvPr/>
        </p:nvPicPr>
        <p:blipFill>
          <a:blip r:embed="rId7"/>
          <a:stretch>
            <a:fillRect/>
          </a:stretch>
        </p:blipFill>
        <p:spPr>
          <a:xfrm>
            <a:off x="3140050" y="1538511"/>
            <a:ext cx="2863900" cy="2863900"/>
          </a:xfrm>
          <a:prstGeom prst="rect">
            <a:avLst/>
          </a:prstGeom>
        </p:spPr>
      </p:pic>
      <p:pic>
        <p:nvPicPr>
          <p:cNvPr id="1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058408" y="3700574"/>
            <a:ext cx="179784" cy="179784"/>
          </a:xfrm>
          <a:prstGeom prst="rect">
            <a:avLst/>
          </a:prstGeom>
        </p:spPr>
      </p:pic>
      <p:sp>
        <p:nvSpPr>
          <p:cNvPr id="16" name="Text 8"/>
          <p:cNvSpPr/>
          <p:nvPr/>
        </p:nvSpPr>
        <p:spPr>
          <a:xfrm>
            <a:off x="676052" y="3413447"/>
            <a:ext cx="1826568" cy="187747"/>
          </a:xfrm>
          <a:prstGeom prst="rect">
            <a:avLst/>
          </a:prstGeom>
          <a:noFill/>
          <a:ln/>
        </p:spPr>
        <p:txBody>
          <a:bodyPr wrap="none" lIns="0" tIns="0" rIns="0" bIns="0" rtlCol="0" anchor="t"/>
          <a:lstStyle/>
          <a:p>
            <a:pPr marL="0" indent="0" algn="r">
              <a:lnSpc>
                <a:spcPct val="104000"/>
              </a:lnSpc>
              <a:buNone/>
            </a:pPr>
            <a:r>
              <a:rPr lang="en-US" sz="1150" b="1" dirty="0">
                <a:solidFill>
                  <a:srgbClr val="443728"/>
                </a:solidFill>
                <a:latin typeface="Crimson Pro Bold" pitchFamily="34" charset="0"/>
                <a:ea typeface="Crimson Pro Bold" pitchFamily="34" charset="-122"/>
                <a:cs typeface="Crimson Pro Bold" pitchFamily="34" charset="-120"/>
              </a:rPr>
              <a:t>Governance &amp; Explainability</a:t>
            </a:r>
            <a:endParaRPr lang="en-US" sz="1150" dirty="0"/>
          </a:p>
        </p:txBody>
      </p:sp>
      <p:sp>
        <p:nvSpPr>
          <p:cNvPr id="17" name="Text 9"/>
          <p:cNvSpPr/>
          <p:nvPr/>
        </p:nvSpPr>
        <p:spPr>
          <a:xfrm>
            <a:off x="480640" y="3670995"/>
            <a:ext cx="2479179" cy="378470"/>
          </a:xfrm>
          <a:prstGeom prst="rect">
            <a:avLst/>
          </a:prstGeom>
          <a:noFill/>
          <a:ln/>
        </p:spPr>
        <p:txBody>
          <a:bodyPr wrap="square" lIns="0" tIns="0" rIns="0" bIns="0" rtlCol="0" anchor="t">
            <a:normAutofit/>
          </a:bodyPr>
          <a:lstStyle/>
          <a:p>
            <a:pPr marL="0" indent="0" algn="r">
              <a:lnSpc>
                <a:spcPct val="131000"/>
              </a:lnSpc>
              <a:buNone/>
            </a:pPr>
            <a:r>
              <a:rPr lang="en-US" sz="900" dirty="0">
                <a:solidFill>
                  <a:srgbClr val="443728"/>
                </a:solidFill>
                <a:latin typeface="Open Sans" pitchFamily="34" charset="0"/>
                <a:ea typeface="Open Sans" pitchFamily="34" charset="-122"/>
                <a:cs typeface="Open Sans" pitchFamily="34" charset="-120"/>
              </a:rPr>
              <a:t>Auditable, traceable responses that satisfy regulatory and leadership requirements</a:t>
            </a:r>
            <a:endParaRPr lang="en-US" sz="900" dirty="0"/>
          </a:p>
        </p:txBody>
      </p:sp>
      <p:pic>
        <p:nvPicPr>
          <p:cNvPr id="18" name="Image 6" descr="preencoded.png"/>
          <p:cNvPicPr>
            <a:picLocks noChangeAspect="1"/>
          </p:cNvPicPr>
          <p:nvPr/>
        </p:nvPicPr>
        <p:blipFill>
          <a:blip r:embed="rId9"/>
          <a:stretch>
            <a:fillRect/>
          </a:stretch>
        </p:blipFill>
        <p:spPr>
          <a:xfrm>
            <a:off x="3140050" y="1538511"/>
            <a:ext cx="2863900" cy="2863900"/>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661953" y="3456868"/>
            <a:ext cx="179784" cy="179784"/>
          </a:xfrm>
          <a:prstGeom prst="rect">
            <a:avLst/>
          </a:prstGeom>
        </p:spPr>
      </p:pic>
      <p:sp>
        <p:nvSpPr>
          <p:cNvPr id="20" name="Text 10"/>
          <p:cNvSpPr/>
          <p:nvPr/>
        </p:nvSpPr>
        <p:spPr>
          <a:xfrm>
            <a:off x="480640" y="4533305"/>
            <a:ext cx="8639919" cy="189235"/>
          </a:xfrm>
          <a:prstGeom prst="rect">
            <a:avLst/>
          </a:prstGeom>
          <a:noFill/>
          <a:ln/>
        </p:spPr>
        <p:txBody>
          <a:bodyPr wrap="none" lIns="0" tIns="0" rIns="0" bIns="0" rtlCol="0" anchor="t"/>
          <a:lstStyle/>
          <a:p>
            <a:pPr marL="0" indent="0" algn="l">
              <a:lnSpc>
                <a:spcPct val="131000"/>
              </a:lnSpc>
              <a:buNone/>
            </a:pPr>
            <a:r>
              <a:rPr lang="en-US" sz="900" dirty="0">
                <a:solidFill>
                  <a:srgbClr val="443728"/>
                </a:solidFill>
                <a:latin typeface="Open Sans" pitchFamily="34" charset="0"/>
                <a:ea typeface="Open Sans" pitchFamily="34" charset="-122"/>
                <a:cs typeface="Open Sans" pitchFamily="34" charset="-120"/>
              </a:rPr>
              <a:t>That combination of capability and trust may ultimately become the most important competitive advantage organizations can build in the AI era.</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96119" y="504379"/>
            <a:ext cx="3558332"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Final Thoughts</a:t>
            </a:r>
            <a:endParaRPr lang="en-US" sz="2400" dirty="0"/>
          </a:p>
        </p:txBody>
      </p:sp>
      <p:sp>
        <p:nvSpPr>
          <p:cNvPr id="3" name="Text 1"/>
          <p:cNvSpPr/>
          <p:nvPr/>
        </p:nvSpPr>
        <p:spPr>
          <a:xfrm>
            <a:off x="496119" y="1139949"/>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Generative AI has created tremendous excitement, but long-term enterprise value depends on more than impressive conversations. The question has shifted.</a:t>
            </a:r>
            <a:endParaRPr lang="en-US" sz="950" dirty="0"/>
          </a:p>
        </p:txBody>
      </p:sp>
      <p:sp>
        <p:nvSpPr>
          <p:cNvPr id="4" name="Text 2"/>
          <p:cNvSpPr/>
          <p:nvPr/>
        </p:nvSpPr>
        <p:spPr>
          <a:xfrm>
            <a:off x="496119" y="1800374"/>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The Old Question</a:t>
            </a:r>
            <a:endParaRPr lang="en-US" sz="1200" dirty="0"/>
          </a:p>
        </p:txBody>
      </p:sp>
      <p:sp>
        <p:nvSpPr>
          <p:cNvPr id="5" name="Text 3"/>
          <p:cNvSpPr/>
          <p:nvPr/>
        </p:nvSpPr>
        <p:spPr>
          <a:xfrm>
            <a:off x="682154" y="2133749"/>
            <a:ext cx="4195763" cy="198462"/>
          </a:xfrm>
          <a:prstGeom prst="rect">
            <a:avLst/>
          </a:prstGeom>
          <a:noFill/>
          <a:ln/>
        </p:spPr>
        <p:txBody>
          <a:bodyPr wrap="none" lIns="0" tIns="0" rIns="0" bIns="0" rtlCol="0" anchor="t"/>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"Can AI generate answers?"</a:t>
            </a:r>
            <a:endParaRPr lang="en-US" sz="950" dirty="0"/>
          </a:p>
        </p:txBody>
      </p:sp>
      <p:sp>
        <p:nvSpPr>
          <p:cNvPr id="6" name="Shape 4"/>
          <p:cNvSpPr/>
          <p:nvPr/>
        </p:nvSpPr>
        <p:spPr>
          <a:xfrm>
            <a:off x="496119" y="2133749"/>
            <a:ext cx="14288" cy="198462"/>
          </a:xfrm>
          <a:prstGeom prst="rect">
            <a:avLst/>
          </a:prstGeom>
          <a:solidFill>
            <a:srgbClr val="835E54"/>
          </a:solidFill>
          <a:ln/>
        </p:spPr>
        <p:txBody>
          <a:bodyPr/>
          <a:lstStyle/>
          <a:p>
            <a:endParaRPr lang="en-US"/>
          </a:p>
        </p:txBody>
      </p:sp>
      <p:sp>
        <p:nvSpPr>
          <p:cNvPr id="7" name="Text 5"/>
          <p:cNvSpPr/>
          <p:nvPr/>
        </p:nvSpPr>
        <p:spPr>
          <a:xfrm>
            <a:off x="496119" y="2471738"/>
            <a:ext cx="3924598"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Early AI adoption was driven by the novelty of conversational capability — impressive demos that sparked imagination but rarely survived contact with enterprise complexity.</a:t>
            </a:r>
            <a:endParaRPr lang="en-US" sz="950" dirty="0"/>
          </a:p>
        </p:txBody>
      </p:sp>
      <p:sp>
        <p:nvSpPr>
          <p:cNvPr id="8" name="Shape 6"/>
          <p:cNvSpPr/>
          <p:nvPr/>
        </p:nvSpPr>
        <p:spPr>
          <a:xfrm>
            <a:off x="4638749" y="1676400"/>
            <a:ext cx="4103191" cy="2097732"/>
          </a:xfrm>
          <a:prstGeom prst="roundRect">
            <a:avLst>
              <a:gd name="adj" fmla="val 4258"/>
            </a:avLst>
          </a:prstGeom>
          <a:solidFill>
            <a:srgbClr val="835E54"/>
          </a:solidFill>
          <a:ln/>
        </p:spPr>
        <p:txBody>
          <a:bodyPr/>
          <a:lstStyle/>
          <a:p>
            <a:endParaRPr lang="en-US"/>
          </a:p>
        </p:txBody>
      </p:sp>
      <p:sp>
        <p:nvSpPr>
          <p:cNvPr id="9" name="Text 7"/>
          <p:cNvSpPr/>
          <p:nvPr/>
        </p:nvSpPr>
        <p:spPr>
          <a:xfrm>
            <a:off x="4762723" y="1800374"/>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Crimson Pro Bold" pitchFamily="34" charset="0"/>
                <a:ea typeface="Crimson Pro Bold" pitchFamily="34" charset="-122"/>
                <a:cs typeface="Crimson Pro Bold" pitchFamily="34" charset="-120"/>
              </a:rPr>
              <a:t>The Right Question</a:t>
            </a:r>
            <a:endParaRPr lang="en-US" sz="1200" dirty="0"/>
          </a:p>
        </p:txBody>
      </p:sp>
      <p:sp>
        <p:nvSpPr>
          <p:cNvPr id="10" name="Text 8"/>
          <p:cNvSpPr/>
          <p:nvPr/>
        </p:nvSpPr>
        <p:spPr>
          <a:xfrm>
            <a:off x="4948758" y="2133749"/>
            <a:ext cx="3669209"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Open Sans" pitchFamily="34" charset="0"/>
                <a:ea typeface="Open Sans" pitchFamily="34" charset="-122"/>
                <a:cs typeface="Open Sans" pitchFamily="34" charset="-120"/>
              </a:rPr>
              <a:t>"Can employees trust those answers enough to use AI as part of daily decision-making?"</a:t>
            </a:r>
            <a:endParaRPr lang="en-US" sz="950" dirty="0"/>
          </a:p>
        </p:txBody>
      </p:sp>
      <p:sp>
        <p:nvSpPr>
          <p:cNvPr id="11" name="Shape 9"/>
          <p:cNvSpPr/>
          <p:nvPr/>
        </p:nvSpPr>
        <p:spPr>
          <a:xfrm>
            <a:off x="4762723" y="2133749"/>
            <a:ext cx="14288" cy="396925"/>
          </a:xfrm>
          <a:prstGeom prst="rect">
            <a:avLst/>
          </a:prstGeom>
          <a:solidFill>
            <a:srgbClr val="835E54"/>
          </a:solidFill>
          <a:ln/>
        </p:spPr>
        <p:txBody>
          <a:bodyPr/>
          <a:lstStyle/>
          <a:p>
            <a:endParaRPr lang="en-US"/>
          </a:p>
        </p:txBody>
      </p:sp>
      <p:sp>
        <p:nvSpPr>
          <p:cNvPr id="12" name="Text 10"/>
          <p:cNvSpPr/>
          <p:nvPr/>
        </p:nvSpPr>
        <p:spPr>
          <a:xfrm>
            <a:off x="4762723" y="2670200"/>
            <a:ext cx="3855244"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Open Sans" pitchFamily="34" charset="0"/>
                <a:ea typeface="Open Sans" pitchFamily="34" charset="-122"/>
                <a:cs typeface="Open Sans" pitchFamily="34" charset="-120"/>
              </a:rPr>
              <a:t>Retrieval-Augmented Generation is helping organizations move closer to that future — by building AI systems that understand business context, retrieve trusted information, reduce hallucinations, support governance, and improve operational decision-making.</a:t>
            </a:r>
            <a:endParaRPr lang="en-US" sz="950" dirty="0"/>
          </a:p>
        </p:txBody>
      </p:sp>
      <p:sp>
        <p:nvSpPr>
          <p:cNvPr id="13" name="Shape 11"/>
          <p:cNvSpPr/>
          <p:nvPr/>
        </p:nvSpPr>
        <p:spPr>
          <a:xfrm>
            <a:off x="496119" y="3913659"/>
            <a:ext cx="8151763" cy="725463"/>
          </a:xfrm>
          <a:prstGeom prst="roundRect">
            <a:avLst>
              <a:gd name="adj" fmla="val 7182"/>
            </a:avLst>
          </a:prstGeom>
          <a:solidFill>
            <a:srgbClr val="B6FCB8"/>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620092" y="4102968"/>
            <a:ext cx="155004" cy="123974"/>
          </a:xfrm>
          <a:prstGeom prst="rect">
            <a:avLst/>
          </a:prstGeom>
        </p:spPr>
      </p:pic>
      <p:sp>
        <p:nvSpPr>
          <p:cNvPr id="15" name="Text 12"/>
          <p:cNvSpPr/>
          <p:nvPr/>
        </p:nvSpPr>
        <p:spPr>
          <a:xfrm>
            <a:off x="899071" y="4068589"/>
            <a:ext cx="7624837"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Open Sans" pitchFamily="34" charset="0"/>
                <a:ea typeface="Open Sans" pitchFamily="34" charset="-122"/>
                <a:cs typeface="Open Sans" pitchFamily="34" charset="-120"/>
              </a:rPr>
              <a:t>For digital transformation leaders, RAG represents one of the most important architectural decisions in building enterprise AI that employees will actually trust and use.</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958602"/>
            <a:ext cx="5731073"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The Questions Every Executive Is Asking</a:t>
            </a:r>
            <a:endParaRPr lang="en-US" sz="2400" dirty="0"/>
          </a:p>
        </p:txBody>
      </p:sp>
      <p:sp>
        <p:nvSpPr>
          <p:cNvPr id="3" name="Text 1"/>
          <p:cNvSpPr/>
          <p:nvPr/>
        </p:nvSpPr>
        <p:spPr>
          <a:xfrm>
            <a:off x="496119" y="1594172"/>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As organizations move from AI experimentation into real-world implementation, leaders are focused on measurable outcomes. But a critical challenge is emerging that threatens to stall progress.</a:t>
            </a:r>
            <a:endParaRPr lang="en-US" sz="950" dirty="0"/>
          </a:p>
        </p:txBody>
      </p:sp>
      <p:sp>
        <p:nvSpPr>
          <p:cNvPr id="4" name="Shape 2"/>
          <p:cNvSpPr/>
          <p:nvPr/>
        </p:nvSpPr>
        <p:spPr>
          <a:xfrm>
            <a:off x="406822" y="2130623"/>
            <a:ext cx="3764979" cy="2054275"/>
          </a:xfrm>
          <a:prstGeom prst="roundRect">
            <a:avLst>
              <a:gd name="adj" fmla="val 4348"/>
            </a:avLst>
          </a:prstGeom>
          <a:solidFill>
            <a:srgbClr val="835E54"/>
          </a:solidFill>
          <a:ln/>
        </p:spPr>
        <p:txBody>
          <a:bodyPr/>
          <a:lstStyle/>
          <a:p>
            <a:endParaRPr lang="en-US"/>
          </a:p>
        </p:txBody>
      </p:sp>
      <p:sp>
        <p:nvSpPr>
          <p:cNvPr id="5" name="Text 3"/>
          <p:cNvSpPr/>
          <p:nvPr/>
        </p:nvSpPr>
        <p:spPr>
          <a:xfrm>
            <a:off x="530796" y="2254597"/>
            <a:ext cx="2893442"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Crimson Pro Bold" pitchFamily="34" charset="0"/>
                <a:ea typeface="Crimson Pro Bold" pitchFamily="34" charset="-122"/>
                <a:cs typeface="Crimson Pro Bold" pitchFamily="34" charset="-120"/>
              </a:rPr>
              <a:t>The Questions Driving AI Investment</a:t>
            </a:r>
            <a:endParaRPr lang="en-US" sz="1200" dirty="0"/>
          </a:p>
        </p:txBody>
      </p:sp>
      <p:sp>
        <p:nvSpPr>
          <p:cNvPr id="6" name="Text 4"/>
          <p:cNvSpPr/>
          <p:nvPr/>
        </p:nvSpPr>
        <p:spPr>
          <a:xfrm>
            <a:off x="530796" y="2572420"/>
            <a:ext cx="3517032" cy="923999"/>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How can AI improve operational efficiency?</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Can AI reduce manual, repetitive work?</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How do we scale knowledge across the enterprise?</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Can AI help us make faster, smarter decisions?</a:t>
            </a:r>
            <a:endParaRPr lang="en-US" sz="950" dirty="0"/>
          </a:p>
        </p:txBody>
      </p:sp>
      <p:sp>
        <p:nvSpPr>
          <p:cNvPr id="7" name="Text 5"/>
          <p:cNvSpPr/>
          <p:nvPr/>
        </p:nvSpPr>
        <p:spPr>
          <a:xfrm>
            <a:off x="4389834" y="2254597"/>
            <a:ext cx="2997101"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The Adoption Barrier No One Expected</a:t>
            </a:r>
            <a:endParaRPr lang="en-US" sz="1200" dirty="0"/>
          </a:p>
        </p:txBody>
      </p:sp>
      <p:sp>
        <p:nvSpPr>
          <p:cNvPr id="8" name="Text 6"/>
          <p:cNvSpPr/>
          <p:nvPr/>
        </p:nvSpPr>
        <p:spPr>
          <a:xfrm>
            <a:off x="4389834" y="2572420"/>
            <a:ext cx="4262735"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Employees do not trust AI systems that provide inconsistent, inaccurate, or unverifiable answers. If employees, regulators, project teams, or business leaders cannot trust the output, adoption will stall — regardless of how impressive the technology appears.</a:t>
            </a:r>
            <a:endParaRPr lang="en-US" sz="950" dirty="0"/>
          </a:p>
        </p:txBody>
      </p:sp>
      <p:sp>
        <p:nvSpPr>
          <p:cNvPr id="9" name="Text 7"/>
          <p:cNvSpPr/>
          <p:nvPr/>
        </p:nvSpPr>
        <p:spPr>
          <a:xfrm>
            <a:off x="4389834" y="3477890"/>
            <a:ext cx="426273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This is where </a:t>
            </a:r>
            <a:r>
              <a:rPr lang="en-US" sz="950" b="1" dirty="0">
                <a:solidFill>
                  <a:srgbClr val="443728"/>
                </a:solidFill>
                <a:latin typeface="Open Sans" pitchFamily="34" charset="0"/>
                <a:ea typeface="Open Sans" pitchFamily="34" charset="-122"/>
                <a:cs typeface="Open Sans" pitchFamily="34" charset="-120"/>
              </a:rPr>
              <a:t>Retrieval-Augmented Generation (RAG)</a:t>
            </a:r>
            <a:r>
              <a:rPr lang="en-US" sz="950" dirty="0">
                <a:solidFill>
                  <a:srgbClr val="443728"/>
                </a:solidFill>
                <a:latin typeface="Open Sans" pitchFamily="34" charset="0"/>
                <a:ea typeface="Open Sans" pitchFamily="34" charset="-122"/>
                <a:cs typeface="Open Sans" pitchFamily="34" charset="-120"/>
              </a:rPr>
              <a:t> is changing the conversation. RAG may ultimately become the missing link between AI experimentation and true enterprise transformation.</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96119" y="505048"/>
            <a:ext cx="4716661"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The Enterprise AI Trust Problem</a:t>
            </a:r>
            <a:endParaRPr lang="en-US" sz="2400" dirty="0"/>
          </a:p>
        </p:txBody>
      </p:sp>
      <p:sp>
        <p:nvSpPr>
          <p:cNvPr id="3" name="Text 1"/>
          <p:cNvSpPr/>
          <p:nvPr/>
        </p:nvSpPr>
        <p:spPr>
          <a:xfrm>
            <a:off x="496119" y="1140619"/>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One of the biggest misconceptions about generative AI is that conversational capability automatically creates business value. It does not. In enterprise environments, </a:t>
            </a:r>
            <a:r>
              <a:rPr lang="en-US" sz="950" b="1" dirty="0">
                <a:solidFill>
                  <a:srgbClr val="443728"/>
                </a:solidFill>
                <a:latin typeface="Open Sans" pitchFamily="34" charset="0"/>
                <a:ea typeface="Open Sans" pitchFamily="34" charset="-122"/>
                <a:cs typeface="Open Sans" pitchFamily="34" charset="-120"/>
              </a:rPr>
              <a:t>trust matters more than novelty</a:t>
            </a:r>
            <a:r>
              <a:rPr lang="en-US" sz="950" dirty="0">
                <a:solidFill>
                  <a:srgbClr val="443728"/>
                </a:solidFill>
                <a:latin typeface="Open Sans" pitchFamily="34" charset="0"/>
                <a:ea typeface="Open Sans" pitchFamily="34" charset="-122"/>
                <a:cs typeface="Open Sans" pitchFamily="34" charset="-120"/>
              </a:rPr>
              <a:t>. Without it, AI adoption struggles to move beyond isolated experimentation.</a:t>
            </a:r>
            <a:endParaRPr lang="en-US" sz="950" dirty="0"/>
          </a:p>
        </p:txBody>
      </p:sp>
      <p:sp>
        <p:nvSpPr>
          <p:cNvPr id="4" name="Shape 2"/>
          <p:cNvSpPr/>
          <p:nvPr/>
        </p:nvSpPr>
        <p:spPr>
          <a:xfrm>
            <a:off x="496119" y="1677070"/>
            <a:ext cx="4013895" cy="1418704"/>
          </a:xfrm>
          <a:prstGeom prst="roundRect">
            <a:avLst>
              <a:gd name="adj" fmla="val 3672"/>
            </a:avLst>
          </a:prstGeom>
          <a:solidFill>
            <a:srgbClr val="EBE2E0"/>
          </a:solidFill>
          <a:ln w="4763">
            <a:solidFill>
              <a:srgbClr val="D1C8C6"/>
            </a:solidFill>
            <a:prstDash val="solid"/>
          </a:ln>
        </p:spPr>
        <p:txBody>
          <a:bodyPr/>
          <a:lstStyle/>
          <a:p>
            <a:endParaRPr lang="en-US"/>
          </a:p>
        </p:txBody>
      </p:sp>
      <p:sp>
        <p:nvSpPr>
          <p:cNvPr id="5" name="Shape 3"/>
          <p:cNvSpPr/>
          <p:nvPr/>
        </p:nvSpPr>
        <p:spPr>
          <a:xfrm>
            <a:off x="624855" y="1805806"/>
            <a:ext cx="372070" cy="372070"/>
          </a:xfrm>
          <a:prstGeom prst="roundRect">
            <a:avLst>
              <a:gd name="adj" fmla="val 15358477"/>
            </a:avLst>
          </a:prstGeom>
          <a:solidFill>
            <a:srgbClr val="835E54"/>
          </a:solidFill>
          <a:ln/>
        </p:spPr>
        <p:txBody>
          <a:bodyPr/>
          <a:lstStyle/>
          <a:p>
            <a:endParaRPr lang="en-US"/>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7174" y="1908051"/>
            <a:ext cx="167432" cy="167432"/>
          </a:xfrm>
          <a:prstGeom prst="rect">
            <a:avLst/>
          </a:prstGeom>
        </p:spPr>
      </p:pic>
      <p:sp>
        <p:nvSpPr>
          <p:cNvPr id="7" name="Text 4"/>
          <p:cNvSpPr/>
          <p:nvPr/>
        </p:nvSpPr>
        <p:spPr>
          <a:xfrm>
            <a:off x="624855" y="2301850"/>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Accuracy</a:t>
            </a:r>
            <a:endParaRPr lang="en-US" sz="1200" dirty="0"/>
          </a:p>
        </p:txBody>
      </p:sp>
      <p:sp>
        <p:nvSpPr>
          <p:cNvPr id="8" name="Text 5"/>
          <p:cNvSpPr/>
          <p:nvPr/>
        </p:nvSpPr>
        <p:spPr>
          <a:xfrm>
            <a:off x="624855" y="2570113"/>
            <a:ext cx="3756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Employees need confidence that AI provides correct, reliable information every time.</a:t>
            </a:r>
            <a:endParaRPr lang="en-US" sz="950" dirty="0"/>
          </a:p>
        </p:txBody>
      </p:sp>
      <p:sp>
        <p:nvSpPr>
          <p:cNvPr id="9" name="Shape 6"/>
          <p:cNvSpPr/>
          <p:nvPr/>
        </p:nvSpPr>
        <p:spPr>
          <a:xfrm>
            <a:off x="4633987" y="1677070"/>
            <a:ext cx="4013895" cy="1418704"/>
          </a:xfrm>
          <a:prstGeom prst="roundRect">
            <a:avLst>
              <a:gd name="adj" fmla="val 3672"/>
            </a:avLst>
          </a:prstGeom>
          <a:solidFill>
            <a:srgbClr val="EBE2E0"/>
          </a:solidFill>
          <a:ln w="4763">
            <a:solidFill>
              <a:srgbClr val="D1C8C6"/>
            </a:solidFill>
            <a:prstDash val="solid"/>
          </a:ln>
        </p:spPr>
        <p:txBody>
          <a:bodyPr/>
          <a:lstStyle/>
          <a:p>
            <a:endParaRPr lang="en-US"/>
          </a:p>
        </p:txBody>
      </p:sp>
      <p:sp>
        <p:nvSpPr>
          <p:cNvPr id="10" name="Shape 7"/>
          <p:cNvSpPr/>
          <p:nvPr/>
        </p:nvSpPr>
        <p:spPr>
          <a:xfrm>
            <a:off x="4762723" y="1805806"/>
            <a:ext cx="372070" cy="372070"/>
          </a:xfrm>
          <a:prstGeom prst="roundRect">
            <a:avLst>
              <a:gd name="adj" fmla="val 15358477"/>
            </a:avLst>
          </a:prstGeom>
          <a:solidFill>
            <a:srgbClr val="835E54"/>
          </a:solidFill>
          <a:ln/>
        </p:spPr>
        <p:txBody>
          <a:bodyPr/>
          <a:lstStyle/>
          <a:p>
            <a:endParaRPr lang="en-US"/>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65043" y="1908051"/>
            <a:ext cx="167432" cy="167432"/>
          </a:xfrm>
          <a:prstGeom prst="rect">
            <a:avLst/>
          </a:prstGeom>
        </p:spPr>
      </p:pic>
      <p:sp>
        <p:nvSpPr>
          <p:cNvPr id="12" name="Text 8"/>
          <p:cNvSpPr/>
          <p:nvPr/>
        </p:nvSpPr>
        <p:spPr>
          <a:xfrm>
            <a:off x="4762723" y="2301850"/>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Currency</a:t>
            </a:r>
            <a:endParaRPr lang="en-US" sz="1200" dirty="0"/>
          </a:p>
        </p:txBody>
      </p:sp>
      <p:sp>
        <p:nvSpPr>
          <p:cNvPr id="13" name="Text 9"/>
          <p:cNvSpPr/>
          <p:nvPr/>
        </p:nvSpPr>
        <p:spPr>
          <a:xfrm>
            <a:off x="4762723" y="2570113"/>
            <a:ext cx="3756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Responses must reflect current data, policies, and documentation — not outdated training snapshots.</a:t>
            </a:r>
            <a:endParaRPr lang="en-US" sz="950" dirty="0"/>
          </a:p>
        </p:txBody>
      </p:sp>
      <p:sp>
        <p:nvSpPr>
          <p:cNvPr id="14" name="Shape 10"/>
          <p:cNvSpPr/>
          <p:nvPr/>
        </p:nvSpPr>
        <p:spPr>
          <a:xfrm>
            <a:off x="496119" y="3219748"/>
            <a:ext cx="4013895" cy="1418704"/>
          </a:xfrm>
          <a:prstGeom prst="roundRect">
            <a:avLst>
              <a:gd name="adj" fmla="val 3672"/>
            </a:avLst>
          </a:prstGeom>
          <a:solidFill>
            <a:srgbClr val="EBE2E0"/>
          </a:solidFill>
          <a:ln w="4763">
            <a:solidFill>
              <a:srgbClr val="D1C8C6"/>
            </a:solidFill>
            <a:prstDash val="solid"/>
          </a:ln>
        </p:spPr>
        <p:txBody>
          <a:bodyPr/>
          <a:lstStyle/>
          <a:p>
            <a:endParaRPr lang="en-US"/>
          </a:p>
        </p:txBody>
      </p:sp>
      <p:sp>
        <p:nvSpPr>
          <p:cNvPr id="15" name="Shape 11"/>
          <p:cNvSpPr/>
          <p:nvPr/>
        </p:nvSpPr>
        <p:spPr>
          <a:xfrm>
            <a:off x="624855" y="3348484"/>
            <a:ext cx="372070" cy="372070"/>
          </a:xfrm>
          <a:prstGeom prst="roundRect">
            <a:avLst>
              <a:gd name="adj" fmla="val 15358477"/>
            </a:avLst>
          </a:prstGeom>
          <a:solidFill>
            <a:srgbClr val="835E54"/>
          </a:solidFill>
          <a:ln/>
        </p:spPr>
        <p:txBody>
          <a:bodyPr/>
          <a:lstStyle/>
          <a:p>
            <a:endParaRPr lang="en-US"/>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7174" y="3450729"/>
            <a:ext cx="167432" cy="167432"/>
          </a:xfrm>
          <a:prstGeom prst="rect">
            <a:avLst/>
          </a:prstGeom>
        </p:spPr>
      </p:pic>
      <p:sp>
        <p:nvSpPr>
          <p:cNvPr id="17" name="Text 12"/>
          <p:cNvSpPr/>
          <p:nvPr/>
        </p:nvSpPr>
        <p:spPr>
          <a:xfrm>
            <a:off x="624855" y="384452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Governance</a:t>
            </a:r>
            <a:endParaRPr lang="en-US" sz="1200" dirty="0"/>
          </a:p>
        </p:txBody>
      </p:sp>
      <p:sp>
        <p:nvSpPr>
          <p:cNvPr id="18" name="Text 13"/>
          <p:cNvSpPr/>
          <p:nvPr/>
        </p:nvSpPr>
        <p:spPr>
          <a:xfrm>
            <a:off x="624855" y="4112791"/>
            <a:ext cx="3756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AI systems must follow established standards and respect organizational security boundaries.</a:t>
            </a:r>
            <a:endParaRPr lang="en-US" sz="950" dirty="0"/>
          </a:p>
        </p:txBody>
      </p:sp>
      <p:sp>
        <p:nvSpPr>
          <p:cNvPr id="19" name="Shape 14"/>
          <p:cNvSpPr/>
          <p:nvPr/>
        </p:nvSpPr>
        <p:spPr>
          <a:xfrm>
            <a:off x="4633987" y="3219748"/>
            <a:ext cx="4013895" cy="1418704"/>
          </a:xfrm>
          <a:prstGeom prst="roundRect">
            <a:avLst>
              <a:gd name="adj" fmla="val 3672"/>
            </a:avLst>
          </a:prstGeom>
          <a:solidFill>
            <a:srgbClr val="EBE2E0"/>
          </a:solidFill>
          <a:ln w="4763">
            <a:solidFill>
              <a:srgbClr val="D1C8C6"/>
            </a:solidFill>
            <a:prstDash val="solid"/>
          </a:ln>
        </p:spPr>
        <p:txBody>
          <a:bodyPr/>
          <a:lstStyle/>
          <a:p>
            <a:endParaRPr lang="en-US"/>
          </a:p>
        </p:txBody>
      </p:sp>
      <p:sp>
        <p:nvSpPr>
          <p:cNvPr id="20" name="Shape 15"/>
          <p:cNvSpPr/>
          <p:nvPr/>
        </p:nvSpPr>
        <p:spPr>
          <a:xfrm>
            <a:off x="4762723" y="3348484"/>
            <a:ext cx="372070" cy="372070"/>
          </a:xfrm>
          <a:prstGeom prst="roundRect">
            <a:avLst>
              <a:gd name="adj" fmla="val 15358477"/>
            </a:avLst>
          </a:prstGeom>
          <a:solidFill>
            <a:srgbClr val="835E54"/>
          </a:solidFill>
          <a:ln/>
        </p:spPr>
        <p:txBody>
          <a:bodyPr/>
          <a:lstStyle/>
          <a:p>
            <a:endParaRPr lang="en-US"/>
          </a:p>
        </p:txBody>
      </p:sp>
      <p:pic>
        <p:nvPicPr>
          <p:cNvPr id="2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65043" y="3450729"/>
            <a:ext cx="167432" cy="167432"/>
          </a:xfrm>
          <a:prstGeom prst="rect">
            <a:avLst/>
          </a:prstGeom>
        </p:spPr>
      </p:pic>
      <p:sp>
        <p:nvSpPr>
          <p:cNvPr id="22" name="Text 16"/>
          <p:cNvSpPr/>
          <p:nvPr/>
        </p:nvSpPr>
        <p:spPr>
          <a:xfrm>
            <a:off x="4762723" y="384452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Explainability</a:t>
            </a:r>
            <a:endParaRPr lang="en-US" sz="1200" dirty="0"/>
          </a:p>
        </p:txBody>
      </p:sp>
      <p:sp>
        <p:nvSpPr>
          <p:cNvPr id="23" name="Text 17"/>
          <p:cNvSpPr/>
          <p:nvPr/>
        </p:nvSpPr>
        <p:spPr>
          <a:xfrm>
            <a:off x="4762723" y="4112791"/>
            <a:ext cx="37564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Users and auditors need to understand where AI responses originate and how they were generated.</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6119" y="727695"/>
            <a:ext cx="7421984"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Why Traditional AI Models Create Business Concerns</a:t>
            </a:r>
            <a:endParaRPr lang="en-US" sz="2400" dirty="0"/>
          </a:p>
        </p:txBody>
      </p:sp>
      <p:sp>
        <p:nvSpPr>
          <p:cNvPr id="3" name="Text 1"/>
          <p:cNvSpPr/>
          <p:nvPr/>
        </p:nvSpPr>
        <p:spPr>
          <a:xfrm>
            <a:off x="496119" y="1363266"/>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Large Language Models are powerful, but they were not originally designed to operate inside complex enterprise environments. Most public AI systems are trained on generalized, publicly available information — leaving significant gaps in enterprise applicability.</a:t>
            </a:r>
            <a:endParaRPr lang="en-US" sz="950" dirty="0"/>
          </a:p>
        </p:txBody>
      </p:sp>
      <p:sp>
        <p:nvSpPr>
          <p:cNvPr id="4" name="Text 2"/>
          <p:cNvSpPr/>
          <p:nvPr/>
        </p:nvSpPr>
        <p:spPr>
          <a:xfrm>
            <a:off x="496119" y="2023690"/>
            <a:ext cx="224581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What LLMs Are Trained On</a:t>
            </a:r>
            <a:endParaRPr lang="en-US" sz="1200" dirty="0"/>
          </a:p>
        </p:txBody>
      </p:sp>
      <p:sp>
        <p:nvSpPr>
          <p:cNvPr id="5" name="Text 3"/>
          <p:cNvSpPr/>
          <p:nvPr/>
        </p:nvSpPr>
        <p:spPr>
          <a:xfrm>
            <a:off x="496119" y="2341513"/>
            <a:ext cx="3924598" cy="682154"/>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443728"/>
                </a:solidFill>
                <a:latin typeface="Open Sans" pitchFamily="34" charset="0"/>
                <a:ea typeface="Open Sans" pitchFamily="34" charset="-122"/>
                <a:cs typeface="Open Sans" pitchFamily="34" charset="-120"/>
              </a:rPr>
              <a:t>Websites and public articles</a:t>
            </a:r>
            <a:endParaRPr lang="en-US" sz="950" dirty="0"/>
          </a:p>
          <a:p>
            <a:pPr marL="342900" indent="-342900" algn="l">
              <a:lnSpc>
                <a:spcPct val="133000"/>
              </a:lnSpc>
              <a:buSzPct val="100000"/>
              <a:buChar char="•"/>
            </a:pPr>
            <a:r>
              <a:rPr lang="en-US" sz="950" dirty="0">
                <a:solidFill>
                  <a:srgbClr val="443728"/>
                </a:solidFill>
                <a:latin typeface="Open Sans" pitchFamily="34" charset="0"/>
                <a:ea typeface="Open Sans" pitchFamily="34" charset="-122"/>
                <a:cs typeface="Open Sans" pitchFamily="34" charset="-120"/>
              </a:rPr>
              <a:t>Books and academic datasets</a:t>
            </a:r>
            <a:endParaRPr lang="en-US" sz="950" dirty="0"/>
          </a:p>
          <a:p>
            <a:pPr marL="342900" indent="-342900" algn="l">
              <a:lnSpc>
                <a:spcPct val="133000"/>
              </a:lnSpc>
              <a:buSzPct val="100000"/>
              <a:buChar char="•"/>
            </a:pPr>
            <a:r>
              <a:rPr lang="en-US" sz="950" dirty="0">
                <a:solidFill>
                  <a:srgbClr val="443728"/>
                </a:solidFill>
                <a:latin typeface="Open Sans" pitchFamily="34" charset="0"/>
                <a:ea typeface="Open Sans" pitchFamily="34" charset="-122"/>
                <a:cs typeface="Open Sans" pitchFamily="34" charset="-120"/>
              </a:rPr>
              <a:t>General-purpose knowledge repositories</a:t>
            </a:r>
            <a:endParaRPr lang="en-US" sz="950" dirty="0"/>
          </a:p>
        </p:txBody>
      </p:sp>
      <p:sp>
        <p:nvSpPr>
          <p:cNvPr id="6" name="Shape 4"/>
          <p:cNvSpPr/>
          <p:nvPr/>
        </p:nvSpPr>
        <p:spPr>
          <a:xfrm>
            <a:off x="4638749" y="1899717"/>
            <a:ext cx="4103191" cy="1651025"/>
          </a:xfrm>
          <a:prstGeom prst="roundRect">
            <a:avLst>
              <a:gd name="adj" fmla="val 5410"/>
            </a:avLst>
          </a:prstGeom>
          <a:solidFill>
            <a:srgbClr val="835E54"/>
          </a:solidFill>
          <a:ln/>
        </p:spPr>
        <p:txBody>
          <a:bodyPr/>
          <a:lstStyle/>
          <a:p>
            <a:endParaRPr lang="en-US"/>
          </a:p>
        </p:txBody>
      </p:sp>
      <p:sp>
        <p:nvSpPr>
          <p:cNvPr id="7" name="Text 5"/>
          <p:cNvSpPr/>
          <p:nvPr/>
        </p:nvSpPr>
        <p:spPr>
          <a:xfrm>
            <a:off x="4762723" y="2023690"/>
            <a:ext cx="2046312"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Crimson Pro Bold" pitchFamily="34" charset="0"/>
                <a:ea typeface="Crimson Pro Bold" pitchFamily="34" charset="-122"/>
                <a:cs typeface="Crimson Pro Bold" pitchFamily="34" charset="-120"/>
              </a:rPr>
              <a:t>What LLMs Don't Know</a:t>
            </a:r>
            <a:endParaRPr lang="en-US" sz="1200" dirty="0"/>
          </a:p>
        </p:txBody>
      </p:sp>
      <p:sp>
        <p:nvSpPr>
          <p:cNvPr id="8" name="Text 6"/>
          <p:cNvSpPr/>
          <p:nvPr/>
        </p:nvSpPr>
        <p:spPr>
          <a:xfrm>
            <a:off x="4762723" y="2341513"/>
            <a:ext cx="3855244" cy="1165845"/>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Internal business processes and workflows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Company policies and approved procedures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Regulatory and compliance frameworks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Current project documentation</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Enterprise knowledge repositories</a:t>
            </a:r>
            <a:endParaRPr lang="en-US" sz="950" dirty="0"/>
          </a:p>
        </p:txBody>
      </p:sp>
      <p:sp>
        <p:nvSpPr>
          <p:cNvPr id="9" name="Shape 7"/>
          <p:cNvSpPr/>
          <p:nvPr/>
        </p:nvSpPr>
        <p:spPr>
          <a:xfrm>
            <a:off x="496119" y="3690268"/>
            <a:ext cx="8151763" cy="725463"/>
          </a:xfrm>
          <a:prstGeom prst="roundRect">
            <a:avLst>
              <a:gd name="adj" fmla="val 7182"/>
            </a:avLst>
          </a:prstGeom>
          <a:solidFill>
            <a:srgbClr val="FCF2B5"/>
          </a:solidFill>
          <a:ln/>
        </p:spPr>
        <p:txBody>
          <a:bodyPr/>
          <a:lstStyle/>
          <a:p>
            <a:endParaRPr lang="en-US"/>
          </a:p>
        </p:txBody>
      </p:sp>
      <p:pic>
        <p:nvPicPr>
          <p:cNvPr id="10" name="Image 0" descr="preencoded.png"/>
          <p:cNvPicPr>
            <a:picLocks noChangeAspect="1"/>
          </p:cNvPicPr>
          <p:nvPr/>
        </p:nvPicPr>
        <p:blipFill>
          <a:blip r:embed="rId3"/>
          <a:stretch>
            <a:fillRect/>
          </a:stretch>
        </p:blipFill>
        <p:spPr>
          <a:xfrm>
            <a:off x="620092" y="3879577"/>
            <a:ext cx="155004" cy="123974"/>
          </a:xfrm>
          <a:prstGeom prst="rect">
            <a:avLst/>
          </a:prstGeom>
        </p:spPr>
      </p:pic>
      <p:sp>
        <p:nvSpPr>
          <p:cNvPr id="11" name="Text 8"/>
          <p:cNvSpPr/>
          <p:nvPr/>
        </p:nvSpPr>
        <p:spPr>
          <a:xfrm>
            <a:off x="899071" y="3845198"/>
            <a:ext cx="7624837"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Open Sans" pitchFamily="34" charset="0"/>
                <a:ea typeface="Open Sans" pitchFamily="34" charset="-122"/>
                <a:cs typeface="Open Sans" pitchFamily="34" charset="-120"/>
              </a:rPr>
              <a:t>This knowledge gap creates measurable business risk — including inaccurate responses, compliance exposure, and erosion of employee confidence in AI systems.</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286000" cy="5143500"/>
          </a:xfrm>
          <a:prstGeom prst="rect">
            <a:avLst/>
          </a:prstGeom>
        </p:spPr>
      </p:pic>
      <p:sp>
        <p:nvSpPr>
          <p:cNvPr id="3" name="Text 0"/>
          <p:cNvSpPr/>
          <p:nvPr/>
        </p:nvSpPr>
        <p:spPr>
          <a:xfrm>
            <a:off x="2751162" y="323255"/>
            <a:ext cx="5197525" cy="363364"/>
          </a:xfrm>
          <a:prstGeom prst="rect">
            <a:avLst/>
          </a:prstGeom>
          <a:noFill/>
          <a:ln/>
        </p:spPr>
        <p:txBody>
          <a:bodyPr wrap="none" lIns="0" tIns="0" rIns="0" bIns="0" rtlCol="0" anchor="t"/>
          <a:lstStyle/>
          <a:p>
            <a:pPr marL="0" indent="0" algn="l">
              <a:lnSpc>
                <a:spcPct val="104000"/>
              </a:lnSpc>
              <a:buNone/>
            </a:pPr>
            <a:r>
              <a:rPr lang="en-US" sz="2250" b="1" dirty="0">
                <a:solidFill>
                  <a:srgbClr val="443728"/>
                </a:solidFill>
                <a:latin typeface="Crimson Pro Bold" pitchFamily="34" charset="0"/>
                <a:ea typeface="Crimson Pro Bold" pitchFamily="34" charset="-122"/>
                <a:cs typeface="Crimson Pro Bold" pitchFamily="34" charset="-120"/>
              </a:rPr>
              <a:t>Hallucinations Undermine Confidence</a:t>
            </a:r>
            <a:endParaRPr lang="en-US" sz="2250" dirty="0"/>
          </a:p>
        </p:txBody>
      </p:sp>
      <p:sp>
        <p:nvSpPr>
          <p:cNvPr id="4" name="Text 1"/>
          <p:cNvSpPr/>
          <p:nvPr/>
        </p:nvSpPr>
        <p:spPr>
          <a:xfrm>
            <a:off x="2751162" y="850106"/>
            <a:ext cx="5927675" cy="540693"/>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443728"/>
                </a:solidFill>
                <a:latin typeface="Open Sans" pitchFamily="34" charset="0"/>
                <a:ea typeface="Open Sans" pitchFamily="34" charset="-122"/>
                <a:cs typeface="Open Sans" pitchFamily="34" charset="-120"/>
              </a:rPr>
              <a:t>Hallucination — the generation of responses that sound credible but are factually incorrect — is one of the most widely discussed AI risks. In personal use, hallucinations are an inconvenience. In enterprise environments, they can be genuinely dangerous.</a:t>
            </a:r>
            <a:endParaRPr lang="en-US" sz="900" dirty="0"/>
          </a:p>
        </p:txBody>
      </p:sp>
      <p:sp>
        <p:nvSpPr>
          <p:cNvPr id="5" name="Shape 2"/>
          <p:cNvSpPr/>
          <p:nvPr/>
        </p:nvSpPr>
        <p:spPr>
          <a:xfrm>
            <a:off x="2751162" y="1513433"/>
            <a:ext cx="5927675" cy="868561"/>
          </a:xfrm>
          <a:prstGeom prst="roundRect">
            <a:avLst>
              <a:gd name="adj" fmla="val 7896"/>
            </a:avLst>
          </a:prstGeom>
          <a:solidFill>
            <a:srgbClr val="FFFCFA"/>
          </a:solidFill>
          <a:ln w="14288">
            <a:solidFill>
              <a:srgbClr val="D1C8C6"/>
            </a:solidFill>
            <a:prstDash val="solid"/>
          </a:ln>
        </p:spPr>
        <p:txBody>
          <a:bodyPr/>
          <a:lstStyle/>
          <a:p>
            <a:endParaRPr lang="en-US"/>
          </a:p>
        </p:txBody>
      </p:sp>
      <p:sp>
        <p:nvSpPr>
          <p:cNvPr id="6" name="Shape 3"/>
          <p:cNvSpPr/>
          <p:nvPr/>
        </p:nvSpPr>
        <p:spPr>
          <a:xfrm>
            <a:off x="2736875" y="1513433"/>
            <a:ext cx="57150" cy="868561"/>
          </a:xfrm>
          <a:prstGeom prst="roundRect">
            <a:avLst>
              <a:gd name="adj" fmla="val 85465"/>
            </a:avLst>
          </a:prstGeom>
          <a:solidFill>
            <a:srgbClr val="835E54"/>
          </a:solidFill>
          <a:ln/>
        </p:spPr>
        <p:txBody>
          <a:bodyPr/>
          <a:lstStyle/>
          <a:p>
            <a:endParaRPr lang="en-US"/>
          </a:p>
        </p:txBody>
      </p:sp>
      <p:sp>
        <p:nvSpPr>
          <p:cNvPr id="7" name="Text 4"/>
          <p:cNvSpPr/>
          <p:nvPr/>
        </p:nvSpPr>
        <p:spPr>
          <a:xfrm>
            <a:off x="2924547" y="1643955"/>
            <a:ext cx="1910804" cy="181645"/>
          </a:xfrm>
          <a:prstGeom prst="rect">
            <a:avLst/>
          </a:prstGeom>
          <a:noFill/>
          <a:ln/>
        </p:spPr>
        <p:txBody>
          <a:bodyPr wrap="none" lIns="0" tIns="0" rIns="0" bIns="0" rtlCol="0" anchor="t"/>
          <a:lstStyle/>
          <a:p>
            <a:pPr marL="0" indent="0" algn="l">
              <a:lnSpc>
                <a:spcPct val="104000"/>
              </a:lnSpc>
              <a:buNone/>
            </a:pPr>
            <a:r>
              <a:rPr lang="en-US" sz="1100" b="1" dirty="0">
                <a:solidFill>
                  <a:srgbClr val="443728"/>
                </a:solidFill>
                <a:latin typeface="Crimson Pro Bold" pitchFamily="34" charset="0"/>
                <a:ea typeface="Crimson Pro Bold" pitchFamily="34" charset="-122"/>
                <a:cs typeface="Crimson Pro Bold" pitchFamily="34" charset="-120"/>
              </a:rPr>
              <a:t>Cybersecurity Risk</a:t>
            </a:r>
            <a:endParaRPr lang="en-US" sz="1100" dirty="0"/>
          </a:p>
        </p:txBody>
      </p:sp>
      <p:sp>
        <p:nvSpPr>
          <p:cNvPr id="8" name="Text 5"/>
          <p:cNvSpPr/>
          <p:nvPr/>
        </p:nvSpPr>
        <p:spPr>
          <a:xfrm>
            <a:off x="2924547" y="1891010"/>
            <a:ext cx="5623768"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443728"/>
                </a:solidFill>
                <a:latin typeface="Open Sans" pitchFamily="34" charset="0"/>
                <a:ea typeface="Open Sans" pitchFamily="34" charset="-122"/>
                <a:cs typeface="Open Sans" pitchFamily="34" charset="-120"/>
              </a:rPr>
              <a:t>AI misstates security requirements or references outdated controls, creating compliance gaps and audit exposure.</a:t>
            </a:r>
            <a:endParaRPr lang="en-US" sz="900" dirty="0"/>
          </a:p>
        </p:txBody>
      </p:sp>
      <p:sp>
        <p:nvSpPr>
          <p:cNvPr id="9" name="Shape 6"/>
          <p:cNvSpPr/>
          <p:nvPr/>
        </p:nvSpPr>
        <p:spPr>
          <a:xfrm>
            <a:off x="2751162" y="2491011"/>
            <a:ext cx="5927675" cy="868561"/>
          </a:xfrm>
          <a:prstGeom prst="roundRect">
            <a:avLst>
              <a:gd name="adj" fmla="val 7896"/>
            </a:avLst>
          </a:prstGeom>
          <a:solidFill>
            <a:srgbClr val="FFFCFA"/>
          </a:solidFill>
          <a:ln w="14288">
            <a:solidFill>
              <a:srgbClr val="D1C8C6"/>
            </a:solidFill>
            <a:prstDash val="solid"/>
          </a:ln>
        </p:spPr>
        <p:txBody>
          <a:bodyPr/>
          <a:lstStyle/>
          <a:p>
            <a:endParaRPr lang="en-US"/>
          </a:p>
        </p:txBody>
      </p:sp>
      <p:sp>
        <p:nvSpPr>
          <p:cNvPr id="10" name="Shape 7"/>
          <p:cNvSpPr/>
          <p:nvPr/>
        </p:nvSpPr>
        <p:spPr>
          <a:xfrm>
            <a:off x="2736875" y="2491011"/>
            <a:ext cx="57150" cy="868561"/>
          </a:xfrm>
          <a:prstGeom prst="roundRect">
            <a:avLst>
              <a:gd name="adj" fmla="val 85465"/>
            </a:avLst>
          </a:prstGeom>
          <a:solidFill>
            <a:srgbClr val="835E54"/>
          </a:solidFill>
          <a:ln/>
        </p:spPr>
        <p:txBody>
          <a:bodyPr/>
          <a:lstStyle/>
          <a:p>
            <a:endParaRPr lang="en-US"/>
          </a:p>
        </p:txBody>
      </p:sp>
      <p:sp>
        <p:nvSpPr>
          <p:cNvPr id="11" name="Text 8"/>
          <p:cNvSpPr/>
          <p:nvPr/>
        </p:nvSpPr>
        <p:spPr>
          <a:xfrm>
            <a:off x="2924547" y="2621533"/>
            <a:ext cx="1910804" cy="181645"/>
          </a:xfrm>
          <a:prstGeom prst="rect">
            <a:avLst/>
          </a:prstGeom>
          <a:noFill/>
          <a:ln/>
        </p:spPr>
        <p:txBody>
          <a:bodyPr wrap="none" lIns="0" tIns="0" rIns="0" bIns="0" rtlCol="0" anchor="t"/>
          <a:lstStyle/>
          <a:p>
            <a:pPr marL="0" indent="0" algn="l">
              <a:lnSpc>
                <a:spcPct val="104000"/>
              </a:lnSpc>
              <a:buNone/>
            </a:pPr>
            <a:r>
              <a:rPr lang="en-US" sz="1100" b="1" dirty="0">
                <a:solidFill>
                  <a:srgbClr val="443728"/>
                </a:solidFill>
                <a:latin typeface="Crimson Pro Bold" pitchFamily="34" charset="0"/>
                <a:ea typeface="Crimson Pro Bold" pitchFamily="34" charset="-122"/>
                <a:cs typeface="Crimson Pro Bold" pitchFamily="34" charset="-120"/>
              </a:rPr>
              <a:t>Compliance Exposure</a:t>
            </a:r>
            <a:endParaRPr lang="en-US" sz="1100" dirty="0"/>
          </a:p>
        </p:txBody>
      </p:sp>
      <p:sp>
        <p:nvSpPr>
          <p:cNvPr id="12" name="Text 9"/>
          <p:cNvSpPr/>
          <p:nvPr/>
        </p:nvSpPr>
        <p:spPr>
          <a:xfrm>
            <a:off x="2924547" y="2868588"/>
            <a:ext cx="5623768"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443728"/>
                </a:solidFill>
                <a:latin typeface="Open Sans" pitchFamily="34" charset="0"/>
                <a:ea typeface="Open Sans" pitchFamily="34" charset="-122"/>
                <a:cs typeface="Open Sans" pitchFamily="34" charset="-120"/>
              </a:rPr>
              <a:t>Invented regulatory guidance leads teams to make decisions based on non-existent rules or superseded policies.</a:t>
            </a:r>
            <a:endParaRPr lang="en-US" sz="900" dirty="0"/>
          </a:p>
        </p:txBody>
      </p:sp>
      <p:sp>
        <p:nvSpPr>
          <p:cNvPr id="13" name="Shape 10"/>
          <p:cNvSpPr/>
          <p:nvPr/>
        </p:nvSpPr>
        <p:spPr>
          <a:xfrm>
            <a:off x="2751162" y="3468588"/>
            <a:ext cx="5927675" cy="868561"/>
          </a:xfrm>
          <a:prstGeom prst="roundRect">
            <a:avLst>
              <a:gd name="adj" fmla="val 7896"/>
            </a:avLst>
          </a:prstGeom>
          <a:solidFill>
            <a:srgbClr val="FFFCFA"/>
          </a:solidFill>
          <a:ln w="14288">
            <a:solidFill>
              <a:srgbClr val="D1C8C6"/>
            </a:solidFill>
            <a:prstDash val="solid"/>
          </a:ln>
        </p:spPr>
        <p:txBody>
          <a:bodyPr/>
          <a:lstStyle/>
          <a:p>
            <a:endParaRPr lang="en-US"/>
          </a:p>
        </p:txBody>
      </p:sp>
      <p:sp>
        <p:nvSpPr>
          <p:cNvPr id="14" name="Shape 11"/>
          <p:cNvSpPr/>
          <p:nvPr/>
        </p:nvSpPr>
        <p:spPr>
          <a:xfrm>
            <a:off x="2736875" y="3468588"/>
            <a:ext cx="57150" cy="868561"/>
          </a:xfrm>
          <a:prstGeom prst="roundRect">
            <a:avLst>
              <a:gd name="adj" fmla="val 85465"/>
            </a:avLst>
          </a:prstGeom>
          <a:solidFill>
            <a:srgbClr val="835E54"/>
          </a:solidFill>
          <a:ln/>
        </p:spPr>
        <p:txBody>
          <a:bodyPr/>
          <a:lstStyle/>
          <a:p>
            <a:endParaRPr lang="en-US"/>
          </a:p>
        </p:txBody>
      </p:sp>
      <p:sp>
        <p:nvSpPr>
          <p:cNvPr id="15" name="Text 12"/>
          <p:cNvSpPr/>
          <p:nvPr/>
        </p:nvSpPr>
        <p:spPr>
          <a:xfrm>
            <a:off x="2924547" y="3599111"/>
            <a:ext cx="1910804" cy="181645"/>
          </a:xfrm>
          <a:prstGeom prst="rect">
            <a:avLst/>
          </a:prstGeom>
          <a:noFill/>
          <a:ln/>
        </p:spPr>
        <p:txBody>
          <a:bodyPr wrap="none" lIns="0" tIns="0" rIns="0" bIns="0" rtlCol="0" anchor="t"/>
          <a:lstStyle/>
          <a:p>
            <a:pPr marL="0" indent="0" algn="l">
              <a:lnSpc>
                <a:spcPct val="104000"/>
              </a:lnSpc>
              <a:buNone/>
            </a:pPr>
            <a:r>
              <a:rPr lang="en-US" sz="1100" b="1" dirty="0">
                <a:solidFill>
                  <a:srgbClr val="443728"/>
                </a:solidFill>
                <a:latin typeface="Crimson Pro Bold" pitchFamily="34" charset="0"/>
                <a:ea typeface="Crimson Pro Bold" pitchFamily="34" charset="-122"/>
                <a:cs typeface="Crimson Pro Bold" pitchFamily="34" charset="-120"/>
              </a:rPr>
              <a:t>Financial Inaccuracy</a:t>
            </a:r>
            <a:endParaRPr lang="en-US" sz="1100" dirty="0"/>
          </a:p>
        </p:txBody>
      </p:sp>
      <p:sp>
        <p:nvSpPr>
          <p:cNvPr id="16" name="Text 13"/>
          <p:cNvSpPr/>
          <p:nvPr/>
        </p:nvSpPr>
        <p:spPr>
          <a:xfrm>
            <a:off x="2924547" y="3846165"/>
            <a:ext cx="5623768"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443728"/>
                </a:solidFill>
                <a:latin typeface="Open Sans" pitchFamily="34" charset="0"/>
                <a:ea typeface="Open Sans" pitchFamily="34" charset="-122"/>
                <a:cs typeface="Open Sans" pitchFamily="34" charset="-120"/>
              </a:rPr>
              <a:t>Incorrect financial data or misinterpreted operational standards can distort reporting and decision-making.</a:t>
            </a:r>
            <a:endParaRPr lang="en-US" sz="900" dirty="0"/>
          </a:p>
        </p:txBody>
      </p:sp>
      <p:sp>
        <p:nvSpPr>
          <p:cNvPr id="17" name="Text 14"/>
          <p:cNvSpPr/>
          <p:nvPr/>
        </p:nvSpPr>
        <p:spPr>
          <a:xfrm>
            <a:off x="2751162" y="4459784"/>
            <a:ext cx="5927675"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443728"/>
                </a:solidFill>
                <a:latin typeface="Open Sans" pitchFamily="34" charset="0"/>
                <a:ea typeface="Open Sans" pitchFamily="34" charset="-122"/>
                <a:cs typeface="Open Sans" pitchFamily="34" charset="-120"/>
              </a:rPr>
              <a:t>The result is predictable: employees stop trusting the system. And once trust is lost, enterprise AI adoption becomes extremely difficult to recover.</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96119" y="578793"/>
            <a:ext cx="8151763" cy="775097"/>
          </a:xfrm>
          <a:prstGeom prst="rect">
            <a:avLst/>
          </a:prstGeom>
          <a:noFill/>
          <a:ln/>
        </p:spPr>
        <p:txBody>
          <a:bodyPr wrap="square" lIns="0" tIns="0" rIns="0" bIns="0" rtlCol="0" anchor="t">
            <a:normAutofit/>
          </a:bodyPr>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Employees Still Spend Too Much Time Searching for Information</a:t>
            </a:r>
            <a:endParaRPr lang="en-US" sz="2400" dirty="0"/>
          </a:p>
        </p:txBody>
      </p:sp>
      <p:sp>
        <p:nvSpPr>
          <p:cNvPr id="3" name="Text 1"/>
          <p:cNvSpPr/>
          <p:nvPr/>
        </p:nvSpPr>
        <p:spPr>
          <a:xfrm>
            <a:off x="496119" y="1601912"/>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Many organizations struggle with deeply fragmented knowledge ecosystems. Critical information is scattered across platforms, creating daily friction that slows operations and increases project risk.</a:t>
            </a:r>
            <a:endParaRPr lang="en-US" sz="950" dirty="0"/>
          </a:p>
        </p:txBody>
      </p:sp>
      <p:sp>
        <p:nvSpPr>
          <p:cNvPr id="4" name="Text 2"/>
          <p:cNvSpPr/>
          <p:nvPr/>
        </p:nvSpPr>
        <p:spPr>
          <a:xfrm>
            <a:off x="496119" y="2262336"/>
            <a:ext cx="2069157"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Where Knowledge Hides</a:t>
            </a:r>
            <a:endParaRPr lang="en-US" sz="1200" dirty="0"/>
          </a:p>
        </p:txBody>
      </p:sp>
      <p:sp>
        <p:nvSpPr>
          <p:cNvPr id="5" name="Shape 3"/>
          <p:cNvSpPr/>
          <p:nvPr/>
        </p:nvSpPr>
        <p:spPr>
          <a:xfrm>
            <a:off x="496119" y="2595711"/>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6" name="Text 4"/>
          <p:cNvSpPr/>
          <p:nvPr/>
        </p:nvSpPr>
        <p:spPr>
          <a:xfrm>
            <a:off x="624855" y="272444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SharePoint</a:t>
            </a:r>
            <a:endParaRPr lang="en-US" sz="1200" dirty="0"/>
          </a:p>
        </p:txBody>
      </p:sp>
      <p:sp>
        <p:nvSpPr>
          <p:cNvPr id="7" name="Shape 5"/>
          <p:cNvSpPr/>
          <p:nvPr/>
        </p:nvSpPr>
        <p:spPr>
          <a:xfrm>
            <a:off x="2520404" y="2595711"/>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8" name="Text 6"/>
          <p:cNvSpPr/>
          <p:nvPr/>
        </p:nvSpPr>
        <p:spPr>
          <a:xfrm>
            <a:off x="2649141" y="272444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Confluence</a:t>
            </a:r>
            <a:endParaRPr lang="en-US" sz="1200" dirty="0"/>
          </a:p>
        </p:txBody>
      </p:sp>
      <p:sp>
        <p:nvSpPr>
          <p:cNvPr id="9" name="Shape 7"/>
          <p:cNvSpPr/>
          <p:nvPr/>
        </p:nvSpPr>
        <p:spPr>
          <a:xfrm>
            <a:off x="496119" y="3171006"/>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10" name="Text 8"/>
          <p:cNvSpPr/>
          <p:nvPr/>
        </p:nvSpPr>
        <p:spPr>
          <a:xfrm>
            <a:off x="624855" y="3299743"/>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Email &amp; Teams</a:t>
            </a:r>
            <a:endParaRPr lang="en-US" sz="1200" dirty="0"/>
          </a:p>
        </p:txBody>
      </p:sp>
      <p:sp>
        <p:nvSpPr>
          <p:cNvPr id="11" name="Shape 9"/>
          <p:cNvSpPr/>
          <p:nvPr/>
        </p:nvSpPr>
        <p:spPr>
          <a:xfrm>
            <a:off x="2520404" y="3171006"/>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12" name="Text 10"/>
          <p:cNvSpPr/>
          <p:nvPr/>
        </p:nvSpPr>
        <p:spPr>
          <a:xfrm>
            <a:off x="2649141" y="3299743"/>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Wikis</a:t>
            </a:r>
            <a:endParaRPr lang="en-US" sz="1200" dirty="0"/>
          </a:p>
        </p:txBody>
      </p:sp>
      <p:sp>
        <p:nvSpPr>
          <p:cNvPr id="13" name="Shape 11"/>
          <p:cNvSpPr/>
          <p:nvPr/>
        </p:nvSpPr>
        <p:spPr>
          <a:xfrm>
            <a:off x="496119" y="3746302"/>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14" name="Text 12"/>
          <p:cNvSpPr/>
          <p:nvPr/>
        </p:nvSpPr>
        <p:spPr>
          <a:xfrm>
            <a:off x="624855" y="387503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Legacy Systems</a:t>
            </a:r>
            <a:endParaRPr lang="en-US" sz="1200" dirty="0"/>
          </a:p>
        </p:txBody>
      </p:sp>
      <p:sp>
        <p:nvSpPr>
          <p:cNvPr id="15" name="Shape 13"/>
          <p:cNvSpPr/>
          <p:nvPr/>
        </p:nvSpPr>
        <p:spPr>
          <a:xfrm>
            <a:off x="2520404" y="3746302"/>
            <a:ext cx="1900312" cy="451321"/>
          </a:xfrm>
          <a:prstGeom prst="roundRect">
            <a:avLst>
              <a:gd name="adj" fmla="val 11544"/>
            </a:avLst>
          </a:prstGeom>
          <a:solidFill>
            <a:srgbClr val="EBE2E0"/>
          </a:solidFill>
          <a:ln w="4763">
            <a:solidFill>
              <a:srgbClr val="D1C8C6"/>
            </a:solidFill>
            <a:prstDash val="solid"/>
          </a:ln>
        </p:spPr>
        <p:txBody>
          <a:bodyPr/>
          <a:lstStyle/>
          <a:p>
            <a:endParaRPr lang="en-US"/>
          </a:p>
        </p:txBody>
      </p:sp>
      <p:sp>
        <p:nvSpPr>
          <p:cNvPr id="16" name="Text 14"/>
          <p:cNvSpPr/>
          <p:nvPr/>
        </p:nvSpPr>
        <p:spPr>
          <a:xfrm>
            <a:off x="2649141" y="3875038"/>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Shared Drives</a:t>
            </a:r>
            <a:endParaRPr lang="en-US" sz="1200" dirty="0"/>
          </a:p>
        </p:txBody>
      </p:sp>
      <p:sp>
        <p:nvSpPr>
          <p:cNvPr id="17" name="Shape 15"/>
          <p:cNvSpPr/>
          <p:nvPr/>
        </p:nvSpPr>
        <p:spPr>
          <a:xfrm>
            <a:off x="4638749" y="2138363"/>
            <a:ext cx="4103191" cy="2426271"/>
          </a:xfrm>
          <a:prstGeom prst="roundRect">
            <a:avLst>
              <a:gd name="adj" fmla="val 3681"/>
            </a:avLst>
          </a:prstGeom>
          <a:solidFill>
            <a:srgbClr val="835E54"/>
          </a:solidFill>
          <a:ln/>
        </p:spPr>
        <p:txBody>
          <a:bodyPr/>
          <a:lstStyle/>
          <a:p>
            <a:endParaRPr lang="en-US"/>
          </a:p>
        </p:txBody>
      </p:sp>
      <p:sp>
        <p:nvSpPr>
          <p:cNvPr id="18" name="Text 16"/>
          <p:cNvSpPr/>
          <p:nvPr/>
        </p:nvSpPr>
        <p:spPr>
          <a:xfrm>
            <a:off x="4762723" y="2262336"/>
            <a:ext cx="2209949"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Crimson Pro Bold" pitchFamily="34" charset="0"/>
                <a:ea typeface="Crimson Pro Bold" pitchFamily="34" charset="-122"/>
                <a:cs typeface="Crimson Pro Bold" pitchFamily="34" charset="-120"/>
              </a:rPr>
              <a:t>The Cost of Fragmentation</a:t>
            </a:r>
            <a:endParaRPr lang="en-US" sz="1200" dirty="0"/>
          </a:p>
        </p:txBody>
      </p:sp>
      <p:sp>
        <p:nvSpPr>
          <p:cNvPr id="19" name="Text 17"/>
          <p:cNvSpPr/>
          <p:nvPr/>
        </p:nvSpPr>
        <p:spPr>
          <a:xfrm>
            <a:off x="4762723" y="2580159"/>
            <a:ext cx="3855244" cy="1165845"/>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Operational inefficiency and wasted hours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Delayed decisions and missed deadlines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Duplicate work across teams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Entrenched knowledge silos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Increased project and delivery risk</a:t>
            </a:r>
            <a:endParaRPr lang="en-US" sz="950" dirty="0"/>
          </a:p>
        </p:txBody>
      </p:sp>
      <p:sp>
        <p:nvSpPr>
          <p:cNvPr id="20" name="Text 18"/>
          <p:cNvSpPr/>
          <p:nvPr/>
        </p:nvSpPr>
        <p:spPr>
          <a:xfrm>
            <a:off x="4762723" y="3857625"/>
            <a:ext cx="3855244"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Open Sans" pitchFamily="34" charset="0"/>
                <a:ea typeface="Open Sans" pitchFamily="34" charset="-122"/>
                <a:cs typeface="Open Sans" pitchFamily="34" charset="-120"/>
              </a:rPr>
              <a:t>Digital transformation initiatives often fail not because data is unavailable, but because organizational knowledge is too difficult to access reliably.</a:t>
            </a:r>
            <a:endParaRPr lang="en-US" sz="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49610" y="313953"/>
            <a:ext cx="3267596" cy="351309"/>
          </a:xfrm>
          <a:prstGeom prst="rect">
            <a:avLst/>
          </a:prstGeom>
          <a:noFill/>
          <a:ln/>
        </p:spPr>
        <p:txBody>
          <a:bodyPr wrap="none" lIns="0" tIns="0" rIns="0" bIns="0" rtlCol="0" anchor="t"/>
          <a:lstStyle/>
          <a:p>
            <a:pPr marL="0" indent="0" algn="l">
              <a:lnSpc>
                <a:spcPct val="104000"/>
              </a:lnSpc>
              <a:buNone/>
            </a:pPr>
            <a:r>
              <a:rPr lang="en-US" sz="2200" b="1" dirty="0">
                <a:solidFill>
                  <a:srgbClr val="443728"/>
                </a:solidFill>
                <a:latin typeface="Crimson Pro Bold" pitchFamily="34" charset="0"/>
                <a:ea typeface="Crimson Pro Bold" pitchFamily="34" charset="-122"/>
                <a:cs typeface="Crimson Pro Bold" pitchFamily="34" charset="-120"/>
              </a:rPr>
              <a:t>What Is RAG?</a:t>
            </a:r>
            <a:endParaRPr lang="en-US" sz="2200" dirty="0"/>
          </a:p>
        </p:txBody>
      </p:sp>
      <p:sp>
        <p:nvSpPr>
          <p:cNvPr id="3" name="Text 1"/>
          <p:cNvSpPr/>
          <p:nvPr/>
        </p:nvSpPr>
        <p:spPr>
          <a:xfrm>
            <a:off x="449610" y="869007"/>
            <a:ext cx="8244780"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443728"/>
                </a:solidFill>
                <a:latin typeface="Open Sans" pitchFamily="34" charset="0"/>
                <a:ea typeface="Open Sans" pitchFamily="34" charset="-122"/>
                <a:cs typeface="Open Sans" pitchFamily="34" charset="-120"/>
              </a:rPr>
              <a:t>Retrieval-Augmented Generation (RAG) is an AI architecture that combines </a:t>
            </a:r>
            <a:r>
              <a:rPr lang="en-US" sz="850" b="1" dirty="0">
                <a:solidFill>
                  <a:srgbClr val="443728"/>
                </a:solidFill>
                <a:latin typeface="Open Sans" pitchFamily="34" charset="0"/>
                <a:ea typeface="Open Sans" pitchFamily="34" charset="-122"/>
                <a:cs typeface="Open Sans" pitchFamily="34" charset="-120"/>
              </a:rPr>
              <a:t>information retrieval</a:t>
            </a:r>
            <a:r>
              <a:rPr lang="en-US" sz="850" dirty="0">
                <a:solidFill>
                  <a:srgbClr val="443728"/>
                </a:solidFill>
                <a:latin typeface="Open Sans" pitchFamily="34" charset="0"/>
                <a:ea typeface="Open Sans" pitchFamily="34" charset="-122"/>
                <a:cs typeface="Open Sans" pitchFamily="34" charset="-120"/>
              </a:rPr>
              <a:t> with </a:t>
            </a:r>
            <a:r>
              <a:rPr lang="en-US" sz="850" b="1" dirty="0">
                <a:solidFill>
                  <a:srgbClr val="443728"/>
                </a:solidFill>
                <a:latin typeface="Open Sans" pitchFamily="34" charset="0"/>
                <a:ea typeface="Open Sans" pitchFamily="34" charset="-122"/>
                <a:cs typeface="Open Sans" pitchFamily="34" charset="-120"/>
              </a:rPr>
              <a:t>generative AI</a:t>
            </a:r>
            <a:r>
              <a:rPr lang="en-US" sz="850" dirty="0">
                <a:solidFill>
                  <a:srgbClr val="443728"/>
                </a:solidFill>
                <a:latin typeface="Open Sans" pitchFamily="34" charset="0"/>
                <a:ea typeface="Open Sans" pitchFamily="34" charset="-122"/>
                <a:cs typeface="Open Sans" pitchFamily="34" charset="-120"/>
              </a:rPr>
              <a:t> — fundamentally changing how AI systems produce responses in enterprise contexts.</a:t>
            </a:r>
            <a:endParaRPr lang="en-US" sz="850" dirty="0"/>
          </a:p>
        </p:txBody>
      </p:sp>
      <p:pic>
        <p:nvPicPr>
          <p:cNvPr id="4" name="Image 0" descr="preencoded.png"/>
          <p:cNvPicPr>
            <a:picLocks noChangeAspect="1"/>
          </p:cNvPicPr>
          <p:nvPr/>
        </p:nvPicPr>
        <p:blipFill>
          <a:blip r:embed="rId3"/>
          <a:stretch>
            <a:fillRect/>
          </a:stretch>
        </p:blipFill>
        <p:spPr>
          <a:xfrm>
            <a:off x="2150790" y="1326505"/>
            <a:ext cx="4842421" cy="2874020"/>
          </a:xfrm>
          <a:prstGeom prst="rect">
            <a:avLst/>
          </a:prstGeom>
        </p:spPr>
      </p:pic>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8472" y="2028963"/>
            <a:ext cx="412235" cy="412235"/>
          </a:xfrm>
          <a:prstGeom prst="rect">
            <a:avLst/>
          </a:prstGeom>
        </p:spPr>
      </p:pic>
      <p:sp>
        <p:nvSpPr>
          <p:cNvPr id="6" name="Text 2"/>
          <p:cNvSpPr/>
          <p:nvPr/>
        </p:nvSpPr>
        <p:spPr>
          <a:xfrm>
            <a:off x="5292597" y="3533880"/>
            <a:ext cx="1432327" cy="231882"/>
          </a:xfrm>
          <a:prstGeom prst="rect">
            <a:avLst/>
          </a:prstGeom>
          <a:noFill/>
          <a:ln/>
        </p:spPr>
        <p:txBody>
          <a:bodyPr wrap="none" lIns="0" tIns="0" rIns="0" bIns="0" rtlCol="0" anchor="t"/>
          <a:lstStyle/>
          <a:p>
            <a:pPr marL="0" indent="0" algn="ctr">
              <a:lnSpc>
                <a:spcPct val="104000"/>
              </a:lnSpc>
              <a:buNone/>
            </a:pPr>
            <a:r>
              <a:rPr lang="en-US" sz="1450" b="1" dirty="0">
                <a:solidFill>
                  <a:srgbClr val="443728"/>
                </a:solidFill>
                <a:latin typeface="Crimson Pro Bold" pitchFamily="34" charset="0"/>
                <a:ea typeface="Crimson Pro Bold" pitchFamily="34" charset="-122"/>
                <a:cs typeface="Crimson Pro Bold" pitchFamily="34" charset="-120"/>
              </a:rPr>
              <a:t>Generate</a:t>
            </a:r>
            <a:endParaRPr lang="en-US" sz="1450" dirty="0"/>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79305" y="2029736"/>
            <a:ext cx="412235" cy="412235"/>
          </a:xfrm>
          <a:prstGeom prst="rect">
            <a:avLst/>
          </a:prstGeom>
        </p:spPr>
      </p:pic>
      <p:sp>
        <p:nvSpPr>
          <p:cNvPr id="8" name="Text 3"/>
          <p:cNvSpPr/>
          <p:nvPr/>
        </p:nvSpPr>
        <p:spPr>
          <a:xfrm>
            <a:off x="3775571" y="3533880"/>
            <a:ext cx="1432327" cy="231882"/>
          </a:xfrm>
          <a:prstGeom prst="rect">
            <a:avLst/>
          </a:prstGeom>
          <a:noFill/>
          <a:ln/>
        </p:spPr>
        <p:txBody>
          <a:bodyPr wrap="none" lIns="0" tIns="0" rIns="0" bIns="0" rtlCol="0" anchor="t"/>
          <a:lstStyle/>
          <a:p>
            <a:pPr marL="0" indent="0" algn="ctr">
              <a:lnSpc>
                <a:spcPct val="104000"/>
              </a:lnSpc>
              <a:buNone/>
            </a:pPr>
            <a:r>
              <a:rPr lang="en-US" sz="1450" b="1" dirty="0">
                <a:solidFill>
                  <a:srgbClr val="443728"/>
                </a:solidFill>
                <a:latin typeface="Crimson Pro Bold" pitchFamily="34" charset="0"/>
                <a:ea typeface="Crimson Pro Bold" pitchFamily="34" charset="-122"/>
                <a:cs typeface="Crimson Pro Bold" pitchFamily="34" charset="-120"/>
              </a:rPr>
              <a:t>Augment</a:t>
            </a:r>
            <a:endParaRPr lang="en-US" sz="1450" dirty="0"/>
          </a:p>
        </p:txBody>
      </p:sp>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862279" y="2029736"/>
            <a:ext cx="412235" cy="412235"/>
          </a:xfrm>
          <a:prstGeom prst="rect">
            <a:avLst/>
          </a:prstGeom>
        </p:spPr>
      </p:pic>
      <p:sp>
        <p:nvSpPr>
          <p:cNvPr id="10" name="Text 4"/>
          <p:cNvSpPr/>
          <p:nvPr/>
        </p:nvSpPr>
        <p:spPr>
          <a:xfrm>
            <a:off x="2233811" y="3533880"/>
            <a:ext cx="1432327" cy="231882"/>
          </a:xfrm>
          <a:prstGeom prst="rect">
            <a:avLst/>
          </a:prstGeom>
          <a:noFill/>
          <a:ln/>
        </p:spPr>
        <p:txBody>
          <a:bodyPr wrap="none" lIns="0" tIns="0" rIns="0" bIns="0" rtlCol="0" anchor="t"/>
          <a:lstStyle/>
          <a:p>
            <a:pPr marL="0" indent="0" algn="ctr">
              <a:lnSpc>
                <a:spcPct val="104000"/>
              </a:lnSpc>
              <a:buNone/>
            </a:pPr>
            <a:r>
              <a:rPr lang="en-US" sz="1450" b="1" dirty="0">
                <a:solidFill>
                  <a:srgbClr val="443728"/>
                </a:solidFill>
                <a:latin typeface="Crimson Pro Bold" pitchFamily="34" charset="0"/>
                <a:ea typeface="Crimson Pro Bold" pitchFamily="34" charset="-122"/>
                <a:cs typeface="Crimson Pro Bold" pitchFamily="34" charset="-120"/>
              </a:rPr>
              <a:t>Retrieve</a:t>
            </a:r>
            <a:endParaRPr lang="en-US" sz="1450" dirty="0"/>
          </a:p>
        </p:txBody>
      </p:sp>
      <p:sp>
        <p:nvSpPr>
          <p:cNvPr id="11" name="Text 5"/>
          <p:cNvSpPr/>
          <p:nvPr/>
        </p:nvSpPr>
        <p:spPr>
          <a:xfrm>
            <a:off x="449610" y="4315123"/>
            <a:ext cx="8244780" cy="51435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443728"/>
                </a:solidFill>
                <a:latin typeface="Open Sans" pitchFamily="34" charset="0"/>
                <a:ea typeface="Open Sans" pitchFamily="34" charset="-122"/>
                <a:cs typeface="Open Sans" pitchFamily="34" charset="-120"/>
              </a:rPr>
              <a:t>In simple terms: traditional AI answers from memory. RAG-enabled AI answers after reviewing trusted organizational knowledge — dramatically improving accuracy, relevance, transparency, and user confidence. RAG is not simply a technical enhancement; it fundamentally changes how organizations interact with knowledge and decision-making.</a:t>
            </a:r>
            <a:endParaRPr lang="en-US" sz="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Text 0"/>
          <p:cNvSpPr/>
          <p:nvPr/>
        </p:nvSpPr>
        <p:spPr>
          <a:xfrm>
            <a:off x="496119" y="915219"/>
            <a:ext cx="4306937"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1. RAG Helps Build Trust in AI</a:t>
            </a:r>
            <a:endParaRPr lang="en-US" sz="2400" dirty="0"/>
          </a:p>
        </p:txBody>
      </p:sp>
      <p:sp>
        <p:nvSpPr>
          <p:cNvPr id="4" name="Text 1"/>
          <p:cNvSpPr/>
          <p:nvPr/>
        </p:nvSpPr>
        <p:spPr>
          <a:xfrm>
            <a:off x="496119" y="1488802"/>
            <a:ext cx="5865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Trust is one of the most important factors in successful AI adoption — and it remains one of the hardest to establish with generic AI systems. RAG addresses this directly by grounding every response in verified organizational knowledge.</a:t>
            </a:r>
            <a:endParaRPr lang="en-US" sz="950" dirty="0"/>
          </a:p>
        </p:txBody>
      </p:sp>
      <p:sp>
        <p:nvSpPr>
          <p:cNvPr id="5" name="Shape 2"/>
          <p:cNvSpPr/>
          <p:nvPr/>
        </p:nvSpPr>
        <p:spPr>
          <a:xfrm>
            <a:off x="406822" y="2223715"/>
            <a:ext cx="2960191" cy="2004566"/>
          </a:xfrm>
          <a:prstGeom prst="roundRect">
            <a:avLst>
              <a:gd name="adj" fmla="val 4456"/>
            </a:avLst>
          </a:prstGeom>
          <a:solidFill>
            <a:srgbClr val="835E54"/>
          </a:solidFill>
          <a:ln/>
        </p:spPr>
        <p:txBody>
          <a:bodyPr/>
          <a:lstStyle/>
          <a:p>
            <a:endParaRPr lang="en-US"/>
          </a:p>
        </p:txBody>
      </p:sp>
      <p:sp>
        <p:nvSpPr>
          <p:cNvPr id="6" name="Text 3"/>
          <p:cNvSpPr/>
          <p:nvPr/>
        </p:nvSpPr>
        <p:spPr>
          <a:xfrm>
            <a:off x="530796" y="2347689"/>
            <a:ext cx="3031331"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Crimson Pro Bold" pitchFamily="34" charset="0"/>
                <a:ea typeface="Crimson Pro Bold" pitchFamily="34" charset="-122"/>
                <a:cs typeface="Crimson Pro Bold" pitchFamily="34" charset="-120"/>
              </a:rPr>
              <a:t>What RAG Retrieves Before Responding</a:t>
            </a:r>
            <a:endParaRPr lang="en-US" sz="1200" dirty="0"/>
          </a:p>
        </p:txBody>
      </p:sp>
      <p:sp>
        <p:nvSpPr>
          <p:cNvPr id="7" name="Text 4"/>
          <p:cNvSpPr/>
          <p:nvPr/>
        </p:nvSpPr>
        <p:spPr>
          <a:xfrm>
            <a:off x="530796" y="2665512"/>
            <a:ext cx="2712244" cy="151938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Internal policies and approved documentation</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Current procedures and operational standards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Trusted knowledge repositories</a:t>
            </a:r>
            <a:endParaRPr lang="en-US" sz="950" dirty="0"/>
          </a:p>
          <a:p>
            <a:pPr marL="342900" indent="-342900" algn="l">
              <a:lnSpc>
                <a:spcPct val="133000"/>
              </a:lnSpc>
              <a:buSzPct val="100000"/>
              <a:buChar char="•"/>
            </a:pPr>
            <a:r>
              <a:rPr lang="en-US" sz="950" dirty="0">
                <a:solidFill>
                  <a:srgbClr val="FFFFFF"/>
                </a:solidFill>
                <a:latin typeface="Open Sans" pitchFamily="34" charset="0"/>
                <a:ea typeface="Open Sans" pitchFamily="34" charset="-122"/>
                <a:cs typeface="Open Sans" pitchFamily="34" charset="-120"/>
              </a:rPr>
              <a:t>Project-specific and domain-specific content</a:t>
            </a:r>
            <a:endParaRPr lang="en-US" sz="950" dirty="0"/>
          </a:p>
        </p:txBody>
      </p:sp>
      <p:sp>
        <p:nvSpPr>
          <p:cNvPr id="8" name="Text 5"/>
          <p:cNvSpPr/>
          <p:nvPr/>
        </p:nvSpPr>
        <p:spPr>
          <a:xfrm>
            <a:off x="3585046" y="2347689"/>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The Business Impact</a:t>
            </a:r>
            <a:endParaRPr lang="en-US" sz="1200" dirty="0"/>
          </a:p>
        </p:txBody>
      </p:sp>
      <p:sp>
        <p:nvSpPr>
          <p:cNvPr id="9" name="Text 6"/>
          <p:cNvSpPr/>
          <p:nvPr/>
        </p:nvSpPr>
        <p:spPr>
          <a:xfrm>
            <a:off x="3585046" y="2665512"/>
            <a:ext cx="2781598"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Instead of "guessing" from training data, the AI retrieves real, current organizational information before generating a response. Employees receive answers they can verify, trace, and act on with confidence — making AI a reliable part of daily work rather than an uncertain experiment.</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1222102"/>
            <a:ext cx="6399981" cy="387548"/>
          </a:xfrm>
          <a:prstGeom prst="rect">
            <a:avLst/>
          </a:prstGeom>
          <a:noFill/>
          <a:ln/>
        </p:spPr>
        <p:txBody>
          <a:bodyPr wrap="none" lIns="0" tIns="0" rIns="0" bIns="0" rtlCol="0" anchor="t"/>
          <a:lstStyle/>
          <a:p>
            <a:pPr marL="0" indent="0" algn="l">
              <a:lnSpc>
                <a:spcPct val="104000"/>
              </a:lnSpc>
              <a:buNone/>
            </a:pPr>
            <a:r>
              <a:rPr lang="en-US" sz="2400" b="1" dirty="0">
                <a:solidFill>
                  <a:srgbClr val="443728"/>
                </a:solidFill>
                <a:latin typeface="Crimson Pro Bold" pitchFamily="34" charset="0"/>
                <a:ea typeface="Crimson Pro Bold" pitchFamily="34" charset="-122"/>
                <a:cs typeface="Crimson Pro Bold" pitchFamily="34" charset="-120"/>
              </a:rPr>
              <a:t>2. RAG Makes Enterprise AI More Explainable</a:t>
            </a:r>
            <a:endParaRPr lang="en-US" sz="2400" dirty="0"/>
          </a:p>
        </p:txBody>
      </p:sp>
      <p:sp>
        <p:nvSpPr>
          <p:cNvPr id="3" name="Text 1"/>
          <p:cNvSpPr/>
          <p:nvPr/>
        </p:nvSpPr>
        <p:spPr>
          <a:xfrm>
            <a:off x="496119" y="1857673"/>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Explainability is one of the top concerns executives raise about enterprise AI. Business leaders, compliance officers, and auditors need to understand not just </a:t>
            </a:r>
            <a:r>
              <a:rPr lang="en-US" sz="950" i="1" dirty="0">
                <a:solidFill>
                  <a:srgbClr val="443728"/>
                </a:solidFill>
                <a:latin typeface="Open Sans" pitchFamily="34" charset="0"/>
                <a:ea typeface="Open Sans" pitchFamily="34" charset="-122"/>
                <a:cs typeface="Open Sans" pitchFamily="34" charset="-120"/>
              </a:rPr>
              <a:t>what</a:t>
            </a:r>
            <a:r>
              <a:rPr lang="en-US" sz="950" dirty="0">
                <a:solidFill>
                  <a:srgbClr val="443728"/>
                </a:solidFill>
                <a:latin typeface="Open Sans" pitchFamily="34" charset="0"/>
                <a:ea typeface="Open Sans" pitchFamily="34" charset="-122"/>
                <a:cs typeface="Open Sans" pitchFamily="34" charset="-120"/>
              </a:rPr>
              <a:t> the AI said — but </a:t>
            </a:r>
            <a:r>
              <a:rPr lang="en-US" sz="950" i="1" dirty="0">
                <a:solidFill>
                  <a:srgbClr val="443728"/>
                </a:solidFill>
                <a:latin typeface="Open Sans" pitchFamily="34" charset="0"/>
                <a:ea typeface="Open Sans" pitchFamily="34" charset="-122"/>
                <a:cs typeface="Open Sans" pitchFamily="34" charset="-120"/>
              </a:rPr>
              <a:t>why</a:t>
            </a:r>
            <a:r>
              <a:rPr lang="en-US" sz="950" dirty="0">
                <a:solidFill>
                  <a:srgbClr val="443728"/>
                </a:solidFill>
                <a:latin typeface="Open Sans" pitchFamily="34" charset="0"/>
                <a:ea typeface="Open Sans" pitchFamily="34" charset="-122"/>
                <a:cs typeface="Open Sans" pitchFamily="34" charset="-120"/>
              </a:rPr>
              <a:t> it said it and </a:t>
            </a:r>
            <a:r>
              <a:rPr lang="en-US" sz="950" i="1" dirty="0">
                <a:solidFill>
                  <a:srgbClr val="443728"/>
                </a:solidFill>
                <a:latin typeface="Open Sans" pitchFamily="34" charset="0"/>
                <a:ea typeface="Open Sans" pitchFamily="34" charset="-122"/>
                <a:cs typeface="Open Sans" pitchFamily="34" charset="-120"/>
              </a:rPr>
              <a:t>where</a:t>
            </a:r>
            <a:r>
              <a:rPr lang="en-US" sz="950" dirty="0">
                <a:solidFill>
                  <a:srgbClr val="443728"/>
                </a:solidFill>
                <a:latin typeface="Open Sans" pitchFamily="34" charset="0"/>
                <a:ea typeface="Open Sans" pitchFamily="34" charset="-122"/>
                <a:cs typeface="Open Sans" pitchFamily="34" charset="-120"/>
              </a:rPr>
              <a:t> the information came from.</a:t>
            </a:r>
            <a:endParaRPr lang="en-US" sz="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2394124"/>
            <a:ext cx="310083" cy="310083"/>
          </a:xfrm>
          <a:prstGeom prst="rect">
            <a:avLst/>
          </a:prstGeom>
        </p:spPr>
      </p:pic>
      <p:sp>
        <p:nvSpPr>
          <p:cNvPr id="5" name="Text 2"/>
          <p:cNvSpPr/>
          <p:nvPr/>
        </p:nvSpPr>
        <p:spPr>
          <a:xfrm>
            <a:off x="496119" y="2859212"/>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Source Citations</a:t>
            </a:r>
            <a:endParaRPr lang="en-US" sz="1200" dirty="0"/>
          </a:p>
        </p:txBody>
      </p:sp>
      <p:sp>
        <p:nvSpPr>
          <p:cNvPr id="6" name="Text 3"/>
          <p:cNvSpPr/>
          <p:nvPr/>
        </p:nvSpPr>
        <p:spPr>
          <a:xfrm>
            <a:off x="496119" y="3127474"/>
            <a:ext cx="2613868"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RAG systems surface the specific documents, policies, or repositories that informed each response — providing a clear audit trail.</a:t>
            </a:r>
            <a:endParaRPr lang="en-US" sz="9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64991" y="2394124"/>
            <a:ext cx="310083" cy="310083"/>
          </a:xfrm>
          <a:prstGeom prst="rect">
            <a:avLst/>
          </a:prstGeom>
        </p:spPr>
      </p:pic>
      <p:sp>
        <p:nvSpPr>
          <p:cNvPr id="8" name="Text 4"/>
          <p:cNvSpPr/>
          <p:nvPr/>
        </p:nvSpPr>
        <p:spPr>
          <a:xfrm>
            <a:off x="3264991" y="2859212"/>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Retrieval Traceability</a:t>
            </a:r>
            <a:endParaRPr lang="en-US" sz="1200" dirty="0"/>
          </a:p>
        </p:txBody>
      </p:sp>
      <p:sp>
        <p:nvSpPr>
          <p:cNvPr id="9" name="Text 5"/>
          <p:cNvSpPr/>
          <p:nvPr/>
        </p:nvSpPr>
        <p:spPr>
          <a:xfrm>
            <a:off x="3264991" y="3127474"/>
            <a:ext cx="261394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Every answer can be traced back to the retrieved content, enabling teams to validate AI output against authoritative sources.</a:t>
            </a:r>
            <a:endParaRPr lang="en-US" sz="9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3939" y="2394124"/>
            <a:ext cx="310083" cy="310083"/>
          </a:xfrm>
          <a:prstGeom prst="rect">
            <a:avLst/>
          </a:prstGeom>
        </p:spPr>
      </p:pic>
      <p:sp>
        <p:nvSpPr>
          <p:cNvPr id="11" name="Text 6"/>
          <p:cNvSpPr/>
          <p:nvPr/>
        </p:nvSpPr>
        <p:spPr>
          <a:xfrm>
            <a:off x="6033939" y="2859212"/>
            <a:ext cx="2007766" cy="193849"/>
          </a:xfrm>
          <a:prstGeom prst="rect">
            <a:avLst/>
          </a:prstGeom>
          <a:noFill/>
          <a:ln/>
        </p:spPr>
        <p:txBody>
          <a:bodyPr wrap="none" lIns="0" tIns="0" rIns="0" bIns="0" rtlCol="0" anchor="t"/>
          <a:lstStyle/>
          <a:p>
            <a:pPr marL="0" indent="0" algn="l">
              <a:lnSpc>
                <a:spcPct val="104000"/>
              </a:lnSpc>
              <a:buNone/>
            </a:pPr>
            <a:r>
              <a:rPr lang="en-US" sz="1200" b="1" dirty="0">
                <a:solidFill>
                  <a:srgbClr val="443728"/>
                </a:solidFill>
                <a:latin typeface="Crimson Pro Bold" pitchFamily="34" charset="0"/>
                <a:ea typeface="Crimson Pro Bold" pitchFamily="34" charset="-122"/>
                <a:cs typeface="Crimson Pro Bold" pitchFamily="34" charset="-120"/>
              </a:rPr>
              <a:t>Regulatory Auditability</a:t>
            </a:r>
            <a:endParaRPr lang="en-US" sz="1200" dirty="0"/>
          </a:p>
        </p:txBody>
      </p:sp>
      <p:sp>
        <p:nvSpPr>
          <p:cNvPr id="12" name="Text 7"/>
          <p:cNvSpPr/>
          <p:nvPr/>
        </p:nvSpPr>
        <p:spPr>
          <a:xfrm>
            <a:off x="6033939" y="3127474"/>
            <a:ext cx="261394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443728"/>
                </a:solidFill>
                <a:latin typeface="Open Sans" pitchFamily="34" charset="0"/>
                <a:ea typeface="Open Sans" pitchFamily="34" charset="-122"/>
                <a:cs typeface="Open Sans" pitchFamily="34" charset="-120"/>
              </a:rPr>
              <a:t>In regulated industries, the ability to demonstrate where AI guidance originated is essential for compliance and risk management.</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1934</Words>
  <Application>Microsoft Office PowerPoint</Application>
  <PresentationFormat>On-screen Show (16:9)</PresentationFormat>
  <Paragraphs>162</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Open Sans</vt:lpstr>
      <vt:lpstr>Crimson Pro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2026-05-17T03:04:26Z</dcterms:created>
  <dcterms:modified xsi:type="dcterms:W3CDTF">2026-05-17T15:11:46Z</dcterms:modified>
</cp:coreProperties>
</file>