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Alice" panose="020B0604020202020204" charset="0"/>
      <p:regular r:id="rId17"/>
    </p:embeddedFont>
    <p:embeddedFont>
      <p:font typeface="Lora" pitchFamily="2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8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0655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PMO Governance Structure: The Framework for Clarity, Control, and Confidence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164443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strong PMO governance structure ensures that projects are not just delivered—they're delivered right. It establishes the decision-making ecosystem that connects strategy to execution, enabling effective control, accountability, and performance monitoring across your entire project portfolio.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4657844"/>
            <a:ext cx="7556421" cy="13893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80190" y="627042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#PMOGovernance #PMOLeadership #PMOCP #PMOValueRing #PMOGlobalAlliance #ManagingProjectsTheAgileWay #StrategicPMO #AgileGovernance #ProjectPortfolioManagement #BusinessTransformation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16988"/>
            <a:ext cx="71960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The Decision-Making Ecosystem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3390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Effective governance creates a clear pathway for decisions to flow from strategy to execution. Understanding this ecosystem ensures that the right decisions are made at the right level by the right people.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492222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992148" y="36905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Strategy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2148" y="4119801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Executive leadership defines organizational direction and strategic objectives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3492222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612737" y="36905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Portfolio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12737" y="4119801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Portfolio boards prioritize and balance project investments for maximum value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151596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992148" y="5349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Programs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92148" y="5779175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Program managers coordinate related initiatives to deliver integrated benefits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5151596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612737" y="5349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Projects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12737" y="5779175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Project teams execute deliverables within established governance guardrails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7544"/>
            <a:ext cx="107111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The Physician Analogy: Data-Driven Governance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48520"/>
            <a:ext cx="4250293" cy="42502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33467" y="2448520"/>
            <a:ext cx="801064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"Governance should feel like a safety net, not a straitjacket."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5535811" y="2448520"/>
            <a:ext cx="22860" cy="317540"/>
          </a:xfrm>
          <a:prstGeom prst="rect">
            <a:avLst/>
          </a:prstGeom>
          <a:solidFill>
            <a:srgbClr val="1B5F3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535811" y="2989302"/>
            <a:ext cx="830830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Just as a physician prescribes treatment based on diagnostic evidence, </a:t>
            </a: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PMO governance must be based on data, maturity, and context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—not rigid bureaucracy.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5535811" y="3802975"/>
            <a:ext cx="830830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good governance framework does not constrain agility; it provides a structure where decisions are made with confidence and accountability. The best governance adapts to the organization's needs while maintaining consistency in critical areas.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6768"/>
            <a:ext cx="1105793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Governance in Action: From Framework to Reality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2368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Implementing governance effectively requires more than documentation—it demands cultural adoption, consistent application, and continuous refinement based on real-world feedback.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254091" y="31018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Design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531037"/>
            <a:ext cx="394120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Establish governance framework aligned with organizational maturity and strategic objectives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626" y="3719334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26820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Communicate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111222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Socialize governance policies and ensure stakeholder understanding of roles and processes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144" y="3454658"/>
            <a:ext cx="296942" cy="3711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94463" y="43614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Implement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994463" y="4790718"/>
            <a:ext cx="38421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Apply governance standards consistently across all projects and portfolio initiatives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0557" y="5141416"/>
            <a:ext cx="296942" cy="3711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95284" y="60409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Monitor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9895284" y="6470213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Track compliance, measure effectiveness, and identify areas requiring adjustment or support</a:t>
            </a:r>
            <a:endParaRPr lang="en-US" sz="15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698" y="6448485"/>
            <a:ext cx="296942" cy="371118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2254091" y="56210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Refine</a:t>
            </a:r>
            <a:endParaRPr lang="en-US" sz="1950" dirty="0"/>
          </a:p>
        </p:txBody>
      </p:sp>
      <p:sp>
        <p:nvSpPr>
          <p:cNvPr id="21" name="Text 11"/>
          <p:cNvSpPr/>
          <p:nvPr/>
        </p:nvSpPr>
        <p:spPr>
          <a:xfrm>
            <a:off x="793790" y="6050280"/>
            <a:ext cx="394120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Continuously improve governance based on lessons learned and organizational evolution</a:t>
            </a:r>
            <a:endParaRPr lang="en-US" sz="1550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1728" y="5569684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7728"/>
            <a:ext cx="84010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Benefits of Effective PMO Governance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429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Enhanced Clarity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472220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Everyone understands their role, decision rights, and how their work contributes to organizational success.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5223986" y="3042999"/>
            <a:ext cx="24937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Improved Consistency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5223986" y="3472220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Standardized processes reduce variability and improve predictability across the project portfolio.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654302" y="30429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Greater Confidence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654302" y="3472220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Leaders can make informed decisions knowing governance provides appropriate checks and balances.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5020032"/>
            <a:ext cx="26559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Stronger Accountability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93790" y="5449252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Clear ownership and escalation paths ensure issues are addressed promptly and effectively.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5223986" y="50200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Enhanced Credibility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5223986" y="5449252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well-governed PMO demonstrates professionalism and earns stakeholder trust and support.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9654302" y="50200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Sustained Value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54302" y="5449252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Governance ensures projects deliver measurable business outcomes aligned with strategic priorities.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Key Takeaway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7632025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Confidence, Alignment, Credibility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793790" y="3995499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 effective PMO governance structure provides the </a:t>
            </a: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clarity, consistency, and confidence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needed to deliver sustainable value. It connects strategic vision to execution reality, ensuring that every project contributes to measurable business outcomes.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444252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well-governed PMO isn't about control—it's about enabling your organization to execute with precision, adapt with confidence, and deliver value consistently. Governance creates the foundation upon which high-performing PMOs are built.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8423"/>
            <a:ext cx="58271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What is PMO Governance?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09399"/>
            <a:ext cx="3528417" cy="35284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859417" y="2764750"/>
            <a:ext cx="898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</a:t>
            </a: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PMO Governance Structure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defines how decisions are made, who has authority, how accountability is maintained, and how performance is measured across the project portfolio.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4859417" y="3578423"/>
            <a:ext cx="898469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It's the backbone of a value-driven PMO, ensuring consistency, transparency, and alignment between project execution and organizational strategy. Think of it as the operating system that enables your PMO to function with precision and purpose.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9448"/>
            <a:ext cx="749165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Core Purpose of PMO Governance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1636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PMO governance defines the "rules of engagement" for all project activity within an organization. It creates the framework that transforms chaos into clarity and ensures every project serves a strategic purpose.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74682"/>
            <a:ext cx="4215289" cy="2096095"/>
          </a:xfrm>
          <a:prstGeom prst="roundRect">
            <a:avLst>
              <a:gd name="adj" fmla="val 1420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992148" y="337304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Strategic Alignment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2148" y="3802261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Align project decisions with corporate strategy and objectives, ensuring every initiative contributes to organizational goals.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3174682"/>
            <a:ext cx="4215408" cy="2096095"/>
          </a:xfrm>
          <a:prstGeom prst="roundRect">
            <a:avLst>
              <a:gd name="adj" fmla="val 1420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405795" y="337304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Transparency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405795" y="3802261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Ensure clarity in how resources, budgets, and priorities are set across the portfolio.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9621203" y="3174682"/>
            <a:ext cx="4215289" cy="2096095"/>
          </a:xfrm>
          <a:prstGeom prst="roundRect">
            <a:avLst>
              <a:gd name="adj" fmla="val 1420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9819561" y="337304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Role Definition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819561" y="3802261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Define roles and responsibilities across all levels of the PMO ecosystem with precision.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5469136"/>
            <a:ext cx="6422112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992148" y="5667494"/>
            <a:ext cx="26889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Process Standardization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2148" y="6096714"/>
            <a:ext cx="60253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Standardize processes for reporting, escalation, and approvals to drive consistency.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260" y="5469136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612618" y="56674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Accountability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612618" y="6096714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Promote accountability and continuous improvement at every organizational level.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578787"/>
            <a:ext cx="110370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Seven Foundational Elements of PMO Governance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549652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complete PMO governance framework is built on seven interconnected components that work together to create a cohesive decision-making and accountability ecosystem.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7213"/>
            <a:ext cx="82904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Key Components of PMO Governance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3412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848451"/>
            <a:ext cx="6422231" cy="22860"/>
          </a:xfrm>
          <a:prstGeom prst="rect">
            <a:avLst/>
          </a:prstGeom>
          <a:solidFill>
            <a:srgbClr val="1B5F3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2993350"/>
            <a:ext cx="38322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Governance Framework &amp; Charter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422571"/>
            <a:ext cx="64222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Defines the PMO's authority, purpose, scope, and alignment with the enterprise. Answers: "What is the PMO accountable for, and where does its authority begin and end?"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414379" y="253412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848451"/>
            <a:ext cx="6422231" cy="22860"/>
          </a:xfrm>
          <a:prstGeom prst="rect">
            <a:avLst/>
          </a:prstGeom>
          <a:solidFill>
            <a:srgbClr val="1B5F3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414379" y="2993350"/>
            <a:ext cx="37084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Organizational Structure &amp; Roles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414379" y="3422571"/>
            <a:ext cx="64222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Clarifies leadership hierarchy, decision rights, and stakeholder involvement. Answers: "Who makes decisions, approves funding, or owns delivery outcomes?"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036701"/>
            <a:ext cx="6422231" cy="22860"/>
          </a:xfrm>
          <a:prstGeom prst="rect">
            <a:avLst/>
          </a:prstGeom>
          <a:solidFill>
            <a:srgbClr val="1B5F3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93790" y="5181600"/>
            <a:ext cx="48203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Governance Committees &amp; Decision Bodies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93790" y="5610820"/>
            <a:ext cx="64222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Establishes oversight layers—Executive Steering Committee, Portfolio Board, Project Review Board. Answers: "Who provides strategic direction and monitors portfolio performance?"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414379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379" y="5036701"/>
            <a:ext cx="6422231" cy="22860"/>
          </a:xfrm>
          <a:prstGeom prst="rect">
            <a:avLst/>
          </a:prstGeom>
          <a:solidFill>
            <a:srgbClr val="1B5F3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414379" y="5181600"/>
            <a:ext cx="42888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Policies, Standards, and Methodologies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414379" y="5610820"/>
            <a:ext cx="64222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Outlines consistent project management practices including templates, PMBOK, Agile/Hybrid frameworks. Answers: "How are projects managed consistently?"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38720"/>
            <a:ext cx="622899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Key Components Continued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15563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469958"/>
            <a:ext cx="4215289" cy="22860"/>
          </a:xfrm>
          <a:prstGeom prst="rect">
            <a:avLst/>
          </a:prstGeom>
          <a:solidFill>
            <a:srgbClr val="1B5F3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3614857"/>
            <a:ext cx="25624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Processes and Controls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044077"/>
            <a:ext cx="42152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Defines how projects are initiated, approved, monitored, and closed—including risk, change, and quality controls. Answers: "How do we ensure compliance and manage deviation?"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315563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469958"/>
            <a:ext cx="4215408" cy="22860"/>
          </a:xfrm>
          <a:prstGeom prst="rect">
            <a:avLst/>
          </a:prstGeom>
          <a:solidFill>
            <a:srgbClr val="1B5F3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207437" y="3614857"/>
            <a:ext cx="42154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Performance Measurement &amp; Reporting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4354235"/>
            <a:ext cx="42154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Establishes KPIs, dashboards, and feedback loops for tracking project and PMO health. Answers: "How do we measure success and communicate value?"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315563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469958"/>
            <a:ext cx="4215289" cy="22860"/>
          </a:xfrm>
          <a:prstGeom prst="rect">
            <a:avLst/>
          </a:prstGeom>
          <a:solidFill>
            <a:srgbClr val="1B5F3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621203" y="3614857"/>
            <a:ext cx="42152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Escalation and Decision-Making Protocols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4354235"/>
            <a:ext cx="42152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Defines escalation paths, approval thresholds, and issue-resolution mechanisms. Answers: "What happens when something goes off-track or beyond tolerance?"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9613"/>
            <a:ext cx="83758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Three Levels of Governance Oversight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8652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mature governance model operates across three distinct levels, each with specific focus areas and decision-making authority. This layered approach ensures both strategic alignment and operational excellence.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544848"/>
            <a:ext cx="4215289" cy="3015020"/>
          </a:xfrm>
          <a:prstGeom prst="roundRect">
            <a:avLst>
              <a:gd name="adj" fmla="val 3639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70930" y="3544848"/>
            <a:ext cx="91440" cy="301502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083588" y="37660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Strategic Governance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4195286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Focus: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Align projects with enterprise goals and business strategy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83588" y="4949428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Participants: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Executive Sponsors, Steering Committee, Portfolio Board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083588" y="5703570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Decisions: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Prioritization, funding allocation, benefits realization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5207437" y="3544848"/>
            <a:ext cx="4215408" cy="3015020"/>
          </a:xfrm>
          <a:prstGeom prst="roundRect">
            <a:avLst>
              <a:gd name="adj" fmla="val 3639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5184577" y="3544848"/>
            <a:ext cx="91440" cy="301502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5497235" y="37660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Tactical Governance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5497235" y="4195286"/>
            <a:ext cx="37043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Focus: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Manage portfolios and programs for delivery optimization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5497235" y="4949428"/>
            <a:ext cx="37043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Participants: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PMO Director, Portfolio Managers, Program Managers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5497235" y="5703570"/>
            <a:ext cx="37043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Decisions: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Resource allocation, risk management, interdependency tracking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9621203" y="3544848"/>
            <a:ext cx="4215289" cy="3015020"/>
          </a:xfrm>
          <a:prstGeom prst="roundRect">
            <a:avLst>
              <a:gd name="adj" fmla="val 3639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9598343" y="3544848"/>
            <a:ext cx="91440" cy="3015020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9911001" y="3766066"/>
            <a:ext cx="26973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Operational Governance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911001" y="4195286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Focus: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Oversee project execution and adherence to standards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9911001" y="4949428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Participants: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Project Managers, Team Leads, Scrum Masters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9911001" y="5703570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Decisions: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Schedule, scope, cost, and quality control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0443"/>
            <a:ext cx="681454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Governance Roles and Responsibilities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58341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Clear role definition is essential for effective governance. Each role carries specific responsibilities that contribute to the overall success of the PMO and project delivery.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441734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992148" y="2640092"/>
            <a:ext cx="44852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Executive Sponsor / Steering Committee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2148" y="3069312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Set strategic direction, approve major decisions, and remove organizational roadblocks that impede project success.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2441734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612737" y="2640092"/>
            <a:ext cx="31887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PMO Director / Head of PMO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12737" y="3069312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Define governance processes, oversee compliance across the portfolio, and report performance metrics to senior leadership.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4101108"/>
            <a:ext cx="6422231" cy="1778556"/>
          </a:xfrm>
          <a:prstGeom prst="roundRect">
            <a:avLst>
              <a:gd name="adj" fmla="val 1674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992148" y="42994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Portfolio Manager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92148" y="4728686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Balance project mix, ensure resource alignment across initiatives, and manage portfolio-level risks and interdependencies.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4101108"/>
            <a:ext cx="6422231" cy="1778556"/>
          </a:xfrm>
          <a:prstGeom prst="roundRect">
            <a:avLst>
              <a:gd name="adj" fmla="val 1674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612737" y="42994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Program Manager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12737" y="4728686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Coordinate related projects, ensure interdependency management, and report on benefits realization to stakeholders.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6078022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992148" y="62763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Project Manager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992148" y="6705600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Manage day-to-day execution, track KPIs and deliverables, and ensure alignment with governance policies and standards.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414379" y="6078022"/>
            <a:ext cx="6422231" cy="146101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7612737" y="6276380"/>
            <a:ext cx="36990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Business Owner / Product Owner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7612737" y="6705600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Validate business outcomes, ensure projects meet stakeholder needs, and confirm value delivery against expectations.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38432"/>
            <a:ext cx="724614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Essential PMO Governance Tools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854523"/>
            <a:ext cx="400847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Documentation &amp; Framework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3424952"/>
            <a:ext cx="44505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PMO Charter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– Defines mission, vision, authority, and services offered by the PMO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129445"/>
            <a:ext cx="44505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Governance Matrix / RACI Chart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– Clarifies accountability and decision rights across stakeholders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151477"/>
            <a:ext cx="44505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Stage-Gate Model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– Controls project entry, continuation, and closure with defined checkpoints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5736074" y="285452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Monitoring &amp; Control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736074" y="3424952"/>
            <a:ext cx="44505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Portfolio Dashboard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– Provides real-time visibility into project health and performance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5736074" y="4446984"/>
            <a:ext cx="44505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Risk Register and Issue Logs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– Ensure proactive identification and escalation of concerns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5736074" y="5469017"/>
            <a:ext cx="44505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Performance Reports and Scorecards</a:t>
            </a: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– Demonstrate PMO value delivery to stakeholders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1353</Words>
  <Application>Microsoft Office PowerPoint</Application>
  <PresentationFormat>Custom</PresentationFormat>
  <Paragraphs>137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Lora</vt:lpstr>
      <vt:lpstr>Alice</vt:lpstr>
      <vt:lpstr>Arial</vt:lpstr>
      <vt:lpstr>Alice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1</cp:revision>
  <dcterms:created xsi:type="dcterms:W3CDTF">2025-10-13T20:55:50Z</dcterms:created>
  <dcterms:modified xsi:type="dcterms:W3CDTF">2026-04-19T17:52:44Z</dcterms:modified>
</cp:coreProperties>
</file>