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Roboto" panose="02000000000000000000" pitchFamily="2" charset="0"/>
      <p:regular r:id="rId18"/>
      <p:bold r:id="rId19"/>
    </p:embeddedFont>
    <p:embeddedFont>
      <p:font typeface="Roboto Bold" panose="02000000000000000000" pitchFamily="2" charset="0"/>
      <p:bold r:id="rId20"/>
    </p:embeddedFont>
    <p:embeddedFont>
      <p:font typeface="Roboto Medium" panose="02000000000000000000" pitchFamily="2" charset="0"/>
      <p:regular r:id="rId21"/>
    </p:embeddedFont>
    <p:embeddedFont>
      <p:font typeface="Roboto Slab" pitchFamily="2"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88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EDF1F8"/>
          </a:solidFill>
          <a:ln/>
        </p:spPr>
      </p:sp>
      <p:sp>
        <p:nvSpPr>
          <p:cNvPr id="3" name="Shape 1"/>
          <p:cNvSpPr/>
          <p:nvPr/>
        </p:nvSpPr>
        <p:spPr>
          <a:xfrm>
            <a:off x="0" y="0"/>
            <a:ext cx="14630400" cy="8229600"/>
          </a:xfrm>
          <a:prstGeom prst="rect">
            <a:avLst/>
          </a:prstGeom>
          <a:solidFill>
            <a:srgbClr val="FBFCFE"/>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902238" y="2206276"/>
            <a:ext cx="8362402" cy="2126337"/>
          </a:xfrm>
          <a:prstGeom prst="rect">
            <a:avLst/>
          </a:prstGeom>
          <a:noFill/>
          <a:ln/>
        </p:spPr>
        <p:txBody>
          <a:bodyPr wrap="square" lIns="0" tIns="0" rIns="0" bIns="0" rtlCol="0" anchor="t"/>
          <a:lstStyle/>
          <a:p>
            <a:pPr marL="0" indent="0" algn="l">
              <a:lnSpc>
                <a:spcPts val="5550"/>
              </a:lnSpc>
              <a:buNone/>
            </a:pPr>
            <a:r>
              <a:rPr lang="en-US" sz="4000" dirty="0">
                <a:solidFill>
                  <a:srgbClr val="3257B8"/>
                </a:solidFill>
                <a:latin typeface="Roboto Slab" pitchFamily="34" charset="0"/>
                <a:ea typeface="Roboto Slab" pitchFamily="34" charset="-122"/>
                <a:cs typeface="Roboto Slab" pitchFamily="34" charset="-120"/>
              </a:rPr>
              <a:t>Integrating Microsoft Dynamics 365 with Azure DevOps</a:t>
            </a:r>
            <a:endParaRPr lang="en-US" sz="4000" dirty="0"/>
          </a:p>
        </p:txBody>
      </p:sp>
      <p:sp>
        <p:nvSpPr>
          <p:cNvPr id="4" name="Text 1"/>
          <p:cNvSpPr/>
          <p:nvPr/>
        </p:nvSpPr>
        <p:spPr>
          <a:xfrm>
            <a:off x="5902238" y="4096579"/>
            <a:ext cx="6753058" cy="108870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Bridge the gap between business operations and software development with this powerful integration that offers a unified view of strategy, execution, and delivery.</a:t>
            </a:r>
            <a:endParaRPr lang="en-US" sz="1750" dirty="0"/>
          </a:p>
        </p:txBody>
      </p:sp>
      <p:sp>
        <p:nvSpPr>
          <p:cNvPr id="5" name="Shape 2"/>
          <p:cNvSpPr/>
          <p:nvPr/>
        </p:nvSpPr>
        <p:spPr>
          <a:xfrm>
            <a:off x="5902238" y="5457344"/>
            <a:ext cx="401611"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009869" y="5589979"/>
            <a:ext cx="163253"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Roboto Medium" pitchFamily="34" charset="0"/>
                <a:ea typeface="Roboto Medium" pitchFamily="34" charset="-122"/>
                <a:cs typeface="Roboto Medium" pitchFamily="34" charset="-120"/>
              </a:rPr>
              <a:t>kW</a:t>
            </a:r>
            <a:endParaRPr lang="en-US" sz="750" dirty="0"/>
          </a:p>
        </p:txBody>
      </p:sp>
      <p:sp>
        <p:nvSpPr>
          <p:cNvPr id="7" name="Text 4"/>
          <p:cNvSpPr/>
          <p:nvPr/>
        </p:nvSpPr>
        <p:spPr>
          <a:xfrm>
            <a:off x="6378488" y="5440437"/>
            <a:ext cx="2922084" cy="396835"/>
          </a:xfrm>
          <a:prstGeom prst="rect">
            <a:avLst/>
          </a:prstGeom>
          <a:noFill/>
          <a:ln/>
        </p:spPr>
        <p:txBody>
          <a:bodyPr wrap="none" lIns="0" tIns="0" rIns="0" bIns="0" rtlCol="0" anchor="t"/>
          <a:lstStyle/>
          <a:p>
            <a:pPr marL="0" indent="0" algn="l">
              <a:lnSpc>
                <a:spcPts val="3100"/>
              </a:lnSpc>
              <a:buNone/>
            </a:pPr>
            <a:r>
              <a:rPr lang="en-US" sz="2200" b="1" dirty="0">
                <a:solidFill>
                  <a:srgbClr val="15213F"/>
                </a:solidFill>
                <a:latin typeface="Roboto Bold" pitchFamily="34" charset="0"/>
                <a:ea typeface="Roboto Bold" pitchFamily="34" charset="-122"/>
                <a:cs typeface="Roboto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363510"/>
            <a:ext cx="6862167"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Integration Requirements</a:t>
            </a:r>
            <a:endParaRPr lang="en-US" sz="4450" dirty="0"/>
          </a:p>
        </p:txBody>
      </p:sp>
      <p:pic>
        <p:nvPicPr>
          <p:cNvPr id="4" name="Image 1" descr="preencoded.png"/>
          <p:cNvPicPr>
            <a:picLocks noChangeAspect="1"/>
          </p:cNvPicPr>
          <p:nvPr/>
        </p:nvPicPr>
        <p:blipFill>
          <a:blip r:embed="rId4"/>
          <a:stretch>
            <a:fillRect/>
          </a:stretch>
        </p:blipFill>
        <p:spPr>
          <a:xfrm>
            <a:off x="793790" y="3452098"/>
            <a:ext cx="566976" cy="566976"/>
          </a:xfrm>
          <a:prstGeom prst="rect">
            <a:avLst/>
          </a:prstGeom>
        </p:spPr>
      </p:pic>
      <p:sp>
        <p:nvSpPr>
          <p:cNvPr id="5" name="Text 1"/>
          <p:cNvSpPr/>
          <p:nvPr/>
        </p:nvSpPr>
        <p:spPr>
          <a:xfrm>
            <a:off x="1587579" y="354711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Real-time Sync</a:t>
            </a:r>
            <a:endParaRPr lang="en-US" sz="2200" dirty="0"/>
          </a:p>
        </p:txBody>
      </p:sp>
      <p:sp>
        <p:nvSpPr>
          <p:cNvPr id="6" name="Text 2"/>
          <p:cNvSpPr/>
          <p:nvPr/>
        </p:nvSpPr>
        <p:spPr>
          <a:xfrm>
            <a:off x="1587579" y="4037528"/>
            <a:ext cx="12249031"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Ensure data updates happen immediately between systems to prevent delays.</a:t>
            </a:r>
            <a:endParaRPr lang="en-US" sz="1750" dirty="0"/>
          </a:p>
        </p:txBody>
      </p:sp>
      <p:pic>
        <p:nvPicPr>
          <p:cNvPr id="7" name="Image 2" descr="preencoded.png"/>
          <p:cNvPicPr>
            <a:picLocks noChangeAspect="1"/>
          </p:cNvPicPr>
          <p:nvPr/>
        </p:nvPicPr>
        <p:blipFill>
          <a:blip r:embed="rId5"/>
          <a:stretch>
            <a:fillRect/>
          </a:stretch>
        </p:blipFill>
        <p:spPr>
          <a:xfrm>
            <a:off x="793790" y="4893707"/>
            <a:ext cx="566976" cy="566976"/>
          </a:xfrm>
          <a:prstGeom prst="rect">
            <a:avLst/>
          </a:prstGeom>
        </p:spPr>
      </p:pic>
      <p:sp>
        <p:nvSpPr>
          <p:cNvPr id="8" name="Text 3"/>
          <p:cNvSpPr/>
          <p:nvPr/>
        </p:nvSpPr>
        <p:spPr>
          <a:xfrm>
            <a:off x="1587579" y="498871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Security Compliance</a:t>
            </a:r>
            <a:endParaRPr lang="en-US" sz="2200" dirty="0"/>
          </a:p>
        </p:txBody>
      </p:sp>
      <p:sp>
        <p:nvSpPr>
          <p:cNvPr id="9" name="Text 4"/>
          <p:cNvSpPr/>
          <p:nvPr/>
        </p:nvSpPr>
        <p:spPr>
          <a:xfrm>
            <a:off x="1587579" y="5479137"/>
            <a:ext cx="12249031"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Maintain proper role-based access and data protection across platforms.</a:t>
            </a:r>
            <a:endParaRPr lang="en-US" sz="1750" dirty="0"/>
          </a:p>
        </p:txBody>
      </p:sp>
      <p:pic>
        <p:nvPicPr>
          <p:cNvPr id="10" name="Image 3" descr="preencoded.png"/>
          <p:cNvPicPr>
            <a:picLocks noChangeAspect="1"/>
          </p:cNvPicPr>
          <p:nvPr/>
        </p:nvPicPr>
        <p:blipFill>
          <a:blip r:embed="rId6"/>
          <a:stretch>
            <a:fillRect/>
          </a:stretch>
        </p:blipFill>
        <p:spPr>
          <a:xfrm>
            <a:off x="793790" y="6335316"/>
            <a:ext cx="566976" cy="566976"/>
          </a:xfrm>
          <a:prstGeom prst="rect">
            <a:avLst/>
          </a:prstGeom>
        </p:spPr>
      </p:pic>
      <p:sp>
        <p:nvSpPr>
          <p:cNvPr id="11" name="Text 5"/>
          <p:cNvSpPr/>
          <p:nvPr/>
        </p:nvSpPr>
        <p:spPr>
          <a:xfrm>
            <a:off x="1587579" y="643032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Error Handling</a:t>
            </a:r>
            <a:endParaRPr lang="en-US" sz="2200" dirty="0"/>
          </a:p>
        </p:txBody>
      </p:sp>
      <p:sp>
        <p:nvSpPr>
          <p:cNvPr id="12" name="Text 6"/>
          <p:cNvSpPr/>
          <p:nvPr/>
        </p:nvSpPr>
        <p:spPr>
          <a:xfrm>
            <a:off x="1587579" y="6920746"/>
            <a:ext cx="12249031"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Implement robust conflict resolution and notification systems for sync issues.</a:t>
            </a:r>
            <a:endParaRPr lang="en-US" sz="17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93790" y="1459825"/>
            <a:ext cx="8556784"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Project Manager Considerations</a:t>
            </a:r>
            <a:endParaRPr lang="en-US" sz="4450" dirty="0"/>
          </a:p>
        </p:txBody>
      </p:sp>
      <p:sp>
        <p:nvSpPr>
          <p:cNvPr id="3" name="Shape 1"/>
          <p:cNvSpPr/>
          <p:nvPr/>
        </p:nvSpPr>
        <p:spPr>
          <a:xfrm>
            <a:off x="793790" y="2622233"/>
            <a:ext cx="2173724" cy="1306949"/>
          </a:xfrm>
          <a:prstGeom prst="roundRect">
            <a:avLst>
              <a:gd name="adj" fmla="val 2603"/>
            </a:avLst>
          </a:prstGeom>
          <a:solidFill>
            <a:srgbClr val="E9ECF2"/>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721167" y="3076337"/>
            <a:ext cx="318968" cy="398621"/>
          </a:xfrm>
          <a:prstGeom prst="rect">
            <a:avLst/>
          </a:prstGeom>
        </p:spPr>
      </p:pic>
      <p:sp>
        <p:nvSpPr>
          <p:cNvPr id="5" name="Text 2"/>
          <p:cNvSpPr/>
          <p:nvPr/>
        </p:nvSpPr>
        <p:spPr>
          <a:xfrm>
            <a:off x="3194328" y="284904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Define Key Use Cases</a:t>
            </a:r>
            <a:endParaRPr lang="en-US" sz="2200" dirty="0"/>
          </a:p>
        </p:txBody>
      </p:sp>
      <p:sp>
        <p:nvSpPr>
          <p:cNvPr id="6" name="Text 3"/>
          <p:cNvSpPr/>
          <p:nvPr/>
        </p:nvSpPr>
        <p:spPr>
          <a:xfrm>
            <a:off x="3194328" y="3339465"/>
            <a:ext cx="4841677"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Start with high-impact workflows, not everything</a:t>
            </a:r>
            <a:endParaRPr lang="en-US" sz="1750" dirty="0"/>
          </a:p>
        </p:txBody>
      </p:sp>
      <p:sp>
        <p:nvSpPr>
          <p:cNvPr id="7" name="Shape 4"/>
          <p:cNvSpPr/>
          <p:nvPr/>
        </p:nvSpPr>
        <p:spPr>
          <a:xfrm>
            <a:off x="3080861" y="3913942"/>
            <a:ext cx="10642402" cy="15240"/>
          </a:xfrm>
          <a:prstGeom prst="roundRect">
            <a:avLst>
              <a:gd name="adj" fmla="val 223256"/>
            </a:avLst>
          </a:prstGeom>
          <a:solidFill>
            <a:srgbClr val="CFD2D8"/>
          </a:solidFill>
          <a:ln/>
        </p:spPr>
        <p:txBody>
          <a:bodyPr/>
          <a:lstStyle/>
          <a:p>
            <a:endParaRPr lang="en-US"/>
          </a:p>
        </p:txBody>
      </p:sp>
      <p:sp>
        <p:nvSpPr>
          <p:cNvPr id="8" name="Shape 5"/>
          <p:cNvSpPr/>
          <p:nvPr/>
        </p:nvSpPr>
        <p:spPr>
          <a:xfrm>
            <a:off x="793790" y="4042529"/>
            <a:ext cx="4347567" cy="1306949"/>
          </a:xfrm>
          <a:prstGeom prst="roundRect">
            <a:avLst>
              <a:gd name="adj" fmla="val 2603"/>
            </a:avLst>
          </a:prstGeom>
          <a:solidFill>
            <a:srgbClr val="E9ECF2"/>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808089" y="4496633"/>
            <a:ext cx="318968" cy="398621"/>
          </a:xfrm>
          <a:prstGeom prst="rect">
            <a:avLst/>
          </a:prstGeom>
        </p:spPr>
      </p:pic>
      <p:sp>
        <p:nvSpPr>
          <p:cNvPr id="10" name="Text 6"/>
          <p:cNvSpPr/>
          <p:nvPr/>
        </p:nvSpPr>
        <p:spPr>
          <a:xfrm>
            <a:off x="5368171"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Align Stakeholders</a:t>
            </a:r>
            <a:endParaRPr lang="en-US" sz="2200" dirty="0"/>
          </a:p>
        </p:txBody>
      </p:sp>
      <p:sp>
        <p:nvSpPr>
          <p:cNvPr id="11" name="Text 7"/>
          <p:cNvSpPr/>
          <p:nvPr/>
        </p:nvSpPr>
        <p:spPr>
          <a:xfrm>
            <a:off x="5368171" y="4759762"/>
            <a:ext cx="4764643"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Get buy-in from sales, IT, product and QA teams</a:t>
            </a:r>
            <a:endParaRPr lang="en-US" sz="1750" dirty="0"/>
          </a:p>
        </p:txBody>
      </p:sp>
      <p:sp>
        <p:nvSpPr>
          <p:cNvPr id="12" name="Shape 8"/>
          <p:cNvSpPr/>
          <p:nvPr/>
        </p:nvSpPr>
        <p:spPr>
          <a:xfrm>
            <a:off x="5254704" y="5334238"/>
            <a:ext cx="8468558" cy="15240"/>
          </a:xfrm>
          <a:prstGeom prst="roundRect">
            <a:avLst>
              <a:gd name="adj" fmla="val 223256"/>
            </a:avLst>
          </a:prstGeom>
          <a:solidFill>
            <a:srgbClr val="CFD2D8"/>
          </a:solidFill>
          <a:ln/>
        </p:spPr>
        <p:txBody>
          <a:bodyPr/>
          <a:lstStyle/>
          <a:p>
            <a:endParaRPr lang="en-US"/>
          </a:p>
        </p:txBody>
      </p:sp>
      <p:sp>
        <p:nvSpPr>
          <p:cNvPr id="13" name="Shape 9"/>
          <p:cNvSpPr/>
          <p:nvPr/>
        </p:nvSpPr>
        <p:spPr>
          <a:xfrm>
            <a:off x="793790" y="5462826"/>
            <a:ext cx="6521410" cy="1306949"/>
          </a:xfrm>
          <a:prstGeom prst="roundRect">
            <a:avLst>
              <a:gd name="adj" fmla="val 2603"/>
            </a:avLst>
          </a:prstGeom>
          <a:solidFill>
            <a:srgbClr val="E9ECF2"/>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895011" y="5916930"/>
            <a:ext cx="318968" cy="398621"/>
          </a:xfrm>
          <a:prstGeom prst="rect">
            <a:avLst/>
          </a:prstGeom>
        </p:spPr>
      </p:pic>
      <p:sp>
        <p:nvSpPr>
          <p:cNvPr id="15" name="Text 10"/>
          <p:cNvSpPr/>
          <p:nvPr/>
        </p:nvSpPr>
        <p:spPr>
          <a:xfrm>
            <a:off x="7542014" y="5689640"/>
            <a:ext cx="3539133"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Plan Change Management</a:t>
            </a:r>
            <a:endParaRPr lang="en-US" sz="2200" dirty="0"/>
          </a:p>
        </p:txBody>
      </p:sp>
      <p:sp>
        <p:nvSpPr>
          <p:cNvPr id="16" name="Text 11"/>
          <p:cNvSpPr/>
          <p:nvPr/>
        </p:nvSpPr>
        <p:spPr>
          <a:xfrm>
            <a:off x="7542014" y="6180058"/>
            <a:ext cx="4780002"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Prepare training and support for new workflows</a:t>
            </a:r>
            <a:endParaRPr lang="en-US" sz="175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175629"/>
            <a:ext cx="6995874"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Implementation Roadmap</a:t>
            </a:r>
            <a:endParaRPr lang="en-US" sz="4450" dirty="0"/>
          </a:p>
        </p:txBody>
      </p:sp>
      <p:sp>
        <p:nvSpPr>
          <p:cNvPr id="4" name="Shape 1"/>
          <p:cNvSpPr/>
          <p:nvPr/>
        </p:nvSpPr>
        <p:spPr>
          <a:xfrm>
            <a:off x="793790" y="5348049"/>
            <a:ext cx="13042821" cy="30480"/>
          </a:xfrm>
          <a:prstGeom prst="roundRect">
            <a:avLst>
              <a:gd name="adj" fmla="val 111628"/>
            </a:avLst>
          </a:prstGeom>
          <a:solidFill>
            <a:srgbClr val="CFD2D8"/>
          </a:solidFill>
          <a:ln/>
        </p:spPr>
        <p:txBody>
          <a:bodyPr/>
          <a:lstStyle/>
          <a:p>
            <a:endParaRPr lang="en-US"/>
          </a:p>
        </p:txBody>
      </p:sp>
      <p:sp>
        <p:nvSpPr>
          <p:cNvPr id="5" name="Shape 2"/>
          <p:cNvSpPr/>
          <p:nvPr/>
        </p:nvSpPr>
        <p:spPr>
          <a:xfrm>
            <a:off x="3301960" y="4667607"/>
            <a:ext cx="30480" cy="680442"/>
          </a:xfrm>
          <a:prstGeom prst="roundRect">
            <a:avLst>
              <a:gd name="adj" fmla="val 111628"/>
            </a:avLst>
          </a:prstGeom>
          <a:solidFill>
            <a:srgbClr val="CFD2D8"/>
          </a:solidFill>
          <a:ln/>
        </p:spPr>
        <p:txBody>
          <a:bodyPr/>
          <a:lstStyle/>
          <a:p>
            <a:endParaRPr lang="en-US"/>
          </a:p>
        </p:txBody>
      </p:sp>
      <p:sp>
        <p:nvSpPr>
          <p:cNvPr id="6" name="Shape 3"/>
          <p:cNvSpPr/>
          <p:nvPr/>
        </p:nvSpPr>
        <p:spPr>
          <a:xfrm>
            <a:off x="3062049" y="5092898"/>
            <a:ext cx="510302" cy="510302"/>
          </a:xfrm>
          <a:prstGeom prst="roundRect">
            <a:avLst>
              <a:gd name="adj" fmla="val 6667"/>
            </a:avLst>
          </a:prstGeom>
          <a:solidFill>
            <a:srgbClr val="E9ECF2"/>
          </a:solidFill>
          <a:ln/>
        </p:spPr>
        <p:txBody>
          <a:bodyPr/>
          <a:lstStyle/>
          <a:p>
            <a:endParaRPr lang="en-US"/>
          </a:p>
        </p:txBody>
      </p:sp>
      <p:pic>
        <p:nvPicPr>
          <p:cNvPr id="7" name="Image 1" descr="preencoded.png"/>
          <p:cNvPicPr>
            <a:picLocks noChangeAspect="1"/>
          </p:cNvPicPr>
          <p:nvPr/>
        </p:nvPicPr>
        <p:blipFill>
          <a:blip r:embed="rId4"/>
          <a:stretch>
            <a:fillRect/>
          </a:stretch>
        </p:blipFill>
        <p:spPr>
          <a:xfrm>
            <a:off x="3147120" y="5135404"/>
            <a:ext cx="340162" cy="425291"/>
          </a:xfrm>
          <a:prstGeom prst="rect">
            <a:avLst/>
          </a:prstGeom>
        </p:spPr>
      </p:pic>
      <p:sp>
        <p:nvSpPr>
          <p:cNvPr id="8" name="Text 4"/>
          <p:cNvSpPr/>
          <p:nvPr/>
        </p:nvSpPr>
        <p:spPr>
          <a:xfrm>
            <a:off x="1882973" y="3224570"/>
            <a:ext cx="2868573" cy="354330"/>
          </a:xfrm>
          <a:prstGeom prst="rect">
            <a:avLst/>
          </a:prstGeom>
          <a:noFill/>
          <a:ln/>
        </p:spPr>
        <p:txBody>
          <a:bodyPr wrap="non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Discovery &amp; Planning</a:t>
            </a:r>
            <a:endParaRPr lang="en-US" sz="2200" dirty="0"/>
          </a:p>
        </p:txBody>
      </p:sp>
      <p:sp>
        <p:nvSpPr>
          <p:cNvPr id="9" name="Text 5"/>
          <p:cNvSpPr/>
          <p:nvPr/>
        </p:nvSpPr>
        <p:spPr>
          <a:xfrm>
            <a:off x="1020604" y="3714988"/>
            <a:ext cx="4593312" cy="725805"/>
          </a:xfrm>
          <a:prstGeom prst="rect">
            <a:avLst/>
          </a:prstGeom>
          <a:noFill/>
          <a:ln/>
        </p:spPr>
        <p:txBody>
          <a:bodyPr wrap="square" lIns="0" tIns="0" rIns="0" bIns="0" rtlCol="0" anchor="t"/>
          <a:lstStyle/>
          <a:p>
            <a:pPr marL="0" indent="0" algn="ctr">
              <a:lnSpc>
                <a:spcPts val="2850"/>
              </a:lnSpc>
              <a:buNone/>
            </a:pPr>
            <a:r>
              <a:rPr lang="en-US" sz="1750" dirty="0">
                <a:solidFill>
                  <a:srgbClr val="15213F"/>
                </a:solidFill>
                <a:latin typeface="Roboto" pitchFamily="34" charset="0"/>
                <a:ea typeface="Roboto" pitchFamily="34" charset="-122"/>
                <a:cs typeface="Roboto" pitchFamily="34" charset="-120"/>
              </a:rPr>
              <a:t>Map processes and define integration points. Identify key stakeholders.</a:t>
            </a:r>
            <a:endParaRPr lang="en-US" sz="1750" dirty="0"/>
          </a:p>
        </p:txBody>
      </p:sp>
      <p:sp>
        <p:nvSpPr>
          <p:cNvPr id="10" name="Shape 6"/>
          <p:cNvSpPr/>
          <p:nvPr/>
        </p:nvSpPr>
        <p:spPr>
          <a:xfrm>
            <a:off x="5967293" y="5348049"/>
            <a:ext cx="30480" cy="680442"/>
          </a:xfrm>
          <a:prstGeom prst="roundRect">
            <a:avLst>
              <a:gd name="adj" fmla="val 111628"/>
            </a:avLst>
          </a:prstGeom>
          <a:solidFill>
            <a:srgbClr val="CFD2D8"/>
          </a:solidFill>
          <a:ln/>
        </p:spPr>
        <p:txBody>
          <a:bodyPr/>
          <a:lstStyle/>
          <a:p>
            <a:endParaRPr lang="en-US"/>
          </a:p>
        </p:txBody>
      </p:sp>
      <p:sp>
        <p:nvSpPr>
          <p:cNvPr id="11" name="Shape 7"/>
          <p:cNvSpPr/>
          <p:nvPr/>
        </p:nvSpPr>
        <p:spPr>
          <a:xfrm>
            <a:off x="5727382" y="5092898"/>
            <a:ext cx="510302" cy="510302"/>
          </a:xfrm>
          <a:prstGeom prst="roundRect">
            <a:avLst>
              <a:gd name="adj" fmla="val 6667"/>
            </a:avLst>
          </a:prstGeom>
          <a:solidFill>
            <a:srgbClr val="E9ECF2"/>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5812453" y="5135404"/>
            <a:ext cx="340162" cy="425291"/>
          </a:xfrm>
          <a:prstGeom prst="rect">
            <a:avLst/>
          </a:prstGeom>
        </p:spPr>
      </p:pic>
      <p:sp>
        <p:nvSpPr>
          <p:cNvPr id="13" name="Text 8"/>
          <p:cNvSpPr/>
          <p:nvPr/>
        </p:nvSpPr>
        <p:spPr>
          <a:xfrm>
            <a:off x="4564856" y="625530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Proof of Concept</a:t>
            </a:r>
            <a:endParaRPr lang="en-US" sz="2200" dirty="0"/>
          </a:p>
        </p:txBody>
      </p:sp>
      <p:sp>
        <p:nvSpPr>
          <p:cNvPr id="14" name="Text 9"/>
          <p:cNvSpPr/>
          <p:nvPr/>
        </p:nvSpPr>
        <p:spPr>
          <a:xfrm>
            <a:off x="3685818" y="6745724"/>
            <a:ext cx="4593431" cy="725805"/>
          </a:xfrm>
          <a:prstGeom prst="rect">
            <a:avLst/>
          </a:prstGeom>
          <a:noFill/>
          <a:ln/>
        </p:spPr>
        <p:txBody>
          <a:bodyPr wrap="square" lIns="0" tIns="0" rIns="0" bIns="0" rtlCol="0" anchor="t"/>
          <a:lstStyle/>
          <a:p>
            <a:pPr marL="0" indent="0" algn="ctr">
              <a:lnSpc>
                <a:spcPts val="2850"/>
              </a:lnSpc>
              <a:buNone/>
            </a:pPr>
            <a:r>
              <a:rPr lang="en-US" sz="1750" dirty="0">
                <a:solidFill>
                  <a:srgbClr val="15213F"/>
                </a:solidFill>
                <a:latin typeface="Roboto" pitchFamily="34" charset="0"/>
                <a:ea typeface="Roboto" pitchFamily="34" charset="-122"/>
                <a:cs typeface="Roboto" pitchFamily="34" charset="-120"/>
              </a:rPr>
              <a:t>Test integration with limited scope. Validate sync functionality.</a:t>
            </a:r>
            <a:endParaRPr lang="en-US" sz="1750" dirty="0"/>
          </a:p>
        </p:txBody>
      </p:sp>
      <p:sp>
        <p:nvSpPr>
          <p:cNvPr id="15" name="Shape 10"/>
          <p:cNvSpPr/>
          <p:nvPr/>
        </p:nvSpPr>
        <p:spPr>
          <a:xfrm>
            <a:off x="8632508" y="4667607"/>
            <a:ext cx="30480" cy="680442"/>
          </a:xfrm>
          <a:prstGeom prst="roundRect">
            <a:avLst>
              <a:gd name="adj" fmla="val 111628"/>
            </a:avLst>
          </a:prstGeom>
          <a:solidFill>
            <a:srgbClr val="CFD2D8"/>
          </a:solidFill>
          <a:ln/>
        </p:spPr>
        <p:txBody>
          <a:bodyPr/>
          <a:lstStyle/>
          <a:p>
            <a:endParaRPr lang="en-US"/>
          </a:p>
        </p:txBody>
      </p:sp>
      <p:sp>
        <p:nvSpPr>
          <p:cNvPr id="16" name="Shape 11"/>
          <p:cNvSpPr/>
          <p:nvPr/>
        </p:nvSpPr>
        <p:spPr>
          <a:xfrm>
            <a:off x="8392597" y="5092898"/>
            <a:ext cx="510302" cy="510302"/>
          </a:xfrm>
          <a:prstGeom prst="roundRect">
            <a:avLst>
              <a:gd name="adj" fmla="val 6667"/>
            </a:avLst>
          </a:prstGeom>
          <a:solidFill>
            <a:srgbClr val="E9ECF2"/>
          </a:solidFill>
          <a:ln/>
        </p:spPr>
        <p:txBody>
          <a:bodyPr/>
          <a:lstStyle/>
          <a:p>
            <a:endParaRPr lang="en-US"/>
          </a:p>
        </p:txBody>
      </p:sp>
      <p:pic>
        <p:nvPicPr>
          <p:cNvPr id="17" name="Image 3" descr="preencoded.png"/>
          <p:cNvPicPr>
            <a:picLocks noChangeAspect="1"/>
          </p:cNvPicPr>
          <p:nvPr/>
        </p:nvPicPr>
        <p:blipFill>
          <a:blip r:embed="rId6"/>
          <a:stretch>
            <a:fillRect/>
          </a:stretch>
        </p:blipFill>
        <p:spPr>
          <a:xfrm>
            <a:off x="8477667" y="5135404"/>
            <a:ext cx="340162" cy="425291"/>
          </a:xfrm>
          <a:prstGeom prst="rect">
            <a:avLst/>
          </a:prstGeom>
        </p:spPr>
      </p:pic>
      <p:sp>
        <p:nvSpPr>
          <p:cNvPr id="18" name="Text 12"/>
          <p:cNvSpPr/>
          <p:nvPr/>
        </p:nvSpPr>
        <p:spPr>
          <a:xfrm>
            <a:off x="7230070" y="3224570"/>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Build &amp; Configure</a:t>
            </a:r>
            <a:endParaRPr lang="en-US" sz="2200" dirty="0"/>
          </a:p>
        </p:txBody>
      </p:sp>
      <p:sp>
        <p:nvSpPr>
          <p:cNvPr id="19" name="Text 13"/>
          <p:cNvSpPr/>
          <p:nvPr/>
        </p:nvSpPr>
        <p:spPr>
          <a:xfrm>
            <a:off x="6351032" y="3714988"/>
            <a:ext cx="4593431" cy="725805"/>
          </a:xfrm>
          <a:prstGeom prst="rect">
            <a:avLst/>
          </a:prstGeom>
          <a:noFill/>
          <a:ln/>
        </p:spPr>
        <p:txBody>
          <a:bodyPr wrap="square" lIns="0" tIns="0" rIns="0" bIns="0" rtlCol="0" anchor="t"/>
          <a:lstStyle/>
          <a:p>
            <a:pPr marL="0" indent="0" algn="ctr">
              <a:lnSpc>
                <a:spcPts val="2850"/>
              </a:lnSpc>
              <a:buNone/>
            </a:pPr>
            <a:r>
              <a:rPr lang="en-US" sz="1750" dirty="0">
                <a:solidFill>
                  <a:srgbClr val="15213F"/>
                </a:solidFill>
                <a:latin typeface="Roboto" pitchFamily="34" charset="0"/>
                <a:ea typeface="Roboto" pitchFamily="34" charset="-122"/>
                <a:cs typeface="Roboto" pitchFamily="34" charset="-120"/>
              </a:rPr>
              <a:t>Implement full integration. Set up monitoring and alerts.</a:t>
            </a:r>
            <a:endParaRPr lang="en-US" sz="1750" dirty="0"/>
          </a:p>
        </p:txBody>
      </p:sp>
      <p:sp>
        <p:nvSpPr>
          <p:cNvPr id="20" name="Shape 14"/>
          <p:cNvSpPr/>
          <p:nvPr/>
        </p:nvSpPr>
        <p:spPr>
          <a:xfrm>
            <a:off x="11297841" y="5348049"/>
            <a:ext cx="30480" cy="680442"/>
          </a:xfrm>
          <a:prstGeom prst="roundRect">
            <a:avLst>
              <a:gd name="adj" fmla="val 111628"/>
            </a:avLst>
          </a:prstGeom>
          <a:solidFill>
            <a:srgbClr val="CFD2D8"/>
          </a:solidFill>
          <a:ln/>
        </p:spPr>
        <p:txBody>
          <a:bodyPr/>
          <a:lstStyle/>
          <a:p>
            <a:endParaRPr lang="en-US"/>
          </a:p>
        </p:txBody>
      </p:sp>
      <p:sp>
        <p:nvSpPr>
          <p:cNvPr id="21" name="Shape 15"/>
          <p:cNvSpPr/>
          <p:nvPr/>
        </p:nvSpPr>
        <p:spPr>
          <a:xfrm>
            <a:off x="11057930" y="5092898"/>
            <a:ext cx="510302" cy="510302"/>
          </a:xfrm>
          <a:prstGeom prst="roundRect">
            <a:avLst>
              <a:gd name="adj" fmla="val 6667"/>
            </a:avLst>
          </a:prstGeom>
          <a:solidFill>
            <a:srgbClr val="E9ECF2"/>
          </a:solidFill>
          <a:ln/>
        </p:spPr>
        <p:txBody>
          <a:bodyPr/>
          <a:lstStyle/>
          <a:p>
            <a:endParaRPr lang="en-US"/>
          </a:p>
        </p:txBody>
      </p:sp>
      <p:pic>
        <p:nvPicPr>
          <p:cNvPr id="22" name="Image 4" descr="preencoded.png"/>
          <p:cNvPicPr>
            <a:picLocks noChangeAspect="1"/>
          </p:cNvPicPr>
          <p:nvPr/>
        </p:nvPicPr>
        <p:blipFill>
          <a:blip r:embed="rId7"/>
          <a:stretch>
            <a:fillRect/>
          </a:stretch>
        </p:blipFill>
        <p:spPr>
          <a:xfrm>
            <a:off x="11143000" y="5135404"/>
            <a:ext cx="340162" cy="425291"/>
          </a:xfrm>
          <a:prstGeom prst="rect">
            <a:avLst/>
          </a:prstGeom>
        </p:spPr>
      </p:pic>
      <p:sp>
        <p:nvSpPr>
          <p:cNvPr id="23" name="Text 16"/>
          <p:cNvSpPr/>
          <p:nvPr/>
        </p:nvSpPr>
        <p:spPr>
          <a:xfrm>
            <a:off x="9895403" y="625530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Training &amp; Rollout</a:t>
            </a:r>
            <a:endParaRPr lang="en-US" sz="2200" dirty="0"/>
          </a:p>
        </p:txBody>
      </p:sp>
      <p:sp>
        <p:nvSpPr>
          <p:cNvPr id="24" name="Text 17"/>
          <p:cNvSpPr/>
          <p:nvPr/>
        </p:nvSpPr>
        <p:spPr>
          <a:xfrm>
            <a:off x="9016365" y="6745724"/>
            <a:ext cx="4593431" cy="725805"/>
          </a:xfrm>
          <a:prstGeom prst="rect">
            <a:avLst/>
          </a:prstGeom>
          <a:noFill/>
          <a:ln/>
        </p:spPr>
        <p:txBody>
          <a:bodyPr wrap="square" lIns="0" tIns="0" rIns="0" bIns="0" rtlCol="0" anchor="t"/>
          <a:lstStyle/>
          <a:p>
            <a:pPr marL="0" indent="0" algn="ctr">
              <a:lnSpc>
                <a:spcPts val="2850"/>
              </a:lnSpc>
              <a:buNone/>
            </a:pPr>
            <a:r>
              <a:rPr lang="en-US" sz="1750" dirty="0">
                <a:solidFill>
                  <a:srgbClr val="15213F"/>
                </a:solidFill>
                <a:latin typeface="Roboto" pitchFamily="34" charset="0"/>
                <a:ea typeface="Roboto" pitchFamily="34" charset="-122"/>
                <a:cs typeface="Roboto" pitchFamily="34" charset="-120"/>
              </a:rPr>
              <a:t>Train teams and deploy to production. Monitor adoption.</a:t>
            </a:r>
            <a:endParaRPr lang="en-US" sz="175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88682"/>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Measuring Success</a:t>
            </a:r>
            <a:endParaRPr lang="en-US" sz="4450" dirty="0"/>
          </a:p>
        </p:txBody>
      </p:sp>
      <p:sp>
        <p:nvSpPr>
          <p:cNvPr id="4" name="Text 1"/>
          <p:cNvSpPr/>
          <p:nvPr/>
        </p:nvSpPr>
        <p:spPr>
          <a:xfrm>
            <a:off x="793790" y="2050971"/>
            <a:ext cx="3608070" cy="748427"/>
          </a:xfrm>
          <a:prstGeom prst="rect">
            <a:avLst/>
          </a:prstGeom>
          <a:noFill/>
          <a:ln/>
        </p:spPr>
        <p:txBody>
          <a:bodyPr wrap="none" lIns="0" tIns="0" rIns="0" bIns="0" rtlCol="0" anchor="t"/>
          <a:lstStyle/>
          <a:p>
            <a:pPr marL="0" indent="0" algn="ctr">
              <a:lnSpc>
                <a:spcPts val="5850"/>
              </a:lnSpc>
              <a:buNone/>
            </a:pPr>
            <a:r>
              <a:rPr lang="en-US" sz="5850" dirty="0">
                <a:solidFill>
                  <a:srgbClr val="15213F"/>
                </a:solidFill>
                <a:latin typeface="Roboto Slab" pitchFamily="34" charset="0"/>
                <a:ea typeface="Roboto Slab" pitchFamily="34" charset="-122"/>
                <a:cs typeface="Roboto Slab" pitchFamily="34" charset="-120"/>
              </a:rPr>
              <a:t>30%</a:t>
            </a:r>
            <a:endParaRPr lang="en-US" sz="5850" dirty="0"/>
          </a:p>
        </p:txBody>
      </p:sp>
      <p:sp>
        <p:nvSpPr>
          <p:cNvPr id="5" name="Text 2"/>
          <p:cNvSpPr/>
          <p:nvPr/>
        </p:nvSpPr>
        <p:spPr>
          <a:xfrm>
            <a:off x="1180148" y="3082766"/>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Time Savings</a:t>
            </a:r>
            <a:endParaRPr lang="en-US" sz="2200" dirty="0"/>
          </a:p>
        </p:txBody>
      </p:sp>
      <p:sp>
        <p:nvSpPr>
          <p:cNvPr id="6" name="Text 3"/>
          <p:cNvSpPr/>
          <p:nvPr/>
        </p:nvSpPr>
        <p:spPr>
          <a:xfrm>
            <a:off x="793790" y="3573185"/>
            <a:ext cx="3608070" cy="725805"/>
          </a:xfrm>
          <a:prstGeom prst="rect">
            <a:avLst/>
          </a:prstGeom>
          <a:noFill/>
          <a:ln/>
        </p:spPr>
        <p:txBody>
          <a:bodyPr wrap="square" lIns="0" tIns="0" rIns="0" bIns="0" rtlCol="0" anchor="t"/>
          <a:lstStyle/>
          <a:p>
            <a:pPr marL="0" indent="0" algn="ctr">
              <a:lnSpc>
                <a:spcPts val="2850"/>
              </a:lnSpc>
              <a:buNone/>
            </a:pPr>
            <a:r>
              <a:rPr lang="en-US" sz="1750" dirty="0">
                <a:solidFill>
                  <a:srgbClr val="15213F"/>
                </a:solidFill>
                <a:latin typeface="Roboto" pitchFamily="34" charset="0"/>
                <a:ea typeface="Roboto" pitchFamily="34" charset="-122"/>
                <a:cs typeface="Roboto" pitchFamily="34" charset="-120"/>
              </a:rPr>
              <a:t>Reduced manual updates and reporting efforts</a:t>
            </a:r>
            <a:endParaRPr lang="en-US" sz="1750" dirty="0"/>
          </a:p>
        </p:txBody>
      </p:sp>
      <p:sp>
        <p:nvSpPr>
          <p:cNvPr id="7" name="Text 4"/>
          <p:cNvSpPr/>
          <p:nvPr/>
        </p:nvSpPr>
        <p:spPr>
          <a:xfrm>
            <a:off x="4742021" y="2050971"/>
            <a:ext cx="3608189" cy="748427"/>
          </a:xfrm>
          <a:prstGeom prst="rect">
            <a:avLst/>
          </a:prstGeom>
          <a:noFill/>
          <a:ln/>
        </p:spPr>
        <p:txBody>
          <a:bodyPr wrap="none" lIns="0" tIns="0" rIns="0" bIns="0" rtlCol="0" anchor="t"/>
          <a:lstStyle/>
          <a:p>
            <a:pPr marL="0" indent="0" algn="ctr">
              <a:lnSpc>
                <a:spcPts val="5850"/>
              </a:lnSpc>
              <a:buNone/>
            </a:pPr>
            <a:r>
              <a:rPr lang="en-US" sz="5850" dirty="0">
                <a:solidFill>
                  <a:srgbClr val="15213F"/>
                </a:solidFill>
                <a:latin typeface="Roboto Slab" pitchFamily="34" charset="0"/>
                <a:ea typeface="Roboto Slab" pitchFamily="34" charset="-122"/>
                <a:cs typeface="Roboto Slab" pitchFamily="34" charset="-120"/>
              </a:rPr>
              <a:t>40%</a:t>
            </a:r>
            <a:endParaRPr lang="en-US" sz="5850" dirty="0"/>
          </a:p>
        </p:txBody>
      </p:sp>
      <p:sp>
        <p:nvSpPr>
          <p:cNvPr id="8" name="Text 5"/>
          <p:cNvSpPr/>
          <p:nvPr/>
        </p:nvSpPr>
        <p:spPr>
          <a:xfrm>
            <a:off x="4993362" y="3082766"/>
            <a:ext cx="3105388" cy="354330"/>
          </a:xfrm>
          <a:prstGeom prst="rect">
            <a:avLst/>
          </a:prstGeom>
          <a:noFill/>
          <a:ln/>
        </p:spPr>
        <p:txBody>
          <a:bodyPr wrap="non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Visibility Improvement</a:t>
            </a:r>
            <a:endParaRPr lang="en-US" sz="2200" dirty="0"/>
          </a:p>
        </p:txBody>
      </p:sp>
      <p:sp>
        <p:nvSpPr>
          <p:cNvPr id="9" name="Text 6"/>
          <p:cNvSpPr/>
          <p:nvPr/>
        </p:nvSpPr>
        <p:spPr>
          <a:xfrm>
            <a:off x="4742021" y="3573185"/>
            <a:ext cx="3608189" cy="725805"/>
          </a:xfrm>
          <a:prstGeom prst="rect">
            <a:avLst/>
          </a:prstGeom>
          <a:noFill/>
          <a:ln/>
        </p:spPr>
        <p:txBody>
          <a:bodyPr wrap="square" lIns="0" tIns="0" rIns="0" bIns="0" rtlCol="0" anchor="t"/>
          <a:lstStyle/>
          <a:p>
            <a:pPr marL="0" indent="0" algn="ctr">
              <a:lnSpc>
                <a:spcPts val="2850"/>
              </a:lnSpc>
              <a:buNone/>
            </a:pPr>
            <a:r>
              <a:rPr lang="en-US" sz="1750" dirty="0">
                <a:solidFill>
                  <a:srgbClr val="15213F"/>
                </a:solidFill>
                <a:latin typeface="Roboto" pitchFamily="34" charset="0"/>
                <a:ea typeface="Roboto" pitchFamily="34" charset="-122"/>
                <a:cs typeface="Roboto" pitchFamily="34" charset="-120"/>
              </a:rPr>
              <a:t>Better cross-team awareness of status</a:t>
            </a:r>
            <a:endParaRPr lang="en-US" sz="1750" dirty="0"/>
          </a:p>
        </p:txBody>
      </p:sp>
      <p:sp>
        <p:nvSpPr>
          <p:cNvPr id="10" name="Text 7"/>
          <p:cNvSpPr/>
          <p:nvPr/>
        </p:nvSpPr>
        <p:spPr>
          <a:xfrm>
            <a:off x="793790" y="5092779"/>
            <a:ext cx="3608070" cy="748427"/>
          </a:xfrm>
          <a:prstGeom prst="rect">
            <a:avLst/>
          </a:prstGeom>
          <a:noFill/>
          <a:ln/>
        </p:spPr>
        <p:txBody>
          <a:bodyPr wrap="none" lIns="0" tIns="0" rIns="0" bIns="0" rtlCol="0" anchor="t"/>
          <a:lstStyle/>
          <a:p>
            <a:pPr marL="0" indent="0" algn="ctr">
              <a:lnSpc>
                <a:spcPts val="5850"/>
              </a:lnSpc>
              <a:buNone/>
            </a:pPr>
            <a:r>
              <a:rPr lang="en-US" sz="5850" dirty="0">
                <a:solidFill>
                  <a:srgbClr val="15213F"/>
                </a:solidFill>
                <a:latin typeface="Roboto Slab" pitchFamily="34" charset="0"/>
                <a:ea typeface="Roboto Slab" pitchFamily="34" charset="-122"/>
                <a:cs typeface="Roboto Slab" pitchFamily="34" charset="-120"/>
              </a:rPr>
              <a:t>25%</a:t>
            </a:r>
            <a:endParaRPr lang="en-US" sz="5850" dirty="0"/>
          </a:p>
        </p:txBody>
      </p:sp>
      <p:sp>
        <p:nvSpPr>
          <p:cNvPr id="11" name="Text 8"/>
          <p:cNvSpPr/>
          <p:nvPr/>
        </p:nvSpPr>
        <p:spPr>
          <a:xfrm>
            <a:off x="1180148" y="6124575"/>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Faster Delivery</a:t>
            </a:r>
            <a:endParaRPr lang="en-US" sz="2200" dirty="0"/>
          </a:p>
        </p:txBody>
      </p:sp>
      <p:sp>
        <p:nvSpPr>
          <p:cNvPr id="12" name="Text 9"/>
          <p:cNvSpPr/>
          <p:nvPr/>
        </p:nvSpPr>
        <p:spPr>
          <a:xfrm>
            <a:off x="793790" y="6614993"/>
            <a:ext cx="3608070" cy="725805"/>
          </a:xfrm>
          <a:prstGeom prst="rect">
            <a:avLst/>
          </a:prstGeom>
          <a:noFill/>
          <a:ln/>
        </p:spPr>
        <p:txBody>
          <a:bodyPr wrap="square" lIns="0" tIns="0" rIns="0" bIns="0" rtlCol="0" anchor="t"/>
          <a:lstStyle/>
          <a:p>
            <a:pPr marL="0" indent="0" algn="ctr">
              <a:lnSpc>
                <a:spcPts val="2850"/>
              </a:lnSpc>
              <a:buNone/>
            </a:pPr>
            <a:r>
              <a:rPr lang="en-US" sz="1750" dirty="0">
                <a:solidFill>
                  <a:srgbClr val="15213F"/>
                </a:solidFill>
                <a:latin typeface="Roboto" pitchFamily="34" charset="0"/>
                <a:ea typeface="Roboto" pitchFamily="34" charset="-122"/>
                <a:cs typeface="Roboto" pitchFamily="34" charset="-120"/>
              </a:rPr>
              <a:t>Reduced cycle time from requirement to deployment</a:t>
            </a:r>
            <a:endParaRPr lang="en-US" sz="1750" dirty="0"/>
          </a:p>
        </p:txBody>
      </p:sp>
      <p:sp>
        <p:nvSpPr>
          <p:cNvPr id="13" name="Text 10"/>
          <p:cNvSpPr/>
          <p:nvPr/>
        </p:nvSpPr>
        <p:spPr>
          <a:xfrm>
            <a:off x="4742021" y="5092779"/>
            <a:ext cx="3608189" cy="748427"/>
          </a:xfrm>
          <a:prstGeom prst="rect">
            <a:avLst/>
          </a:prstGeom>
          <a:noFill/>
          <a:ln/>
        </p:spPr>
        <p:txBody>
          <a:bodyPr wrap="none" lIns="0" tIns="0" rIns="0" bIns="0" rtlCol="0" anchor="t"/>
          <a:lstStyle/>
          <a:p>
            <a:pPr marL="0" indent="0" algn="ctr">
              <a:lnSpc>
                <a:spcPts val="5850"/>
              </a:lnSpc>
              <a:buNone/>
            </a:pPr>
            <a:r>
              <a:rPr lang="en-US" sz="5850" dirty="0">
                <a:solidFill>
                  <a:srgbClr val="15213F"/>
                </a:solidFill>
                <a:latin typeface="Roboto Slab" pitchFamily="34" charset="0"/>
                <a:ea typeface="Roboto Slab" pitchFamily="34" charset="-122"/>
                <a:cs typeface="Roboto Slab" pitchFamily="34" charset="-120"/>
              </a:rPr>
              <a:t>90%</a:t>
            </a:r>
            <a:endParaRPr lang="en-US" sz="5850" dirty="0"/>
          </a:p>
        </p:txBody>
      </p:sp>
      <p:sp>
        <p:nvSpPr>
          <p:cNvPr id="14" name="Text 11"/>
          <p:cNvSpPr/>
          <p:nvPr/>
        </p:nvSpPr>
        <p:spPr>
          <a:xfrm>
            <a:off x="5128498" y="6124575"/>
            <a:ext cx="2835235" cy="354330"/>
          </a:xfrm>
          <a:prstGeom prst="rect">
            <a:avLst/>
          </a:prstGeom>
          <a:noFill/>
          <a:ln/>
        </p:spPr>
        <p:txBody>
          <a:bodyPr wrap="none" lIns="0" tIns="0" rIns="0" bIns="0" rtlCol="0" anchor="t"/>
          <a:lstStyle/>
          <a:p>
            <a:pPr marL="0" indent="0" algn="ctr">
              <a:lnSpc>
                <a:spcPts val="2750"/>
              </a:lnSpc>
              <a:buNone/>
            </a:pPr>
            <a:r>
              <a:rPr lang="en-US" sz="2200" dirty="0">
                <a:solidFill>
                  <a:srgbClr val="15213F"/>
                </a:solidFill>
                <a:latin typeface="Roboto Slab" pitchFamily="34" charset="0"/>
                <a:ea typeface="Roboto Slab" pitchFamily="34" charset="-122"/>
                <a:cs typeface="Roboto Slab" pitchFamily="34" charset="-120"/>
              </a:rPr>
              <a:t>Alignment</a:t>
            </a:r>
            <a:endParaRPr lang="en-US" sz="2200" dirty="0"/>
          </a:p>
        </p:txBody>
      </p:sp>
      <p:sp>
        <p:nvSpPr>
          <p:cNvPr id="15" name="Text 12"/>
          <p:cNvSpPr/>
          <p:nvPr/>
        </p:nvSpPr>
        <p:spPr>
          <a:xfrm>
            <a:off x="4742021" y="6614993"/>
            <a:ext cx="3608189" cy="725805"/>
          </a:xfrm>
          <a:prstGeom prst="rect">
            <a:avLst/>
          </a:prstGeom>
          <a:noFill/>
          <a:ln/>
        </p:spPr>
        <p:txBody>
          <a:bodyPr wrap="square" lIns="0" tIns="0" rIns="0" bIns="0" rtlCol="0" anchor="t"/>
          <a:lstStyle/>
          <a:p>
            <a:pPr marL="0" indent="0" algn="ctr">
              <a:lnSpc>
                <a:spcPts val="2850"/>
              </a:lnSpc>
              <a:buNone/>
            </a:pPr>
            <a:r>
              <a:rPr lang="en-US" sz="1750" dirty="0">
                <a:solidFill>
                  <a:srgbClr val="15213F"/>
                </a:solidFill>
                <a:latin typeface="Roboto" pitchFamily="34" charset="0"/>
                <a:ea typeface="Roboto" pitchFamily="34" charset="-122"/>
                <a:cs typeface="Roboto" pitchFamily="34" charset="-120"/>
              </a:rPr>
              <a:t>Business-development requirement match rate</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425773"/>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Key Takeaways</a:t>
            </a:r>
            <a:endParaRPr lang="en-US" sz="4450" dirty="0"/>
          </a:p>
        </p:txBody>
      </p:sp>
      <p:sp>
        <p:nvSpPr>
          <p:cNvPr id="4" name="Shape 1"/>
          <p:cNvSpPr/>
          <p:nvPr/>
        </p:nvSpPr>
        <p:spPr>
          <a:xfrm>
            <a:off x="6280190" y="2474714"/>
            <a:ext cx="170021" cy="1216223"/>
          </a:xfrm>
          <a:prstGeom prst="roundRect">
            <a:avLst>
              <a:gd name="adj" fmla="val 20012"/>
            </a:avLst>
          </a:prstGeom>
          <a:solidFill>
            <a:srgbClr val="E9ECF2"/>
          </a:solidFill>
          <a:ln/>
        </p:spPr>
        <p:txBody>
          <a:bodyPr/>
          <a:lstStyle/>
          <a:p>
            <a:endParaRPr lang="en-US"/>
          </a:p>
        </p:txBody>
      </p:sp>
      <p:sp>
        <p:nvSpPr>
          <p:cNvPr id="5" name="Text 2"/>
          <p:cNvSpPr/>
          <p:nvPr/>
        </p:nvSpPr>
        <p:spPr>
          <a:xfrm>
            <a:off x="6790373" y="247471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Break Down Silos</a:t>
            </a:r>
            <a:endParaRPr lang="en-US" sz="2200" dirty="0"/>
          </a:p>
        </p:txBody>
      </p:sp>
      <p:sp>
        <p:nvSpPr>
          <p:cNvPr id="6" name="Text 3"/>
          <p:cNvSpPr/>
          <p:nvPr/>
        </p:nvSpPr>
        <p:spPr>
          <a:xfrm>
            <a:off x="6790373" y="2965133"/>
            <a:ext cx="7046238"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Integration connects business operations with technical delivery. This enables true end-to-end visibility.</a:t>
            </a:r>
            <a:endParaRPr lang="en-US" sz="1750" dirty="0"/>
          </a:p>
        </p:txBody>
      </p:sp>
      <p:sp>
        <p:nvSpPr>
          <p:cNvPr id="7" name="Shape 4"/>
          <p:cNvSpPr/>
          <p:nvPr/>
        </p:nvSpPr>
        <p:spPr>
          <a:xfrm>
            <a:off x="6620351" y="3917752"/>
            <a:ext cx="170021" cy="1216223"/>
          </a:xfrm>
          <a:prstGeom prst="roundRect">
            <a:avLst>
              <a:gd name="adj" fmla="val 20012"/>
            </a:avLst>
          </a:prstGeom>
          <a:solidFill>
            <a:srgbClr val="E9ECF2"/>
          </a:solidFill>
          <a:ln/>
        </p:spPr>
        <p:txBody>
          <a:bodyPr/>
          <a:lstStyle/>
          <a:p>
            <a:endParaRPr lang="en-US"/>
          </a:p>
        </p:txBody>
      </p:sp>
      <p:sp>
        <p:nvSpPr>
          <p:cNvPr id="8" name="Text 5"/>
          <p:cNvSpPr/>
          <p:nvPr/>
        </p:nvSpPr>
        <p:spPr>
          <a:xfrm>
            <a:off x="7130534" y="391775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Start Small, Scale Up</a:t>
            </a:r>
            <a:endParaRPr lang="en-US" sz="2200" dirty="0"/>
          </a:p>
        </p:txBody>
      </p:sp>
      <p:sp>
        <p:nvSpPr>
          <p:cNvPr id="9" name="Text 6"/>
          <p:cNvSpPr/>
          <p:nvPr/>
        </p:nvSpPr>
        <p:spPr>
          <a:xfrm>
            <a:off x="7130534" y="4408170"/>
            <a:ext cx="6706076"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Begin with critical workflows that deliver immediate value. Add complexity as teams adapt to the integration.</a:t>
            </a:r>
            <a:endParaRPr lang="en-US" sz="1750" dirty="0"/>
          </a:p>
        </p:txBody>
      </p:sp>
      <p:sp>
        <p:nvSpPr>
          <p:cNvPr id="10" name="Shape 7"/>
          <p:cNvSpPr/>
          <p:nvPr/>
        </p:nvSpPr>
        <p:spPr>
          <a:xfrm>
            <a:off x="6960632" y="5360789"/>
            <a:ext cx="170021" cy="1216223"/>
          </a:xfrm>
          <a:prstGeom prst="roundRect">
            <a:avLst>
              <a:gd name="adj" fmla="val 20012"/>
            </a:avLst>
          </a:prstGeom>
          <a:solidFill>
            <a:srgbClr val="E9ECF2"/>
          </a:solidFill>
          <a:ln/>
        </p:spPr>
        <p:txBody>
          <a:bodyPr/>
          <a:lstStyle/>
          <a:p>
            <a:endParaRPr lang="en-US"/>
          </a:p>
        </p:txBody>
      </p:sp>
      <p:sp>
        <p:nvSpPr>
          <p:cNvPr id="11" name="Text 8"/>
          <p:cNvSpPr/>
          <p:nvPr/>
        </p:nvSpPr>
        <p:spPr>
          <a:xfrm>
            <a:off x="7470815" y="536078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Measure the Impact</a:t>
            </a:r>
            <a:endParaRPr lang="en-US" sz="2200" dirty="0"/>
          </a:p>
        </p:txBody>
      </p:sp>
      <p:sp>
        <p:nvSpPr>
          <p:cNvPr id="12" name="Text 9"/>
          <p:cNvSpPr/>
          <p:nvPr/>
        </p:nvSpPr>
        <p:spPr>
          <a:xfrm>
            <a:off x="7470815" y="5851208"/>
            <a:ext cx="6365796"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Track time savings, delivery speed, and alignment metrics. Use data to refine your integration approach.</a:t>
            </a:r>
            <a:endParaRPr lang="en-US" sz="175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2011085"/>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Final Thoughts</a:t>
            </a:r>
            <a:endParaRPr lang="en-US" sz="4450" dirty="0"/>
          </a:p>
        </p:txBody>
      </p:sp>
      <p:sp>
        <p:nvSpPr>
          <p:cNvPr id="4" name="Text 1"/>
          <p:cNvSpPr/>
          <p:nvPr/>
        </p:nvSpPr>
        <p:spPr>
          <a:xfrm>
            <a:off x="793790" y="3060025"/>
            <a:ext cx="7556421" cy="1814513"/>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The integration of Microsoft Dynamics 365 with Azure DevOps is a strategic move for IT project managers aiming to break down silos and increase alignment between business and development. By streamlining collaboration, improving traceability, and enhancing reporting, this integration transforms how projects are planned, executed, and delivered.</a:t>
            </a:r>
            <a:endParaRPr lang="en-US" sz="1750" dirty="0"/>
          </a:p>
        </p:txBody>
      </p:sp>
      <p:sp>
        <p:nvSpPr>
          <p:cNvPr id="5" name="Text 2"/>
          <p:cNvSpPr/>
          <p:nvPr/>
        </p:nvSpPr>
        <p:spPr>
          <a:xfrm>
            <a:off x="793790" y="5129689"/>
            <a:ext cx="7556421" cy="1088708"/>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In a world where agile transformation is no longer optional, this kind of cross-platform connectivity is essential to staying competitive and responsive.</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868561"/>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Today's Agenda</a:t>
            </a:r>
            <a:endParaRPr lang="en-US" sz="4450" dirty="0"/>
          </a:p>
        </p:txBody>
      </p:sp>
      <p:pic>
        <p:nvPicPr>
          <p:cNvPr id="4" name="Image 1" descr="preencoded.png"/>
          <p:cNvPicPr>
            <a:picLocks noChangeAspect="1"/>
          </p:cNvPicPr>
          <p:nvPr/>
        </p:nvPicPr>
        <p:blipFill>
          <a:blip r:embed="rId4"/>
          <a:stretch>
            <a:fillRect/>
          </a:stretch>
        </p:blipFill>
        <p:spPr>
          <a:xfrm>
            <a:off x="793790" y="1917502"/>
            <a:ext cx="1134070" cy="1360884"/>
          </a:xfrm>
          <a:prstGeom prst="rect">
            <a:avLst/>
          </a:prstGeom>
        </p:spPr>
      </p:pic>
      <p:sp>
        <p:nvSpPr>
          <p:cNvPr id="5" name="Text 1"/>
          <p:cNvSpPr/>
          <p:nvPr/>
        </p:nvSpPr>
        <p:spPr>
          <a:xfrm>
            <a:off x="2268022" y="214431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Why Integrate?</a:t>
            </a:r>
            <a:endParaRPr lang="en-US" sz="2200" dirty="0"/>
          </a:p>
        </p:txBody>
      </p:sp>
      <p:sp>
        <p:nvSpPr>
          <p:cNvPr id="6" name="Text 2"/>
          <p:cNvSpPr/>
          <p:nvPr/>
        </p:nvSpPr>
        <p:spPr>
          <a:xfrm>
            <a:off x="2268022" y="2634734"/>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The business case for connecting these platforms</a:t>
            </a:r>
            <a:endParaRPr lang="en-US" sz="1750" dirty="0"/>
          </a:p>
        </p:txBody>
      </p:sp>
      <p:pic>
        <p:nvPicPr>
          <p:cNvPr id="7" name="Image 2" descr="preencoded.png"/>
          <p:cNvPicPr>
            <a:picLocks noChangeAspect="1"/>
          </p:cNvPicPr>
          <p:nvPr/>
        </p:nvPicPr>
        <p:blipFill>
          <a:blip r:embed="rId5"/>
          <a:stretch>
            <a:fillRect/>
          </a:stretch>
        </p:blipFill>
        <p:spPr>
          <a:xfrm>
            <a:off x="793790" y="3278386"/>
            <a:ext cx="1134070" cy="1360884"/>
          </a:xfrm>
          <a:prstGeom prst="rect">
            <a:avLst/>
          </a:prstGeom>
        </p:spPr>
      </p:pic>
      <p:sp>
        <p:nvSpPr>
          <p:cNvPr id="8" name="Text 3"/>
          <p:cNvSpPr/>
          <p:nvPr/>
        </p:nvSpPr>
        <p:spPr>
          <a:xfrm>
            <a:off x="2268022" y="350520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Key Use Cases</a:t>
            </a:r>
            <a:endParaRPr lang="en-US" sz="2200" dirty="0"/>
          </a:p>
        </p:txBody>
      </p:sp>
      <p:sp>
        <p:nvSpPr>
          <p:cNvPr id="9" name="Text 4"/>
          <p:cNvSpPr/>
          <p:nvPr/>
        </p:nvSpPr>
        <p:spPr>
          <a:xfrm>
            <a:off x="2268022" y="3995618"/>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Real-world integration scenarios</a:t>
            </a:r>
            <a:endParaRPr lang="en-US" sz="1750" dirty="0"/>
          </a:p>
        </p:txBody>
      </p:sp>
      <p:pic>
        <p:nvPicPr>
          <p:cNvPr id="10" name="Image 3" descr="preencoded.png"/>
          <p:cNvPicPr>
            <a:picLocks noChangeAspect="1"/>
          </p:cNvPicPr>
          <p:nvPr/>
        </p:nvPicPr>
        <p:blipFill>
          <a:blip r:embed="rId6"/>
          <a:stretch>
            <a:fillRect/>
          </a:stretch>
        </p:blipFill>
        <p:spPr>
          <a:xfrm>
            <a:off x="793790" y="4639270"/>
            <a:ext cx="1134070" cy="1360884"/>
          </a:xfrm>
          <a:prstGeom prst="rect">
            <a:avLst/>
          </a:prstGeom>
        </p:spPr>
      </p:pic>
      <p:sp>
        <p:nvSpPr>
          <p:cNvPr id="11" name="Text 5"/>
          <p:cNvSpPr/>
          <p:nvPr/>
        </p:nvSpPr>
        <p:spPr>
          <a:xfrm>
            <a:off x="2268022" y="486608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Integration Methods</a:t>
            </a:r>
            <a:endParaRPr lang="en-US" sz="2200" dirty="0"/>
          </a:p>
        </p:txBody>
      </p:sp>
      <p:sp>
        <p:nvSpPr>
          <p:cNvPr id="12" name="Text 6"/>
          <p:cNvSpPr/>
          <p:nvPr/>
        </p:nvSpPr>
        <p:spPr>
          <a:xfrm>
            <a:off x="2268022" y="5356503"/>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Technical approaches to connect systems</a:t>
            </a:r>
            <a:endParaRPr lang="en-US" sz="1750" dirty="0"/>
          </a:p>
        </p:txBody>
      </p:sp>
      <p:pic>
        <p:nvPicPr>
          <p:cNvPr id="13" name="Image 4" descr="preencoded.png"/>
          <p:cNvPicPr>
            <a:picLocks noChangeAspect="1"/>
          </p:cNvPicPr>
          <p:nvPr/>
        </p:nvPicPr>
        <p:blipFill>
          <a:blip r:embed="rId7"/>
          <a:stretch>
            <a:fillRect/>
          </a:stretch>
        </p:blipFill>
        <p:spPr>
          <a:xfrm>
            <a:off x="793790" y="6000155"/>
            <a:ext cx="1134070" cy="1360884"/>
          </a:xfrm>
          <a:prstGeom prst="rect">
            <a:avLst/>
          </a:prstGeom>
        </p:spPr>
      </p:pic>
      <p:sp>
        <p:nvSpPr>
          <p:cNvPr id="14" name="Text 7"/>
          <p:cNvSpPr/>
          <p:nvPr/>
        </p:nvSpPr>
        <p:spPr>
          <a:xfrm>
            <a:off x="2268022" y="622696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Best Practices</a:t>
            </a:r>
            <a:endParaRPr lang="en-US" sz="2200" dirty="0"/>
          </a:p>
        </p:txBody>
      </p:sp>
      <p:sp>
        <p:nvSpPr>
          <p:cNvPr id="15" name="Text 8"/>
          <p:cNvSpPr/>
          <p:nvPr/>
        </p:nvSpPr>
        <p:spPr>
          <a:xfrm>
            <a:off x="2268022" y="6717387"/>
            <a:ext cx="6082189"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Tips for successful implementation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444109"/>
            <a:ext cx="6975991"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The Integration Challenge</a:t>
            </a:r>
            <a:endParaRPr lang="en-US" sz="4450" dirty="0"/>
          </a:p>
        </p:txBody>
      </p:sp>
      <p:sp>
        <p:nvSpPr>
          <p:cNvPr id="4" name="Shape 1"/>
          <p:cNvSpPr/>
          <p:nvPr/>
        </p:nvSpPr>
        <p:spPr>
          <a:xfrm>
            <a:off x="793790" y="2493050"/>
            <a:ext cx="3664863" cy="2395657"/>
          </a:xfrm>
          <a:prstGeom prst="roundRect">
            <a:avLst>
              <a:gd name="adj" fmla="val 1420"/>
            </a:avLst>
          </a:prstGeom>
          <a:solidFill>
            <a:srgbClr val="E9ECF2"/>
          </a:solidFill>
          <a:ln/>
        </p:spPr>
        <p:txBody>
          <a:bodyPr/>
          <a:lstStyle/>
          <a:p>
            <a:endParaRPr lang="en-US"/>
          </a:p>
        </p:txBody>
      </p:sp>
      <p:sp>
        <p:nvSpPr>
          <p:cNvPr id="5" name="Text 2"/>
          <p:cNvSpPr/>
          <p:nvPr/>
        </p:nvSpPr>
        <p:spPr>
          <a:xfrm>
            <a:off x="1020604" y="2719864"/>
            <a:ext cx="3014543"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Disconnected Systems</a:t>
            </a:r>
            <a:endParaRPr lang="en-US" sz="2200" dirty="0"/>
          </a:p>
        </p:txBody>
      </p:sp>
      <p:sp>
        <p:nvSpPr>
          <p:cNvPr id="6" name="Text 3"/>
          <p:cNvSpPr/>
          <p:nvPr/>
        </p:nvSpPr>
        <p:spPr>
          <a:xfrm>
            <a:off x="1020604" y="3210282"/>
            <a:ext cx="3211235"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CRM, project tasks, and development tickets exist in separate tools. This creates information silos.</a:t>
            </a:r>
            <a:endParaRPr lang="en-US" sz="1750" dirty="0"/>
          </a:p>
        </p:txBody>
      </p:sp>
      <p:sp>
        <p:nvSpPr>
          <p:cNvPr id="7" name="Shape 4"/>
          <p:cNvSpPr/>
          <p:nvPr/>
        </p:nvSpPr>
        <p:spPr>
          <a:xfrm>
            <a:off x="4685467" y="2493050"/>
            <a:ext cx="3664863" cy="2395657"/>
          </a:xfrm>
          <a:prstGeom prst="roundRect">
            <a:avLst>
              <a:gd name="adj" fmla="val 1420"/>
            </a:avLst>
          </a:prstGeom>
          <a:solidFill>
            <a:srgbClr val="E9ECF2"/>
          </a:solidFill>
          <a:ln/>
        </p:spPr>
        <p:txBody>
          <a:bodyPr/>
          <a:lstStyle/>
          <a:p>
            <a:endParaRPr lang="en-US"/>
          </a:p>
        </p:txBody>
      </p:sp>
      <p:sp>
        <p:nvSpPr>
          <p:cNvPr id="8" name="Text 5"/>
          <p:cNvSpPr/>
          <p:nvPr/>
        </p:nvSpPr>
        <p:spPr>
          <a:xfrm>
            <a:off x="4912281" y="271986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Visibility Gaps</a:t>
            </a:r>
            <a:endParaRPr lang="en-US" sz="2200" dirty="0"/>
          </a:p>
        </p:txBody>
      </p:sp>
      <p:sp>
        <p:nvSpPr>
          <p:cNvPr id="9" name="Text 6"/>
          <p:cNvSpPr/>
          <p:nvPr/>
        </p:nvSpPr>
        <p:spPr>
          <a:xfrm>
            <a:off x="4912281" y="3210282"/>
            <a:ext cx="3211235" cy="1451610"/>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Business requirements and technical implementation become misaligned. Teams lose sight of priorities.</a:t>
            </a:r>
            <a:endParaRPr lang="en-US" sz="1750" dirty="0"/>
          </a:p>
        </p:txBody>
      </p:sp>
      <p:sp>
        <p:nvSpPr>
          <p:cNvPr id="10" name="Shape 7"/>
          <p:cNvSpPr/>
          <p:nvPr/>
        </p:nvSpPr>
        <p:spPr>
          <a:xfrm>
            <a:off x="793790" y="5115520"/>
            <a:ext cx="7556421" cy="1669852"/>
          </a:xfrm>
          <a:prstGeom prst="roundRect">
            <a:avLst>
              <a:gd name="adj" fmla="val 2038"/>
            </a:avLst>
          </a:prstGeom>
          <a:solidFill>
            <a:srgbClr val="E9ECF2"/>
          </a:solidFill>
          <a:ln/>
        </p:spPr>
        <p:txBody>
          <a:bodyPr/>
          <a:lstStyle/>
          <a:p>
            <a:endParaRPr lang="en-US"/>
          </a:p>
        </p:txBody>
      </p:sp>
      <p:sp>
        <p:nvSpPr>
          <p:cNvPr id="11" name="Text 8"/>
          <p:cNvSpPr/>
          <p:nvPr/>
        </p:nvSpPr>
        <p:spPr>
          <a:xfrm>
            <a:off x="1020604" y="5342334"/>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Process Delays</a:t>
            </a:r>
            <a:endParaRPr lang="en-US" sz="2200" dirty="0"/>
          </a:p>
        </p:txBody>
      </p:sp>
      <p:sp>
        <p:nvSpPr>
          <p:cNvPr id="12" name="Text 9"/>
          <p:cNvSpPr/>
          <p:nvPr/>
        </p:nvSpPr>
        <p:spPr>
          <a:xfrm>
            <a:off x="1020604" y="5832753"/>
            <a:ext cx="7102793"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Manual updates across systems cause delays. Reporting becomes time-consuming and error-prone.</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1417558"/>
          </a:xfrm>
          <a:prstGeom prst="rect">
            <a:avLst/>
          </a:prstGeom>
        </p:spPr>
      </p:pic>
      <p:sp>
        <p:nvSpPr>
          <p:cNvPr id="3" name="Text 0"/>
          <p:cNvSpPr/>
          <p:nvPr/>
        </p:nvSpPr>
        <p:spPr>
          <a:xfrm>
            <a:off x="793790" y="2778204"/>
            <a:ext cx="8597384"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Why Integrate These Platforms?</a:t>
            </a:r>
            <a:endParaRPr lang="en-US" sz="4450" dirty="0"/>
          </a:p>
        </p:txBody>
      </p:sp>
      <p:sp>
        <p:nvSpPr>
          <p:cNvPr id="4" name="Shape 1"/>
          <p:cNvSpPr/>
          <p:nvPr/>
        </p:nvSpPr>
        <p:spPr>
          <a:xfrm>
            <a:off x="793790" y="3827145"/>
            <a:ext cx="510302" cy="510302"/>
          </a:xfrm>
          <a:prstGeom prst="roundRect">
            <a:avLst>
              <a:gd name="adj" fmla="val 6667"/>
            </a:avLst>
          </a:prstGeom>
          <a:solidFill>
            <a:srgbClr val="E9ECF2"/>
          </a:solidFill>
          <a:ln/>
        </p:spPr>
        <p:txBody>
          <a:bodyPr/>
          <a:lstStyle/>
          <a:p>
            <a:endParaRPr lang="en-US"/>
          </a:p>
        </p:txBody>
      </p:sp>
      <p:pic>
        <p:nvPicPr>
          <p:cNvPr id="5" name="Image 1" descr="preencoded.png"/>
          <p:cNvPicPr>
            <a:picLocks noChangeAspect="1"/>
          </p:cNvPicPr>
          <p:nvPr/>
        </p:nvPicPr>
        <p:blipFill>
          <a:blip r:embed="rId4"/>
          <a:stretch>
            <a:fillRect/>
          </a:stretch>
        </p:blipFill>
        <p:spPr>
          <a:xfrm>
            <a:off x="878860" y="3869650"/>
            <a:ext cx="340162" cy="425291"/>
          </a:xfrm>
          <a:prstGeom prst="rect">
            <a:avLst/>
          </a:prstGeom>
        </p:spPr>
      </p:pic>
      <p:sp>
        <p:nvSpPr>
          <p:cNvPr id="6" name="Text 2"/>
          <p:cNvSpPr/>
          <p:nvPr/>
        </p:nvSpPr>
        <p:spPr>
          <a:xfrm>
            <a:off x="1530906" y="3905012"/>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Full Transparency</a:t>
            </a:r>
            <a:endParaRPr lang="en-US" sz="2200" dirty="0"/>
          </a:p>
        </p:txBody>
      </p:sp>
      <p:sp>
        <p:nvSpPr>
          <p:cNvPr id="7" name="Text 3"/>
          <p:cNvSpPr/>
          <p:nvPr/>
        </p:nvSpPr>
        <p:spPr>
          <a:xfrm>
            <a:off x="1530906" y="4395430"/>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Track progress from customer requirements to deployment in one view.</a:t>
            </a:r>
            <a:endParaRPr lang="en-US" sz="1750" dirty="0"/>
          </a:p>
        </p:txBody>
      </p:sp>
      <p:sp>
        <p:nvSpPr>
          <p:cNvPr id="8" name="Shape 4"/>
          <p:cNvSpPr/>
          <p:nvPr/>
        </p:nvSpPr>
        <p:spPr>
          <a:xfrm>
            <a:off x="7457003" y="3827145"/>
            <a:ext cx="510302" cy="510302"/>
          </a:xfrm>
          <a:prstGeom prst="roundRect">
            <a:avLst>
              <a:gd name="adj" fmla="val 6667"/>
            </a:avLst>
          </a:prstGeom>
          <a:solidFill>
            <a:srgbClr val="E9ECF2"/>
          </a:solidFill>
          <a:ln/>
        </p:spPr>
        <p:txBody>
          <a:bodyPr/>
          <a:lstStyle/>
          <a:p>
            <a:endParaRPr lang="en-US"/>
          </a:p>
        </p:txBody>
      </p:sp>
      <p:pic>
        <p:nvPicPr>
          <p:cNvPr id="9" name="Image 2" descr="preencoded.png"/>
          <p:cNvPicPr>
            <a:picLocks noChangeAspect="1"/>
          </p:cNvPicPr>
          <p:nvPr/>
        </p:nvPicPr>
        <p:blipFill>
          <a:blip r:embed="rId5"/>
          <a:stretch>
            <a:fillRect/>
          </a:stretch>
        </p:blipFill>
        <p:spPr>
          <a:xfrm>
            <a:off x="7542074" y="3869650"/>
            <a:ext cx="340162" cy="425291"/>
          </a:xfrm>
          <a:prstGeom prst="rect">
            <a:avLst/>
          </a:prstGeom>
        </p:spPr>
      </p:pic>
      <p:sp>
        <p:nvSpPr>
          <p:cNvPr id="10" name="Text 5"/>
          <p:cNvSpPr/>
          <p:nvPr/>
        </p:nvSpPr>
        <p:spPr>
          <a:xfrm>
            <a:off x="8194119" y="3905012"/>
            <a:ext cx="2839164"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Tighter Collaboration</a:t>
            </a:r>
            <a:endParaRPr lang="en-US" sz="2200" dirty="0"/>
          </a:p>
        </p:txBody>
      </p:sp>
      <p:sp>
        <p:nvSpPr>
          <p:cNvPr id="11" name="Text 6"/>
          <p:cNvSpPr/>
          <p:nvPr/>
        </p:nvSpPr>
        <p:spPr>
          <a:xfrm>
            <a:off x="8194119" y="4395430"/>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Connect sales, product, development, and QA teams effectively.</a:t>
            </a:r>
            <a:endParaRPr lang="en-US" sz="1750" dirty="0"/>
          </a:p>
        </p:txBody>
      </p:sp>
      <p:sp>
        <p:nvSpPr>
          <p:cNvPr id="12" name="Shape 7"/>
          <p:cNvSpPr/>
          <p:nvPr/>
        </p:nvSpPr>
        <p:spPr>
          <a:xfrm>
            <a:off x="793790" y="5574863"/>
            <a:ext cx="510302" cy="510302"/>
          </a:xfrm>
          <a:prstGeom prst="roundRect">
            <a:avLst>
              <a:gd name="adj" fmla="val 6667"/>
            </a:avLst>
          </a:prstGeom>
          <a:solidFill>
            <a:srgbClr val="E9ECF2"/>
          </a:solidFill>
          <a:ln/>
        </p:spPr>
        <p:txBody>
          <a:bodyPr/>
          <a:lstStyle/>
          <a:p>
            <a:endParaRPr lang="en-US"/>
          </a:p>
        </p:txBody>
      </p:sp>
      <p:pic>
        <p:nvPicPr>
          <p:cNvPr id="13" name="Image 3" descr="preencoded.png"/>
          <p:cNvPicPr>
            <a:picLocks noChangeAspect="1"/>
          </p:cNvPicPr>
          <p:nvPr/>
        </p:nvPicPr>
        <p:blipFill>
          <a:blip r:embed="rId6"/>
          <a:stretch>
            <a:fillRect/>
          </a:stretch>
        </p:blipFill>
        <p:spPr>
          <a:xfrm>
            <a:off x="878860" y="5617369"/>
            <a:ext cx="340162" cy="425291"/>
          </a:xfrm>
          <a:prstGeom prst="rect">
            <a:avLst/>
          </a:prstGeom>
        </p:spPr>
      </p:pic>
      <p:sp>
        <p:nvSpPr>
          <p:cNvPr id="14" name="Text 8"/>
          <p:cNvSpPr/>
          <p:nvPr/>
        </p:nvSpPr>
        <p:spPr>
          <a:xfrm>
            <a:off x="1530906" y="565273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Real-time Syncing</a:t>
            </a:r>
            <a:endParaRPr lang="en-US" sz="2200" dirty="0"/>
          </a:p>
        </p:txBody>
      </p:sp>
      <p:sp>
        <p:nvSpPr>
          <p:cNvPr id="15" name="Text 9"/>
          <p:cNvSpPr/>
          <p:nvPr/>
        </p:nvSpPr>
        <p:spPr>
          <a:xfrm>
            <a:off x="1530906" y="6143149"/>
            <a:ext cx="5642610"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Automatically update project tasks, bugs, and features with CRM data.</a:t>
            </a:r>
            <a:endParaRPr lang="en-US" sz="1750" dirty="0"/>
          </a:p>
        </p:txBody>
      </p:sp>
      <p:sp>
        <p:nvSpPr>
          <p:cNvPr id="16" name="Shape 10"/>
          <p:cNvSpPr/>
          <p:nvPr/>
        </p:nvSpPr>
        <p:spPr>
          <a:xfrm>
            <a:off x="7457003" y="5574863"/>
            <a:ext cx="510302" cy="510302"/>
          </a:xfrm>
          <a:prstGeom prst="roundRect">
            <a:avLst>
              <a:gd name="adj" fmla="val 6667"/>
            </a:avLst>
          </a:prstGeom>
          <a:solidFill>
            <a:srgbClr val="E9ECF2"/>
          </a:solidFill>
          <a:ln/>
        </p:spPr>
        <p:txBody>
          <a:bodyPr/>
          <a:lstStyle/>
          <a:p>
            <a:endParaRPr lang="en-US"/>
          </a:p>
        </p:txBody>
      </p:sp>
      <p:pic>
        <p:nvPicPr>
          <p:cNvPr id="17" name="Image 4" descr="preencoded.png"/>
          <p:cNvPicPr>
            <a:picLocks noChangeAspect="1"/>
          </p:cNvPicPr>
          <p:nvPr/>
        </p:nvPicPr>
        <p:blipFill>
          <a:blip r:embed="rId7"/>
          <a:stretch>
            <a:fillRect/>
          </a:stretch>
        </p:blipFill>
        <p:spPr>
          <a:xfrm>
            <a:off x="7542074" y="5617369"/>
            <a:ext cx="340162" cy="425291"/>
          </a:xfrm>
          <a:prstGeom prst="rect">
            <a:avLst/>
          </a:prstGeom>
        </p:spPr>
      </p:pic>
      <p:sp>
        <p:nvSpPr>
          <p:cNvPr id="18" name="Text 11"/>
          <p:cNvSpPr/>
          <p:nvPr/>
        </p:nvSpPr>
        <p:spPr>
          <a:xfrm>
            <a:off x="8194119" y="5652730"/>
            <a:ext cx="44685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Business-Engineering Alignment</a:t>
            </a:r>
            <a:endParaRPr lang="en-US" sz="2200" dirty="0"/>
          </a:p>
        </p:txBody>
      </p:sp>
      <p:sp>
        <p:nvSpPr>
          <p:cNvPr id="19" name="Text 12"/>
          <p:cNvSpPr/>
          <p:nvPr/>
        </p:nvSpPr>
        <p:spPr>
          <a:xfrm>
            <a:off x="8194119" y="6143149"/>
            <a:ext cx="5642610"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Ensure what business wants is what engineering builds.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59473" y="608409"/>
            <a:ext cx="7597854" cy="1380411"/>
          </a:xfrm>
          <a:prstGeom prst="rect">
            <a:avLst/>
          </a:prstGeom>
          <a:noFill/>
          <a:ln/>
        </p:spPr>
        <p:txBody>
          <a:bodyPr wrap="square" lIns="0" tIns="0" rIns="0" bIns="0" rtlCol="0" anchor="t"/>
          <a:lstStyle/>
          <a:p>
            <a:pPr marL="0" indent="0" algn="l">
              <a:lnSpc>
                <a:spcPts val="5400"/>
              </a:lnSpc>
              <a:buNone/>
            </a:pPr>
            <a:r>
              <a:rPr lang="en-US" sz="4300" dirty="0">
                <a:solidFill>
                  <a:srgbClr val="3257B8"/>
                </a:solidFill>
                <a:latin typeface="Roboto Slab" pitchFamily="34" charset="0"/>
                <a:ea typeface="Roboto Slab" pitchFamily="34" charset="-122"/>
                <a:cs typeface="Roboto Slab" pitchFamily="34" charset="-120"/>
              </a:rPr>
              <a:t>Traceability from Opportunity to Deployment</a:t>
            </a:r>
            <a:endParaRPr lang="en-US" sz="4300" dirty="0"/>
          </a:p>
        </p:txBody>
      </p:sp>
      <p:pic>
        <p:nvPicPr>
          <p:cNvPr id="4" name="Image 1" descr="preencoded.png"/>
          <p:cNvPicPr>
            <a:picLocks noChangeAspect="1"/>
          </p:cNvPicPr>
          <p:nvPr/>
        </p:nvPicPr>
        <p:blipFill>
          <a:blip r:embed="rId4"/>
          <a:stretch>
            <a:fillRect/>
          </a:stretch>
        </p:blipFill>
        <p:spPr>
          <a:xfrm>
            <a:off x="6259473" y="2320052"/>
            <a:ext cx="1104424" cy="1325285"/>
          </a:xfrm>
          <a:prstGeom prst="rect">
            <a:avLst/>
          </a:prstGeom>
        </p:spPr>
      </p:pic>
      <p:sp>
        <p:nvSpPr>
          <p:cNvPr id="5" name="Text 1"/>
          <p:cNvSpPr/>
          <p:nvPr/>
        </p:nvSpPr>
        <p:spPr>
          <a:xfrm>
            <a:off x="7695128" y="2540913"/>
            <a:ext cx="3215997" cy="345043"/>
          </a:xfrm>
          <a:prstGeom prst="rect">
            <a:avLst/>
          </a:prstGeom>
          <a:noFill/>
          <a:ln/>
        </p:spPr>
        <p:txBody>
          <a:bodyPr wrap="none" lIns="0" tIns="0" rIns="0" bIns="0" rtlCol="0" anchor="t"/>
          <a:lstStyle/>
          <a:p>
            <a:pPr marL="0" indent="0" algn="l">
              <a:lnSpc>
                <a:spcPts val="2700"/>
              </a:lnSpc>
              <a:buNone/>
            </a:pPr>
            <a:r>
              <a:rPr lang="en-US" sz="2150" dirty="0">
                <a:solidFill>
                  <a:srgbClr val="15213F"/>
                </a:solidFill>
                <a:latin typeface="Roboto Slab" pitchFamily="34" charset="0"/>
                <a:ea typeface="Roboto Slab" pitchFamily="34" charset="-122"/>
                <a:cs typeface="Roboto Slab" pitchFamily="34" charset="-120"/>
              </a:rPr>
              <a:t>Deal Closed in Dynamics</a:t>
            </a:r>
            <a:endParaRPr lang="en-US" sz="2150" dirty="0"/>
          </a:p>
        </p:txBody>
      </p:sp>
      <p:sp>
        <p:nvSpPr>
          <p:cNvPr id="6" name="Text 2"/>
          <p:cNvSpPr/>
          <p:nvPr/>
        </p:nvSpPr>
        <p:spPr>
          <a:xfrm>
            <a:off x="7695128" y="3018473"/>
            <a:ext cx="6162199" cy="353378"/>
          </a:xfrm>
          <a:prstGeom prst="rect">
            <a:avLst/>
          </a:prstGeom>
          <a:noFill/>
          <a:ln/>
        </p:spPr>
        <p:txBody>
          <a:bodyPr wrap="none" lIns="0" tIns="0" rIns="0" bIns="0" rtlCol="0" anchor="t"/>
          <a:lstStyle/>
          <a:p>
            <a:pPr marL="0" indent="0" algn="l">
              <a:lnSpc>
                <a:spcPts val="2750"/>
              </a:lnSpc>
              <a:buNone/>
            </a:pPr>
            <a:r>
              <a:rPr lang="en-US" sz="1700" dirty="0">
                <a:solidFill>
                  <a:srgbClr val="15213F"/>
                </a:solidFill>
                <a:latin typeface="Roboto" pitchFamily="34" charset="0"/>
                <a:ea typeface="Roboto" pitchFamily="34" charset="-122"/>
                <a:cs typeface="Roboto" pitchFamily="34" charset="-120"/>
              </a:rPr>
              <a:t>Customer opportunity is won in CRM system.</a:t>
            </a:r>
            <a:endParaRPr lang="en-US" sz="1700" dirty="0"/>
          </a:p>
        </p:txBody>
      </p:sp>
      <p:pic>
        <p:nvPicPr>
          <p:cNvPr id="7" name="Image 2" descr="preencoded.png"/>
          <p:cNvPicPr>
            <a:picLocks noChangeAspect="1"/>
          </p:cNvPicPr>
          <p:nvPr/>
        </p:nvPicPr>
        <p:blipFill>
          <a:blip r:embed="rId5"/>
          <a:stretch>
            <a:fillRect/>
          </a:stretch>
        </p:blipFill>
        <p:spPr>
          <a:xfrm>
            <a:off x="6259473" y="3645337"/>
            <a:ext cx="1104424" cy="1325285"/>
          </a:xfrm>
          <a:prstGeom prst="rect">
            <a:avLst/>
          </a:prstGeom>
        </p:spPr>
      </p:pic>
      <p:sp>
        <p:nvSpPr>
          <p:cNvPr id="8" name="Text 3"/>
          <p:cNvSpPr/>
          <p:nvPr/>
        </p:nvSpPr>
        <p:spPr>
          <a:xfrm>
            <a:off x="7695128" y="3866198"/>
            <a:ext cx="3131344" cy="345043"/>
          </a:xfrm>
          <a:prstGeom prst="rect">
            <a:avLst/>
          </a:prstGeom>
          <a:noFill/>
          <a:ln/>
        </p:spPr>
        <p:txBody>
          <a:bodyPr wrap="none" lIns="0" tIns="0" rIns="0" bIns="0" rtlCol="0" anchor="t"/>
          <a:lstStyle/>
          <a:p>
            <a:pPr marL="0" indent="0" algn="l">
              <a:lnSpc>
                <a:spcPts val="2700"/>
              </a:lnSpc>
              <a:buNone/>
            </a:pPr>
            <a:r>
              <a:rPr lang="en-US" sz="2150" dirty="0">
                <a:solidFill>
                  <a:srgbClr val="15213F"/>
                </a:solidFill>
                <a:latin typeface="Roboto Slab" pitchFamily="34" charset="0"/>
                <a:ea typeface="Roboto Slab" pitchFamily="34" charset="-122"/>
                <a:cs typeface="Roboto Slab" pitchFamily="34" charset="-120"/>
              </a:rPr>
              <a:t>Feature Creation in ADO</a:t>
            </a:r>
            <a:endParaRPr lang="en-US" sz="2150" dirty="0"/>
          </a:p>
        </p:txBody>
      </p:sp>
      <p:sp>
        <p:nvSpPr>
          <p:cNvPr id="9" name="Text 4"/>
          <p:cNvSpPr/>
          <p:nvPr/>
        </p:nvSpPr>
        <p:spPr>
          <a:xfrm>
            <a:off x="7695128" y="4343757"/>
            <a:ext cx="6162199" cy="353378"/>
          </a:xfrm>
          <a:prstGeom prst="rect">
            <a:avLst/>
          </a:prstGeom>
          <a:noFill/>
          <a:ln/>
        </p:spPr>
        <p:txBody>
          <a:bodyPr wrap="none" lIns="0" tIns="0" rIns="0" bIns="0" rtlCol="0" anchor="t"/>
          <a:lstStyle/>
          <a:p>
            <a:pPr marL="0" indent="0" algn="l">
              <a:lnSpc>
                <a:spcPts val="2750"/>
              </a:lnSpc>
              <a:buNone/>
            </a:pPr>
            <a:r>
              <a:rPr lang="en-US" sz="1700" dirty="0">
                <a:solidFill>
                  <a:srgbClr val="15213F"/>
                </a:solidFill>
                <a:latin typeface="Roboto" pitchFamily="34" charset="0"/>
                <a:ea typeface="Roboto" pitchFamily="34" charset="-122"/>
                <a:cs typeface="Roboto" pitchFamily="34" charset="-120"/>
              </a:rPr>
              <a:t>User stories auto-generated in development backlog.</a:t>
            </a:r>
            <a:endParaRPr lang="en-US" sz="1700" dirty="0"/>
          </a:p>
        </p:txBody>
      </p:sp>
      <p:pic>
        <p:nvPicPr>
          <p:cNvPr id="10" name="Image 3" descr="preencoded.png"/>
          <p:cNvPicPr>
            <a:picLocks noChangeAspect="1"/>
          </p:cNvPicPr>
          <p:nvPr/>
        </p:nvPicPr>
        <p:blipFill>
          <a:blip r:embed="rId6"/>
          <a:stretch>
            <a:fillRect/>
          </a:stretch>
        </p:blipFill>
        <p:spPr>
          <a:xfrm>
            <a:off x="6259473" y="4970621"/>
            <a:ext cx="1104424" cy="1325285"/>
          </a:xfrm>
          <a:prstGeom prst="rect">
            <a:avLst/>
          </a:prstGeom>
        </p:spPr>
      </p:pic>
      <p:sp>
        <p:nvSpPr>
          <p:cNvPr id="11" name="Text 5"/>
          <p:cNvSpPr/>
          <p:nvPr/>
        </p:nvSpPr>
        <p:spPr>
          <a:xfrm>
            <a:off x="7695128" y="5191482"/>
            <a:ext cx="2902506" cy="345043"/>
          </a:xfrm>
          <a:prstGeom prst="rect">
            <a:avLst/>
          </a:prstGeom>
          <a:noFill/>
          <a:ln/>
        </p:spPr>
        <p:txBody>
          <a:bodyPr wrap="none" lIns="0" tIns="0" rIns="0" bIns="0" rtlCol="0" anchor="t"/>
          <a:lstStyle/>
          <a:p>
            <a:pPr marL="0" indent="0" algn="l">
              <a:lnSpc>
                <a:spcPts val="2700"/>
              </a:lnSpc>
              <a:buNone/>
            </a:pPr>
            <a:r>
              <a:rPr lang="en-US" sz="2150" dirty="0">
                <a:solidFill>
                  <a:srgbClr val="15213F"/>
                </a:solidFill>
                <a:latin typeface="Roboto Slab" pitchFamily="34" charset="0"/>
                <a:ea typeface="Roboto Slab" pitchFamily="34" charset="-122"/>
                <a:cs typeface="Roboto Slab" pitchFamily="34" charset="-120"/>
              </a:rPr>
              <a:t>Development Progress</a:t>
            </a:r>
            <a:endParaRPr lang="en-US" sz="2150" dirty="0"/>
          </a:p>
        </p:txBody>
      </p:sp>
      <p:sp>
        <p:nvSpPr>
          <p:cNvPr id="12" name="Text 6"/>
          <p:cNvSpPr/>
          <p:nvPr/>
        </p:nvSpPr>
        <p:spPr>
          <a:xfrm>
            <a:off x="7695128" y="5669042"/>
            <a:ext cx="6162199" cy="353378"/>
          </a:xfrm>
          <a:prstGeom prst="rect">
            <a:avLst/>
          </a:prstGeom>
          <a:noFill/>
          <a:ln/>
        </p:spPr>
        <p:txBody>
          <a:bodyPr wrap="none" lIns="0" tIns="0" rIns="0" bIns="0" rtlCol="0" anchor="t"/>
          <a:lstStyle/>
          <a:p>
            <a:pPr marL="0" indent="0" algn="l">
              <a:lnSpc>
                <a:spcPts val="2750"/>
              </a:lnSpc>
              <a:buNone/>
            </a:pPr>
            <a:r>
              <a:rPr lang="en-US" sz="1700" dirty="0">
                <a:solidFill>
                  <a:srgbClr val="15213F"/>
                </a:solidFill>
                <a:latin typeface="Roboto" pitchFamily="34" charset="0"/>
                <a:ea typeface="Roboto" pitchFamily="34" charset="-122"/>
                <a:cs typeface="Roboto" pitchFamily="34" charset="-120"/>
              </a:rPr>
              <a:t>Status updates sync back to CRM as work progresses.</a:t>
            </a:r>
            <a:endParaRPr lang="en-US" sz="1700" dirty="0"/>
          </a:p>
        </p:txBody>
      </p:sp>
      <p:pic>
        <p:nvPicPr>
          <p:cNvPr id="13" name="Image 4" descr="preencoded.png"/>
          <p:cNvPicPr>
            <a:picLocks noChangeAspect="1"/>
          </p:cNvPicPr>
          <p:nvPr/>
        </p:nvPicPr>
        <p:blipFill>
          <a:blip r:embed="rId7"/>
          <a:stretch>
            <a:fillRect/>
          </a:stretch>
        </p:blipFill>
        <p:spPr>
          <a:xfrm>
            <a:off x="6259473" y="6295906"/>
            <a:ext cx="1104424" cy="1325285"/>
          </a:xfrm>
          <a:prstGeom prst="rect">
            <a:avLst/>
          </a:prstGeom>
        </p:spPr>
      </p:pic>
      <p:sp>
        <p:nvSpPr>
          <p:cNvPr id="14" name="Text 7"/>
          <p:cNvSpPr/>
          <p:nvPr/>
        </p:nvSpPr>
        <p:spPr>
          <a:xfrm>
            <a:off x="7695128" y="6516767"/>
            <a:ext cx="3183374" cy="345043"/>
          </a:xfrm>
          <a:prstGeom prst="rect">
            <a:avLst/>
          </a:prstGeom>
          <a:noFill/>
          <a:ln/>
        </p:spPr>
        <p:txBody>
          <a:bodyPr wrap="none" lIns="0" tIns="0" rIns="0" bIns="0" rtlCol="0" anchor="t"/>
          <a:lstStyle/>
          <a:p>
            <a:pPr marL="0" indent="0" algn="l">
              <a:lnSpc>
                <a:spcPts val="2700"/>
              </a:lnSpc>
              <a:buNone/>
            </a:pPr>
            <a:r>
              <a:rPr lang="en-US" sz="2150" dirty="0">
                <a:solidFill>
                  <a:srgbClr val="15213F"/>
                </a:solidFill>
                <a:latin typeface="Roboto Slab" pitchFamily="34" charset="0"/>
                <a:ea typeface="Roboto Slab" pitchFamily="34" charset="-122"/>
                <a:cs typeface="Roboto Slab" pitchFamily="34" charset="-120"/>
              </a:rPr>
              <a:t>Deployment Notification</a:t>
            </a:r>
            <a:endParaRPr lang="en-US" sz="2150" dirty="0"/>
          </a:p>
        </p:txBody>
      </p:sp>
      <p:sp>
        <p:nvSpPr>
          <p:cNvPr id="15" name="Text 8"/>
          <p:cNvSpPr/>
          <p:nvPr/>
        </p:nvSpPr>
        <p:spPr>
          <a:xfrm>
            <a:off x="7695128" y="6994327"/>
            <a:ext cx="6162199" cy="353378"/>
          </a:xfrm>
          <a:prstGeom prst="rect">
            <a:avLst/>
          </a:prstGeom>
          <a:noFill/>
          <a:ln/>
        </p:spPr>
        <p:txBody>
          <a:bodyPr wrap="none" lIns="0" tIns="0" rIns="0" bIns="0" rtlCol="0" anchor="t"/>
          <a:lstStyle/>
          <a:p>
            <a:pPr marL="0" indent="0" algn="l">
              <a:lnSpc>
                <a:spcPts val="2750"/>
              </a:lnSpc>
              <a:buNone/>
            </a:pPr>
            <a:r>
              <a:rPr lang="en-US" sz="1700" dirty="0">
                <a:solidFill>
                  <a:srgbClr val="15213F"/>
                </a:solidFill>
                <a:latin typeface="Roboto" pitchFamily="34" charset="0"/>
                <a:ea typeface="Roboto" pitchFamily="34" charset="-122"/>
                <a:cs typeface="Roboto" pitchFamily="34" charset="-120"/>
              </a:rPr>
              <a:t>CRM updated when feature goes live.</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93790" y="1251109"/>
            <a:ext cx="10342126"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Syncing Work Items and Project Tasks</a:t>
            </a:r>
            <a:endParaRPr lang="en-US" sz="4450" dirty="0"/>
          </a:p>
        </p:txBody>
      </p:sp>
      <p:sp>
        <p:nvSpPr>
          <p:cNvPr id="3" name="Text 1"/>
          <p:cNvSpPr/>
          <p:nvPr/>
        </p:nvSpPr>
        <p:spPr>
          <a:xfrm>
            <a:off x="1857256" y="2861548"/>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15213F"/>
                </a:solidFill>
                <a:latin typeface="Roboto Slab" pitchFamily="34" charset="0"/>
                <a:ea typeface="Roboto Slab" pitchFamily="34" charset="-122"/>
                <a:cs typeface="Roboto Slab" pitchFamily="34" charset="-120"/>
              </a:rPr>
              <a:t>Create Project Task</a:t>
            </a:r>
            <a:endParaRPr lang="en-US" sz="2200" dirty="0"/>
          </a:p>
        </p:txBody>
      </p:sp>
      <p:sp>
        <p:nvSpPr>
          <p:cNvPr id="4" name="Text 2"/>
          <p:cNvSpPr/>
          <p:nvPr/>
        </p:nvSpPr>
        <p:spPr>
          <a:xfrm>
            <a:off x="793790" y="3351967"/>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15213F"/>
                </a:solidFill>
                <a:latin typeface="Roboto" pitchFamily="34" charset="0"/>
                <a:ea typeface="Roboto" pitchFamily="34" charset="-122"/>
                <a:cs typeface="Roboto" pitchFamily="34" charset="-120"/>
              </a:rPr>
              <a:t>Task created in Dynamics 365 Project Operations</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pic>
        <p:nvPicPr>
          <p:cNvPr id="6" name="Image 1" descr="preencoded.png"/>
          <p:cNvPicPr>
            <a:picLocks noChangeAspect="1"/>
          </p:cNvPicPr>
          <p:nvPr/>
        </p:nvPicPr>
        <p:blipFill>
          <a:blip r:embed="rId4"/>
          <a:stretch>
            <a:fillRect/>
          </a:stretch>
        </p:blipFill>
        <p:spPr>
          <a:xfrm>
            <a:off x="6226731" y="3176588"/>
            <a:ext cx="339328" cy="424220"/>
          </a:xfrm>
          <a:prstGeom prst="rect">
            <a:avLst/>
          </a:prstGeom>
        </p:spPr>
      </p:pic>
      <p:sp>
        <p:nvSpPr>
          <p:cNvPr id="7" name="Text 3"/>
          <p:cNvSpPr/>
          <p:nvPr/>
        </p:nvSpPr>
        <p:spPr>
          <a:xfrm>
            <a:off x="9937790" y="2861548"/>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Auto-Sync</a:t>
            </a:r>
            <a:endParaRPr lang="en-US" sz="2200" dirty="0"/>
          </a:p>
        </p:txBody>
      </p:sp>
      <p:sp>
        <p:nvSpPr>
          <p:cNvPr id="8" name="Text 4"/>
          <p:cNvSpPr/>
          <p:nvPr/>
        </p:nvSpPr>
        <p:spPr>
          <a:xfrm>
            <a:off x="9937790" y="3351967"/>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Bidirectional sync moves data between systems</a:t>
            </a:r>
            <a:endParaRPr lang="en-US" sz="1750" dirty="0"/>
          </a:p>
        </p:txBody>
      </p:sp>
      <p:pic>
        <p:nvPicPr>
          <p:cNvPr id="9" name="Image 2" descr="preencoded.png"/>
          <p:cNvPicPr>
            <a:picLocks noChangeAspect="1"/>
          </p:cNvPicPr>
          <p:nvPr/>
        </p:nvPicPr>
        <p:blipFill>
          <a:blip r:embed="rId5"/>
          <a:stretch>
            <a:fillRect/>
          </a:stretch>
        </p:blipFill>
        <p:spPr>
          <a:xfrm>
            <a:off x="5032653" y="2413516"/>
            <a:ext cx="4564975" cy="4564975"/>
          </a:xfrm>
          <a:prstGeom prst="rect">
            <a:avLst/>
          </a:prstGeom>
        </p:spPr>
      </p:pic>
      <p:pic>
        <p:nvPicPr>
          <p:cNvPr id="10" name="Image 3" descr="preencoded.png"/>
          <p:cNvPicPr>
            <a:picLocks noChangeAspect="1"/>
          </p:cNvPicPr>
          <p:nvPr/>
        </p:nvPicPr>
        <p:blipFill>
          <a:blip r:embed="rId6"/>
          <a:stretch>
            <a:fillRect/>
          </a:stretch>
        </p:blipFill>
        <p:spPr>
          <a:xfrm>
            <a:off x="8452604" y="3565088"/>
            <a:ext cx="339328" cy="424220"/>
          </a:xfrm>
          <a:prstGeom prst="rect">
            <a:avLst/>
          </a:prstGeom>
        </p:spPr>
      </p:pic>
      <p:sp>
        <p:nvSpPr>
          <p:cNvPr id="11" name="Text 5"/>
          <p:cNvSpPr/>
          <p:nvPr/>
        </p:nvSpPr>
        <p:spPr>
          <a:xfrm>
            <a:off x="9937790" y="5314117"/>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Dev Work Item</a:t>
            </a:r>
            <a:endParaRPr lang="en-US" sz="2200" dirty="0"/>
          </a:p>
        </p:txBody>
      </p:sp>
      <p:sp>
        <p:nvSpPr>
          <p:cNvPr id="12" name="Text 6"/>
          <p:cNvSpPr/>
          <p:nvPr/>
        </p:nvSpPr>
        <p:spPr>
          <a:xfrm>
            <a:off x="9937790" y="5804535"/>
            <a:ext cx="3898821" cy="725805"/>
          </a:xfrm>
          <a:prstGeom prst="rect">
            <a:avLst/>
          </a:prstGeom>
          <a:noFill/>
          <a:ln/>
        </p:spPr>
        <p:txBody>
          <a:bodyPr wrap="squar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Corresponding work item appears in ADO</a:t>
            </a:r>
            <a:endParaRPr lang="en-US" sz="1750" dirty="0"/>
          </a:p>
        </p:txBody>
      </p:sp>
      <p:pic>
        <p:nvPicPr>
          <p:cNvPr id="13" name="Image 4" descr="preencoded.png"/>
          <p:cNvPicPr>
            <a:picLocks noChangeAspect="1"/>
          </p:cNvPicPr>
          <p:nvPr/>
        </p:nvPicPr>
        <p:blipFill>
          <a:blip r:embed="rId7"/>
          <a:stretch>
            <a:fillRect/>
          </a:stretch>
        </p:blipFill>
        <p:spPr>
          <a:xfrm>
            <a:off x="5032653" y="2413516"/>
            <a:ext cx="4564975" cy="4564975"/>
          </a:xfrm>
          <a:prstGeom prst="rect">
            <a:avLst/>
          </a:prstGeom>
        </p:spPr>
      </p:pic>
      <p:pic>
        <p:nvPicPr>
          <p:cNvPr id="14" name="Image 5" descr="preencoded.png"/>
          <p:cNvPicPr>
            <a:picLocks noChangeAspect="1"/>
          </p:cNvPicPr>
          <p:nvPr/>
        </p:nvPicPr>
        <p:blipFill>
          <a:blip r:embed="rId8"/>
          <a:stretch>
            <a:fillRect/>
          </a:stretch>
        </p:blipFill>
        <p:spPr>
          <a:xfrm>
            <a:off x="8064103" y="5790962"/>
            <a:ext cx="339328" cy="424220"/>
          </a:xfrm>
          <a:prstGeom prst="rect">
            <a:avLst/>
          </a:prstGeom>
        </p:spPr>
      </p:pic>
      <p:sp>
        <p:nvSpPr>
          <p:cNvPr id="15" name="Text 7"/>
          <p:cNvSpPr/>
          <p:nvPr/>
        </p:nvSpPr>
        <p:spPr>
          <a:xfrm>
            <a:off x="1857256" y="5314117"/>
            <a:ext cx="2835235" cy="354330"/>
          </a:xfrm>
          <a:prstGeom prst="rect">
            <a:avLst/>
          </a:prstGeom>
          <a:noFill/>
          <a:ln/>
        </p:spPr>
        <p:txBody>
          <a:bodyPr wrap="none" lIns="0" tIns="0" rIns="0" bIns="0" rtlCol="0" anchor="t"/>
          <a:lstStyle/>
          <a:p>
            <a:pPr marL="0" indent="0" algn="r">
              <a:lnSpc>
                <a:spcPts val="2750"/>
              </a:lnSpc>
              <a:buNone/>
            </a:pPr>
            <a:r>
              <a:rPr lang="en-US" sz="2200" dirty="0">
                <a:solidFill>
                  <a:srgbClr val="15213F"/>
                </a:solidFill>
                <a:latin typeface="Roboto Slab" pitchFamily="34" charset="0"/>
                <a:ea typeface="Roboto Slab" pitchFamily="34" charset="-122"/>
                <a:cs typeface="Roboto Slab" pitchFamily="34" charset="-120"/>
              </a:rPr>
              <a:t>Status Updates</a:t>
            </a:r>
            <a:endParaRPr lang="en-US" sz="2200" dirty="0"/>
          </a:p>
        </p:txBody>
      </p:sp>
      <p:sp>
        <p:nvSpPr>
          <p:cNvPr id="16" name="Text 8"/>
          <p:cNvSpPr/>
          <p:nvPr/>
        </p:nvSpPr>
        <p:spPr>
          <a:xfrm>
            <a:off x="793790" y="5804535"/>
            <a:ext cx="3898702" cy="725805"/>
          </a:xfrm>
          <a:prstGeom prst="rect">
            <a:avLst/>
          </a:prstGeom>
          <a:noFill/>
          <a:ln/>
        </p:spPr>
        <p:txBody>
          <a:bodyPr wrap="square" lIns="0" tIns="0" rIns="0" bIns="0" rtlCol="0" anchor="t"/>
          <a:lstStyle/>
          <a:p>
            <a:pPr marL="0" indent="0" algn="r">
              <a:lnSpc>
                <a:spcPts val="2850"/>
              </a:lnSpc>
              <a:buNone/>
            </a:pPr>
            <a:r>
              <a:rPr lang="en-US" sz="1750" dirty="0">
                <a:solidFill>
                  <a:srgbClr val="15213F"/>
                </a:solidFill>
                <a:latin typeface="Roboto" pitchFamily="34" charset="0"/>
                <a:ea typeface="Roboto" pitchFamily="34" charset="-122"/>
                <a:cs typeface="Roboto" pitchFamily="34" charset="-120"/>
              </a:rPr>
              <a:t>Changes in either system reflect in both</a:t>
            </a:r>
            <a:endParaRPr lang="en-US" sz="1750" dirty="0"/>
          </a:p>
        </p:txBody>
      </p:sp>
      <p:pic>
        <p:nvPicPr>
          <p:cNvPr id="17" name="Image 6" descr="preencoded.png"/>
          <p:cNvPicPr>
            <a:picLocks noChangeAspect="1"/>
          </p:cNvPicPr>
          <p:nvPr/>
        </p:nvPicPr>
        <p:blipFill>
          <a:blip r:embed="rId9"/>
          <a:stretch>
            <a:fillRect/>
          </a:stretch>
        </p:blipFill>
        <p:spPr>
          <a:xfrm>
            <a:off x="5032653" y="2413516"/>
            <a:ext cx="4564975" cy="4564975"/>
          </a:xfrm>
          <a:prstGeom prst="rect">
            <a:avLst/>
          </a:prstGeom>
        </p:spPr>
      </p:pic>
      <p:pic>
        <p:nvPicPr>
          <p:cNvPr id="18" name="Image 7" descr="preencoded.png"/>
          <p:cNvPicPr>
            <a:picLocks noChangeAspect="1"/>
          </p:cNvPicPr>
          <p:nvPr/>
        </p:nvPicPr>
        <p:blipFill>
          <a:blip r:embed="rId10"/>
          <a:stretch>
            <a:fillRect/>
          </a:stretch>
        </p:blipFill>
        <p:spPr>
          <a:xfrm>
            <a:off x="5838230" y="5402461"/>
            <a:ext cx="339328" cy="4242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947505"/>
            <a:ext cx="7556421" cy="1417558"/>
          </a:xfrm>
          <a:prstGeom prst="rect">
            <a:avLst/>
          </a:prstGeom>
          <a:noFill/>
          <a:ln/>
        </p:spPr>
        <p:txBody>
          <a:bodyPr wrap="squar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Sprint and Resource Planning Benefits</a:t>
            </a:r>
            <a:endParaRPr lang="en-US" sz="4450" dirty="0"/>
          </a:p>
        </p:txBody>
      </p:sp>
      <p:sp>
        <p:nvSpPr>
          <p:cNvPr id="4" name="Text 1"/>
          <p:cNvSpPr/>
          <p:nvPr/>
        </p:nvSpPr>
        <p:spPr>
          <a:xfrm>
            <a:off x="793790" y="393203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257B8"/>
                </a:solidFill>
                <a:latin typeface="Roboto Slab" pitchFamily="34" charset="0"/>
                <a:ea typeface="Roboto Slab" pitchFamily="34" charset="-122"/>
                <a:cs typeface="Roboto Slab" pitchFamily="34" charset="-120"/>
              </a:rPr>
              <a:t>Before Integration</a:t>
            </a:r>
            <a:endParaRPr lang="en-US" sz="2200" dirty="0"/>
          </a:p>
        </p:txBody>
      </p:sp>
      <p:sp>
        <p:nvSpPr>
          <p:cNvPr id="5" name="Text 2"/>
          <p:cNvSpPr/>
          <p:nvPr/>
        </p:nvSpPr>
        <p:spPr>
          <a:xfrm>
            <a:off x="793790" y="4513183"/>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Manual capacity checks</a:t>
            </a:r>
            <a:endParaRPr lang="en-US" sz="1750" dirty="0"/>
          </a:p>
        </p:txBody>
      </p:sp>
      <p:sp>
        <p:nvSpPr>
          <p:cNvPr id="6" name="Text 3"/>
          <p:cNvSpPr/>
          <p:nvPr/>
        </p:nvSpPr>
        <p:spPr>
          <a:xfrm>
            <a:off x="793790" y="4955381"/>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Disconnected planning</a:t>
            </a:r>
            <a:endParaRPr lang="en-US" sz="1750" dirty="0"/>
          </a:p>
        </p:txBody>
      </p:sp>
      <p:sp>
        <p:nvSpPr>
          <p:cNvPr id="7" name="Text 4"/>
          <p:cNvSpPr/>
          <p:nvPr/>
        </p:nvSpPr>
        <p:spPr>
          <a:xfrm>
            <a:off x="793790" y="5397579"/>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Priority conflicts</a:t>
            </a:r>
            <a:endParaRPr lang="en-US" sz="1750" dirty="0"/>
          </a:p>
        </p:txBody>
      </p:sp>
      <p:sp>
        <p:nvSpPr>
          <p:cNvPr id="8" name="Text 5"/>
          <p:cNvSpPr/>
          <p:nvPr/>
        </p:nvSpPr>
        <p:spPr>
          <a:xfrm>
            <a:off x="793790" y="5839778"/>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Delayed adjustments</a:t>
            </a:r>
            <a:endParaRPr lang="en-US" sz="1750" dirty="0"/>
          </a:p>
        </p:txBody>
      </p:sp>
      <p:sp>
        <p:nvSpPr>
          <p:cNvPr id="9" name="Text 6"/>
          <p:cNvSpPr/>
          <p:nvPr/>
        </p:nvSpPr>
        <p:spPr>
          <a:xfrm>
            <a:off x="4856321" y="3932039"/>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3257B8"/>
                </a:solidFill>
                <a:latin typeface="Roboto Slab" pitchFamily="34" charset="0"/>
                <a:ea typeface="Roboto Slab" pitchFamily="34" charset="-122"/>
                <a:cs typeface="Roboto Slab" pitchFamily="34" charset="-120"/>
              </a:rPr>
              <a:t>After Integration</a:t>
            </a:r>
            <a:endParaRPr lang="en-US" sz="2200" dirty="0"/>
          </a:p>
        </p:txBody>
      </p:sp>
      <p:sp>
        <p:nvSpPr>
          <p:cNvPr id="10" name="Text 7"/>
          <p:cNvSpPr/>
          <p:nvPr/>
        </p:nvSpPr>
        <p:spPr>
          <a:xfrm>
            <a:off x="4856321" y="4513183"/>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Real-time capacity views</a:t>
            </a:r>
            <a:endParaRPr lang="en-US" sz="1750" dirty="0"/>
          </a:p>
        </p:txBody>
      </p:sp>
      <p:sp>
        <p:nvSpPr>
          <p:cNvPr id="11" name="Text 8"/>
          <p:cNvSpPr/>
          <p:nvPr/>
        </p:nvSpPr>
        <p:spPr>
          <a:xfrm>
            <a:off x="4856321" y="4955381"/>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Business-aligned planning</a:t>
            </a:r>
            <a:endParaRPr lang="en-US" sz="1750" dirty="0"/>
          </a:p>
        </p:txBody>
      </p:sp>
      <p:sp>
        <p:nvSpPr>
          <p:cNvPr id="12" name="Text 9"/>
          <p:cNvSpPr/>
          <p:nvPr/>
        </p:nvSpPr>
        <p:spPr>
          <a:xfrm>
            <a:off x="4856321" y="5397579"/>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Clear priority signals</a:t>
            </a:r>
            <a:endParaRPr lang="en-US" sz="1750" dirty="0"/>
          </a:p>
        </p:txBody>
      </p:sp>
      <p:sp>
        <p:nvSpPr>
          <p:cNvPr id="13" name="Text 10"/>
          <p:cNvSpPr/>
          <p:nvPr/>
        </p:nvSpPr>
        <p:spPr>
          <a:xfrm>
            <a:off x="4856321" y="5839778"/>
            <a:ext cx="3501509" cy="362903"/>
          </a:xfrm>
          <a:prstGeom prst="rect">
            <a:avLst/>
          </a:prstGeom>
          <a:noFill/>
          <a:ln/>
        </p:spPr>
        <p:txBody>
          <a:bodyPr wrap="none" lIns="0" tIns="0" rIns="0" bIns="0" rtlCol="0" anchor="t"/>
          <a:lstStyle/>
          <a:p>
            <a:pPr marL="342900" indent="-342900" algn="l">
              <a:lnSpc>
                <a:spcPts val="2850"/>
              </a:lnSpc>
              <a:buSzPct val="100000"/>
              <a:buChar char="•"/>
            </a:pPr>
            <a:r>
              <a:rPr lang="en-US" sz="1750" dirty="0">
                <a:solidFill>
                  <a:srgbClr val="15213F"/>
                </a:solidFill>
                <a:latin typeface="Roboto" pitchFamily="34" charset="0"/>
                <a:ea typeface="Roboto" pitchFamily="34" charset="-122"/>
                <a:cs typeface="Roboto" pitchFamily="34" charset="-120"/>
              </a:rPr>
              <a:t>Agile timeline adjustments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518166"/>
            <a:ext cx="9424035"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Enhanced Reporting with Power BI</a:t>
            </a:r>
            <a:endParaRPr lang="en-US" sz="4450" dirty="0"/>
          </a:p>
        </p:txBody>
      </p:sp>
      <p:pic>
        <p:nvPicPr>
          <p:cNvPr id="3" name="Image 0" descr="preencoded.png"/>
          <p:cNvPicPr>
            <a:picLocks noChangeAspect="1"/>
          </p:cNvPicPr>
          <p:nvPr/>
        </p:nvPicPr>
        <p:blipFill>
          <a:blip r:embed="rId3"/>
          <a:stretch>
            <a:fillRect/>
          </a:stretch>
        </p:blipFill>
        <p:spPr>
          <a:xfrm>
            <a:off x="801410" y="2826544"/>
            <a:ext cx="3120747" cy="3120747"/>
          </a:xfrm>
          <a:prstGeom prst="rect">
            <a:avLst/>
          </a:prstGeom>
        </p:spPr>
      </p:pic>
      <p:pic>
        <p:nvPicPr>
          <p:cNvPr id="4" name="Image 1" descr="preencoded.png"/>
          <p:cNvPicPr>
            <a:picLocks noChangeAspect="1"/>
          </p:cNvPicPr>
          <p:nvPr/>
        </p:nvPicPr>
        <p:blipFill>
          <a:blip r:embed="rId4"/>
          <a:stretch>
            <a:fillRect/>
          </a:stretch>
        </p:blipFill>
        <p:spPr>
          <a:xfrm>
            <a:off x="4103608" y="2826544"/>
            <a:ext cx="3120866" cy="3120866"/>
          </a:xfrm>
          <a:prstGeom prst="rect">
            <a:avLst/>
          </a:prstGeom>
        </p:spPr>
      </p:pic>
      <p:pic>
        <p:nvPicPr>
          <p:cNvPr id="5" name="Image 2" descr="preencoded.png"/>
          <p:cNvPicPr>
            <a:picLocks noChangeAspect="1"/>
          </p:cNvPicPr>
          <p:nvPr/>
        </p:nvPicPr>
        <p:blipFill>
          <a:blip r:embed="rId5"/>
          <a:stretch>
            <a:fillRect/>
          </a:stretch>
        </p:blipFill>
        <p:spPr>
          <a:xfrm>
            <a:off x="7405926" y="2826544"/>
            <a:ext cx="3120747" cy="3120747"/>
          </a:xfrm>
          <a:prstGeom prst="rect">
            <a:avLst/>
          </a:prstGeom>
        </p:spPr>
      </p:pic>
      <p:pic>
        <p:nvPicPr>
          <p:cNvPr id="6" name="Image 3" descr="preencoded.png"/>
          <p:cNvPicPr>
            <a:picLocks noChangeAspect="1"/>
          </p:cNvPicPr>
          <p:nvPr/>
        </p:nvPicPr>
        <p:blipFill>
          <a:blip r:embed="rId6"/>
          <a:stretch>
            <a:fillRect/>
          </a:stretch>
        </p:blipFill>
        <p:spPr>
          <a:xfrm>
            <a:off x="10708124" y="2826544"/>
            <a:ext cx="3120866" cy="3120866"/>
          </a:xfrm>
          <a:prstGeom prst="rect">
            <a:avLst/>
          </a:prstGeom>
        </p:spPr>
      </p:pic>
      <p:sp>
        <p:nvSpPr>
          <p:cNvPr id="7" name="Text 1"/>
          <p:cNvSpPr/>
          <p:nvPr/>
        </p:nvSpPr>
        <p:spPr>
          <a:xfrm>
            <a:off x="793790" y="6348532"/>
            <a:ext cx="13042821"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Combine data from both systems to create powerful dashboards. Track sprint velocity, client delivery progress, and bug trends.</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1516499"/>
            <a:ext cx="5670590" cy="708779"/>
          </a:xfrm>
          <a:prstGeom prst="rect">
            <a:avLst/>
          </a:prstGeom>
          <a:noFill/>
          <a:ln/>
        </p:spPr>
        <p:txBody>
          <a:bodyPr wrap="none" lIns="0" tIns="0" rIns="0" bIns="0" rtlCol="0" anchor="t"/>
          <a:lstStyle/>
          <a:p>
            <a:pPr marL="0" indent="0" algn="l">
              <a:lnSpc>
                <a:spcPts val="5550"/>
              </a:lnSpc>
              <a:buNone/>
            </a:pPr>
            <a:r>
              <a:rPr lang="en-US" sz="4450" dirty="0">
                <a:solidFill>
                  <a:srgbClr val="3257B8"/>
                </a:solidFill>
                <a:latin typeface="Roboto Slab" pitchFamily="34" charset="0"/>
                <a:ea typeface="Roboto Slab" pitchFamily="34" charset="-122"/>
                <a:cs typeface="Roboto Slab" pitchFamily="34" charset="-120"/>
              </a:rPr>
              <a:t>Integration Methods</a:t>
            </a:r>
            <a:endParaRPr lang="en-US" sz="4450" dirty="0"/>
          </a:p>
        </p:txBody>
      </p:sp>
      <p:pic>
        <p:nvPicPr>
          <p:cNvPr id="3" name="Image 0" descr="preencoded.png"/>
          <p:cNvPicPr>
            <a:picLocks noChangeAspect="1"/>
          </p:cNvPicPr>
          <p:nvPr/>
        </p:nvPicPr>
        <p:blipFill>
          <a:blip r:embed="rId3"/>
          <a:stretch>
            <a:fillRect/>
          </a:stretch>
        </p:blipFill>
        <p:spPr>
          <a:xfrm>
            <a:off x="2978348" y="2678906"/>
            <a:ext cx="2152055" cy="1306949"/>
          </a:xfrm>
          <a:prstGeom prst="rect">
            <a:avLst/>
          </a:prstGeom>
        </p:spPr>
      </p:pic>
      <p:pic>
        <p:nvPicPr>
          <p:cNvPr id="4" name="Image 1" descr="preencoded.png"/>
          <p:cNvPicPr>
            <a:picLocks noChangeAspect="1"/>
          </p:cNvPicPr>
          <p:nvPr/>
        </p:nvPicPr>
        <p:blipFill>
          <a:blip r:embed="rId4"/>
          <a:stretch>
            <a:fillRect/>
          </a:stretch>
        </p:blipFill>
        <p:spPr>
          <a:xfrm>
            <a:off x="3894892" y="3294936"/>
            <a:ext cx="318968" cy="398621"/>
          </a:xfrm>
          <a:prstGeom prst="rect">
            <a:avLst/>
          </a:prstGeom>
        </p:spPr>
      </p:pic>
      <p:sp>
        <p:nvSpPr>
          <p:cNvPr id="5" name="Text 1"/>
          <p:cNvSpPr/>
          <p:nvPr/>
        </p:nvSpPr>
        <p:spPr>
          <a:xfrm>
            <a:off x="5357217" y="2905720"/>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Custom APIs</a:t>
            </a:r>
            <a:endParaRPr lang="en-US" sz="2200" dirty="0"/>
          </a:p>
        </p:txBody>
      </p:sp>
      <p:sp>
        <p:nvSpPr>
          <p:cNvPr id="6" name="Text 2"/>
          <p:cNvSpPr/>
          <p:nvPr/>
        </p:nvSpPr>
        <p:spPr>
          <a:xfrm>
            <a:off x="5357217" y="3396139"/>
            <a:ext cx="4712732"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Tailored integrations for complex requirements</a:t>
            </a:r>
            <a:endParaRPr lang="en-US" sz="1750" dirty="0"/>
          </a:p>
        </p:txBody>
      </p:sp>
      <p:sp>
        <p:nvSpPr>
          <p:cNvPr id="7" name="Shape 3"/>
          <p:cNvSpPr/>
          <p:nvPr/>
        </p:nvSpPr>
        <p:spPr>
          <a:xfrm>
            <a:off x="5187077" y="3998952"/>
            <a:ext cx="8592860" cy="15240"/>
          </a:xfrm>
          <a:prstGeom prst="roundRect">
            <a:avLst>
              <a:gd name="adj" fmla="val 223256"/>
            </a:avLst>
          </a:prstGeom>
          <a:solidFill>
            <a:srgbClr val="CFD2D8"/>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1902381" y="4042529"/>
            <a:ext cx="4304109" cy="1306949"/>
          </a:xfrm>
          <a:prstGeom prst="rect">
            <a:avLst/>
          </a:prstGeom>
        </p:spPr>
      </p:pic>
      <p:pic>
        <p:nvPicPr>
          <p:cNvPr id="9" name="Image 3" descr="preencoded.png"/>
          <p:cNvPicPr>
            <a:picLocks noChangeAspect="1"/>
          </p:cNvPicPr>
          <p:nvPr/>
        </p:nvPicPr>
        <p:blipFill>
          <a:blip r:embed="rId6"/>
          <a:stretch>
            <a:fillRect/>
          </a:stretch>
        </p:blipFill>
        <p:spPr>
          <a:xfrm>
            <a:off x="3894892" y="4496633"/>
            <a:ext cx="318968" cy="398621"/>
          </a:xfrm>
          <a:prstGeom prst="rect">
            <a:avLst/>
          </a:prstGeom>
        </p:spPr>
      </p:pic>
      <p:sp>
        <p:nvSpPr>
          <p:cNvPr id="10" name="Text 4"/>
          <p:cNvSpPr/>
          <p:nvPr/>
        </p:nvSpPr>
        <p:spPr>
          <a:xfrm>
            <a:off x="6433304" y="4269343"/>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Azure Logic Apps</a:t>
            </a:r>
            <a:endParaRPr lang="en-US" sz="2200" dirty="0"/>
          </a:p>
        </p:txBody>
      </p:sp>
      <p:sp>
        <p:nvSpPr>
          <p:cNvPr id="11" name="Text 5"/>
          <p:cNvSpPr/>
          <p:nvPr/>
        </p:nvSpPr>
        <p:spPr>
          <a:xfrm>
            <a:off x="6433304" y="4759762"/>
            <a:ext cx="4201954"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Enterprise-grade integration for scalability</a:t>
            </a:r>
            <a:endParaRPr lang="en-US" sz="1750" dirty="0"/>
          </a:p>
        </p:txBody>
      </p:sp>
      <p:sp>
        <p:nvSpPr>
          <p:cNvPr id="12" name="Shape 6"/>
          <p:cNvSpPr/>
          <p:nvPr/>
        </p:nvSpPr>
        <p:spPr>
          <a:xfrm>
            <a:off x="6263164" y="5362575"/>
            <a:ext cx="7516773" cy="15240"/>
          </a:xfrm>
          <a:prstGeom prst="roundRect">
            <a:avLst>
              <a:gd name="adj" fmla="val 223256"/>
            </a:avLst>
          </a:prstGeom>
          <a:solidFill>
            <a:srgbClr val="CFD2D8"/>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826294" y="5406152"/>
            <a:ext cx="6456164" cy="1306949"/>
          </a:xfrm>
          <a:prstGeom prst="rect">
            <a:avLst/>
          </a:prstGeom>
        </p:spPr>
      </p:pic>
      <p:pic>
        <p:nvPicPr>
          <p:cNvPr id="14" name="Image 5" descr="preencoded.png"/>
          <p:cNvPicPr>
            <a:picLocks noChangeAspect="1"/>
          </p:cNvPicPr>
          <p:nvPr/>
        </p:nvPicPr>
        <p:blipFill>
          <a:blip r:embed="rId8"/>
          <a:stretch>
            <a:fillRect/>
          </a:stretch>
        </p:blipFill>
        <p:spPr>
          <a:xfrm>
            <a:off x="3894773" y="5860256"/>
            <a:ext cx="318968" cy="398621"/>
          </a:xfrm>
          <a:prstGeom prst="rect">
            <a:avLst/>
          </a:prstGeom>
        </p:spPr>
      </p:pic>
      <p:sp>
        <p:nvSpPr>
          <p:cNvPr id="15" name="Text 7"/>
          <p:cNvSpPr/>
          <p:nvPr/>
        </p:nvSpPr>
        <p:spPr>
          <a:xfrm>
            <a:off x="7509272" y="5632966"/>
            <a:ext cx="2835235" cy="354330"/>
          </a:xfrm>
          <a:prstGeom prst="rect">
            <a:avLst/>
          </a:prstGeom>
          <a:noFill/>
          <a:ln/>
        </p:spPr>
        <p:txBody>
          <a:bodyPr wrap="none" lIns="0" tIns="0" rIns="0" bIns="0" rtlCol="0" anchor="t"/>
          <a:lstStyle/>
          <a:p>
            <a:pPr marL="0" indent="0" algn="l">
              <a:lnSpc>
                <a:spcPts val="2750"/>
              </a:lnSpc>
              <a:buNone/>
            </a:pPr>
            <a:r>
              <a:rPr lang="en-US" sz="2200" dirty="0">
                <a:solidFill>
                  <a:srgbClr val="15213F"/>
                </a:solidFill>
                <a:latin typeface="Roboto Slab" pitchFamily="34" charset="0"/>
                <a:ea typeface="Roboto Slab" pitchFamily="34" charset="-122"/>
                <a:cs typeface="Roboto Slab" pitchFamily="34" charset="-120"/>
              </a:rPr>
              <a:t>Power Automate</a:t>
            </a:r>
            <a:endParaRPr lang="en-US" sz="2200" dirty="0"/>
          </a:p>
        </p:txBody>
      </p:sp>
      <p:sp>
        <p:nvSpPr>
          <p:cNvPr id="16" name="Text 8"/>
          <p:cNvSpPr/>
          <p:nvPr/>
        </p:nvSpPr>
        <p:spPr>
          <a:xfrm>
            <a:off x="7509272" y="6123384"/>
            <a:ext cx="4514612" cy="362903"/>
          </a:xfrm>
          <a:prstGeom prst="rect">
            <a:avLst/>
          </a:prstGeom>
          <a:noFill/>
          <a:ln/>
        </p:spPr>
        <p:txBody>
          <a:bodyPr wrap="none" lIns="0" tIns="0" rIns="0" bIns="0" rtlCol="0" anchor="t"/>
          <a:lstStyle/>
          <a:p>
            <a:pPr marL="0" indent="0" algn="l">
              <a:lnSpc>
                <a:spcPts val="2850"/>
              </a:lnSpc>
              <a:buNone/>
            </a:pPr>
            <a:r>
              <a:rPr lang="en-US" sz="1750" dirty="0">
                <a:solidFill>
                  <a:srgbClr val="15213F"/>
                </a:solidFill>
                <a:latin typeface="Roboto" pitchFamily="34" charset="0"/>
                <a:ea typeface="Roboto" pitchFamily="34" charset="-122"/>
                <a:cs typeface="Roboto" pitchFamily="34" charset="-120"/>
              </a:rPr>
              <a:t>No-code/low-code workflows for quick setup</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681</Words>
  <Application>Microsoft Office PowerPoint</Application>
  <PresentationFormat>Custom</PresentationFormat>
  <Paragraphs>128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Roboto Slab</vt:lpstr>
      <vt:lpstr>Roboto Bold</vt:lpstr>
      <vt:lpstr>Roboto Medium</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2025-05-06T21:20:36Z</dcterms:created>
  <dcterms:modified xsi:type="dcterms:W3CDTF">2025-05-06T21:23:29Z</dcterms:modified>
</cp:coreProperties>
</file>