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Libre Baskerville" panose="02000000000000000000" pitchFamily="2" charset="0"/>
      <p:regular r:id="rId17"/>
      <p:bold r:id="rId18"/>
      <p:italic r:id="rId19"/>
    </p:embeddedFont>
    <p:embeddedFont>
      <p:font typeface="Open Sans" panose="020B0606030504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62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965738"/>
            <a:ext cx="9385221" cy="2126337"/>
          </a:xfrm>
          <a:prstGeom prst="rect">
            <a:avLst/>
          </a:prstGeom>
          <a:noFill/>
          <a:ln/>
        </p:spPr>
        <p:txBody>
          <a:bodyPr wrap="squar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From Gantt Charts to Generative AI: The Evolution of Project Management</a:t>
            </a:r>
            <a:endParaRPr lang="en-US" sz="4450" dirty="0"/>
          </a:p>
        </p:txBody>
      </p:sp>
      <p:sp>
        <p:nvSpPr>
          <p:cNvPr id="4" name="Text 1"/>
          <p:cNvSpPr/>
          <p:nvPr/>
        </p:nvSpPr>
        <p:spPr>
          <a:xfrm>
            <a:off x="793790" y="3432237"/>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is transforming through AI adoption, shifting from traditional tools to intelligent systems that adapt, automate, and enhance decision-making.</a:t>
            </a:r>
            <a:endParaRPr lang="en-US" sz="1750" dirty="0"/>
          </a:p>
        </p:txBody>
      </p:sp>
      <p:pic>
        <p:nvPicPr>
          <p:cNvPr id="8" name="Image 1" descr="preencoded.png">
            <a:extLst>
              <a:ext uri="{FF2B5EF4-FFF2-40B4-BE49-F238E27FC236}">
                <a16:creationId xmlns:a16="http://schemas.microsoft.com/office/drawing/2014/main" id="{3C5CA2D2-1D02-C61C-01F4-386376871422}"/>
              </a:ext>
            </a:extLst>
          </p:cNvPr>
          <p:cNvPicPr>
            <a:picLocks noChangeAspect="1"/>
          </p:cNvPicPr>
          <p:nvPr/>
        </p:nvPicPr>
        <p:blipFill>
          <a:blip r:embed="rId4"/>
          <a:stretch>
            <a:fillRect/>
          </a:stretch>
        </p:blipFill>
        <p:spPr>
          <a:xfrm>
            <a:off x="793789" y="4498204"/>
            <a:ext cx="7556421" cy="1387078"/>
          </a:xfrm>
          <a:prstGeom prst="rect">
            <a:avLst/>
          </a:prstGeom>
        </p:spPr>
      </p:pic>
      <p:sp>
        <p:nvSpPr>
          <p:cNvPr id="10" name="TextBox 9">
            <a:extLst>
              <a:ext uri="{FF2B5EF4-FFF2-40B4-BE49-F238E27FC236}">
                <a16:creationId xmlns:a16="http://schemas.microsoft.com/office/drawing/2014/main" id="{BA61EF99-A403-3174-FEBB-F612D816605C}"/>
              </a:ext>
            </a:extLst>
          </p:cNvPr>
          <p:cNvSpPr txBox="1"/>
          <p:nvPr/>
        </p:nvSpPr>
        <p:spPr>
          <a:xfrm>
            <a:off x="682905" y="6215579"/>
            <a:ext cx="9907929"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#ProjectManagement #ArtificialIntelligence #GenerativeAI #PMOTools #DigitalTransformation #FutureOfWork #AgileLeadership #AIInProjectManagement #SmartPM #ProductivityBoost #ManagingProjectsTheAgileWay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080855"/>
            <a:ext cx="10727769"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Human + AI: The Perfect Partnership</a:t>
            </a:r>
            <a:endParaRPr lang="en-US" sz="4450" dirty="0"/>
          </a:p>
        </p:txBody>
      </p:sp>
      <p:sp>
        <p:nvSpPr>
          <p:cNvPr id="3" name="Text 1"/>
          <p:cNvSpPr/>
          <p:nvPr/>
        </p:nvSpPr>
        <p:spPr>
          <a:xfrm>
            <a:off x="793790"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AI Strengths</a:t>
            </a:r>
            <a:endParaRPr lang="en-US" sz="2200" dirty="0"/>
          </a:p>
        </p:txBody>
      </p:sp>
      <p:sp>
        <p:nvSpPr>
          <p:cNvPr id="4" name="Text 2"/>
          <p:cNvSpPr/>
          <p:nvPr/>
        </p:nvSpPr>
        <p:spPr>
          <a:xfrm>
            <a:off x="793790"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Processing vast data quickly</a:t>
            </a:r>
            <a:endParaRPr lang="en-US" sz="1750" dirty="0"/>
          </a:p>
        </p:txBody>
      </p:sp>
      <p:sp>
        <p:nvSpPr>
          <p:cNvPr id="5" name="Text 3"/>
          <p:cNvSpPr/>
          <p:nvPr/>
        </p:nvSpPr>
        <p:spPr>
          <a:xfrm>
            <a:off x="793790"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Identifying patterns humans miss</a:t>
            </a:r>
            <a:endParaRPr lang="en-US" sz="1750" dirty="0"/>
          </a:p>
        </p:txBody>
      </p:sp>
      <p:sp>
        <p:nvSpPr>
          <p:cNvPr id="6" name="Text 4"/>
          <p:cNvSpPr/>
          <p:nvPr/>
        </p:nvSpPr>
        <p:spPr>
          <a:xfrm>
            <a:off x="793790"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Automating repetitive tasks</a:t>
            </a:r>
            <a:endParaRPr lang="en-US" sz="1750" dirty="0"/>
          </a:p>
        </p:txBody>
      </p:sp>
      <p:sp>
        <p:nvSpPr>
          <p:cNvPr id="7" name="Text 5"/>
          <p:cNvSpPr/>
          <p:nvPr/>
        </p:nvSpPr>
        <p:spPr>
          <a:xfrm>
            <a:off x="793790"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Generating consistent documentation</a:t>
            </a:r>
            <a:endParaRPr lang="en-US" sz="1750" dirty="0"/>
          </a:p>
        </p:txBody>
      </p:sp>
      <p:sp>
        <p:nvSpPr>
          <p:cNvPr id="8" name="Text 6"/>
          <p:cNvSpPr/>
          <p:nvPr/>
        </p:nvSpPr>
        <p:spPr>
          <a:xfrm>
            <a:off x="793790"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Working 24/7 without fatigue</a:t>
            </a:r>
            <a:endParaRPr lang="en-US" sz="1750" dirty="0"/>
          </a:p>
        </p:txBody>
      </p:sp>
      <p:sp>
        <p:nvSpPr>
          <p:cNvPr id="9" name="Text 7"/>
          <p:cNvSpPr/>
          <p:nvPr/>
        </p:nvSpPr>
        <p:spPr>
          <a:xfrm>
            <a:off x="7599521" y="33566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Human Strengths</a:t>
            </a:r>
            <a:endParaRPr lang="en-US" sz="2200" dirty="0"/>
          </a:p>
        </p:txBody>
      </p:sp>
      <p:sp>
        <p:nvSpPr>
          <p:cNvPr id="10" name="Text 8"/>
          <p:cNvSpPr/>
          <p:nvPr/>
        </p:nvSpPr>
        <p:spPr>
          <a:xfrm>
            <a:off x="7599521" y="393775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Emotional intelligence</a:t>
            </a:r>
            <a:endParaRPr lang="en-US" sz="1750" dirty="0"/>
          </a:p>
        </p:txBody>
      </p:sp>
      <p:sp>
        <p:nvSpPr>
          <p:cNvPr id="11" name="Text 9"/>
          <p:cNvSpPr/>
          <p:nvPr/>
        </p:nvSpPr>
        <p:spPr>
          <a:xfrm>
            <a:off x="7599521" y="437995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Ethical decision making</a:t>
            </a:r>
            <a:endParaRPr lang="en-US" sz="1750" dirty="0"/>
          </a:p>
        </p:txBody>
      </p:sp>
      <p:sp>
        <p:nvSpPr>
          <p:cNvPr id="12" name="Text 10"/>
          <p:cNvSpPr/>
          <p:nvPr/>
        </p:nvSpPr>
        <p:spPr>
          <a:xfrm>
            <a:off x="7599521" y="482215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Creative problem solving</a:t>
            </a:r>
            <a:endParaRPr lang="en-US" sz="1750" dirty="0"/>
          </a:p>
        </p:txBody>
      </p:sp>
      <p:sp>
        <p:nvSpPr>
          <p:cNvPr id="13" name="Text 11"/>
          <p:cNvSpPr/>
          <p:nvPr/>
        </p:nvSpPr>
        <p:spPr>
          <a:xfrm>
            <a:off x="7599521" y="526434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Stakeholder relationship building</a:t>
            </a:r>
            <a:endParaRPr lang="en-US" sz="1750" dirty="0"/>
          </a:p>
        </p:txBody>
      </p:sp>
      <p:sp>
        <p:nvSpPr>
          <p:cNvPr id="14" name="Text 12"/>
          <p:cNvSpPr/>
          <p:nvPr/>
        </p:nvSpPr>
        <p:spPr>
          <a:xfrm>
            <a:off x="7599521" y="57065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9495A"/>
                </a:solidFill>
                <a:latin typeface="Open Sans" pitchFamily="34" charset="0"/>
                <a:ea typeface="Open Sans" pitchFamily="34" charset="-122"/>
                <a:cs typeface="Open Sans" pitchFamily="34" charset="-120"/>
              </a:rPr>
              <a:t>Contextual understanding</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9735" y="918448"/>
            <a:ext cx="7079575" cy="660440"/>
          </a:xfrm>
          <a:prstGeom prst="rect">
            <a:avLst/>
          </a:prstGeom>
          <a:noFill/>
          <a:ln/>
        </p:spPr>
        <p:txBody>
          <a:bodyPr wrap="none" lIns="0" tIns="0" rIns="0" bIns="0" rtlCol="0" anchor="t"/>
          <a:lstStyle/>
          <a:p>
            <a:pPr marL="0" indent="0" algn="l">
              <a:lnSpc>
                <a:spcPts val="5200"/>
              </a:lnSpc>
              <a:buNone/>
            </a:pPr>
            <a:r>
              <a:rPr lang="en-US" sz="4150" dirty="0">
                <a:solidFill>
                  <a:srgbClr val="403CCF"/>
                </a:solidFill>
                <a:latin typeface="Libre Baskerville" pitchFamily="34" charset="0"/>
                <a:ea typeface="Libre Baskerville" pitchFamily="34" charset="-122"/>
                <a:cs typeface="Libre Baskerville" pitchFamily="34" charset="-120"/>
              </a:rPr>
              <a:t>Challenges in AI Adoption</a:t>
            </a:r>
            <a:endParaRPr lang="en-US" sz="4150" dirty="0"/>
          </a:p>
        </p:txBody>
      </p:sp>
      <p:sp>
        <p:nvSpPr>
          <p:cNvPr id="4" name="Shape 1"/>
          <p:cNvSpPr/>
          <p:nvPr/>
        </p:nvSpPr>
        <p:spPr>
          <a:xfrm>
            <a:off x="739735" y="1895832"/>
            <a:ext cx="475536" cy="475536"/>
          </a:xfrm>
          <a:prstGeom prst="roundRect">
            <a:avLst>
              <a:gd name="adj" fmla="val 6667"/>
            </a:avLst>
          </a:prstGeom>
          <a:solidFill>
            <a:srgbClr val="EAE8F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19031" y="1935480"/>
            <a:ext cx="316944" cy="396240"/>
          </a:xfrm>
          <a:prstGeom prst="rect">
            <a:avLst/>
          </a:prstGeom>
        </p:spPr>
      </p:pic>
      <p:sp>
        <p:nvSpPr>
          <p:cNvPr id="6" name="Text 2"/>
          <p:cNvSpPr/>
          <p:nvPr/>
        </p:nvSpPr>
        <p:spPr>
          <a:xfrm>
            <a:off x="1426607" y="1968460"/>
            <a:ext cx="3063121"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Data Privacy Concerns</a:t>
            </a:r>
            <a:endParaRPr lang="en-US" sz="2050" dirty="0"/>
          </a:p>
        </p:txBody>
      </p:sp>
      <p:sp>
        <p:nvSpPr>
          <p:cNvPr id="7" name="Text 3"/>
          <p:cNvSpPr/>
          <p:nvPr/>
        </p:nvSpPr>
        <p:spPr>
          <a:xfrm>
            <a:off x="1426607" y="2425422"/>
            <a:ext cx="880645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Projects often contain sensitive information requiring careful AI implementation with proper safeguards.</a:t>
            </a:r>
            <a:endParaRPr lang="en-US" sz="1650" dirty="0"/>
          </a:p>
        </p:txBody>
      </p:sp>
      <p:sp>
        <p:nvSpPr>
          <p:cNvPr id="8" name="Shape 4"/>
          <p:cNvSpPr/>
          <p:nvPr/>
        </p:nvSpPr>
        <p:spPr>
          <a:xfrm>
            <a:off x="739735" y="3524369"/>
            <a:ext cx="475536" cy="475536"/>
          </a:xfrm>
          <a:prstGeom prst="roundRect">
            <a:avLst>
              <a:gd name="adj" fmla="val 6667"/>
            </a:avLst>
          </a:prstGeom>
          <a:solidFill>
            <a:srgbClr val="EAE8F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19031" y="3564017"/>
            <a:ext cx="316944" cy="396240"/>
          </a:xfrm>
          <a:prstGeom prst="rect">
            <a:avLst/>
          </a:prstGeom>
        </p:spPr>
      </p:pic>
      <p:sp>
        <p:nvSpPr>
          <p:cNvPr id="10" name="Text 5"/>
          <p:cNvSpPr/>
          <p:nvPr/>
        </p:nvSpPr>
        <p:spPr>
          <a:xfrm>
            <a:off x="1426607" y="3596997"/>
            <a:ext cx="2862382"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Resistance to Change</a:t>
            </a:r>
            <a:endParaRPr lang="en-US" sz="2050" dirty="0"/>
          </a:p>
        </p:txBody>
      </p:sp>
      <p:sp>
        <p:nvSpPr>
          <p:cNvPr id="11" name="Text 6"/>
          <p:cNvSpPr/>
          <p:nvPr/>
        </p:nvSpPr>
        <p:spPr>
          <a:xfrm>
            <a:off x="1426607" y="4053959"/>
            <a:ext cx="8806458" cy="338138"/>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Team members may fear replacement rather than seeing AI as an augmentation tool.</a:t>
            </a:r>
            <a:endParaRPr lang="en-US" sz="1650" dirty="0"/>
          </a:p>
        </p:txBody>
      </p:sp>
      <p:sp>
        <p:nvSpPr>
          <p:cNvPr id="12" name="Shape 7"/>
          <p:cNvSpPr/>
          <p:nvPr/>
        </p:nvSpPr>
        <p:spPr>
          <a:xfrm>
            <a:off x="739735" y="4814768"/>
            <a:ext cx="475536" cy="475536"/>
          </a:xfrm>
          <a:prstGeom prst="roundRect">
            <a:avLst>
              <a:gd name="adj" fmla="val 6667"/>
            </a:avLst>
          </a:prstGeom>
          <a:solidFill>
            <a:srgbClr val="EAE8F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19031" y="4854416"/>
            <a:ext cx="316944" cy="396240"/>
          </a:xfrm>
          <a:prstGeom prst="rect">
            <a:avLst/>
          </a:prstGeom>
        </p:spPr>
      </p:pic>
      <p:sp>
        <p:nvSpPr>
          <p:cNvPr id="14" name="Text 8"/>
          <p:cNvSpPr/>
          <p:nvPr/>
        </p:nvSpPr>
        <p:spPr>
          <a:xfrm>
            <a:off x="1426607" y="4887397"/>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Overreliance Risks</a:t>
            </a:r>
            <a:endParaRPr lang="en-US" sz="2050" dirty="0"/>
          </a:p>
        </p:txBody>
      </p:sp>
      <p:sp>
        <p:nvSpPr>
          <p:cNvPr id="15" name="Text 9"/>
          <p:cNvSpPr/>
          <p:nvPr/>
        </p:nvSpPr>
        <p:spPr>
          <a:xfrm>
            <a:off x="1426607" y="5344358"/>
            <a:ext cx="8806458" cy="676275"/>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Becoming too dependent on AI recommendations without critical evaluation can lead to mistakes.</a:t>
            </a:r>
            <a:endParaRPr lang="en-US" sz="1650" dirty="0"/>
          </a:p>
        </p:txBody>
      </p:sp>
      <p:sp>
        <p:nvSpPr>
          <p:cNvPr id="16" name="Shape 10"/>
          <p:cNvSpPr/>
          <p:nvPr/>
        </p:nvSpPr>
        <p:spPr>
          <a:xfrm>
            <a:off x="739735" y="6443305"/>
            <a:ext cx="475536" cy="475536"/>
          </a:xfrm>
          <a:prstGeom prst="roundRect">
            <a:avLst>
              <a:gd name="adj" fmla="val 6667"/>
            </a:avLst>
          </a:prstGeom>
          <a:solidFill>
            <a:srgbClr val="EAE8F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19031" y="6482953"/>
            <a:ext cx="316944" cy="396240"/>
          </a:xfrm>
          <a:prstGeom prst="rect">
            <a:avLst/>
          </a:prstGeom>
        </p:spPr>
      </p:pic>
      <p:sp>
        <p:nvSpPr>
          <p:cNvPr id="18" name="Text 11"/>
          <p:cNvSpPr/>
          <p:nvPr/>
        </p:nvSpPr>
        <p:spPr>
          <a:xfrm>
            <a:off x="1426607" y="6515933"/>
            <a:ext cx="3016687" cy="330160"/>
          </a:xfrm>
          <a:prstGeom prst="rect">
            <a:avLst/>
          </a:prstGeom>
          <a:noFill/>
          <a:ln/>
        </p:spPr>
        <p:txBody>
          <a:bodyPr wrap="none" lIns="0" tIns="0" rIns="0" bIns="0" rtlCol="0" anchor="t"/>
          <a:lstStyle/>
          <a:p>
            <a:pPr marL="0" indent="0" algn="l">
              <a:lnSpc>
                <a:spcPts val="2600"/>
              </a:lnSpc>
              <a:buNone/>
            </a:pPr>
            <a:r>
              <a:rPr lang="en-US" sz="2050" dirty="0">
                <a:solidFill>
                  <a:srgbClr val="49495A"/>
                </a:solidFill>
                <a:latin typeface="Libre Baskerville" pitchFamily="34" charset="0"/>
                <a:ea typeface="Libre Baskerville" pitchFamily="34" charset="-122"/>
                <a:cs typeface="Libre Baskerville" pitchFamily="34" charset="-120"/>
              </a:rPr>
              <a:t>Implementation Costs</a:t>
            </a:r>
            <a:endParaRPr lang="en-US" sz="2050" dirty="0"/>
          </a:p>
        </p:txBody>
      </p:sp>
      <p:sp>
        <p:nvSpPr>
          <p:cNvPr id="19" name="Text 12"/>
          <p:cNvSpPr/>
          <p:nvPr/>
        </p:nvSpPr>
        <p:spPr>
          <a:xfrm>
            <a:off x="1426607" y="6972895"/>
            <a:ext cx="8806458" cy="338138"/>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Advanced AI tools require investment in both technology and training for effective use.</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38426" y="1254919"/>
            <a:ext cx="7970877" cy="659368"/>
          </a:xfrm>
          <a:prstGeom prst="rect">
            <a:avLst/>
          </a:prstGeom>
          <a:noFill/>
          <a:ln/>
        </p:spPr>
        <p:txBody>
          <a:bodyPr wrap="none" lIns="0" tIns="0" rIns="0" bIns="0" rtlCol="0" anchor="t"/>
          <a:lstStyle/>
          <a:p>
            <a:pPr marL="0" indent="0" algn="l">
              <a:lnSpc>
                <a:spcPts val="5150"/>
              </a:lnSpc>
              <a:buNone/>
            </a:pPr>
            <a:r>
              <a:rPr lang="en-US" sz="4150" dirty="0">
                <a:solidFill>
                  <a:srgbClr val="403CCF"/>
                </a:solidFill>
                <a:latin typeface="Libre Baskerville" pitchFamily="34" charset="0"/>
                <a:ea typeface="Libre Baskerville" pitchFamily="34" charset="-122"/>
                <a:cs typeface="Libre Baskerville" pitchFamily="34" charset="-120"/>
              </a:rPr>
              <a:t>Getting Started with AI in PM</a:t>
            </a:r>
            <a:endParaRPr lang="en-US" sz="4150" dirty="0"/>
          </a:p>
        </p:txBody>
      </p:sp>
      <p:sp>
        <p:nvSpPr>
          <p:cNvPr id="4" name="Shape 1"/>
          <p:cNvSpPr/>
          <p:nvPr/>
        </p:nvSpPr>
        <p:spPr>
          <a:xfrm>
            <a:off x="738426" y="2230755"/>
            <a:ext cx="158234" cy="1257776"/>
          </a:xfrm>
          <a:prstGeom prst="roundRect">
            <a:avLst>
              <a:gd name="adj" fmla="val 20002"/>
            </a:avLst>
          </a:prstGeom>
          <a:solidFill>
            <a:srgbClr val="EAE8F3"/>
          </a:solidFill>
          <a:ln/>
        </p:spPr>
        <p:txBody>
          <a:bodyPr/>
          <a:lstStyle/>
          <a:p>
            <a:endParaRPr lang="en-US"/>
          </a:p>
        </p:txBody>
      </p:sp>
      <p:sp>
        <p:nvSpPr>
          <p:cNvPr id="5" name="Text 2"/>
          <p:cNvSpPr/>
          <p:nvPr/>
        </p:nvSpPr>
        <p:spPr>
          <a:xfrm>
            <a:off x="1213128" y="2230755"/>
            <a:ext cx="3319582"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Identify Repetitive Tasks</a:t>
            </a:r>
            <a:endParaRPr lang="en-US" sz="2050" dirty="0"/>
          </a:p>
        </p:txBody>
      </p:sp>
      <p:sp>
        <p:nvSpPr>
          <p:cNvPr id="6" name="Text 3"/>
          <p:cNvSpPr/>
          <p:nvPr/>
        </p:nvSpPr>
        <p:spPr>
          <a:xfrm>
            <a:off x="1213128" y="2686883"/>
            <a:ext cx="9021247"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Begin by listing the routine activities that consume your time without adding strategic value.</a:t>
            </a:r>
            <a:endParaRPr lang="en-US" sz="1650" dirty="0"/>
          </a:p>
        </p:txBody>
      </p:sp>
      <p:sp>
        <p:nvSpPr>
          <p:cNvPr id="7" name="Text 4"/>
          <p:cNvSpPr/>
          <p:nvPr/>
        </p:nvSpPr>
        <p:spPr>
          <a:xfrm>
            <a:off x="1213128" y="3150989"/>
            <a:ext cx="9021247"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Examples: status reporting, meeting notes, schedule updates, and basic communications.</a:t>
            </a:r>
            <a:endParaRPr lang="en-US" sz="1650" dirty="0"/>
          </a:p>
        </p:txBody>
      </p:sp>
      <p:sp>
        <p:nvSpPr>
          <p:cNvPr id="8" name="Shape 5"/>
          <p:cNvSpPr/>
          <p:nvPr/>
        </p:nvSpPr>
        <p:spPr>
          <a:xfrm>
            <a:off x="1054894" y="3699510"/>
            <a:ext cx="158234" cy="1595318"/>
          </a:xfrm>
          <a:prstGeom prst="roundRect">
            <a:avLst>
              <a:gd name="adj" fmla="val 20002"/>
            </a:avLst>
          </a:prstGeom>
          <a:solidFill>
            <a:srgbClr val="EAE8F3"/>
          </a:solidFill>
          <a:ln/>
        </p:spPr>
        <p:txBody>
          <a:bodyPr/>
          <a:lstStyle/>
          <a:p>
            <a:endParaRPr lang="en-US"/>
          </a:p>
        </p:txBody>
      </p:sp>
      <p:sp>
        <p:nvSpPr>
          <p:cNvPr id="9" name="Text 6"/>
          <p:cNvSpPr/>
          <p:nvPr/>
        </p:nvSpPr>
        <p:spPr>
          <a:xfrm>
            <a:off x="1529596" y="3699510"/>
            <a:ext cx="4367093"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Experiment with Available Tools</a:t>
            </a:r>
            <a:endParaRPr lang="en-US" sz="2050" dirty="0"/>
          </a:p>
        </p:txBody>
      </p:sp>
      <p:sp>
        <p:nvSpPr>
          <p:cNvPr id="10" name="Text 7"/>
          <p:cNvSpPr/>
          <p:nvPr/>
        </p:nvSpPr>
        <p:spPr>
          <a:xfrm>
            <a:off x="1529596" y="4155638"/>
            <a:ext cx="8704778" cy="675084"/>
          </a:xfrm>
          <a:prstGeom prst="rect">
            <a:avLst/>
          </a:prstGeom>
          <a:noFill/>
          <a:ln/>
        </p:spPr>
        <p:txBody>
          <a:bodyPr wrap="squar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Start with AI features already embedded in your existing tools before investing in new platforms.</a:t>
            </a:r>
            <a:endParaRPr lang="en-US" sz="1650" dirty="0"/>
          </a:p>
        </p:txBody>
      </p:sp>
      <p:sp>
        <p:nvSpPr>
          <p:cNvPr id="11" name="Text 8"/>
          <p:cNvSpPr/>
          <p:nvPr/>
        </p:nvSpPr>
        <p:spPr>
          <a:xfrm>
            <a:off x="1529596" y="4957286"/>
            <a:ext cx="8704778"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Try free versions of AI assistants to draft documents and summarize information.</a:t>
            </a:r>
            <a:endParaRPr lang="en-US" sz="1650" dirty="0"/>
          </a:p>
        </p:txBody>
      </p:sp>
      <p:sp>
        <p:nvSpPr>
          <p:cNvPr id="12" name="Shape 9"/>
          <p:cNvSpPr/>
          <p:nvPr/>
        </p:nvSpPr>
        <p:spPr>
          <a:xfrm>
            <a:off x="1371362" y="5505807"/>
            <a:ext cx="158234" cy="1257776"/>
          </a:xfrm>
          <a:prstGeom prst="roundRect">
            <a:avLst>
              <a:gd name="adj" fmla="val 20002"/>
            </a:avLst>
          </a:prstGeom>
          <a:solidFill>
            <a:srgbClr val="EAE8F3"/>
          </a:solidFill>
          <a:ln/>
        </p:spPr>
        <p:txBody>
          <a:bodyPr/>
          <a:lstStyle/>
          <a:p>
            <a:endParaRPr lang="en-US"/>
          </a:p>
        </p:txBody>
      </p:sp>
      <p:sp>
        <p:nvSpPr>
          <p:cNvPr id="13" name="Text 10"/>
          <p:cNvSpPr/>
          <p:nvPr/>
        </p:nvSpPr>
        <p:spPr>
          <a:xfrm>
            <a:off x="1846064" y="5505807"/>
            <a:ext cx="3534489" cy="329565"/>
          </a:xfrm>
          <a:prstGeom prst="rect">
            <a:avLst/>
          </a:prstGeom>
          <a:noFill/>
          <a:ln/>
        </p:spPr>
        <p:txBody>
          <a:bodyPr wrap="none" lIns="0" tIns="0" rIns="0" bIns="0" rtlCol="0" anchor="t"/>
          <a:lstStyle/>
          <a:p>
            <a:pPr marL="0" indent="0" algn="l">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Measure Impact and Scale</a:t>
            </a:r>
            <a:endParaRPr lang="en-US" sz="2050" dirty="0"/>
          </a:p>
        </p:txBody>
      </p:sp>
      <p:sp>
        <p:nvSpPr>
          <p:cNvPr id="14" name="Text 11"/>
          <p:cNvSpPr/>
          <p:nvPr/>
        </p:nvSpPr>
        <p:spPr>
          <a:xfrm>
            <a:off x="1846064" y="5961936"/>
            <a:ext cx="8388310"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Track time saved and quality improvements from initial AI implementations.</a:t>
            </a:r>
            <a:endParaRPr lang="en-US" sz="1650" dirty="0"/>
          </a:p>
        </p:txBody>
      </p:sp>
      <p:sp>
        <p:nvSpPr>
          <p:cNvPr id="15" name="Text 12"/>
          <p:cNvSpPr/>
          <p:nvPr/>
        </p:nvSpPr>
        <p:spPr>
          <a:xfrm>
            <a:off x="1846064" y="6426041"/>
            <a:ext cx="8388310" cy="337542"/>
          </a:xfrm>
          <a:prstGeom prst="rect">
            <a:avLst/>
          </a:prstGeom>
          <a:noFill/>
          <a:ln/>
        </p:spPr>
        <p:txBody>
          <a:bodyPr wrap="none" lIns="0" tIns="0" rIns="0" bIns="0" rtlCol="0" anchor="t"/>
          <a:lstStyle/>
          <a:p>
            <a:pPr marL="0" indent="0" algn="l">
              <a:lnSpc>
                <a:spcPts val="2650"/>
              </a:lnSpc>
              <a:buNone/>
            </a:pPr>
            <a:r>
              <a:rPr lang="en-US" sz="1650" dirty="0">
                <a:solidFill>
                  <a:srgbClr val="49495A"/>
                </a:solidFill>
                <a:latin typeface="Open Sans" pitchFamily="34" charset="0"/>
                <a:ea typeface="Open Sans" pitchFamily="34" charset="-122"/>
                <a:cs typeface="Open Sans" pitchFamily="34" charset="-120"/>
              </a:rPr>
              <a:t>Gradually expand to more complex applications as confidence and capabilities grow.</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2341602"/>
            <a:ext cx="8194953" cy="566976"/>
          </a:xfrm>
          <a:prstGeom prst="rect">
            <a:avLst/>
          </a:prstGeom>
          <a:noFill/>
          <a:ln/>
        </p:spPr>
        <p:txBody>
          <a:bodyPr wrap="none" lIns="0" tIns="0" rIns="0" bIns="0" rtlCol="0" anchor="t"/>
          <a:lstStyle/>
          <a:p>
            <a:pPr marL="0" indent="0" algn="l">
              <a:lnSpc>
                <a:spcPts val="4450"/>
              </a:lnSpc>
              <a:buNone/>
            </a:pPr>
            <a:r>
              <a:rPr lang="en-US" sz="3550" dirty="0">
                <a:solidFill>
                  <a:srgbClr val="403CCF"/>
                </a:solidFill>
                <a:latin typeface="Libre Baskerville" pitchFamily="34" charset="0"/>
                <a:ea typeface="Libre Baskerville" pitchFamily="34" charset="-122"/>
                <a:cs typeface="Libre Baskerville" pitchFamily="34" charset="-120"/>
              </a:rPr>
              <a:t>The Future of Project Management</a:t>
            </a:r>
            <a:endParaRPr lang="en-US" sz="3550" dirty="0"/>
          </a:p>
        </p:txBody>
      </p:sp>
      <p:sp>
        <p:nvSpPr>
          <p:cNvPr id="4" name="Text 1"/>
          <p:cNvSpPr/>
          <p:nvPr/>
        </p:nvSpPr>
        <p:spPr>
          <a:xfrm>
            <a:off x="793790" y="3277076"/>
            <a:ext cx="2901553"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80%</a:t>
            </a:r>
            <a:endParaRPr lang="en-US" sz="5850" dirty="0"/>
          </a:p>
        </p:txBody>
      </p:sp>
      <p:sp>
        <p:nvSpPr>
          <p:cNvPr id="5" name="Text 2"/>
          <p:cNvSpPr/>
          <p:nvPr/>
        </p:nvSpPr>
        <p:spPr>
          <a:xfrm>
            <a:off x="826889" y="430887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Time Savings</a:t>
            </a:r>
            <a:endParaRPr lang="en-US" sz="2200" dirty="0"/>
          </a:p>
        </p:txBody>
      </p:sp>
      <p:sp>
        <p:nvSpPr>
          <p:cNvPr id="6" name="Text 3"/>
          <p:cNvSpPr/>
          <p:nvPr/>
        </p:nvSpPr>
        <p:spPr>
          <a:xfrm>
            <a:off x="793790" y="4799290"/>
            <a:ext cx="2901553"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Reduction in administrative tasks through AI automation</a:t>
            </a:r>
            <a:endParaRPr lang="en-US" sz="1750" dirty="0"/>
          </a:p>
        </p:txBody>
      </p:sp>
      <p:sp>
        <p:nvSpPr>
          <p:cNvPr id="7" name="Text 4"/>
          <p:cNvSpPr/>
          <p:nvPr/>
        </p:nvSpPr>
        <p:spPr>
          <a:xfrm>
            <a:off x="4035504" y="3277076"/>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65%</a:t>
            </a:r>
            <a:endParaRPr lang="en-US" sz="5850" dirty="0"/>
          </a:p>
        </p:txBody>
      </p:sp>
      <p:sp>
        <p:nvSpPr>
          <p:cNvPr id="8" name="Text 5"/>
          <p:cNvSpPr/>
          <p:nvPr/>
        </p:nvSpPr>
        <p:spPr>
          <a:xfrm>
            <a:off x="4061817" y="4308872"/>
            <a:ext cx="2849047"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Improved Accuracy</a:t>
            </a:r>
            <a:endParaRPr lang="en-US" sz="2200" dirty="0"/>
          </a:p>
        </p:txBody>
      </p:sp>
      <p:sp>
        <p:nvSpPr>
          <p:cNvPr id="9" name="Text 6"/>
          <p:cNvSpPr/>
          <p:nvPr/>
        </p:nvSpPr>
        <p:spPr>
          <a:xfrm>
            <a:off x="4035504" y="4799290"/>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Increase in forecasting precision with AI-powered analytics</a:t>
            </a:r>
            <a:endParaRPr lang="en-US" sz="1750" dirty="0"/>
          </a:p>
        </p:txBody>
      </p:sp>
      <p:sp>
        <p:nvSpPr>
          <p:cNvPr id="10" name="Text 7"/>
          <p:cNvSpPr/>
          <p:nvPr/>
        </p:nvSpPr>
        <p:spPr>
          <a:xfrm>
            <a:off x="7277338" y="3277076"/>
            <a:ext cx="2901672" cy="748427"/>
          </a:xfrm>
          <a:prstGeom prst="rect">
            <a:avLst/>
          </a:prstGeom>
          <a:noFill/>
          <a:ln/>
        </p:spPr>
        <p:txBody>
          <a:bodyPr wrap="none" lIns="0" tIns="0" rIns="0" bIns="0" rtlCol="0" anchor="t"/>
          <a:lstStyle/>
          <a:p>
            <a:pPr marL="0" indent="0" algn="ctr">
              <a:lnSpc>
                <a:spcPts val="5850"/>
              </a:lnSpc>
              <a:buNone/>
            </a:pPr>
            <a:r>
              <a:rPr lang="en-US" sz="5850" dirty="0">
                <a:solidFill>
                  <a:srgbClr val="49495A"/>
                </a:solidFill>
                <a:latin typeface="Libre Baskerville" pitchFamily="34" charset="0"/>
                <a:ea typeface="Libre Baskerville" pitchFamily="34" charset="-122"/>
                <a:cs typeface="Libre Baskerville" pitchFamily="34" charset="-120"/>
              </a:rPr>
              <a:t>40%</a:t>
            </a:r>
            <a:endParaRPr lang="en-US" sz="5850" dirty="0"/>
          </a:p>
        </p:txBody>
      </p:sp>
      <p:sp>
        <p:nvSpPr>
          <p:cNvPr id="11" name="Text 8"/>
          <p:cNvSpPr/>
          <p:nvPr/>
        </p:nvSpPr>
        <p:spPr>
          <a:xfrm>
            <a:off x="7310557" y="4308872"/>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Focus</a:t>
            </a:r>
            <a:endParaRPr lang="en-US" sz="2200" dirty="0"/>
          </a:p>
        </p:txBody>
      </p:sp>
      <p:sp>
        <p:nvSpPr>
          <p:cNvPr id="12" name="Text 9"/>
          <p:cNvSpPr/>
          <p:nvPr/>
        </p:nvSpPr>
        <p:spPr>
          <a:xfrm>
            <a:off x="7277338" y="4799290"/>
            <a:ext cx="2901672" cy="1088708"/>
          </a:xfrm>
          <a:prstGeom prst="rect">
            <a:avLst/>
          </a:prstGeom>
          <a:noFill/>
          <a:ln/>
        </p:spPr>
        <p:txBody>
          <a:bodyPr wrap="square" lIns="0" tIns="0" rIns="0" bIns="0" rtlCol="0" anchor="t"/>
          <a:lstStyle/>
          <a:p>
            <a:pPr marL="0" indent="0" algn="ctr">
              <a:lnSpc>
                <a:spcPts val="2850"/>
              </a:lnSpc>
              <a:buNone/>
            </a:pPr>
            <a:r>
              <a:rPr lang="en-US" sz="1750" dirty="0">
                <a:solidFill>
                  <a:srgbClr val="49495A"/>
                </a:solidFill>
                <a:latin typeface="Open Sans" pitchFamily="34" charset="0"/>
                <a:ea typeface="Open Sans" pitchFamily="34" charset="-122"/>
                <a:cs typeface="Open Sans" pitchFamily="34" charset="-120"/>
              </a:rPr>
              <a:t>More time dedicated to high-value activities and innovation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373987"/>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Final Thoughts</a:t>
            </a:r>
            <a:endParaRPr lang="en-US" sz="4450" dirty="0"/>
          </a:p>
        </p:txBody>
      </p:sp>
      <p:sp>
        <p:nvSpPr>
          <p:cNvPr id="4" name="Text 1"/>
          <p:cNvSpPr/>
          <p:nvPr/>
        </p:nvSpPr>
        <p:spPr>
          <a:xfrm>
            <a:off x="793790" y="3422928"/>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is no longer just about managing tasks—it's about orchestrating outcomes in an increasingly complex, data-rich world. AI is the next frontier, and those who embrace it early will gain a decisive edge.</a:t>
            </a:r>
            <a:endParaRPr lang="en-US" sz="1750" dirty="0"/>
          </a:p>
        </p:txBody>
      </p:sp>
      <p:sp>
        <p:nvSpPr>
          <p:cNvPr id="5" name="Text 2"/>
          <p:cNvSpPr/>
          <p:nvPr/>
        </p:nvSpPr>
        <p:spPr>
          <a:xfrm>
            <a:off x="793790" y="5129689"/>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Whether you're an experienced PM or just starting out, now is the time to upskill, explore AI tools, and rethink how you deliver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308973"/>
            <a:ext cx="8466653" cy="566976"/>
          </a:xfrm>
          <a:prstGeom prst="rect">
            <a:avLst/>
          </a:prstGeom>
          <a:noFill/>
          <a:ln/>
        </p:spPr>
        <p:txBody>
          <a:bodyPr wrap="none" lIns="0" tIns="0" rIns="0" bIns="0" rtlCol="0" anchor="t"/>
          <a:lstStyle/>
          <a:p>
            <a:pPr marL="0" indent="0" algn="l">
              <a:lnSpc>
                <a:spcPts val="4450"/>
              </a:lnSpc>
              <a:buNone/>
            </a:pPr>
            <a:r>
              <a:rPr lang="en-US" sz="3550" dirty="0">
                <a:solidFill>
                  <a:srgbClr val="403CCF"/>
                </a:solidFill>
                <a:latin typeface="Libre Baskerville" pitchFamily="34" charset="0"/>
                <a:ea typeface="Libre Baskerville" pitchFamily="34" charset="-122"/>
                <a:cs typeface="Libre Baskerville" pitchFamily="34" charset="-120"/>
              </a:rPr>
              <a:t>The Journey of Project Management</a:t>
            </a:r>
            <a:endParaRPr lang="en-US" sz="3550" dirty="0"/>
          </a:p>
        </p:txBody>
      </p:sp>
      <p:sp>
        <p:nvSpPr>
          <p:cNvPr id="4" name="Shape 1"/>
          <p:cNvSpPr/>
          <p:nvPr/>
        </p:nvSpPr>
        <p:spPr>
          <a:xfrm>
            <a:off x="1048941" y="2131100"/>
            <a:ext cx="30480" cy="4789527"/>
          </a:xfrm>
          <a:prstGeom prst="roundRect">
            <a:avLst>
              <a:gd name="adj" fmla="val 111628"/>
            </a:avLst>
          </a:prstGeom>
          <a:solidFill>
            <a:srgbClr val="D0CED9"/>
          </a:solidFill>
          <a:ln/>
        </p:spPr>
        <p:txBody>
          <a:bodyPr/>
          <a:lstStyle/>
          <a:p>
            <a:endParaRPr lang="en-US"/>
          </a:p>
        </p:txBody>
      </p:sp>
      <p:sp>
        <p:nvSpPr>
          <p:cNvPr id="5" name="Shape 2"/>
          <p:cNvSpPr/>
          <p:nvPr/>
        </p:nvSpPr>
        <p:spPr>
          <a:xfrm>
            <a:off x="1273612" y="2371011"/>
            <a:ext cx="680442" cy="30480"/>
          </a:xfrm>
          <a:prstGeom prst="roundRect">
            <a:avLst>
              <a:gd name="adj" fmla="val 111628"/>
            </a:avLst>
          </a:prstGeom>
          <a:solidFill>
            <a:srgbClr val="D0CED9"/>
          </a:solidFill>
          <a:ln/>
        </p:spPr>
        <p:txBody>
          <a:bodyPr/>
          <a:lstStyle/>
          <a:p>
            <a:endParaRPr lang="en-US"/>
          </a:p>
        </p:txBody>
      </p:sp>
      <p:sp>
        <p:nvSpPr>
          <p:cNvPr id="6" name="Shape 3"/>
          <p:cNvSpPr/>
          <p:nvPr/>
        </p:nvSpPr>
        <p:spPr>
          <a:xfrm>
            <a:off x="793790" y="2131100"/>
            <a:ext cx="510302" cy="510302"/>
          </a:xfrm>
          <a:prstGeom prst="roundRect">
            <a:avLst>
              <a:gd name="adj" fmla="val 6667"/>
            </a:avLst>
          </a:prstGeom>
          <a:solidFill>
            <a:srgbClr val="EAE8F3"/>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878860" y="2173605"/>
            <a:ext cx="340162" cy="425291"/>
          </a:xfrm>
          <a:prstGeom prst="rect">
            <a:avLst/>
          </a:prstGeom>
        </p:spPr>
      </p:pic>
      <p:sp>
        <p:nvSpPr>
          <p:cNvPr id="8" name="Text 4"/>
          <p:cNvSpPr/>
          <p:nvPr/>
        </p:nvSpPr>
        <p:spPr>
          <a:xfrm>
            <a:off x="2183011" y="220896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Traditional Era</a:t>
            </a:r>
            <a:endParaRPr lang="en-US" sz="2200" dirty="0"/>
          </a:p>
        </p:txBody>
      </p:sp>
      <p:sp>
        <p:nvSpPr>
          <p:cNvPr id="9" name="Text 5"/>
          <p:cNvSpPr/>
          <p:nvPr/>
        </p:nvSpPr>
        <p:spPr>
          <a:xfrm>
            <a:off x="2183011" y="2699385"/>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Gantt charts, WBS diagrams, and critical path analysis formed the backbone of project delivery.</a:t>
            </a:r>
            <a:endParaRPr lang="en-US" sz="1750" dirty="0"/>
          </a:p>
        </p:txBody>
      </p:sp>
      <p:sp>
        <p:nvSpPr>
          <p:cNvPr id="10" name="Shape 6"/>
          <p:cNvSpPr/>
          <p:nvPr/>
        </p:nvSpPr>
        <p:spPr>
          <a:xfrm>
            <a:off x="1273612" y="4118729"/>
            <a:ext cx="680442" cy="30480"/>
          </a:xfrm>
          <a:prstGeom prst="roundRect">
            <a:avLst>
              <a:gd name="adj" fmla="val 111628"/>
            </a:avLst>
          </a:prstGeom>
          <a:solidFill>
            <a:srgbClr val="D0CED9"/>
          </a:solidFill>
          <a:ln/>
        </p:spPr>
        <p:txBody>
          <a:bodyPr/>
          <a:lstStyle/>
          <a:p>
            <a:endParaRPr lang="en-US"/>
          </a:p>
        </p:txBody>
      </p:sp>
      <p:sp>
        <p:nvSpPr>
          <p:cNvPr id="11" name="Shape 7"/>
          <p:cNvSpPr/>
          <p:nvPr/>
        </p:nvSpPr>
        <p:spPr>
          <a:xfrm>
            <a:off x="793790" y="3878818"/>
            <a:ext cx="510302" cy="510302"/>
          </a:xfrm>
          <a:prstGeom prst="roundRect">
            <a:avLst>
              <a:gd name="adj" fmla="val 6667"/>
            </a:avLst>
          </a:prstGeom>
          <a:solidFill>
            <a:srgbClr val="EAE8F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921323"/>
            <a:ext cx="340162" cy="425291"/>
          </a:xfrm>
          <a:prstGeom prst="rect">
            <a:avLst/>
          </a:prstGeom>
        </p:spPr>
      </p:pic>
      <p:sp>
        <p:nvSpPr>
          <p:cNvPr id="13" name="Text 8"/>
          <p:cNvSpPr/>
          <p:nvPr/>
        </p:nvSpPr>
        <p:spPr>
          <a:xfrm>
            <a:off x="2183011" y="3956685"/>
            <a:ext cx="3344704"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Digital Transformation</a:t>
            </a:r>
            <a:endParaRPr lang="en-US" sz="2200" dirty="0"/>
          </a:p>
        </p:txBody>
      </p:sp>
      <p:sp>
        <p:nvSpPr>
          <p:cNvPr id="14" name="Text 9"/>
          <p:cNvSpPr/>
          <p:nvPr/>
        </p:nvSpPr>
        <p:spPr>
          <a:xfrm>
            <a:off x="2183011" y="4447103"/>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Project management software digitized workflows but maintained linear approaches.</a:t>
            </a:r>
            <a:endParaRPr lang="en-US" sz="1750" dirty="0"/>
          </a:p>
        </p:txBody>
      </p:sp>
      <p:sp>
        <p:nvSpPr>
          <p:cNvPr id="15" name="Shape 10"/>
          <p:cNvSpPr/>
          <p:nvPr/>
        </p:nvSpPr>
        <p:spPr>
          <a:xfrm>
            <a:off x="1273612" y="5866448"/>
            <a:ext cx="680442" cy="30480"/>
          </a:xfrm>
          <a:prstGeom prst="roundRect">
            <a:avLst>
              <a:gd name="adj" fmla="val 111628"/>
            </a:avLst>
          </a:prstGeom>
          <a:solidFill>
            <a:srgbClr val="D0CED9"/>
          </a:solidFill>
          <a:ln/>
        </p:spPr>
        <p:txBody>
          <a:bodyPr/>
          <a:lstStyle/>
          <a:p>
            <a:endParaRPr lang="en-US"/>
          </a:p>
        </p:txBody>
      </p:sp>
      <p:sp>
        <p:nvSpPr>
          <p:cNvPr id="16" name="Shape 11"/>
          <p:cNvSpPr/>
          <p:nvPr/>
        </p:nvSpPr>
        <p:spPr>
          <a:xfrm>
            <a:off x="793790" y="5626537"/>
            <a:ext cx="510302" cy="510302"/>
          </a:xfrm>
          <a:prstGeom prst="roundRect">
            <a:avLst>
              <a:gd name="adj" fmla="val 6667"/>
            </a:avLst>
          </a:prstGeom>
          <a:solidFill>
            <a:srgbClr val="EAE8F3"/>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78860" y="5669042"/>
            <a:ext cx="340162" cy="425291"/>
          </a:xfrm>
          <a:prstGeom prst="rect">
            <a:avLst/>
          </a:prstGeom>
        </p:spPr>
      </p:pic>
      <p:sp>
        <p:nvSpPr>
          <p:cNvPr id="18" name="Text 12"/>
          <p:cNvSpPr/>
          <p:nvPr/>
        </p:nvSpPr>
        <p:spPr>
          <a:xfrm>
            <a:off x="2183011" y="570440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AI Revolution</a:t>
            </a:r>
            <a:endParaRPr lang="en-US" sz="2200" dirty="0"/>
          </a:p>
        </p:txBody>
      </p:sp>
      <p:sp>
        <p:nvSpPr>
          <p:cNvPr id="19" name="Text 13"/>
          <p:cNvSpPr/>
          <p:nvPr/>
        </p:nvSpPr>
        <p:spPr>
          <a:xfrm>
            <a:off x="2183011" y="6194822"/>
            <a:ext cx="7995999" cy="725805"/>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Intelligent systems now reshape how projects are conceived, managed, and delivered.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481268"/>
            <a:ext cx="9600605"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From Static to Adaptive Planning</a:t>
            </a:r>
            <a:endParaRPr lang="en-US" sz="4450" dirty="0"/>
          </a:p>
        </p:txBody>
      </p:sp>
      <p:pic>
        <p:nvPicPr>
          <p:cNvPr id="4" name="Image 1" descr="preencoded.png"/>
          <p:cNvPicPr>
            <a:picLocks noChangeAspect="1"/>
          </p:cNvPicPr>
          <p:nvPr/>
        </p:nvPicPr>
        <p:blipFill>
          <a:blip r:embed="rId4"/>
          <a:stretch>
            <a:fillRect/>
          </a:stretch>
        </p:blipFill>
        <p:spPr>
          <a:xfrm>
            <a:off x="793790" y="4530209"/>
            <a:ext cx="4347567" cy="907256"/>
          </a:xfrm>
          <a:prstGeom prst="rect">
            <a:avLst/>
          </a:prstGeom>
        </p:spPr>
      </p:pic>
      <p:sp>
        <p:nvSpPr>
          <p:cNvPr id="5" name="Text 1"/>
          <p:cNvSpPr/>
          <p:nvPr/>
        </p:nvSpPr>
        <p:spPr>
          <a:xfrm>
            <a:off x="1020604" y="577762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Static Plans</a:t>
            </a:r>
            <a:endParaRPr lang="en-US" sz="2200" dirty="0"/>
          </a:p>
        </p:txBody>
      </p:sp>
      <p:sp>
        <p:nvSpPr>
          <p:cNvPr id="6" name="Text 2"/>
          <p:cNvSpPr/>
          <p:nvPr/>
        </p:nvSpPr>
        <p:spPr>
          <a:xfrm>
            <a:off x="1020604"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Traditional plans required constant manual updates to reflect project changes.</a:t>
            </a:r>
            <a:endParaRPr lang="en-US" sz="1750" dirty="0"/>
          </a:p>
        </p:txBody>
      </p:sp>
      <p:pic>
        <p:nvPicPr>
          <p:cNvPr id="7" name="Image 2" descr="preencoded.png"/>
          <p:cNvPicPr>
            <a:picLocks noChangeAspect="1"/>
          </p:cNvPicPr>
          <p:nvPr/>
        </p:nvPicPr>
        <p:blipFill>
          <a:blip r:embed="rId5"/>
          <a:stretch>
            <a:fillRect/>
          </a:stretch>
        </p:blipFill>
        <p:spPr>
          <a:xfrm>
            <a:off x="5141357" y="4530209"/>
            <a:ext cx="4347567" cy="907256"/>
          </a:xfrm>
          <a:prstGeom prst="rect">
            <a:avLst/>
          </a:prstGeom>
        </p:spPr>
      </p:pic>
      <p:sp>
        <p:nvSpPr>
          <p:cNvPr id="8" name="Text 3"/>
          <p:cNvSpPr/>
          <p:nvPr/>
        </p:nvSpPr>
        <p:spPr>
          <a:xfrm>
            <a:off x="5368171" y="5777627"/>
            <a:ext cx="322111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Dynamic Adjustments</a:t>
            </a:r>
            <a:endParaRPr lang="en-US" sz="2200" dirty="0"/>
          </a:p>
        </p:txBody>
      </p:sp>
      <p:sp>
        <p:nvSpPr>
          <p:cNvPr id="9" name="Text 4"/>
          <p:cNvSpPr/>
          <p:nvPr/>
        </p:nvSpPr>
        <p:spPr>
          <a:xfrm>
            <a:off x="5368171"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AI suggests real-time schedule adjustments based on resource availability and team patterns.</a:t>
            </a:r>
            <a:endParaRPr lang="en-US" sz="1750" dirty="0"/>
          </a:p>
        </p:txBody>
      </p:sp>
      <p:pic>
        <p:nvPicPr>
          <p:cNvPr id="10" name="Image 3" descr="preencoded.png"/>
          <p:cNvPicPr>
            <a:picLocks noChangeAspect="1"/>
          </p:cNvPicPr>
          <p:nvPr/>
        </p:nvPicPr>
        <p:blipFill>
          <a:blip r:embed="rId6"/>
          <a:stretch>
            <a:fillRect/>
          </a:stretch>
        </p:blipFill>
        <p:spPr>
          <a:xfrm>
            <a:off x="9488924" y="4530209"/>
            <a:ext cx="4347567" cy="907256"/>
          </a:xfrm>
          <a:prstGeom prst="rect">
            <a:avLst/>
          </a:prstGeom>
        </p:spPr>
      </p:pic>
      <p:sp>
        <p:nvSpPr>
          <p:cNvPr id="11" name="Text 5"/>
          <p:cNvSpPr/>
          <p:nvPr/>
        </p:nvSpPr>
        <p:spPr>
          <a:xfrm>
            <a:off x="9715738" y="5777627"/>
            <a:ext cx="3244929"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Predictive Intelligence</a:t>
            </a:r>
            <a:endParaRPr lang="en-US" sz="2200" dirty="0"/>
          </a:p>
        </p:txBody>
      </p:sp>
      <p:sp>
        <p:nvSpPr>
          <p:cNvPr id="12" name="Text 6"/>
          <p:cNvSpPr/>
          <p:nvPr/>
        </p:nvSpPr>
        <p:spPr>
          <a:xfrm>
            <a:off x="9715738" y="6268045"/>
            <a:ext cx="3893939"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Systems forecast outcomes and simulate alternative timelines for proactive decisions.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444109"/>
            <a:ext cx="7652504"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Automating the Repetitive</a:t>
            </a:r>
            <a:endParaRPr lang="en-US" sz="4450" dirty="0"/>
          </a:p>
        </p:txBody>
      </p:sp>
      <p:sp>
        <p:nvSpPr>
          <p:cNvPr id="4" name="Shape 1"/>
          <p:cNvSpPr/>
          <p:nvPr/>
        </p:nvSpPr>
        <p:spPr>
          <a:xfrm>
            <a:off x="793790" y="2493050"/>
            <a:ext cx="4579263" cy="2032754"/>
          </a:xfrm>
          <a:prstGeom prst="roundRect">
            <a:avLst>
              <a:gd name="adj" fmla="val 1674"/>
            </a:avLst>
          </a:prstGeom>
          <a:solidFill>
            <a:srgbClr val="EAE8F3"/>
          </a:solidFill>
          <a:ln/>
        </p:spPr>
        <p:txBody>
          <a:bodyPr/>
          <a:lstStyle/>
          <a:p>
            <a:endParaRPr lang="en-US"/>
          </a:p>
        </p:txBody>
      </p:sp>
      <p:sp>
        <p:nvSpPr>
          <p:cNvPr id="5" name="Text 2"/>
          <p:cNvSpPr/>
          <p:nvPr/>
        </p:nvSpPr>
        <p:spPr>
          <a:xfrm>
            <a:off x="1020604" y="2719864"/>
            <a:ext cx="293405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Meeting Summaries</a:t>
            </a:r>
            <a:endParaRPr lang="en-US" sz="2200" dirty="0"/>
          </a:p>
        </p:txBody>
      </p:sp>
      <p:sp>
        <p:nvSpPr>
          <p:cNvPr id="6" name="Text 3"/>
          <p:cNvSpPr/>
          <p:nvPr/>
        </p:nvSpPr>
        <p:spPr>
          <a:xfrm>
            <a:off x="1020604" y="3210282"/>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NLP models automatically extract key points and action items from project discussions.</a:t>
            </a:r>
            <a:endParaRPr lang="en-US" sz="1750" dirty="0"/>
          </a:p>
        </p:txBody>
      </p:sp>
      <p:sp>
        <p:nvSpPr>
          <p:cNvPr id="7" name="Shape 4"/>
          <p:cNvSpPr/>
          <p:nvPr/>
        </p:nvSpPr>
        <p:spPr>
          <a:xfrm>
            <a:off x="5599867" y="2493050"/>
            <a:ext cx="4579263" cy="2032754"/>
          </a:xfrm>
          <a:prstGeom prst="roundRect">
            <a:avLst>
              <a:gd name="adj" fmla="val 1674"/>
            </a:avLst>
          </a:prstGeom>
          <a:solidFill>
            <a:srgbClr val="EAE8F3"/>
          </a:solidFill>
          <a:ln/>
        </p:spPr>
        <p:txBody>
          <a:bodyPr/>
          <a:lstStyle/>
          <a:p>
            <a:endParaRPr lang="en-US"/>
          </a:p>
        </p:txBody>
      </p:sp>
      <p:sp>
        <p:nvSpPr>
          <p:cNvPr id="8" name="Text 5"/>
          <p:cNvSpPr/>
          <p:nvPr/>
        </p:nvSpPr>
        <p:spPr>
          <a:xfrm>
            <a:off x="5826681" y="27198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Status Reporting</a:t>
            </a:r>
            <a:endParaRPr lang="en-US" sz="2200" dirty="0"/>
          </a:p>
        </p:txBody>
      </p:sp>
      <p:sp>
        <p:nvSpPr>
          <p:cNvPr id="9" name="Text 6"/>
          <p:cNvSpPr/>
          <p:nvPr/>
        </p:nvSpPr>
        <p:spPr>
          <a:xfrm>
            <a:off x="5826681" y="3210282"/>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AI drafts comprehensive weekly reports by analyzing project data and team communications.</a:t>
            </a:r>
            <a:endParaRPr lang="en-US" sz="1750" dirty="0"/>
          </a:p>
        </p:txBody>
      </p:sp>
      <p:sp>
        <p:nvSpPr>
          <p:cNvPr id="10" name="Shape 7"/>
          <p:cNvSpPr/>
          <p:nvPr/>
        </p:nvSpPr>
        <p:spPr>
          <a:xfrm>
            <a:off x="793790" y="4752618"/>
            <a:ext cx="4579263" cy="2032754"/>
          </a:xfrm>
          <a:prstGeom prst="roundRect">
            <a:avLst>
              <a:gd name="adj" fmla="val 1674"/>
            </a:avLst>
          </a:prstGeom>
          <a:solidFill>
            <a:srgbClr val="EAE8F3"/>
          </a:solidFill>
          <a:ln/>
        </p:spPr>
        <p:txBody>
          <a:bodyPr/>
          <a:lstStyle/>
          <a:p>
            <a:endParaRPr lang="en-US"/>
          </a:p>
        </p:txBody>
      </p:sp>
      <p:sp>
        <p:nvSpPr>
          <p:cNvPr id="11" name="Text 8"/>
          <p:cNvSpPr/>
          <p:nvPr/>
        </p:nvSpPr>
        <p:spPr>
          <a:xfrm>
            <a:off x="1020604"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Documentation</a:t>
            </a:r>
            <a:endParaRPr lang="en-US" sz="2200" dirty="0"/>
          </a:p>
        </p:txBody>
      </p:sp>
      <p:sp>
        <p:nvSpPr>
          <p:cNvPr id="12" name="Text 9"/>
          <p:cNvSpPr/>
          <p:nvPr/>
        </p:nvSpPr>
        <p:spPr>
          <a:xfrm>
            <a:off x="1020604" y="5469850"/>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Systems generate and update project artifacts as changes occur throughout the lifecycle.</a:t>
            </a:r>
            <a:endParaRPr lang="en-US" sz="1750" dirty="0"/>
          </a:p>
        </p:txBody>
      </p:sp>
      <p:sp>
        <p:nvSpPr>
          <p:cNvPr id="13" name="Shape 10"/>
          <p:cNvSpPr/>
          <p:nvPr/>
        </p:nvSpPr>
        <p:spPr>
          <a:xfrm>
            <a:off x="5599867" y="4752618"/>
            <a:ext cx="4579263" cy="2032754"/>
          </a:xfrm>
          <a:prstGeom prst="roundRect">
            <a:avLst>
              <a:gd name="adj" fmla="val 1674"/>
            </a:avLst>
          </a:prstGeom>
          <a:solidFill>
            <a:srgbClr val="EAE8F3"/>
          </a:solidFill>
          <a:ln/>
        </p:spPr>
        <p:txBody>
          <a:bodyPr/>
          <a:lstStyle/>
          <a:p>
            <a:endParaRPr lang="en-US"/>
          </a:p>
        </p:txBody>
      </p:sp>
      <p:sp>
        <p:nvSpPr>
          <p:cNvPr id="14" name="Text 11"/>
          <p:cNvSpPr/>
          <p:nvPr/>
        </p:nvSpPr>
        <p:spPr>
          <a:xfrm>
            <a:off x="5826681"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Task Management</a:t>
            </a:r>
            <a:endParaRPr lang="en-US" sz="2200" dirty="0"/>
          </a:p>
        </p:txBody>
      </p:sp>
      <p:sp>
        <p:nvSpPr>
          <p:cNvPr id="15" name="Text 12"/>
          <p:cNvSpPr/>
          <p:nvPr/>
        </p:nvSpPr>
        <p:spPr>
          <a:xfrm>
            <a:off x="5826681" y="5469850"/>
            <a:ext cx="412563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Intelligent assistants prioritize work and suggest optimal resource allocation.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46165" y="586264"/>
            <a:ext cx="5638800" cy="532924"/>
          </a:xfrm>
          <a:prstGeom prst="rect">
            <a:avLst/>
          </a:prstGeom>
          <a:noFill/>
          <a:ln/>
        </p:spPr>
        <p:txBody>
          <a:bodyPr wrap="none" lIns="0" tIns="0" rIns="0" bIns="0" rtlCol="0" anchor="t"/>
          <a:lstStyle/>
          <a:p>
            <a:pPr marL="0" indent="0" algn="l">
              <a:lnSpc>
                <a:spcPts val="4150"/>
              </a:lnSpc>
              <a:buNone/>
            </a:pPr>
            <a:r>
              <a:rPr lang="en-US" sz="3350" dirty="0">
                <a:solidFill>
                  <a:srgbClr val="403CCF"/>
                </a:solidFill>
                <a:latin typeface="Libre Baskerville" pitchFamily="34" charset="0"/>
                <a:ea typeface="Libre Baskerville" pitchFamily="34" charset="-122"/>
                <a:cs typeface="Libre Baskerville" pitchFamily="34" charset="-120"/>
              </a:rPr>
              <a:t>Enhanced Risk Prediction</a:t>
            </a:r>
            <a:endParaRPr lang="en-US" sz="3350" dirty="0"/>
          </a:p>
        </p:txBody>
      </p:sp>
      <p:pic>
        <p:nvPicPr>
          <p:cNvPr id="3" name="Image 0" descr="preencoded.png"/>
          <p:cNvPicPr>
            <a:picLocks noChangeAspect="1"/>
          </p:cNvPicPr>
          <p:nvPr/>
        </p:nvPicPr>
        <p:blipFill>
          <a:blip r:embed="rId3"/>
          <a:stretch>
            <a:fillRect/>
          </a:stretch>
        </p:blipFill>
        <p:spPr>
          <a:xfrm>
            <a:off x="3373755" y="3950375"/>
            <a:ext cx="7882771" cy="7882771"/>
          </a:xfrm>
          <a:prstGeom prst="rect">
            <a:avLst/>
          </a:prstGeom>
        </p:spPr>
      </p:pic>
      <p:pic>
        <p:nvPicPr>
          <p:cNvPr id="4" name="Image 1" descr="preencoded.png"/>
          <p:cNvPicPr>
            <a:picLocks noChangeAspect="1"/>
          </p:cNvPicPr>
          <p:nvPr/>
        </p:nvPicPr>
        <p:blipFill>
          <a:blip r:embed="rId4"/>
          <a:stretch>
            <a:fillRect/>
          </a:stretch>
        </p:blipFill>
        <p:spPr>
          <a:xfrm>
            <a:off x="4404122" y="6535579"/>
            <a:ext cx="359688" cy="449699"/>
          </a:xfrm>
          <a:prstGeom prst="rect">
            <a:avLst/>
          </a:prstGeom>
        </p:spPr>
      </p:pic>
      <p:pic>
        <p:nvPicPr>
          <p:cNvPr id="5" name="Image 2" descr="preencoded.png"/>
          <p:cNvPicPr>
            <a:picLocks noChangeAspect="1"/>
          </p:cNvPicPr>
          <p:nvPr/>
        </p:nvPicPr>
        <p:blipFill>
          <a:blip r:embed="rId5"/>
          <a:stretch>
            <a:fillRect/>
          </a:stretch>
        </p:blipFill>
        <p:spPr>
          <a:xfrm>
            <a:off x="3373755" y="3950375"/>
            <a:ext cx="7882771" cy="7882771"/>
          </a:xfrm>
          <a:prstGeom prst="rect">
            <a:avLst/>
          </a:prstGeom>
        </p:spPr>
      </p:pic>
      <p:pic>
        <p:nvPicPr>
          <p:cNvPr id="6" name="Image 3" descr="preencoded.png"/>
          <p:cNvPicPr>
            <a:picLocks noChangeAspect="1"/>
          </p:cNvPicPr>
          <p:nvPr/>
        </p:nvPicPr>
        <p:blipFill>
          <a:blip r:embed="rId6"/>
          <a:stretch>
            <a:fillRect/>
          </a:stretch>
        </p:blipFill>
        <p:spPr>
          <a:xfrm>
            <a:off x="6003965" y="4935736"/>
            <a:ext cx="359688" cy="449699"/>
          </a:xfrm>
          <a:prstGeom prst="rect">
            <a:avLst/>
          </a:prstGeom>
        </p:spPr>
      </p:pic>
      <p:pic>
        <p:nvPicPr>
          <p:cNvPr id="7" name="Image 4" descr="preencoded.png"/>
          <p:cNvPicPr>
            <a:picLocks noChangeAspect="1"/>
          </p:cNvPicPr>
          <p:nvPr/>
        </p:nvPicPr>
        <p:blipFill>
          <a:blip r:embed="rId7"/>
          <a:stretch>
            <a:fillRect/>
          </a:stretch>
        </p:blipFill>
        <p:spPr>
          <a:xfrm>
            <a:off x="3373755" y="3950375"/>
            <a:ext cx="7882771" cy="7882771"/>
          </a:xfrm>
          <a:prstGeom prst="rect">
            <a:avLst/>
          </a:prstGeom>
        </p:spPr>
      </p:pic>
      <p:pic>
        <p:nvPicPr>
          <p:cNvPr id="8" name="Image 5" descr="preencoded.png"/>
          <p:cNvPicPr>
            <a:picLocks noChangeAspect="1"/>
          </p:cNvPicPr>
          <p:nvPr/>
        </p:nvPicPr>
        <p:blipFill>
          <a:blip r:embed="rId8"/>
          <a:stretch>
            <a:fillRect/>
          </a:stretch>
        </p:blipFill>
        <p:spPr>
          <a:xfrm>
            <a:off x="8266271" y="4935736"/>
            <a:ext cx="359688" cy="449699"/>
          </a:xfrm>
          <a:prstGeom prst="rect">
            <a:avLst/>
          </a:prstGeom>
        </p:spPr>
      </p:pic>
      <p:pic>
        <p:nvPicPr>
          <p:cNvPr id="9" name="Image 6" descr="preencoded.png"/>
          <p:cNvPicPr>
            <a:picLocks noChangeAspect="1"/>
          </p:cNvPicPr>
          <p:nvPr/>
        </p:nvPicPr>
        <p:blipFill>
          <a:blip r:embed="rId9"/>
          <a:stretch>
            <a:fillRect/>
          </a:stretch>
        </p:blipFill>
        <p:spPr>
          <a:xfrm>
            <a:off x="3373755" y="3950375"/>
            <a:ext cx="7882771" cy="7882771"/>
          </a:xfrm>
          <a:prstGeom prst="rect">
            <a:avLst/>
          </a:prstGeom>
        </p:spPr>
      </p:pic>
      <p:pic>
        <p:nvPicPr>
          <p:cNvPr id="10" name="Image 7" descr="preencoded.png"/>
          <p:cNvPicPr>
            <a:picLocks noChangeAspect="1"/>
          </p:cNvPicPr>
          <p:nvPr/>
        </p:nvPicPr>
        <p:blipFill>
          <a:blip r:embed="rId10"/>
          <a:stretch>
            <a:fillRect/>
          </a:stretch>
        </p:blipFill>
        <p:spPr>
          <a:xfrm>
            <a:off x="9866114" y="6535579"/>
            <a:ext cx="359688" cy="449699"/>
          </a:xfrm>
          <a:prstGeom prst="rect">
            <a:avLst/>
          </a:prstGeom>
        </p:spPr>
      </p:pic>
      <p:sp>
        <p:nvSpPr>
          <p:cNvPr id="11" name="Text 1"/>
          <p:cNvSpPr/>
          <p:nvPr/>
        </p:nvSpPr>
        <p:spPr>
          <a:xfrm>
            <a:off x="903327" y="3499604"/>
            <a:ext cx="2730222"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Pattern Recognition</a:t>
            </a:r>
            <a:endParaRPr lang="en-US" sz="2050" dirty="0"/>
          </a:p>
        </p:txBody>
      </p:sp>
      <p:sp>
        <p:nvSpPr>
          <p:cNvPr id="12" name="Text 2"/>
          <p:cNvSpPr/>
          <p:nvPr/>
        </p:nvSpPr>
        <p:spPr>
          <a:xfrm>
            <a:off x="746165" y="3960495"/>
            <a:ext cx="3044666" cy="1023342"/>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AI scans historical project data to identify common failure points and success patterns.</a:t>
            </a:r>
            <a:endParaRPr lang="en-US" sz="1650" dirty="0"/>
          </a:p>
        </p:txBody>
      </p:sp>
      <p:sp>
        <p:nvSpPr>
          <p:cNvPr id="13" name="Text 3"/>
          <p:cNvSpPr/>
          <p:nvPr/>
        </p:nvSpPr>
        <p:spPr>
          <a:xfrm>
            <a:off x="4300418" y="1878568"/>
            <a:ext cx="2664976"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Early Warnings</a:t>
            </a:r>
            <a:endParaRPr lang="en-US" sz="2050" dirty="0"/>
          </a:p>
        </p:txBody>
      </p:sp>
      <p:sp>
        <p:nvSpPr>
          <p:cNvPr id="14" name="Text 4"/>
          <p:cNvSpPr/>
          <p:nvPr/>
        </p:nvSpPr>
        <p:spPr>
          <a:xfrm>
            <a:off x="4110633" y="2339459"/>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Systems flag potential bottlenecks, overallocated resources, and scope creep before they impact.</a:t>
            </a:r>
            <a:endParaRPr lang="en-US" sz="1650" dirty="0"/>
          </a:p>
        </p:txBody>
      </p:sp>
      <p:sp>
        <p:nvSpPr>
          <p:cNvPr id="15" name="Text 5"/>
          <p:cNvSpPr/>
          <p:nvPr/>
        </p:nvSpPr>
        <p:spPr>
          <a:xfrm>
            <a:off x="7475101" y="1545550"/>
            <a:ext cx="3044666" cy="666036"/>
          </a:xfrm>
          <a:prstGeom prst="rect">
            <a:avLst/>
          </a:prstGeom>
          <a:noFill/>
          <a:ln/>
        </p:spPr>
        <p:txBody>
          <a:bodyPr wrap="squar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Mitigation Suggestions</a:t>
            </a:r>
            <a:endParaRPr lang="en-US" sz="2050" dirty="0"/>
          </a:p>
        </p:txBody>
      </p:sp>
      <p:sp>
        <p:nvSpPr>
          <p:cNvPr id="16" name="Text 6"/>
          <p:cNvSpPr/>
          <p:nvPr/>
        </p:nvSpPr>
        <p:spPr>
          <a:xfrm>
            <a:off x="7475101" y="2339459"/>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AI recommends specific actions to address risks based on past successful interventions.</a:t>
            </a:r>
            <a:endParaRPr lang="en-US" sz="1650" dirty="0"/>
          </a:p>
        </p:txBody>
      </p:sp>
      <p:sp>
        <p:nvSpPr>
          <p:cNvPr id="17" name="Text 7"/>
          <p:cNvSpPr/>
          <p:nvPr/>
        </p:nvSpPr>
        <p:spPr>
          <a:xfrm>
            <a:off x="11005066" y="3158490"/>
            <a:ext cx="2713672" cy="333018"/>
          </a:xfrm>
          <a:prstGeom prst="rect">
            <a:avLst/>
          </a:prstGeom>
          <a:noFill/>
          <a:ln/>
        </p:spPr>
        <p:txBody>
          <a:bodyPr wrap="none" lIns="0" tIns="0" rIns="0" bIns="0" rtlCol="0" anchor="t"/>
          <a:lstStyle/>
          <a:p>
            <a:pPr marL="0" indent="0" algn="ctr">
              <a:lnSpc>
                <a:spcPts val="2600"/>
              </a:lnSpc>
              <a:buNone/>
            </a:pPr>
            <a:r>
              <a:rPr lang="en-US" sz="2050" dirty="0">
                <a:solidFill>
                  <a:srgbClr val="403CCF"/>
                </a:solidFill>
                <a:latin typeface="Libre Baskerville" pitchFamily="34" charset="0"/>
                <a:ea typeface="Libre Baskerville" pitchFamily="34" charset="-122"/>
                <a:cs typeface="Libre Baskerville" pitchFamily="34" charset="-120"/>
              </a:rPr>
              <a:t>Confidence Scoring</a:t>
            </a:r>
            <a:endParaRPr lang="en-US" sz="2050" dirty="0"/>
          </a:p>
        </p:txBody>
      </p:sp>
      <p:sp>
        <p:nvSpPr>
          <p:cNvPr id="18" name="Text 8"/>
          <p:cNvSpPr/>
          <p:nvPr/>
        </p:nvSpPr>
        <p:spPr>
          <a:xfrm>
            <a:off x="10839569" y="3619381"/>
            <a:ext cx="3044666" cy="1364456"/>
          </a:xfrm>
          <a:prstGeom prst="rect">
            <a:avLst/>
          </a:prstGeom>
          <a:noFill/>
          <a:ln/>
        </p:spPr>
        <p:txBody>
          <a:bodyPr wrap="square" lIns="0" tIns="0" rIns="0" bIns="0" rtlCol="0" anchor="t"/>
          <a:lstStyle/>
          <a:p>
            <a:pPr marL="0" indent="0" algn="ctr">
              <a:lnSpc>
                <a:spcPts val="2650"/>
              </a:lnSpc>
              <a:buNone/>
            </a:pPr>
            <a:r>
              <a:rPr lang="en-US" sz="1650" dirty="0">
                <a:solidFill>
                  <a:srgbClr val="49495A"/>
                </a:solidFill>
                <a:latin typeface="Open Sans" pitchFamily="34" charset="0"/>
                <a:ea typeface="Open Sans" pitchFamily="34" charset="-122"/>
                <a:cs typeface="Open Sans" pitchFamily="34" charset="-120"/>
              </a:rPr>
              <a:t>Algorithms calculate probability of meeting targets and highlight areas needing attention.</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16499"/>
            <a:ext cx="8617506"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Decision Support Through AI</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Decisions</a:t>
            </a:r>
            <a:endParaRPr lang="en-US" sz="2200" dirty="0"/>
          </a:p>
        </p:txBody>
      </p:sp>
      <p:sp>
        <p:nvSpPr>
          <p:cNvPr id="6" name="Text 2"/>
          <p:cNvSpPr/>
          <p:nvPr/>
        </p:nvSpPr>
        <p:spPr>
          <a:xfrm>
            <a:off x="5357217" y="3396139"/>
            <a:ext cx="6719888"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Portfolio optimization and resource allocation across enterprise</a:t>
            </a:r>
            <a:endParaRPr lang="en-US" sz="1750" dirty="0"/>
          </a:p>
        </p:txBody>
      </p:sp>
      <p:sp>
        <p:nvSpPr>
          <p:cNvPr id="7" name="Shape 3"/>
          <p:cNvSpPr/>
          <p:nvPr/>
        </p:nvSpPr>
        <p:spPr>
          <a:xfrm>
            <a:off x="5187077" y="3998952"/>
            <a:ext cx="8592860" cy="15240"/>
          </a:xfrm>
          <a:prstGeom prst="roundRect">
            <a:avLst>
              <a:gd name="adj" fmla="val 223256"/>
            </a:avLst>
          </a:prstGeom>
          <a:solidFill>
            <a:srgbClr val="D0CED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Tactical Planning</a:t>
            </a:r>
            <a:endParaRPr lang="en-US" sz="2200" dirty="0"/>
          </a:p>
        </p:txBody>
      </p:sp>
      <p:sp>
        <p:nvSpPr>
          <p:cNvPr id="11" name="Text 5"/>
          <p:cNvSpPr/>
          <p:nvPr/>
        </p:nvSpPr>
        <p:spPr>
          <a:xfrm>
            <a:off x="6433304" y="4759762"/>
            <a:ext cx="4810601"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Schedule optimization and scenario modeling</a:t>
            </a:r>
            <a:endParaRPr lang="en-US" sz="1750" dirty="0"/>
          </a:p>
        </p:txBody>
      </p:sp>
      <p:sp>
        <p:nvSpPr>
          <p:cNvPr id="12" name="Shape 6"/>
          <p:cNvSpPr/>
          <p:nvPr/>
        </p:nvSpPr>
        <p:spPr>
          <a:xfrm>
            <a:off x="6263164" y="5362575"/>
            <a:ext cx="7516773" cy="15240"/>
          </a:xfrm>
          <a:prstGeom prst="roundRect">
            <a:avLst>
              <a:gd name="adj" fmla="val 223256"/>
            </a:avLst>
          </a:prstGeom>
          <a:solidFill>
            <a:srgbClr val="D0CED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968347"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Operational Insights</a:t>
            </a:r>
            <a:endParaRPr lang="en-US" sz="2200" dirty="0"/>
          </a:p>
        </p:txBody>
      </p:sp>
      <p:sp>
        <p:nvSpPr>
          <p:cNvPr id="16" name="Text 8"/>
          <p:cNvSpPr/>
          <p:nvPr/>
        </p:nvSpPr>
        <p:spPr>
          <a:xfrm>
            <a:off x="7509272" y="6123384"/>
            <a:ext cx="6086951"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Team performance analytics and workflow improvements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40023"/>
            <a:ext cx="7764185"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Generative AI Applications</a:t>
            </a:r>
            <a:endParaRPr lang="en-US" sz="4450" dirty="0"/>
          </a:p>
        </p:txBody>
      </p:sp>
      <p:pic>
        <p:nvPicPr>
          <p:cNvPr id="3" name="Image 0" descr="preencoded.png"/>
          <p:cNvPicPr>
            <a:picLocks noChangeAspect="1"/>
          </p:cNvPicPr>
          <p:nvPr/>
        </p:nvPicPr>
        <p:blipFill>
          <a:blip r:embed="rId3"/>
          <a:stretch>
            <a:fillRect/>
          </a:stretch>
        </p:blipFill>
        <p:spPr>
          <a:xfrm>
            <a:off x="793790" y="2302431"/>
            <a:ext cx="4158615" cy="2570202"/>
          </a:xfrm>
          <a:prstGeom prst="rect">
            <a:avLst/>
          </a:prstGeom>
        </p:spPr>
      </p:pic>
      <p:sp>
        <p:nvSpPr>
          <p:cNvPr id="4" name="Text 1"/>
          <p:cNvSpPr/>
          <p:nvPr/>
        </p:nvSpPr>
        <p:spPr>
          <a:xfrm>
            <a:off x="793790" y="5156121"/>
            <a:ext cx="2890718"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Document Creation</a:t>
            </a:r>
            <a:endParaRPr lang="en-US" sz="2200" dirty="0"/>
          </a:p>
        </p:txBody>
      </p:sp>
      <p:sp>
        <p:nvSpPr>
          <p:cNvPr id="5" name="Text 2"/>
          <p:cNvSpPr/>
          <p:nvPr/>
        </p:nvSpPr>
        <p:spPr>
          <a:xfrm>
            <a:off x="793790" y="564653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Generate project charters, SOWs, and requirements in seconds instead of hours.</a:t>
            </a:r>
            <a:endParaRPr lang="en-US" sz="1750" dirty="0"/>
          </a:p>
        </p:txBody>
      </p:sp>
      <p:pic>
        <p:nvPicPr>
          <p:cNvPr id="6" name="Image 1" descr="preencoded.png"/>
          <p:cNvPicPr>
            <a:picLocks noChangeAspect="1"/>
          </p:cNvPicPr>
          <p:nvPr/>
        </p:nvPicPr>
        <p:blipFill>
          <a:blip r:embed="rId4"/>
          <a:stretch>
            <a:fillRect/>
          </a:stretch>
        </p:blipFill>
        <p:spPr>
          <a:xfrm>
            <a:off x="5235893" y="2302431"/>
            <a:ext cx="4158615" cy="2570202"/>
          </a:xfrm>
          <a:prstGeom prst="rect">
            <a:avLst/>
          </a:prstGeom>
        </p:spPr>
      </p:pic>
      <p:sp>
        <p:nvSpPr>
          <p:cNvPr id="7" name="Text 3"/>
          <p:cNvSpPr/>
          <p:nvPr/>
        </p:nvSpPr>
        <p:spPr>
          <a:xfrm>
            <a:off x="5235893" y="5156121"/>
            <a:ext cx="4158615" cy="708660"/>
          </a:xfrm>
          <a:prstGeom prst="rect">
            <a:avLst/>
          </a:prstGeom>
          <a:noFill/>
          <a:ln/>
        </p:spPr>
        <p:txBody>
          <a:bodyPr wrap="squar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Stakeholder Communications</a:t>
            </a:r>
            <a:endParaRPr lang="en-US" sz="2200" dirty="0"/>
          </a:p>
        </p:txBody>
      </p:sp>
      <p:sp>
        <p:nvSpPr>
          <p:cNvPr id="8" name="Text 4"/>
          <p:cNvSpPr/>
          <p:nvPr/>
        </p:nvSpPr>
        <p:spPr>
          <a:xfrm>
            <a:off x="5235893" y="600086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Translate technical updates for non-technical audiences with appropriate context.</a:t>
            </a:r>
            <a:endParaRPr lang="en-US" sz="1750" dirty="0"/>
          </a:p>
        </p:txBody>
      </p:sp>
      <p:pic>
        <p:nvPicPr>
          <p:cNvPr id="9" name="Image 2" descr="preencoded.png"/>
          <p:cNvPicPr>
            <a:picLocks noChangeAspect="1"/>
          </p:cNvPicPr>
          <p:nvPr/>
        </p:nvPicPr>
        <p:blipFill>
          <a:blip r:embed="rId5"/>
          <a:stretch>
            <a:fillRect/>
          </a:stretch>
        </p:blipFill>
        <p:spPr>
          <a:xfrm>
            <a:off x="9677995" y="2302431"/>
            <a:ext cx="4158615" cy="2570202"/>
          </a:xfrm>
          <a:prstGeom prst="rect">
            <a:avLst/>
          </a:prstGeom>
        </p:spPr>
      </p:pic>
      <p:sp>
        <p:nvSpPr>
          <p:cNvPr id="10" name="Text 5"/>
          <p:cNvSpPr/>
          <p:nvPr/>
        </p:nvSpPr>
        <p:spPr>
          <a:xfrm>
            <a:off x="9677995" y="5156121"/>
            <a:ext cx="3188494"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Process Improvement</a:t>
            </a:r>
            <a:endParaRPr lang="en-US" sz="2200" dirty="0"/>
          </a:p>
        </p:txBody>
      </p:sp>
      <p:sp>
        <p:nvSpPr>
          <p:cNvPr id="11" name="Text 6"/>
          <p:cNvSpPr/>
          <p:nvPr/>
        </p:nvSpPr>
        <p:spPr>
          <a:xfrm>
            <a:off x="9677995" y="5646539"/>
            <a:ext cx="4158615" cy="1088708"/>
          </a:xfrm>
          <a:prstGeom prst="rect">
            <a:avLst/>
          </a:prstGeom>
          <a:noFill/>
          <a:ln/>
        </p:spPr>
        <p:txBody>
          <a:bodyPr wrap="squar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Generate insights from retrospectives and suggest concrete process improvements.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7241" y="620197"/>
            <a:ext cx="8152209" cy="702826"/>
          </a:xfrm>
          <a:prstGeom prst="rect">
            <a:avLst/>
          </a:prstGeom>
          <a:noFill/>
          <a:ln/>
        </p:spPr>
        <p:txBody>
          <a:bodyPr wrap="none" lIns="0" tIns="0" rIns="0" bIns="0" rtlCol="0" anchor="t"/>
          <a:lstStyle/>
          <a:p>
            <a:pPr marL="0" indent="0" algn="l">
              <a:lnSpc>
                <a:spcPts val="5500"/>
              </a:lnSpc>
              <a:buNone/>
            </a:pPr>
            <a:r>
              <a:rPr lang="en-US" sz="4400" dirty="0">
                <a:solidFill>
                  <a:srgbClr val="403CCF"/>
                </a:solidFill>
                <a:latin typeface="Libre Baskerville" pitchFamily="34" charset="0"/>
                <a:ea typeface="Libre Baskerville" pitchFamily="34" charset="-122"/>
                <a:cs typeface="Libre Baskerville" pitchFamily="34" charset="-120"/>
              </a:rPr>
              <a:t>Real-World Tool Integration</a:t>
            </a:r>
            <a:endParaRPr lang="en-US" sz="4400" dirty="0"/>
          </a:p>
        </p:txBody>
      </p:sp>
      <p:sp>
        <p:nvSpPr>
          <p:cNvPr id="3" name="Text 1"/>
          <p:cNvSpPr/>
          <p:nvPr/>
        </p:nvSpPr>
        <p:spPr>
          <a:xfrm>
            <a:off x="787241" y="1772841"/>
            <a:ext cx="13055918" cy="1079421"/>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Project management tools are rapidly incorporating AI capabilities, with varying adoption rates across different features. The following chart highlights the percentage of organizations currently leveraging key AI functionalities in their project management systems:</a:t>
            </a:r>
            <a:endParaRPr lang="en-US" sz="1750" dirty="0"/>
          </a:p>
        </p:txBody>
      </p:sp>
      <p:pic>
        <p:nvPicPr>
          <p:cNvPr id="4" name="Image 0" descr="preencoded.png"/>
          <p:cNvPicPr>
            <a:picLocks noChangeAspect="1"/>
          </p:cNvPicPr>
          <p:nvPr/>
        </p:nvPicPr>
        <p:blipFill>
          <a:blip r:embed="rId3"/>
          <a:stretch>
            <a:fillRect/>
          </a:stretch>
        </p:blipFill>
        <p:spPr>
          <a:xfrm>
            <a:off x="787241" y="3105269"/>
            <a:ext cx="12934712" cy="2811780"/>
          </a:xfrm>
          <a:prstGeom prst="rect">
            <a:avLst/>
          </a:prstGeom>
        </p:spPr>
      </p:pic>
      <p:sp>
        <p:nvSpPr>
          <p:cNvPr id="5" name="Text 2"/>
          <p:cNvSpPr/>
          <p:nvPr/>
        </p:nvSpPr>
        <p:spPr>
          <a:xfrm>
            <a:off x="787241" y="6170057"/>
            <a:ext cx="13055918" cy="1439228"/>
          </a:xfrm>
          <a:prstGeom prst="rect">
            <a:avLst/>
          </a:prstGeom>
          <a:noFill/>
          <a:ln/>
        </p:spPr>
        <p:txBody>
          <a:bodyPr wrap="square" lIns="0" tIns="0" rIns="0" bIns="0" rtlCol="0" anchor="t"/>
          <a:lstStyle/>
          <a:p>
            <a:pPr marL="0" indent="0" algn="l">
              <a:lnSpc>
                <a:spcPts val="2800"/>
              </a:lnSpc>
              <a:buNone/>
            </a:pPr>
            <a:r>
              <a:rPr lang="en-US" sz="1750" dirty="0">
                <a:solidFill>
                  <a:srgbClr val="49495A"/>
                </a:solidFill>
                <a:latin typeface="Open Sans" pitchFamily="34" charset="0"/>
                <a:ea typeface="Open Sans" pitchFamily="34" charset="-122"/>
                <a:cs typeface="Open Sans" pitchFamily="34" charset="-120"/>
              </a:rPr>
              <a:t>Task automation leads adoption with over three-quarters of organizations implementing these solutions, while predictive capabilities are gaining significant traction. Despite their transformative potential, generative documentation features currently show the lowest adoption rate, suggesting an opportunity for growth as organizations become more comfortable with AI-driven content creation in project environments.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49617"/>
            <a:ext cx="7288530" cy="708779"/>
          </a:xfrm>
          <a:prstGeom prst="rect">
            <a:avLst/>
          </a:prstGeom>
          <a:noFill/>
          <a:ln/>
        </p:spPr>
        <p:txBody>
          <a:bodyPr wrap="none" lIns="0" tIns="0" rIns="0" bIns="0" rtlCol="0" anchor="t"/>
          <a:lstStyle/>
          <a:p>
            <a:pPr marL="0" indent="0" algn="l">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The Evolving PM Skillset</a:t>
            </a:r>
            <a:endParaRPr lang="en-US" sz="4450" dirty="0"/>
          </a:p>
        </p:txBody>
      </p:sp>
      <p:sp>
        <p:nvSpPr>
          <p:cNvPr id="3" name="Shape 1"/>
          <p:cNvSpPr/>
          <p:nvPr/>
        </p:nvSpPr>
        <p:spPr>
          <a:xfrm>
            <a:off x="793790" y="1912025"/>
            <a:ext cx="1630323" cy="1306949"/>
          </a:xfrm>
          <a:prstGeom prst="roundRect">
            <a:avLst>
              <a:gd name="adj" fmla="val 2603"/>
            </a:avLst>
          </a:prstGeom>
          <a:solidFill>
            <a:srgbClr val="EAE8F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Strategic Thinking</a:t>
            </a:r>
            <a:endParaRPr lang="en-US" sz="2200" dirty="0"/>
          </a:p>
        </p:txBody>
      </p:sp>
      <p:sp>
        <p:nvSpPr>
          <p:cNvPr id="6" name="Text 3"/>
          <p:cNvSpPr/>
          <p:nvPr/>
        </p:nvSpPr>
        <p:spPr>
          <a:xfrm>
            <a:off x="2650927" y="2629257"/>
            <a:ext cx="5369838"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Interpreting AI insights in context of business goals</a:t>
            </a:r>
            <a:endParaRPr lang="en-US" sz="1750" dirty="0"/>
          </a:p>
        </p:txBody>
      </p:sp>
      <p:sp>
        <p:nvSpPr>
          <p:cNvPr id="7" name="Shape 4"/>
          <p:cNvSpPr/>
          <p:nvPr/>
        </p:nvSpPr>
        <p:spPr>
          <a:xfrm>
            <a:off x="2537460" y="3203734"/>
            <a:ext cx="11185803" cy="15240"/>
          </a:xfrm>
          <a:prstGeom prst="roundRect">
            <a:avLst>
              <a:gd name="adj" fmla="val 223256"/>
            </a:avLst>
          </a:prstGeom>
          <a:solidFill>
            <a:srgbClr val="D0CED9"/>
          </a:solidFill>
          <a:ln/>
        </p:spPr>
        <p:txBody>
          <a:bodyPr/>
          <a:lstStyle/>
          <a:p>
            <a:endParaRPr lang="en-US"/>
          </a:p>
        </p:txBody>
      </p:sp>
      <p:sp>
        <p:nvSpPr>
          <p:cNvPr id="8" name="Shape 5"/>
          <p:cNvSpPr/>
          <p:nvPr/>
        </p:nvSpPr>
        <p:spPr>
          <a:xfrm>
            <a:off x="793790" y="3332321"/>
            <a:ext cx="3260646" cy="1306949"/>
          </a:xfrm>
          <a:prstGeom prst="roundRect">
            <a:avLst>
              <a:gd name="adj" fmla="val 2603"/>
            </a:avLst>
          </a:prstGeom>
          <a:solidFill>
            <a:srgbClr val="EAE8F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Change Leadership</a:t>
            </a:r>
            <a:endParaRPr lang="en-US" sz="2200" dirty="0"/>
          </a:p>
        </p:txBody>
      </p:sp>
      <p:sp>
        <p:nvSpPr>
          <p:cNvPr id="11" name="Text 7"/>
          <p:cNvSpPr/>
          <p:nvPr/>
        </p:nvSpPr>
        <p:spPr>
          <a:xfrm>
            <a:off x="4281249" y="4049554"/>
            <a:ext cx="5481995"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Guiding teams through AI-powered transformations</a:t>
            </a:r>
            <a:endParaRPr lang="en-US" sz="1750" dirty="0"/>
          </a:p>
        </p:txBody>
      </p:sp>
      <p:sp>
        <p:nvSpPr>
          <p:cNvPr id="12" name="Shape 8"/>
          <p:cNvSpPr/>
          <p:nvPr/>
        </p:nvSpPr>
        <p:spPr>
          <a:xfrm>
            <a:off x="4167783" y="4624030"/>
            <a:ext cx="9555480" cy="15240"/>
          </a:xfrm>
          <a:prstGeom prst="roundRect">
            <a:avLst>
              <a:gd name="adj" fmla="val 223256"/>
            </a:avLst>
          </a:prstGeom>
          <a:solidFill>
            <a:srgbClr val="D0CED9"/>
          </a:solidFill>
          <a:ln/>
        </p:spPr>
        <p:txBody>
          <a:bodyPr/>
          <a:lstStyle/>
          <a:p>
            <a:endParaRPr lang="en-US"/>
          </a:p>
        </p:txBody>
      </p:sp>
      <p:sp>
        <p:nvSpPr>
          <p:cNvPr id="13" name="Shape 9"/>
          <p:cNvSpPr/>
          <p:nvPr/>
        </p:nvSpPr>
        <p:spPr>
          <a:xfrm>
            <a:off x="793790" y="4752618"/>
            <a:ext cx="4890968" cy="1306949"/>
          </a:xfrm>
          <a:prstGeom prst="roundRect">
            <a:avLst>
              <a:gd name="adj" fmla="val 2603"/>
            </a:avLst>
          </a:prstGeom>
          <a:solidFill>
            <a:srgbClr val="EAE8F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Digital Fluency</a:t>
            </a:r>
            <a:endParaRPr lang="en-US" sz="2200" dirty="0"/>
          </a:p>
        </p:txBody>
      </p:sp>
      <p:sp>
        <p:nvSpPr>
          <p:cNvPr id="16" name="Text 11"/>
          <p:cNvSpPr/>
          <p:nvPr/>
        </p:nvSpPr>
        <p:spPr>
          <a:xfrm>
            <a:off x="5911572" y="5469850"/>
            <a:ext cx="4298156"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Using AI tools responsibly and effectively</a:t>
            </a:r>
            <a:endParaRPr lang="en-US" sz="1750" dirty="0"/>
          </a:p>
        </p:txBody>
      </p:sp>
      <p:sp>
        <p:nvSpPr>
          <p:cNvPr id="17" name="Shape 12"/>
          <p:cNvSpPr/>
          <p:nvPr/>
        </p:nvSpPr>
        <p:spPr>
          <a:xfrm>
            <a:off x="5798106" y="6044327"/>
            <a:ext cx="7925157" cy="15240"/>
          </a:xfrm>
          <a:prstGeom prst="roundRect">
            <a:avLst>
              <a:gd name="adj" fmla="val 223256"/>
            </a:avLst>
          </a:prstGeom>
          <a:solidFill>
            <a:srgbClr val="D0CED9"/>
          </a:solidFill>
          <a:ln/>
        </p:spPr>
        <p:txBody>
          <a:bodyPr/>
          <a:lstStyle/>
          <a:p>
            <a:endParaRPr lang="en-US"/>
          </a:p>
        </p:txBody>
      </p:sp>
      <p:sp>
        <p:nvSpPr>
          <p:cNvPr id="18" name="Shape 13"/>
          <p:cNvSpPr/>
          <p:nvPr/>
        </p:nvSpPr>
        <p:spPr>
          <a:xfrm>
            <a:off x="793790" y="6172914"/>
            <a:ext cx="6521410" cy="1306949"/>
          </a:xfrm>
          <a:prstGeom prst="roundRect">
            <a:avLst>
              <a:gd name="adj" fmla="val 2603"/>
            </a:avLst>
          </a:prstGeom>
          <a:solidFill>
            <a:srgbClr val="EAE8F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Ethical Oversight</a:t>
            </a:r>
            <a:endParaRPr lang="en-US" sz="2200" dirty="0"/>
          </a:p>
        </p:txBody>
      </p:sp>
      <p:sp>
        <p:nvSpPr>
          <p:cNvPr id="21" name="Text 15"/>
          <p:cNvSpPr/>
          <p:nvPr/>
        </p:nvSpPr>
        <p:spPr>
          <a:xfrm>
            <a:off x="7542014" y="6890147"/>
            <a:ext cx="5887164" cy="362903"/>
          </a:xfrm>
          <a:prstGeom prst="rect">
            <a:avLst/>
          </a:prstGeom>
          <a:noFill/>
          <a:ln/>
        </p:spPr>
        <p:txBody>
          <a:bodyPr wrap="none" lIns="0" tIns="0" rIns="0" bIns="0" rtlCol="0" anchor="t"/>
          <a:lstStyle/>
          <a:p>
            <a:pPr marL="0" indent="0" algn="l">
              <a:lnSpc>
                <a:spcPts val="2850"/>
              </a:lnSpc>
              <a:buNone/>
            </a:pPr>
            <a:r>
              <a:rPr lang="en-US" sz="1750" dirty="0">
                <a:solidFill>
                  <a:srgbClr val="49495A"/>
                </a:solidFill>
                <a:latin typeface="Open Sans" pitchFamily="34" charset="0"/>
                <a:ea typeface="Open Sans" pitchFamily="34" charset="-122"/>
                <a:cs typeface="Open Sans" pitchFamily="34" charset="-120"/>
              </a:rPr>
              <a:t>Ensuring AI applications align with organizational values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815</Words>
  <Application>Microsoft Office PowerPoint</Application>
  <PresentationFormat>Custom</PresentationFormat>
  <Paragraphs>120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Open Sans</vt:lpstr>
      <vt:lpstr>Aptos</vt:lpstr>
      <vt:lpstr>Arial</vt:lpstr>
      <vt:lpstr>Libre Baskerville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2025-06-06T16:42:38Z</dcterms:created>
  <dcterms:modified xsi:type="dcterms:W3CDTF">2025-12-29T23:26:22Z</dcterms:modified>
</cp:coreProperties>
</file>