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5143500" type="screen16x9"/>
  <p:notesSz cx="5143500" cy="9144000"/>
  <p:embeddedFontLst>
    <p:embeddedFont>
      <p:font typeface="Kanit Light" panose="020B0604020202020204" charset="-34"/>
      <p:regular r:id="rId17"/>
    </p:embeddedFont>
    <p:embeddedFont>
      <p:font typeface="Martel Sans" panose="020B0604020202020204" charset="0"/>
      <p:regular r:id="rId18"/>
    </p:embeddedFont>
    <p:embeddedFont>
      <p:font typeface="Martel Sans Bold" panose="020B0604020202020204" charset="0"/>
      <p:regular r:id="rId19"/>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146" d="100"/>
          <a:sy n="146" d="100"/>
        </p:scale>
        <p:origin x="59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5114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master 1">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EBF4F3"/>
          </a:solidFill>
          <a:ln/>
        </p:spPr>
        <p:txBody>
          <a:bodyPr/>
          <a:lstStyle/>
          <a:p>
            <a:endParaRPr lang="en-US"/>
          </a:p>
        </p:txBody>
      </p:sp>
      <p:sp>
        <p:nvSpPr>
          <p:cNvPr id="3" name="Shape 1"/>
          <p:cNvSpPr/>
          <p:nvPr/>
        </p:nvSpPr>
        <p:spPr>
          <a:xfrm>
            <a:off x="0" y="0"/>
            <a:ext cx="9144000" cy="5143500"/>
          </a:xfrm>
          <a:prstGeom prst="rect">
            <a:avLst/>
          </a:prstGeom>
          <a:solidFill>
            <a:srgbClr val="FFFFFF"/>
          </a:solidFill>
          <a:ln/>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svg"/><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svg"/><Relationship Id="rId4" Type="http://schemas.openxmlformats.org/officeDocument/2006/relationships/image" Target="../media/image20.sv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429000" cy="5143500"/>
          </a:xfrm>
          <a:prstGeom prst="rect">
            <a:avLst/>
          </a:prstGeom>
        </p:spPr>
      </p:pic>
      <p:sp>
        <p:nvSpPr>
          <p:cNvPr id="3" name="Text 0"/>
          <p:cNvSpPr/>
          <p:nvPr/>
        </p:nvSpPr>
        <p:spPr>
          <a:xfrm>
            <a:off x="3925119" y="354583"/>
            <a:ext cx="4722763" cy="1126480"/>
          </a:xfrm>
          <a:prstGeom prst="rect">
            <a:avLst/>
          </a:prstGeom>
          <a:noFill/>
          <a:ln/>
        </p:spPr>
        <p:txBody>
          <a:bodyPr wrap="square" lIns="0" tIns="0" rIns="0" bIns="0" rtlCol="0" anchor="t">
            <a:normAutofit/>
          </a:bodyPr>
          <a:lstStyle/>
          <a:p>
            <a:pPr marL="0" indent="0" algn="l">
              <a:lnSpc>
                <a:spcPct val="104000"/>
              </a:lnSpc>
              <a:buNone/>
            </a:pPr>
            <a:r>
              <a:rPr lang="en-US" sz="2350" dirty="0">
                <a:solidFill>
                  <a:srgbClr val="272D45"/>
                </a:solidFill>
                <a:latin typeface="Kanit Light" pitchFamily="34" charset="0"/>
                <a:ea typeface="Kanit Light" pitchFamily="34" charset="-122"/>
                <a:cs typeface="Kanit Light" pitchFamily="34" charset="-120"/>
              </a:rPr>
              <a:t>Why Agile Transformations Fail—and How Agile Coaches Can Prevent It</a:t>
            </a:r>
            <a:endParaRPr lang="en-US" sz="2350" dirty="0"/>
          </a:p>
        </p:txBody>
      </p:sp>
      <p:sp>
        <p:nvSpPr>
          <p:cNvPr id="4" name="Text 1"/>
          <p:cNvSpPr/>
          <p:nvPr/>
        </p:nvSpPr>
        <p:spPr>
          <a:xfrm>
            <a:off x="3925119" y="1655638"/>
            <a:ext cx="4722763" cy="946175"/>
          </a:xfrm>
          <a:prstGeom prst="rect">
            <a:avLst/>
          </a:prstGeom>
          <a:noFill/>
          <a:ln/>
        </p:spPr>
        <p:txBody>
          <a:bodyPr wrap="square" lIns="0" tIns="0" rIns="0" bIns="0" rtlCol="0" anchor="t">
            <a:normAutofit/>
          </a:bodyPr>
          <a:lstStyle/>
          <a:p>
            <a:pPr marL="0" indent="0" algn="l">
              <a:lnSpc>
                <a:spcPct val="131000"/>
              </a:lnSpc>
              <a:buNone/>
            </a:pPr>
            <a:r>
              <a:rPr lang="en-US" sz="900" dirty="0">
                <a:solidFill>
                  <a:srgbClr val="2C3249"/>
                </a:solidFill>
                <a:latin typeface="Martel Sans" pitchFamily="34" charset="0"/>
                <a:ea typeface="Martel Sans" pitchFamily="34" charset="-122"/>
                <a:cs typeface="Martel Sans" pitchFamily="34" charset="-120"/>
              </a:rPr>
              <a:t>Organizations worldwide have invested billions in Agile transformations—yet many still struggle to realize the promised benefits. The reason is rarely the framework. Sustainable transformation requires changing behaviors, not just processes. Agile Coaches are the catalysts who bridge strategy, culture, and execution.</a:t>
            </a:r>
            <a:endParaRPr lang="en-US" sz="900" dirty="0"/>
          </a:p>
        </p:txBody>
      </p:sp>
      <p:pic>
        <p:nvPicPr>
          <p:cNvPr id="5" name="Image 1" descr="preencoded.png"/>
          <p:cNvPicPr>
            <a:picLocks noChangeAspect="1"/>
          </p:cNvPicPr>
          <p:nvPr/>
        </p:nvPicPr>
        <p:blipFill>
          <a:blip r:embed="rId4"/>
          <a:stretch>
            <a:fillRect/>
          </a:stretch>
        </p:blipFill>
        <p:spPr>
          <a:xfrm>
            <a:off x="3925119" y="2732708"/>
            <a:ext cx="4722763" cy="789905"/>
          </a:xfrm>
          <a:prstGeom prst="rect">
            <a:avLst/>
          </a:prstGeom>
        </p:spPr>
      </p:pic>
      <p:sp>
        <p:nvSpPr>
          <p:cNvPr id="6" name="Text 2"/>
          <p:cNvSpPr/>
          <p:nvPr/>
        </p:nvSpPr>
        <p:spPr>
          <a:xfrm>
            <a:off x="3925119" y="3653507"/>
            <a:ext cx="4722763" cy="1135410"/>
          </a:xfrm>
          <a:prstGeom prst="rect">
            <a:avLst/>
          </a:prstGeom>
          <a:noFill/>
          <a:ln/>
        </p:spPr>
        <p:txBody>
          <a:bodyPr wrap="square" lIns="0" tIns="0" rIns="0" bIns="0" rtlCol="0" anchor="t">
            <a:normAutofit/>
          </a:bodyPr>
          <a:lstStyle/>
          <a:p>
            <a:pPr marL="0" indent="0" algn="l">
              <a:lnSpc>
                <a:spcPct val="131000"/>
              </a:lnSpc>
              <a:buNone/>
            </a:pPr>
            <a:r>
              <a:rPr lang="en-US" sz="900" dirty="0">
                <a:solidFill>
                  <a:srgbClr val="2C3249"/>
                </a:solidFill>
                <a:latin typeface="Martel Sans" pitchFamily="34" charset="0"/>
                <a:ea typeface="Martel Sans" pitchFamily="34" charset="-122"/>
                <a:cs typeface="Martel Sans" pitchFamily="34" charset="-120"/>
              </a:rPr>
              <a:t>#AgileTransformation #AgileCoaching #AgileLeadership #Leadership #ContinuousImprovement #EnterpriseAgility #Scrum #ScrumMaster #ChangeManagement #BusinessTransformation #DigitalTransformation #ServantLeadership #OrganizationalChange #ProjectManagement #ProductManagement #LeanAgile #ArtificialIntelligence #Innovation #HighPerformingTeams #FutureOfWork</a:t>
            </a:r>
            <a:endParaRPr lang="en-US" sz="9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496119" y="551111"/>
            <a:ext cx="5052045" cy="387548"/>
          </a:xfrm>
          <a:prstGeom prst="rect">
            <a:avLst/>
          </a:prstGeom>
          <a:noFill/>
          <a:ln/>
        </p:spPr>
        <p:txBody>
          <a:bodyPr wrap="none" lIns="0" tIns="0" rIns="0" bIns="0" rtlCol="0" anchor="t"/>
          <a:lstStyle/>
          <a:p>
            <a:pPr marL="0" indent="0" algn="l">
              <a:lnSpc>
                <a:spcPct val="104000"/>
              </a:lnSpc>
              <a:buNone/>
            </a:pPr>
            <a:r>
              <a:rPr lang="en-US" sz="2400" dirty="0">
                <a:solidFill>
                  <a:srgbClr val="272D45"/>
                </a:solidFill>
                <a:latin typeface="Kanit Light" pitchFamily="34" charset="0"/>
                <a:ea typeface="Kanit Light" pitchFamily="34" charset="-122"/>
                <a:cs typeface="Kanit Light" pitchFamily="34" charset="-120"/>
              </a:rPr>
              <a:t>The 7 Critical Mistakes at a Glance</a:t>
            </a:r>
            <a:endParaRPr lang="en-US" sz="2400" dirty="0"/>
          </a:p>
        </p:txBody>
      </p:sp>
      <p:pic>
        <p:nvPicPr>
          <p:cNvPr id="3" name="Image 0" descr="preencoded.png"/>
          <p:cNvPicPr>
            <a:picLocks noChangeAspect="1"/>
          </p:cNvPicPr>
          <p:nvPr/>
        </p:nvPicPr>
        <p:blipFill>
          <a:blip r:embed="rId3"/>
          <a:stretch>
            <a:fillRect/>
          </a:stretch>
        </p:blipFill>
        <p:spPr>
          <a:xfrm>
            <a:off x="2756595" y="1186681"/>
            <a:ext cx="3630811" cy="2670721"/>
          </a:xfrm>
          <a:prstGeom prst="rect">
            <a:avLst/>
          </a:prstGeom>
        </p:spPr>
      </p:pic>
      <p:sp>
        <p:nvSpPr>
          <p:cNvPr id="4" name="Text 1"/>
          <p:cNvSpPr/>
          <p:nvPr/>
        </p:nvSpPr>
        <p:spPr>
          <a:xfrm>
            <a:off x="3001746" y="2776604"/>
            <a:ext cx="1090981" cy="136372"/>
          </a:xfrm>
          <a:prstGeom prst="rect">
            <a:avLst/>
          </a:prstGeom>
          <a:noFill/>
          <a:ln/>
        </p:spPr>
        <p:txBody>
          <a:bodyPr wrap="none" lIns="0" tIns="0" rIns="0" bIns="0" rtlCol="0" anchor="t"/>
          <a:lstStyle/>
          <a:p>
            <a:pPr marL="0" indent="0" algn="ctr">
              <a:lnSpc>
                <a:spcPct val="104000"/>
              </a:lnSpc>
              <a:buNone/>
            </a:pPr>
            <a:r>
              <a:rPr lang="en-US" sz="850" dirty="0">
                <a:solidFill>
                  <a:srgbClr val="FFFFFF"/>
                </a:solidFill>
                <a:latin typeface="Kanit Light" pitchFamily="34" charset="0"/>
                <a:ea typeface="Kanit Light" pitchFamily="34" charset="-122"/>
                <a:cs typeface="Kanit Light" pitchFamily="34" charset="-120"/>
              </a:rPr>
              <a:t>Mindset vs Process</a:t>
            </a:r>
            <a:endParaRPr lang="en-US" sz="850" dirty="0"/>
          </a:p>
        </p:txBody>
      </p:sp>
      <p:sp>
        <p:nvSpPr>
          <p:cNvPr id="5" name="Text 2"/>
          <p:cNvSpPr/>
          <p:nvPr/>
        </p:nvSpPr>
        <p:spPr>
          <a:xfrm>
            <a:off x="4313347" y="2005341"/>
            <a:ext cx="901878" cy="272745"/>
          </a:xfrm>
          <a:prstGeom prst="rect">
            <a:avLst/>
          </a:prstGeom>
          <a:noFill/>
          <a:ln/>
        </p:spPr>
        <p:txBody>
          <a:bodyPr wrap="square" lIns="0" tIns="0" rIns="0" bIns="0" rtlCol="0" anchor="t">
            <a:normAutofit/>
          </a:bodyPr>
          <a:lstStyle/>
          <a:p>
            <a:pPr marL="0" indent="0" algn="ctr">
              <a:lnSpc>
                <a:spcPct val="104000"/>
              </a:lnSpc>
              <a:buNone/>
            </a:pPr>
            <a:r>
              <a:rPr lang="en-US" sz="850" dirty="0">
                <a:solidFill>
                  <a:srgbClr val="FFFFFF"/>
                </a:solidFill>
                <a:latin typeface="Kanit Light" pitchFamily="34" charset="0"/>
                <a:ea typeface="Kanit Light" pitchFamily="34" charset="-122"/>
                <a:cs typeface="Kanit Light" pitchFamily="34" charset="-120"/>
              </a:rPr>
              <a:t>No Executive Sponsor</a:t>
            </a:r>
            <a:endParaRPr lang="en-US" sz="850" dirty="0"/>
          </a:p>
        </p:txBody>
      </p:sp>
      <p:sp>
        <p:nvSpPr>
          <p:cNvPr id="6" name="Text 3"/>
          <p:cNvSpPr/>
          <p:nvPr/>
        </p:nvSpPr>
        <p:spPr>
          <a:xfrm>
            <a:off x="5370386" y="2766906"/>
            <a:ext cx="814599" cy="136372"/>
          </a:xfrm>
          <a:prstGeom prst="rect">
            <a:avLst/>
          </a:prstGeom>
          <a:noFill/>
          <a:ln/>
        </p:spPr>
        <p:txBody>
          <a:bodyPr wrap="none" lIns="0" tIns="0" rIns="0" bIns="0" rtlCol="0" anchor="t"/>
          <a:lstStyle/>
          <a:p>
            <a:pPr marL="0" indent="0" algn="ctr">
              <a:lnSpc>
                <a:spcPct val="104000"/>
              </a:lnSpc>
              <a:buNone/>
            </a:pPr>
            <a:r>
              <a:rPr lang="en-US" sz="850" dirty="0">
                <a:solidFill>
                  <a:srgbClr val="FFFFFF"/>
                </a:solidFill>
                <a:latin typeface="Kanit Light" pitchFamily="34" charset="0"/>
                <a:ea typeface="Kanit Light" pitchFamily="34" charset="-122"/>
                <a:cs typeface="Kanit Light" pitchFamily="34" charset="-120"/>
              </a:rPr>
              <a:t>Activity Metrics</a:t>
            </a:r>
            <a:endParaRPr lang="en-US" sz="850" dirty="0"/>
          </a:p>
        </p:txBody>
      </p:sp>
      <p:sp>
        <p:nvSpPr>
          <p:cNvPr id="7" name="Text 4"/>
          <p:cNvSpPr/>
          <p:nvPr/>
        </p:nvSpPr>
        <p:spPr>
          <a:xfrm>
            <a:off x="4390927" y="3169054"/>
            <a:ext cx="766111" cy="272745"/>
          </a:xfrm>
          <a:prstGeom prst="rect">
            <a:avLst/>
          </a:prstGeom>
          <a:noFill/>
          <a:ln/>
        </p:spPr>
        <p:txBody>
          <a:bodyPr wrap="square" lIns="0" tIns="0" rIns="0" bIns="0" rtlCol="0" anchor="t">
            <a:normAutofit/>
          </a:bodyPr>
          <a:lstStyle/>
          <a:p>
            <a:pPr marL="0" indent="0" algn="ctr">
              <a:lnSpc>
                <a:spcPct val="104000"/>
              </a:lnSpc>
              <a:buNone/>
            </a:pPr>
            <a:r>
              <a:rPr lang="en-US" sz="850" dirty="0">
                <a:solidFill>
                  <a:srgbClr val="FFFFFF"/>
                </a:solidFill>
                <a:latin typeface="Kanit Light" pitchFamily="34" charset="0"/>
                <a:ea typeface="Kanit Light" pitchFamily="34" charset="-122"/>
                <a:cs typeface="Kanit Light" pitchFamily="34" charset="-120"/>
              </a:rPr>
              <a:t>Ignoring Impediments</a:t>
            </a:r>
            <a:endParaRPr lang="en-US" sz="850" dirty="0"/>
          </a:p>
        </p:txBody>
      </p:sp>
      <p:sp>
        <p:nvSpPr>
          <p:cNvPr id="8" name="Text 5"/>
          <p:cNvSpPr/>
          <p:nvPr/>
        </p:nvSpPr>
        <p:spPr>
          <a:xfrm>
            <a:off x="3464806" y="1547129"/>
            <a:ext cx="669135" cy="272745"/>
          </a:xfrm>
          <a:prstGeom prst="rect">
            <a:avLst/>
          </a:prstGeom>
          <a:noFill/>
          <a:ln/>
        </p:spPr>
        <p:txBody>
          <a:bodyPr wrap="square" lIns="0" tIns="0" rIns="0" bIns="0" rtlCol="0" anchor="t">
            <a:normAutofit/>
          </a:bodyPr>
          <a:lstStyle/>
          <a:p>
            <a:pPr marL="0" indent="0" algn="ctr">
              <a:lnSpc>
                <a:spcPct val="104000"/>
              </a:lnSpc>
              <a:buNone/>
            </a:pPr>
            <a:r>
              <a:rPr lang="en-US" sz="850" dirty="0">
                <a:solidFill>
                  <a:srgbClr val="FFFFFF"/>
                </a:solidFill>
                <a:latin typeface="Kanit Light" pitchFamily="34" charset="0"/>
                <a:ea typeface="Kanit Light" pitchFamily="34" charset="-122"/>
                <a:cs typeface="Kanit Light" pitchFamily="34" charset="-120"/>
              </a:rPr>
              <a:t>IT‑Only Initiative</a:t>
            </a:r>
            <a:endParaRPr lang="en-US" sz="850" dirty="0"/>
          </a:p>
        </p:txBody>
      </p:sp>
      <p:sp>
        <p:nvSpPr>
          <p:cNvPr id="9" name="Text 6"/>
          <p:cNvSpPr/>
          <p:nvPr/>
        </p:nvSpPr>
        <p:spPr>
          <a:xfrm>
            <a:off x="496119" y="3996928"/>
            <a:ext cx="8151763" cy="595387"/>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C3249"/>
                </a:solidFill>
                <a:latin typeface="Martel Sans" pitchFamily="34" charset="0"/>
                <a:ea typeface="Martel Sans" pitchFamily="34" charset="-122"/>
                <a:cs typeface="Martel Sans" pitchFamily="34" charset="-120"/>
              </a:rPr>
              <a:t>Each of these seven mistakes is addressable—but only when organizations commit to honest self-assessment and partner with experienced Agile Coaches who can identify patterns, challenge assumptions, and drive meaningful behavioral change at every level of the organization.</a:t>
            </a:r>
            <a:endParaRPr lang="en-US" sz="9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715000" y="0"/>
            <a:ext cx="3429000" cy="5143500"/>
          </a:xfrm>
          <a:prstGeom prst="rect">
            <a:avLst/>
          </a:prstGeom>
        </p:spPr>
      </p:pic>
      <p:sp>
        <p:nvSpPr>
          <p:cNvPr id="3" name="Text 0"/>
          <p:cNvSpPr/>
          <p:nvPr/>
        </p:nvSpPr>
        <p:spPr>
          <a:xfrm>
            <a:off x="496119" y="437629"/>
            <a:ext cx="1813917" cy="169515"/>
          </a:xfrm>
          <a:prstGeom prst="rect">
            <a:avLst/>
          </a:prstGeom>
          <a:noFill/>
          <a:ln/>
        </p:spPr>
        <p:txBody>
          <a:bodyPr wrap="none" lIns="0" tIns="0" rIns="0" bIns="0" rtlCol="0" anchor="t"/>
          <a:lstStyle/>
          <a:p>
            <a:pPr marL="0" indent="0" algn="l">
              <a:lnSpc>
                <a:spcPct val="104000"/>
              </a:lnSpc>
              <a:buNone/>
            </a:pPr>
            <a:r>
              <a:rPr lang="en-US" sz="1050" dirty="0">
                <a:solidFill>
                  <a:srgbClr val="272D45"/>
                </a:solidFill>
                <a:latin typeface="Kanit Light" pitchFamily="34" charset="0"/>
                <a:ea typeface="Kanit Light" pitchFamily="34" charset="-122"/>
                <a:cs typeface="Kanit Light" pitchFamily="34" charset="-120"/>
              </a:rPr>
              <a:t>Emerging Capability</a:t>
            </a:r>
            <a:endParaRPr lang="en-US" sz="1050" dirty="0"/>
          </a:p>
        </p:txBody>
      </p:sp>
      <p:sp>
        <p:nvSpPr>
          <p:cNvPr id="4" name="Text 1"/>
          <p:cNvSpPr/>
          <p:nvPr/>
        </p:nvSpPr>
        <p:spPr>
          <a:xfrm>
            <a:off x="496119" y="645096"/>
            <a:ext cx="4722763" cy="678359"/>
          </a:xfrm>
          <a:prstGeom prst="rect">
            <a:avLst/>
          </a:prstGeom>
          <a:noFill/>
          <a:ln/>
        </p:spPr>
        <p:txBody>
          <a:bodyPr wrap="square" lIns="0" tIns="0" rIns="0" bIns="0" rtlCol="0" anchor="t">
            <a:normAutofit/>
          </a:bodyPr>
          <a:lstStyle/>
          <a:p>
            <a:pPr marL="0" indent="0" algn="l">
              <a:lnSpc>
                <a:spcPct val="104000"/>
              </a:lnSpc>
              <a:buNone/>
            </a:pPr>
            <a:r>
              <a:rPr lang="en-US" sz="2100" dirty="0">
                <a:solidFill>
                  <a:srgbClr val="272D45"/>
                </a:solidFill>
                <a:latin typeface="Kanit Light" pitchFamily="34" charset="0"/>
                <a:ea typeface="Kanit Light" pitchFamily="34" charset="-122"/>
                <a:cs typeface="Kanit Light" pitchFamily="34" charset="-120"/>
              </a:rPr>
              <a:t>How AI Is Strengthening Agile Transformations</a:t>
            </a:r>
            <a:endParaRPr lang="en-US" sz="2100" dirty="0"/>
          </a:p>
        </p:txBody>
      </p:sp>
      <p:sp>
        <p:nvSpPr>
          <p:cNvPr id="5" name="Text 2"/>
          <p:cNvSpPr/>
          <p:nvPr/>
        </p:nvSpPr>
        <p:spPr>
          <a:xfrm>
            <a:off x="496119" y="1465883"/>
            <a:ext cx="4722763" cy="325636"/>
          </a:xfrm>
          <a:prstGeom prst="rect">
            <a:avLst/>
          </a:prstGeom>
          <a:noFill/>
          <a:ln/>
        </p:spPr>
        <p:txBody>
          <a:bodyPr wrap="square" lIns="0" tIns="0" rIns="0" bIns="0" rtlCol="0" anchor="t">
            <a:normAutofit/>
          </a:bodyPr>
          <a:lstStyle/>
          <a:p>
            <a:pPr marL="0" indent="0" algn="l">
              <a:lnSpc>
                <a:spcPct val="125000"/>
              </a:lnSpc>
              <a:buNone/>
            </a:pPr>
            <a:r>
              <a:rPr lang="en-US" sz="850" dirty="0">
                <a:solidFill>
                  <a:srgbClr val="2C3249"/>
                </a:solidFill>
                <a:latin typeface="Martel Sans" pitchFamily="34" charset="0"/>
                <a:ea typeface="Martel Sans" pitchFamily="34" charset="-122"/>
                <a:cs typeface="Martel Sans" pitchFamily="34" charset="-120"/>
              </a:rPr>
              <a:t>Artificial intelligence is becoming an increasingly valuable partner in Agile transformations—not as a replacement for human coaching, but as a powerful amplifier of it.</a:t>
            </a:r>
            <a:endParaRPr lang="en-US" sz="850" dirty="0"/>
          </a:p>
        </p:txBody>
      </p:sp>
      <p:sp>
        <p:nvSpPr>
          <p:cNvPr id="6" name="Shape 3"/>
          <p:cNvSpPr/>
          <p:nvPr/>
        </p:nvSpPr>
        <p:spPr>
          <a:xfrm>
            <a:off x="496119" y="1898303"/>
            <a:ext cx="2313905" cy="941412"/>
          </a:xfrm>
          <a:prstGeom prst="roundRect">
            <a:avLst>
              <a:gd name="adj" fmla="val 4842"/>
            </a:avLst>
          </a:prstGeom>
          <a:solidFill>
            <a:srgbClr val="DFECE9"/>
          </a:solidFill>
          <a:ln w="4763">
            <a:solidFill>
              <a:srgbClr val="C5D2CF"/>
            </a:solidFill>
            <a:prstDash val="solid"/>
          </a:ln>
        </p:spPr>
        <p:txBody>
          <a:bodyPr/>
          <a:lstStyle/>
          <a:p>
            <a:endParaRPr lang="en-US"/>
          </a:p>
        </p:txBody>
      </p:sp>
      <p:sp>
        <p:nvSpPr>
          <p:cNvPr id="7" name="Text 4"/>
          <p:cNvSpPr/>
          <p:nvPr/>
        </p:nvSpPr>
        <p:spPr>
          <a:xfrm>
            <a:off x="609377" y="2011561"/>
            <a:ext cx="1356717" cy="169515"/>
          </a:xfrm>
          <a:prstGeom prst="rect">
            <a:avLst/>
          </a:prstGeom>
          <a:noFill/>
          <a:ln/>
        </p:spPr>
        <p:txBody>
          <a:bodyPr wrap="none" lIns="0" tIns="0" rIns="0" bIns="0" rtlCol="0" anchor="t"/>
          <a:lstStyle/>
          <a:p>
            <a:pPr marL="0" indent="0" algn="l">
              <a:lnSpc>
                <a:spcPct val="104000"/>
              </a:lnSpc>
              <a:buNone/>
            </a:pPr>
            <a:r>
              <a:rPr lang="en-US" sz="1050" dirty="0">
                <a:solidFill>
                  <a:srgbClr val="2C3249"/>
                </a:solidFill>
                <a:latin typeface="Kanit Light" pitchFamily="34" charset="0"/>
                <a:ea typeface="Kanit Light" pitchFamily="34" charset="-122"/>
                <a:cs typeface="Kanit Light" pitchFamily="34" charset="-120"/>
              </a:rPr>
              <a:t>Delivery Intelligence</a:t>
            </a:r>
            <a:endParaRPr lang="en-US" sz="1050" dirty="0"/>
          </a:p>
        </p:txBody>
      </p:sp>
      <p:sp>
        <p:nvSpPr>
          <p:cNvPr id="8" name="Text 5"/>
          <p:cNvSpPr/>
          <p:nvPr/>
        </p:nvSpPr>
        <p:spPr>
          <a:xfrm>
            <a:off x="609377" y="2238003"/>
            <a:ext cx="2087389" cy="488454"/>
          </a:xfrm>
          <a:prstGeom prst="rect">
            <a:avLst/>
          </a:prstGeom>
          <a:noFill/>
          <a:ln/>
        </p:spPr>
        <p:txBody>
          <a:bodyPr wrap="square" lIns="0" tIns="0" rIns="0" bIns="0" rtlCol="0" anchor="t">
            <a:normAutofit/>
          </a:bodyPr>
          <a:lstStyle/>
          <a:p>
            <a:pPr marL="0" indent="0" algn="l">
              <a:lnSpc>
                <a:spcPct val="125000"/>
              </a:lnSpc>
              <a:buNone/>
            </a:pPr>
            <a:r>
              <a:rPr lang="en-US" sz="850" dirty="0">
                <a:solidFill>
                  <a:srgbClr val="2C3249"/>
                </a:solidFill>
                <a:latin typeface="Martel Sans" pitchFamily="34" charset="0"/>
                <a:ea typeface="Martel Sans" pitchFamily="34" charset="-122"/>
                <a:cs typeface="Martel Sans" pitchFamily="34" charset="-120"/>
              </a:rPr>
              <a:t>AI detects bottlenecks, predicts delivery risks, and analyzes sprint trends across teams in real time.</a:t>
            </a:r>
            <a:endParaRPr lang="en-US" sz="850" dirty="0"/>
          </a:p>
        </p:txBody>
      </p:sp>
      <p:sp>
        <p:nvSpPr>
          <p:cNvPr id="9" name="Shape 6"/>
          <p:cNvSpPr/>
          <p:nvPr/>
        </p:nvSpPr>
        <p:spPr>
          <a:xfrm>
            <a:off x="2904976" y="1898303"/>
            <a:ext cx="2313905" cy="941412"/>
          </a:xfrm>
          <a:prstGeom prst="roundRect">
            <a:avLst>
              <a:gd name="adj" fmla="val 4842"/>
            </a:avLst>
          </a:prstGeom>
          <a:solidFill>
            <a:srgbClr val="DFECE9"/>
          </a:solidFill>
          <a:ln w="4763">
            <a:solidFill>
              <a:srgbClr val="C5D2CF"/>
            </a:solidFill>
            <a:prstDash val="solid"/>
          </a:ln>
        </p:spPr>
        <p:txBody>
          <a:bodyPr/>
          <a:lstStyle/>
          <a:p>
            <a:endParaRPr lang="en-US"/>
          </a:p>
        </p:txBody>
      </p:sp>
      <p:sp>
        <p:nvSpPr>
          <p:cNvPr id="10" name="Text 7"/>
          <p:cNvSpPr/>
          <p:nvPr/>
        </p:nvSpPr>
        <p:spPr>
          <a:xfrm>
            <a:off x="3018234" y="2011561"/>
            <a:ext cx="1426518" cy="169515"/>
          </a:xfrm>
          <a:prstGeom prst="rect">
            <a:avLst/>
          </a:prstGeom>
          <a:noFill/>
          <a:ln/>
        </p:spPr>
        <p:txBody>
          <a:bodyPr wrap="none" lIns="0" tIns="0" rIns="0" bIns="0" rtlCol="0" anchor="t"/>
          <a:lstStyle/>
          <a:p>
            <a:pPr marL="0" indent="0" algn="l">
              <a:lnSpc>
                <a:spcPct val="104000"/>
              </a:lnSpc>
              <a:buNone/>
            </a:pPr>
            <a:r>
              <a:rPr lang="en-US" sz="1050" dirty="0">
                <a:solidFill>
                  <a:srgbClr val="2C3249"/>
                </a:solidFill>
                <a:latin typeface="Kanit Light" pitchFamily="34" charset="0"/>
                <a:ea typeface="Kanit Light" pitchFamily="34" charset="-122"/>
                <a:cs typeface="Kanit Light" pitchFamily="34" charset="-120"/>
              </a:rPr>
              <a:t>Team Health Monitoring</a:t>
            </a:r>
            <a:endParaRPr lang="en-US" sz="1050" dirty="0"/>
          </a:p>
        </p:txBody>
      </p:sp>
      <p:sp>
        <p:nvSpPr>
          <p:cNvPr id="11" name="Text 8"/>
          <p:cNvSpPr/>
          <p:nvPr/>
        </p:nvSpPr>
        <p:spPr>
          <a:xfrm>
            <a:off x="3018234" y="2238003"/>
            <a:ext cx="2087389" cy="488454"/>
          </a:xfrm>
          <a:prstGeom prst="rect">
            <a:avLst/>
          </a:prstGeom>
          <a:noFill/>
          <a:ln/>
        </p:spPr>
        <p:txBody>
          <a:bodyPr wrap="square" lIns="0" tIns="0" rIns="0" bIns="0" rtlCol="0" anchor="t">
            <a:normAutofit/>
          </a:bodyPr>
          <a:lstStyle/>
          <a:p>
            <a:pPr marL="0" indent="0" algn="l">
              <a:lnSpc>
                <a:spcPct val="125000"/>
              </a:lnSpc>
              <a:buNone/>
            </a:pPr>
            <a:r>
              <a:rPr lang="en-US" sz="850" dirty="0">
                <a:solidFill>
                  <a:srgbClr val="2C3249"/>
                </a:solidFill>
                <a:latin typeface="Martel Sans" pitchFamily="34" charset="0"/>
                <a:ea typeface="Martel Sans" pitchFamily="34" charset="-122"/>
                <a:cs typeface="Martel Sans" pitchFamily="34" charset="-120"/>
              </a:rPr>
              <a:t>Continuous signals surface early warning indicators before problems become organizational crises.</a:t>
            </a:r>
            <a:endParaRPr lang="en-US" sz="850" dirty="0"/>
          </a:p>
        </p:txBody>
      </p:sp>
      <p:sp>
        <p:nvSpPr>
          <p:cNvPr id="12" name="Shape 9"/>
          <p:cNvSpPr/>
          <p:nvPr/>
        </p:nvSpPr>
        <p:spPr>
          <a:xfrm>
            <a:off x="496119" y="2934667"/>
            <a:ext cx="2313905" cy="1104230"/>
          </a:xfrm>
          <a:prstGeom prst="roundRect">
            <a:avLst>
              <a:gd name="adj" fmla="val 4128"/>
            </a:avLst>
          </a:prstGeom>
          <a:solidFill>
            <a:srgbClr val="DFECE9"/>
          </a:solidFill>
          <a:ln w="4763">
            <a:solidFill>
              <a:srgbClr val="C5D2CF"/>
            </a:solidFill>
            <a:prstDash val="solid"/>
          </a:ln>
        </p:spPr>
        <p:txBody>
          <a:bodyPr/>
          <a:lstStyle/>
          <a:p>
            <a:endParaRPr lang="en-US"/>
          </a:p>
        </p:txBody>
      </p:sp>
      <p:sp>
        <p:nvSpPr>
          <p:cNvPr id="13" name="Text 10"/>
          <p:cNvSpPr/>
          <p:nvPr/>
        </p:nvSpPr>
        <p:spPr>
          <a:xfrm>
            <a:off x="609377" y="3047926"/>
            <a:ext cx="1356717" cy="169515"/>
          </a:xfrm>
          <a:prstGeom prst="rect">
            <a:avLst/>
          </a:prstGeom>
          <a:noFill/>
          <a:ln/>
        </p:spPr>
        <p:txBody>
          <a:bodyPr wrap="none" lIns="0" tIns="0" rIns="0" bIns="0" rtlCol="0" anchor="t"/>
          <a:lstStyle/>
          <a:p>
            <a:pPr marL="0" indent="0" algn="l">
              <a:lnSpc>
                <a:spcPct val="104000"/>
              </a:lnSpc>
              <a:buNone/>
            </a:pPr>
            <a:r>
              <a:rPr lang="en-US" sz="1050" dirty="0">
                <a:solidFill>
                  <a:srgbClr val="2C3249"/>
                </a:solidFill>
                <a:latin typeface="Kanit Light" pitchFamily="34" charset="0"/>
                <a:ea typeface="Kanit Light" pitchFamily="34" charset="-122"/>
                <a:cs typeface="Kanit Light" pitchFamily="34" charset="-120"/>
              </a:rPr>
              <a:t>Pattern Recognition</a:t>
            </a:r>
            <a:endParaRPr lang="en-US" sz="1050" dirty="0"/>
          </a:p>
        </p:txBody>
      </p:sp>
      <p:sp>
        <p:nvSpPr>
          <p:cNvPr id="14" name="Text 11"/>
          <p:cNvSpPr/>
          <p:nvPr/>
        </p:nvSpPr>
        <p:spPr>
          <a:xfrm>
            <a:off x="609377" y="3274368"/>
            <a:ext cx="2087389" cy="488454"/>
          </a:xfrm>
          <a:prstGeom prst="rect">
            <a:avLst/>
          </a:prstGeom>
          <a:noFill/>
          <a:ln/>
        </p:spPr>
        <p:txBody>
          <a:bodyPr wrap="square" lIns="0" tIns="0" rIns="0" bIns="0" rtlCol="0" anchor="t">
            <a:normAutofit/>
          </a:bodyPr>
          <a:lstStyle/>
          <a:p>
            <a:pPr marL="0" indent="0" algn="l">
              <a:lnSpc>
                <a:spcPct val="125000"/>
              </a:lnSpc>
              <a:buNone/>
            </a:pPr>
            <a:r>
              <a:rPr lang="en-US" sz="850" dirty="0">
                <a:solidFill>
                  <a:srgbClr val="2C3249"/>
                </a:solidFill>
                <a:latin typeface="Martel Sans" pitchFamily="34" charset="0"/>
                <a:ea typeface="Martel Sans" pitchFamily="34" charset="-122"/>
                <a:cs typeface="Martel Sans" pitchFamily="34" charset="-120"/>
              </a:rPr>
              <a:t>AI identifies recurring impediments and organizational patterns across multiple teams simultaneously.</a:t>
            </a:r>
            <a:endParaRPr lang="en-US" sz="850" dirty="0"/>
          </a:p>
        </p:txBody>
      </p:sp>
      <p:sp>
        <p:nvSpPr>
          <p:cNvPr id="15" name="Shape 12"/>
          <p:cNvSpPr/>
          <p:nvPr/>
        </p:nvSpPr>
        <p:spPr>
          <a:xfrm>
            <a:off x="2904976" y="2934667"/>
            <a:ext cx="2313905" cy="1104230"/>
          </a:xfrm>
          <a:prstGeom prst="roundRect">
            <a:avLst>
              <a:gd name="adj" fmla="val 4128"/>
            </a:avLst>
          </a:prstGeom>
          <a:solidFill>
            <a:srgbClr val="DFECE9"/>
          </a:solidFill>
          <a:ln w="4763">
            <a:solidFill>
              <a:srgbClr val="C5D2CF"/>
            </a:solidFill>
            <a:prstDash val="solid"/>
          </a:ln>
        </p:spPr>
        <p:txBody>
          <a:bodyPr/>
          <a:lstStyle/>
          <a:p>
            <a:endParaRPr lang="en-US"/>
          </a:p>
        </p:txBody>
      </p:sp>
      <p:sp>
        <p:nvSpPr>
          <p:cNvPr id="16" name="Text 13"/>
          <p:cNvSpPr/>
          <p:nvPr/>
        </p:nvSpPr>
        <p:spPr>
          <a:xfrm>
            <a:off x="3018234" y="3047926"/>
            <a:ext cx="1356717" cy="169515"/>
          </a:xfrm>
          <a:prstGeom prst="rect">
            <a:avLst/>
          </a:prstGeom>
          <a:noFill/>
          <a:ln/>
        </p:spPr>
        <p:txBody>
          <a:bodyPr wrap="none" lIns="0" tIns="0" rIns="0" bIns="0" rtlCol="0" anchor="t"/>
          <a:lstStyle/>
          <a:p>
            <a:pPr marL="0" indent="0" algn="l">
              <a:lnSpc>
                <a:spcPct val="104000"/>
              </a:lnSpc>
              <a:buNone/>
            </a:pPr>
            <a:r>
              <a:rPr lang="en-US" sz="1050" dirty="0">
                <a:solidFill>
                  <a:srgbClr val="2C3249"/>
                </a:solidFill>
                <a:latin typeface="Kanit Light" pitchFamily="34" charset="0"/>
                <a:ea typeface="Kanit Light" pitchFamily="34" charset="-122"/>
                <a:cs typeface="Kanit Light" pitchFamily="34" charset="-120"/>
              </a:rPr>
              <a:t>Coaching Focus</a:t>
            </a:r>
            <a:endParaRPr lang="en-US" sz="1050" dirty="0"/>
          </a:p>
        </p:txBody>
      </p:sp>
      <p:sp>
        <p:nvSpPr>
          <p:cNvPr id="17" name="Text 14"/>
          <p:cNvSpPr/>
          <p:nvPr/>
        </p:nvSpPr>
        <p:spPr>
          <a:xfrm>
            <a:off x="3018234" y="3274368"/>
            <a:ext cx="2087389" cy="651272"/>
          </a:xfrm>
          <a:prstGeom prst="rect">
            <a:avLst/>
          </a:prstGeom>
          <a:noFill/>
          <a:ln/>
        </p:spPr>
        <p:txBody>
          <a:bodyPr wrap="square" lIns="0" tIns="0" rIns="0" bIns="0" rtlCol="0" anchor="t">
            <a:normAutofit/>
          </a:bodyPr>
          <a:lstStyle/>
          <a:p>
            <a:pPr marL="0" indent="0" algn="l">
              <a:lnSpc>
                <a:spcPct val="125000"/>
              </a:lnSpc>
              <a:buNone/>
            </a:pPr>
            <a:r>
              <a:rPr lang="en-US" sz="850" dirty="0">
                <a:solidFill>
                  <a:srgbClr val="2C3249"/>
                </a:solidFill>
                <a:latin typeface="Martel Sans" pitchFamily="34" charset="0"/>
                <a:ea typeface="Martel Sans" pitchFamily="34" charset="-122"/>
                <a:cs typeface="Martel Sans" pitchFamily="34" charset="-120"/>
              </a:rPr>
              <a:t>Coaches shift from data collection to interpretation—spending more time mentoring leaders and driving meaningful improvements.</a:t>
            </a:r>
            <a:endParaRPr lang="en-US" sz="850" dirty="0"/>
          </a:p>
        </p:txBody>
      </p:sp>
      <p:sp>
        <p:nvSpPr>
          <p:cNvPr id="18" name="Shape 15"/>
          <p:cNvSpPr/>
          <p:nvPr/>
        </p:nvSpPr>
        <p:spPr>
          <a:xfrm>
            <a:off x="496119" y="4145682"/>
            <a:ext cx="4722763" cy="560189"/>
          </a:xfrm>
          <a:prstGeom prst="roundRect">
            <a:avLst>
              <a:gd name="adj" fmla="val 8138"/>
            </a:avLst>
          </a:prstGeom>
          <a:solidFill>
            <a:srgbClr val="DFECE9"/>
          </a:solidFill>
          <a:ln/>
        </p:spPr>
        <p:txBody>
          <a:bodyPr/>
          <a:lstStyle/>
          <a:p>
            <a:endParaRPr lang="en-US"/>
          </a:p>
        </p:txBody>
      </p:sp>
      <p:pic>
        <p:nvPicPr>
          <p:cNvPr id="19" name="Image 1" descr="preencoded.png"/>
          <p:cNvPicPr>
            <a:picLocks noChangeAspect="1"/>
          </p:cNvPicPr>
          <p:nvPr/>
        </p:nvPicPr>
        <p:blipFill>
          <a:blip r:embed="rId4"/>
          <a:stretch>
            <a:fillRect/>
          </a:stretch>
        </p:blipFill>
        <p:spPr>
          <a:xfrm>
            <a:off x="604614" y="4295849"/>
            <a:ext cx="135657" cy="108496"/>
          </a:xfrm>
          <a:prstGeom prst="rect">
            <a:avLst/>
          </a:prstGeom>
        </p:spPr>
      </p:pic>
      <p:sp>
        <p:nvSpPr>
          <p:cNvPr id="20" name="Text 16"/>
          <p:cNvSpPr/>
          <p:nvPr/>
        </p:nvSpPr>
        <p:spPr>
          <a:xfrm>
            <a:off x="848767" y="4267721"/>
            <a:ext cx="4261619" cy="325636"/>
          </a:xfrm>
          <a:prstGeom prst="rect">
            <a:avLst/>
          </a:prstGeom>
          <a:noFill/>
          <a:ln/>
        </p:spPr>
        <p:txBody>
          <a:bodyPr wrap="square" lIns="0" tIns="0" rIns="0" bIns="0" rtlCol="0" anchor="t">
            <a:normAutofit/>
          </a:bodyPr>
          <a:lstStyle/>
          <a:p>
            <a:pPr marL="0" indent="0" algn="l">
              <a:lnSpc>
                <a:spcPct val="125000"/>
              </a:lnSpc>
              <a:buNone/>
            </a:pPr>
            <a:r>
              <a:rPr lang="en-US" sz="850" b="1" dirty="0">
                <a:solidFill>
                  <a:srgbClr val="000000"/>
                </a:solidFill>
                <a:latin typeface="Martel Sans Bold" pitchFamily="34" charset="0"/>
                <a:ea typeface="Martel Sans Bold" pitchFamily="34" charset="-122"/>
                <a:cs typeface="Martel Sans Bold" pitchFamily="34" charset="-120"/>
              </a:rPr>
              <a:t>AI enhances coaching—it does not replace it.</a:t>
            </a:r>
            <a:r>
              <a:rPr lang="en-US" sz="850" dirty="0">
                <a:solidFill>
                  <a:srgbClr val="000000"/>
                </a:solidFill>
                <a:latin typeface="Martel Sans" pitchFamily="34" charset="0"/>
                <a:ea typeface="Martel Sans" pitchFamily="34" charset="-122"/>
                <a:cs typeface="Martel Sans" pitchFamily="34" charset="-120"/>
              </a:rPr>
              <a:t> The most effective coaches combine human-centered leadership with data-driven intelligence.</a:t>
            </a:r>
            <a:endParaRPr lang="en-US" sz="8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496119" y="596342"/>
            <a:ext cx="2007766" cy="193849"/>
          </a:xfrm>
          <a:prstGeom prst="rect">
            <a:avLst/>
          </a:prstGeom>
          <a:noFill/>
          <a:ln/>
        </p:spPr>
        <p:txBody>
          <a:bodyPr wrap="none" lIns="0" tIns="0" rIns="0" bIns="0" rtlCol="0" anchor="t"/>
          <a:lstStyle/>
          <a:p>
            <a:pPr marL="0" indent="0" algn="l">
              <a:lnSpc>
                <a:spcPct val="104000"/>
              </a:lnSpc>
              <a:buNone/>
            </a:pPr>
            <a:r>
              <a:rPr lang="en-US" sz="1200" dirty="0">
                <a:solidFill>
                  <a:srgbClr val="272D45"/>
                </a:solidFill>
                <a:latin typeface="Kanit Light" pitchFamily="34" charset="0"/>
                <a:ea typeface="Kanit Light" pitchFamily="34" charset="-122"/>
                <a:cs typeface="Kanit Light" pitchFamily="34" charset="-120"/>
              </a:rPr>
              <a:t>The Modern Role</a:t>
            </a:r>
            <a:endParaRPr lang="en-US" sz="1200" dirty="0"/>
          </a:p>
        </p:txBody>
      </p:sp>
      <p:sp>
        <p:nvSpPr>
          <p:cNvPr id="3" name="Text 1"/>
          <p:cNvSpPr/>
          <p:nvPr/>
        </p:nvSpPr>
        <p:spPr>
          <a:xfrm>
            <a:off x="496119" y="839750"/>
            <a:ext cx="6436296" cy="387548"/>
          </a:xfrm>
          <a:prstGeom prst="rect">
            <a:avLst/>
          </a:prstGeom>
          <a:noFill/>
          <a:ln/>
        </p:spPr>
        <p:txBody>
          <a:bodyPr wrap="none" lIns="0" tIns="0" rIns="0" bIns="0" rtlCol="0" anchor="t"/>
          <a:lstStyle/>
          <a:p>
            <a:pPr marL="0" indent="0" algn="l">
              <a:lnSpc>
                <a:spcPct val="104000"/>
              </a:lnSpc>
              <a:buNone/>
            </a:pPr>
            <a:r>
              <a:rPr lang="en-US" sz="2400" dirty="0">
                <a:solidFill>
                  <a:srgbClr val="272D45"/>
                </a:solidFill>
                <a:latin typeface="Kanit Light" pitchFamily="34" charset="0"/>
                <a:ea typeface="Kanit Light" pitchFamily="34" charset="-122"/>
                <a:cs typeface="Kanit Light" pitchFamily="34" charset="-120"/>
              </a:rPr>
              <a:t>The Agile Coach as a Transformation Leader</a:t>
            </a:r>
            <a:endParaRPr lang="en-US" sz="2400" dirty="0"/>
          </a:p>
        </p:txBody>
      </p:sp>
      <p:sp>
        <p:nvSpPr>
          <p:cNvPr id="4" name="Text 2"/>
          <p:cNvSpPr/>
          <p:nvPr/>
        </p:nvSpPr>
        <p:spPr>
          <a:xfrm>
            <a:off x="496119" y="1413334"/>
            <a:ext cx="8151763"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C3249"/>
                </a:solidFill>
                <a:latin typeface="Martel Sans" pitchFamily="34" charset="0"/>
                <a:ea typeface="Martel Sans" pitchFamily="34" charset="-122"/>
                <a:cs typeface="Martel Sans" pitchFamily="34" charset="-120"/>
              </a:rPr>
              <a:t>Today's Agile Coach is far more than a Scrum expert or meeting facilitator. Their success is measured not by how many ceremonies they run, but by how effectively they help organizations deliver customer value and build resilient, high-performing teams.</a:t>
            </a:r>
            <a:endParaRPr lang="en-US" sz="950" dirty="0"/>
          </a:p>
        </p:txBody>
      </p:sp>
      <p:pic>
        <p:nvPicPr>
          <p:cNvPr id="5"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96119" y="1949785"/>
            <a:ext cx="310083" cy="310083"/>
          </a:xfrm>
          <a:prstGeom prst="rect">
            <a:avLst/>
          </a:prstGeom>
        </p:spPr>
      </p:pic>
      <p:sp>
        <p:nvSpPr>
          <p:cNvPr id="6" name="Text 3"/>
          <p:cNvSpPr/>
          <p:nvPr/>
        </p:nvSpPr>
        <p:spPr>
          <a:xfrm>
            <a:off x="961206" y="1949785"/>
            <a:ext cx="1550566" cy="193849"/>
          </a:xfrm>
          <a:prstGeom prst="rect">
            <a:avLst/>
          </a:prstGeom>
          <a:noFill/>
          <a:ln/>
        </p:spPr>
        <p:txBody>
          <a:bodyPr wrap="none" lIns="0" tIns="0" rIns="0" bIns="0" rtlCol="0" anchor="t"/>
          <a:lstStyle/>
          <a:p>
            <a:pPr marL="0" indent="0" algn="l">
              <a:lnSpc>
                <a:spcPct val="104000"/>
              </a:lnSpc>
              <a:buNone/>
            </a:pPr>
            <a:r>
              <a:rPr lang="en-US" sz="1200" dirty="0">
                <a:solidFill>
                  <a:srgbClr val="2C3249"/>
                </a:solidFill>
                <a:latin typeface="Kanit Light" pitchFamily="34" charset="0"/>
                <a:ea typeface="Kanit Light" pitchFamily="34" charset="-122"/>
                <a:cs typeface="Kanit Light" pitchFamily="34" charset="-120"/>
              </a:rPr>
              <a:t>Leadership Advisor</a:t>
            </a:r>
            <a:endParaRPr lang="en-US" sz="1200" dirty="0"/>
          </a:p>
        </p:txBody>
      </p:sp>
      <p:sp>
        <p:nvSpPr>
          <p:cNvPr id="7" name="Text 4"/>
          <p:cNvSpPr/>
          <p:nvPr/>
        </p:nvSpPr>
        <p:spPr>
          <a:xfrm>
            <a:off x="961206" y="2218048"/>
            <a:ext cx="3533254"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C3249"/>
                </a:solidFill>
                <a:latin typeface="Martel Sans" pitchFamily="34" charset="0"/>
                <a:ea typeface="Martel Sans" pitchFamily="34" charset="-122"/>
                <a:cs typeface="Martel Sans" pitchFamily="34" charset="-120"/>
              </a:rPr>
              <a:t>Partners with executives to align leadership behaviors with Agile values and build sponsorship at the top.</a:t>
            </a:r>
            <a:endParaRPr lang="en-US" sz="950" dirty="0"/>
          </a:p>
        </p:txBody>
      </p:sp>
      <p:pic>
        <p:nvPicPr>
          <p:cNvPr id="8"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649465" y="1949785"/>
            <a:ext cx="310083" cy="310083"/>
          </a:xfrm>
          <a:prstGeom prst="rect">
            <a:avLst/>
          </a:prstGeom>
        </p:spPr>
      </p:pic>
      <p:sp>
        <p:nvSpPr>
          <p:cNvPr id="9" name="Text 5"/>
          <p:cNvSpPr/>
          <p:nvPr/>
        </p:nvSpPr>
        <p:spPr>
          <a:xfrm>
            <a:off x="5114553" y="1949785"/>
            <a:ext cx="1550566" cy="193849"/>
          </a:xfrm>
          <a:prstGeom prst="rect">
            <a:avLst/>
          </a:prstGeom>
          <a:noFill/>
          <a:ln/>
        </p:spPr>
        <p:txBody>
          <a:bodyPr wrap="none" lIns="0" tIns="0" rIns="0" bIns="0" rtlCol="0" anchor="t"/>
          <a:lstStyle/>
          <a:p>
            <a:pPr marL="0" indent="0" algn="l">
              <a:lnSpc>
                <a:spcPct val="104000"/>
              </a:lnSpc>
              <a:buNone/>
            </a:pPr>
            <a:r>
              <a:rPr lang="en-US" sz="1200" dirty="0">
                <a:solidFill>
                  <a:srgbClr val="2C3249"/>
                </a:solidFill>
                <a:latin typeface="Kanit Light" pitchFamily="34" charset="0"/>
                <a:ea typeface="Kanit Light" pitchFamily="34" charset="-122"/>
                <a:cs typeface="Kanit Light" pitchFamily="34" charset="-120"/>
              </a:rPr>
              <a:t>Change Agent</a:t>
            </a:r>
            <a:endParaRPr lang="en-US" sz="1200" dirty="0"/>
          </a:p>
        </p:txBody>
      </p:sp>
      <p:sp>
        <p:nvSpPr>
          <p:cNvPr id="10" name="Text 6"/>
          <p:cNvSpPr/>
          <p:nvPr/>
        </p:nvSpPr>
        <p:spPr>
          <a:xfrm>
            <a:off x="5114553" y="2218048"/>
            <a:ext cx="3533329"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C3249"/>
                </a:solidFill>
                <a:latin typeface="Martel Sans" pitchFamily="34" charset="0"/>
                <a:ea typeface="Martel Sans" pitchFamily="34" charset="-122"/>
                <a:cs typeface="Martel Sans" pitchFamily="34" charset="-120"/>
              </a:rPr>
              <a:t>Guides individuals and teams through the uncertainty and behavioral shifts that real transformation demands.</a:t>
            </a:r>
            <a:endParaRPr lang="en-US" sz="950" dirty="0"/>
          </a:p>
        </p:txBody>
      </p:sp>
      <p:pic>
        <p:nvPicPr>
          <p:cNvPr id="11"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96119" y="2862994"/>
            <a:ext cx="310083" cy="310083"/>
          </a:xfrm>
          <a:prstGeom prst="rect">
            <a:avLst/>
          </a:prstGeom>
        </p:spPr>
      </p:pic>
      <p:sp>
        <p:nvSpPr>
          <p:cNvPr id="12" name="Text 7"/>
          <p:cNvSpPr/>
          <p:nvPr/>
        </p:nvSpPr>
        <p:spPr>
          <a:xfrm>
            <a:off x="961206" y="2862994"/>
            <a:ext cx="1550566" cy="193849"/>
          </a:xfrm>
          <a:prstGeom prst="rect">
            <a:avLst/>
          </a:prstGeom>
          <a:noFill/>
          <a:ln/>
        </p:spPr>
        <p:txBody>
          <a:bodyPr wrap="none" lIns="0" tIns="0" rIns="0" bIns="0" rtlCol="0" anchor="t"/>
          <a:lstStyle/>
          <a:p>
            <a:pPr marL="0" indent="0" algn="l">
              <a:lnSpc>
                <a:spcPct val="104000"/>
              </a:lnSpc>
              <a:buNone/>
            </a:pPr>
            <a:r>
              <a:rPr lang="en-US" sz="1200" dirty="0">
                <a:solidFill>
                  <a:srgbClr val="2C3249"/>
                </a:solidFill>
                <a:latin typeface="Kanit Light" pitchFamily="34" charset="0"/>
                <a:ea typeface="Kanit Light" pitchFamily="34" charset="-122"/>
                <a:cs typeface="Kanit Light" pitchFamily="34" charset="-120"/>
              </a:rPr>
              <a:t>Systems Thinker</a:t>
            </a:r>
            <a:endParaRPr lang="en-US" sz="1200" dirty="0"/>
          </a:p>
        </p:txBody>
      </p:sp>
      <p:sp>
        <p:nvSpPr>
          <p:cNvPr id="13" name="Text 8"/>
          <p:cNvSpPr/>
          <p:nvPr/>
        </p:nvSpPr>
        <p:spPr>
          <a:xfrm>
            <a:off x="961206" y="3131257"/>
            <a:ext cx="3533254"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C3249"/>
                </a:solidFill>
                <a:latin typeface="Martel Sans" pitchFamily="34" charset="0"/>
                <a:ea typeface="Martel Sans" pitchFamily="34" charset="-122"/>
                <a:cs typeface="Martel Sans" pitchFamily="34" charset="-120"/>
              </a:rPr>
              <a:t>Identifies and addresses systemic organizational barriers that prevent teams from reaching their potential.</a:t>
            </a:r>
            <a:endParaRPr lang="en-US" sz="950" dirty="0"/>
          </a:p>
        </p:txBody>
      </p:sp>
      <p:pic>
        <p:nvPicPr>
          <p:cNvPr id="14"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649465" y="2862994"/>
            <a:ext cx="310083" cy="310083"/>
          </a:xfrm>
          <a:prstGeom prst="rect">
            <a:avLst/>
          </a:prstGeom>
        </p:spPr>
      </p:pic>
      <p:sp>
        <p:nvSpPr>
          <p:cNvPr id="15" name="Text 9"/>
          <p:cNvSpPr/>
          <p:nvPr/>
        </p:nvSpPr>
        <p:spPr>
          <a:xfrm>
            <a:off x="5114553" y="2862994"/>
            <a:ext cx="1640756" cy="193849"/>
          </a:xfrm>
          <a:prstGeom prst="rect">
            <a:avLst/>
          </a:prstGeom>
          <a:noFill/>
          <a:ln/>
        </p:spPr>
        <p:txBody>
          <a:bodyPr wrap="none" lIns="0" tIns="0" rIns="0" bIns="0" rtlCol="0" anchor="t"/>
          <a:lstStyle/>
          <a:p>
            <a:pPr marL="0" indent="0" algn="l">
              <a:lnSpc>
                <a:spcPct val="104000"/>
              </a:lnSpc>
              <a:buNone/>
            </a:pPr>
            <a:r>
              <a:rPr lang="en-US" sz="1200" dirty="0">
                <a:solidFill>
                  <a:srgbClr val="2C3249"/>
                </a:solidFill>
                <a:latin typeface="Kanit Light" pitchFamily="34" charset="0"/>
                <a:ea typeface="Kanit Light" pitchFamily="34" charset="-122"/>
                <a:cs typeface="Kanit Light" pitchFamily="34" charset="-120"/>
              </a:rPr>
              <a:t>Improvement Champion</a:t>
            </a:r>
            <a:endParaRPr lang="en-US" sz="1200" dirty="0"/>
          </a:p>
        </p:txBody>
      </p:sp>
      <p:sp>
        <p:nvSpPr>
          <p:cNvPr id="16" name="Text 10"/>
          <p:cNvSpPr/>
          <p:nvPr/>
        </p:nvSpPr>
        <p:spPr>
          <a:xfrm>
            <a:off x="5114553" y="3131257"/>
            <a:ext cx="3533329"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C3249"/>
                </a:solidFill>
                <a:latin typeface="Martel Sans" pitchFamily="34" charset="0"/>
                <a:ea typeface="Martel Sans" pitchFamily="34" charset="-122"/>
                <a:cs typeface="Martel Sans" pitchFamily="34" charset="-120"/>
              </a:rPr>
              <a:t>Builds a culture of continuous reflection, experimentation, and learning across the entire enterprise.</a:t>
            </a:r>
            <a:endParaRPr lang="en-US" sz="9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496119" y="442466"/>
            <a:ext cx="2007766" cy="193849"/>
          </a:xfrm>
          <a:prstGeom prst="rect">
            <a:avLst/>
          </a:prstGeom>
          <a:noFill/>
          <a:ln/>
        </p:spPr>
        <p:txBody>
          <a:bodyPr wrap="none" lIns="0" tIns="0" rIns="0" bIns="0" rtlCol="0" anchor="t"/>
          <a:lstStyle/>
          <a:p>
            <a:pPr marL="0" indent="0" algn="l">
              <a:lnSpc>
                <a:spcPct val="104000"/>
              </a:lnSpc>
              <a:buNone/>
            </a:pPr>
            <a:r>
              <a:rPr lang="en-US" sz="1200" dirty="0">
                <a:solidFill>
                  <a:srgbClr val="272D45"/>
                </a:solidFill>
                <a:latin typeface="Kanit Light" pitchFamily="34" charset="0"/>
                <a:ea typeface="Kanit Light" pitchFamily="34" charset="-122"/>
                <a:cs typeface="Kanit Light" pitchFamily="34" charset="-120"/>
              </a:rPr>
              <a:t>Principles for Success</a:t>
            </a:r>
            <a:endParaRPr lang="en-US" sz="1200" dirty="0"/>
          </a:p>
        </p:txBody>
      </p:sp>
      <p:sp>
        <p:nvSpPr>
          <p:cNvPr id="3" name="Text 1"/>
          <p:cNvSpPr/>
          <p:nvPr/>
        </p:nvSpPr>
        <p:spPr>
          <a:xfrm>
            <a:off x="496119" y="685874"/>
            <a:ext cx="7359104" cy="387548"/>
          </a:xfrm>
          <a:prstGeom prst="rect">
            <a:avLst/>
          </a:prstGeom>
          <a:noFill/>
          <a:ln/>
        </p:spPr>
        <p:txBody>
          <a:bodyPr wrap="none" lIns="0" tIns="0" rIns="0" bIns="0" rtlCol="0" anchor="t"/>
          <a:lstStyle/>
          <a:p>
            <a:pPr marL="0" indent="0" algn="l">
              <a:lnSpc>
                <a:spcPct val="104000"/>
              </a:lnSpc>
              <a:buNone/>
            </a:pPr>
            <a:r>
              <a:rPr lang="en-US" sz="2400" dirty="0">
                <a:solidFill>
                  <a:srgbClr val="272D45"/>
                </a:solidFill>
                <a:latin typeface="Kanit Light" pitchFamily="34" charset="0"/>
                <a:ea typeface="Kanit Light" pitchFamily="34" charset="-122"/>
                <a:cs typeface="Kanit Light" pitchFamily="34" charset="-120"/>
              </a:rPr>
              <a:t>What Successful Transformations Have in Common</a:t>
            </a:r>
            <a:endParaRPr lang="en-US" sz="2400" dirty="0"/>
          </a:p>
        </p:txBody>
      </p:sp>
      <p:sp>
        <p:nvSpPr>
          <p:cNvPr id="4" name="Shape 2"/>
          <p:cNvSpPr/>
          <p:nvPr/>
        </p:nvSpPr>
        <p:spPr>
          <a:xfrm>
            <a:off x="496119" y="1259458"/>
            <a:ext cx="1018952" cy="714673"/>
          </a:xfrm>
          <a:prstGeom prst="roundRect">
            <a:avLst>
              <a:gd name="adj" fmla="val 7290"/>
            </a:avLst>
          </a:prstGeom>
          <a:solidFill>
            <a:srgbClr val="DFECE9"/>
          </a:solidFill>
          <a:ln w="4763">
            <a:solidFill>
              <a:srgbClr val="C5D2CF"/>
            </a:solidFill>
            <a:prstDash val="solid"/>
          </a:ln>
        </p:spPr>
        <p:txBody>
          <a:bodyPr/>
          <a:lstStyle/>
          <a:p>
            <a:endParaRPr lang="en-US"/>
          </a:p>
        </p:txBody>
      </p:sp>
      <p:pic>
        <p:nvPicPr>
          <p:cNvPr id="5"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18344" y="1529581"/>
            <a:ext cx="174427" cy="174427"/>
          </a:xfrm>
          <a:prstGeom prst="rect">
            <a:avLst/>
          </a:prstGeom>
        </p:spPr>
      </p:pic>
      <p:sp>
        <p:nvSpPr>
          <p:cNvPr id="6" name="Text 3"/>
          <p:cNvSpPr/>
          <p:nvPr/>
        </p:nvSpPr>
        <p:spPr>
          <a:xfrm>
            <a:off x="1639044" y="1383432"/>
            <a:ext cx="1550566" cy="193849"/>
          </a:xfrm>
          <a:prstGeom prst="rect">
            <a:avLst/>
          </a:prstGeom>
          <a:noFill/>
          <a:ln/>
        </p:spPr>
        <p:txBody>
          <a:bodyPr wrap="none" lIns="0" tIns="0" rIns="0" bIns="0" rtlCol="0" anchor="t"/>
          <a:lstStyle/>
          <a:p>
            <a:pPr marL="0" indent="0" algn="l">
              <a:lnSpc>
                <a:spcPct val="104000"/>
              </a:lnSpc>
              <a:buNone/>
            </a:pPr>
            <a:r>
              <a:rPr lang="en-US" sz="1200" dirty="0">
                <a:solidFill>
                  <a:srgbClr val="2C3249"/>
                </a:solidFill>
                <a:latin typeface="Kanit Light" pitchFamily="34" charset="0"/>
                <a:ea typeface="Kanit Light" pitchFamily="34" charset="-122"/>
                <a:cs typeface="Kanit Light" pitchFamily="34" charset="-120"/>
              </a:rPr>
              <a:t>Processes That Enable</a:t>
            </a:r>
            <a:endParaRPr lang="en-US" sz="1200" dirty="0"/>
          </a:p>
        </p:txBody>
      </p:sp>
      <p:sp>
        <p:nvSpPr>
          <p:cNvPr id="7" name="Text 4"/>
          <p:cNvSpPr/>
          <p:nvPr/>
        </p:nvSpPr>
        <p:spPr>
          <a:xfrm>
            <a:off x="1639044" y="1651695"/>
            <a:ext cx="6884863" cy="198462"/>
          </a:xfrm>
          <a:prstGeom prst="rect">
            <a:avLst/>
          </a:prstGeom>
          <a:noFill/>
          <a:ln/>
        </p:spPr>
        <p:txBody>
          <a:bodyPr wrap="none" lIns="0" tIns="0" rIns="0" bIns="0" rtlCol="0" anchor="t"/>
          <a:lstStyle/>
          <a:p>
            <a:pPr marL="0" indent="0" algn="l">
              <a:lnSpc>
                <a:spcPct val="133000"/>
              </a:lnSpc>
              <a:buNone/>
            </a:pPr>
            <a:r>
              <a:rPr lang="en-US" sz="950" dirty="0">
                <a:solidFill>
                  <a:srgbClr val="2C3249"/>
                </a:solidFill>
                <a:latin typeface="Martel Sans" pitchFamily="34" charset="0"/>
                <a:ea typeface="Martel Sans" pitchFamily="34" charset="-122"/>
                <a:cs typeface="Martel Sans" pitchFamily="34" charset="-120"/>
              </a:rPr>
              <a:t>Lean governance and clear structure that removes friction rather than creating it.</a:t>
            </a:r>
            <a:endParaRPr lang="en-US" sz="950" dirty="0"/>
          </a:p>
        </p:txBody>
      </p:sp>
      <p:sp>
        <p:nvSpPr>
          <p:cNvPr id="8" name="Shape 5"/>
          <p:cNvSpPr/>
          <p:nvPr/>
        </p:nvSpPr>
        <p:spPr>
          <a:xfrm>
            <a:off x="1577057" y="1968178"/>
            <a:ext cx="7008837" cy="7144"/>
          </a:xfrm>
          <a:prstGeom prst="roundRect">
            <a:avLst>
              <a:gd name="adj" fmla="val 729277"/>
            </a:avLst>
          </a:prstGeom>
          <a:solidFill>
            <a:srgbClr val="C5D2CF"/>
          </a:solidFill>
          <a:ln/>
        </p:spPr>
        <p:txBody>
          <a:bodyPr/>
          <a:lstStyle/>
          <a:p>
            <a:endParaRPr lang="en-US"/>
          </a:p>
        </p:txBody>
      </p:sp>
      <p:sp>
        <p:nvSpPr>
          <p:cNvPr id="9" name="Shape 6"/>
          <p:cNvSpPr/>
          <p:nvPr/>
        </p:nvSpPr>
        <p:spPr>
          <a:xfrm>
            <a:off x="496119" y="2036118"/>
            <a:ext cx="2037904" cy="714673"/>
          </a:xfrm>
          <a:prstGeom prst="roundRect">
            <a:avLst>
              <a:gd name="adj" fmla="val 7290"/>
            </a:avLst>
          </a:prstGeom>
          <a:solidFill>
            <a:srgbClr val="DFECE9"/>
          </a:solidFill>
          <a:ln w="4763">
            <a:solidFill>
              <a:srgbClr val="C5D2CF"/>
            </a:solidFill>
            <a:prstDash val="solid"/>
          </a:ln>
        </p:spPr>
        <p:txBody>
          <a:bodyPr/>
          <a:lstStyle/>
          <a:p>
            <a:endParaRPr lang="en-US"/>
          </a:p>
        </p:txBody>
      </p:sp>
      <p:pic>
        <p:nvPicPr>
          <p:cNvPr id="10"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27857" y="2306241"/>
            <a:ext cx="174427" cy="174427"/>
          </a:xfrm>
          <a:prstGeom prst="rect">
            <a:avLst/>
          </a:prstGeom>
        </p:spPr>
      </p:pic>
      <p:sp>
        <p:nvSpPr>
          <p:cNvPr id="11" name="Text 7"/>
          <p:cNvSpPr/>
          <p:nvPr/>
        </p:nvSpPr>
        <p:spPr>
          <a:xfrm>
            <a:off x="2657996" y="2160091"/>
            <a:ext cx="1720453" cy="193849"/>
          </a:xfrm>
          <a:prstGeom prst="rect">
            <a:avLst/>
          </a:prstGeom>
          <a:noFill/>
          <a:ln/>
        </p:spPr>
        <p:txBody>
          <a:bodyPr wrap="none" lIns="0" tIns="0" rIns="0" bIns="0" rtlCol="0" anchor="t"/>
          <a:lstStyle/>
          <a:p>
            <a:pPr marL="0" indent="0" algn="l">
              <a:lnSpc>
                <a:spcPct val="104000"/>
              </a:lnSpc>
              <a:buNone/>
            </a:pPr>
            <a:r>
              <a:rPr lang="en-US" sz="1200" dirty="0">
                <a:solidFill>
                  <a:srgbClr val="2C3249"/>
                </a:solidFill>
                <a:latin typeface="Kanit Light" pitchFamily="34" charset="0"/>
                <a:ea typeface="Kanit Light" pitchFamily="34" charset="-122"/>
                <a:cs typeface="Kanit Light" pitchFamily="34" charset="-120"/>
              </a:rPr>
              <a:t>Outcomes Over Activities</a:t>
            </a:r>
            <a:endParaRPr lang="en-US" sz="1200" dirty="0"/>
          </a:p>
        </p:txBody>
      </p:sp>
      <p:sp>
        <p:nvSpPr>
          <p:cNvPr id="12" name="Text 8"/>
          <p:cNvSpPr/>
          <p:nvPr/>
        </p:nvSpPr>
        <p:spPr>
          <a:xfrm>
            <a:off x="2657996" y="2428354"/>
            <a:ext cx="5865912" cy="198462"/>
          </a:xfrm>
          <a:prstGeom prst="rect">
            <a:avLst/>
          </a:prstGeom>
          <a:noFill/>
          <a:ln/>
        </p:spPr>
        <p:txBody>
          <a:bodyPr wrap="none" lIns="0" tIns="0" rIns="0" bIns="0" rtlCol="0" anchor="t"/>
          <a:lstStyle/>
          <a:p>
            <a:pPr marL="0" indent="0" algn="l">
              <a:lnSpc>
                <a:spcPct val="133000"/>
              </a:lnSpc>
              <a:buNone/>
            </a:pPr>
            <a:r>
              <a:rPr lang="en-US" sz="950" dirty="0">
                <a:solidFill>
                  <a:srgbClr val="2C3249"/>
                </a:solidFill>
                <a:latin typeface="Martel Sans" pitchFamily="34" charset="0"/>
                <a:ea typeface="Martel Sans" pitchFamily="34" charset="-122"/>
                <a:cs typeface="Martel Sans" pitchFamily="34" charset="-120"/>
              </a:rPr>
              <a:t>Success measured by customer value delivered, not ceremonies completed or velocity achieved.</a:t>
            </a:r>
            <a:endParaRPr lang="en-US" sz="950" dirty="0"/>
          </a:p>
        </p:txBody>
      </p:sp>
      <p:sp>
        <p:nvSpPr>
          <p:cNvPr id="13" name="Shape 9"/>
          <p:cNvSpPr/>
          <p:nvPr/>
        </p:nvSpPr>
        <p:spPr>
          <a:xfrm>
            <a:off x="2596009" y="2744837"/>
            <a:ext cx="5989886" cy="7144"/>
          </a:xfrm>
          <a:prstGeom prst="roundRect">
            <a:avLst>
              <a:gd name="adj" fmla="val 729277"/>
            </a:avLst>
          </a:prstGeom>
          <a:solidFill>
            <a:srgbClr val="C5D2CF"/>
          </a:solidFill>
          <a:ln/>
        </p:spPr>
        <p:txBody>
          <a:bodyPr/>
          <a:lstStyle/>
          <a:p>
            <a:endParaRPr lang="en-US"/>
          </a:p>
        </p:txBody>
      </p:sp>
      <p:sp>
        <p:nvSpPr>
          <p:cNvPr id="14" name="Shape 10"/>
          <p:cNvSpPr/>
          <p:nvPr/>
        </p:nvSpPr>
        <p:spPr>
          <a:xfrm>
            <a:off x="496119" y="2812777"/>
            <a:ext cx="3056855" cy="913135"/>
          </a:xfrm>
          <a:prstGeom prst="roundRect">
            <a:avLst>
              <a:gd name="adj" fmla="val 5706"/>
            </a:avLst>
          </a:prstGeom>
          <a:solidFill>
            <a:srgbClr val="DFECE9"/>
          </a:solidFill>
          <a:ln w="4763">
            <a:solidFill>
              <a:srgbClr val="C5D2CF"/>
            </a:solidFill>
            <a:prstDash val="solid"/>
          </a:ln>
        </p:spPr>
        <p:txBody>
          <a:bodyPr/>
          <a:lstStyle/>
          <a:p>
            <a:endParaRPr lang="en-US"/>
          </a:p>
        </p:txBody>
      </p:sp>
      <p:pic>
        <p:nvPicPr>
          <p:cNvPr id="15"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937296" y="3182094"/>
            <a:ext cx="174427" cy="174427"/>
          </a:xfrm>
          <a:prstGeom prst="rect">
            <a:avLst/>
          </a:prstGeom>
        </p:spPr>
      </p:pic>
      <p:sp>
        <p:nvSpPr>
          <p:cNvPr id="16" name="Text 11"/>
          <p:cNvSpPr/>
          <p:nvPr/>
        </p:nvSpPr>
        <p:spPr>
          <a:xfrm>
            <a:off x="3676948" y="2936751"/>
            <a:ext cx="1668363" cy="193849"/>
          </a:xfrm>
          <a:prstGeom prst="rect">
            <a:avLst/>
          </a:prstGeom>
          <a:noFill/>
          <a:ln/>
        </p:spPr>
        <p:txBody>
          <a:bodyPr wrap="none" lIns="0" tIns="0" rIns="0" bIns="0" rtlCol="0" anchor="t"/>
          <a:lstStyle/>
          <a:p>
            <a:pPr marL="0" indent="0" algn="l">
              <a:lnSpc>
                <a:spcPct val="104000"/>
              </a:lnSpc>
              <a:buNone/>
            </a:pPr>
            <a:r>
              <a:rPr lang="en-US" sz="1200" dirty="0">
                <a:solidFill>
                  <a:srgbClr val="2C3249"/>
                </a:solidFill>
                <a:latin typeface="Kanit Light" pitchFamily="34" charset="0"/>
                <a:ea typeface="Kanit Light" pitchFamily="34" charset="-122"/>
                <a:cs typeface="Kanit Light" pitchFamily="34" charset="-120"/>
              </a:rPr>
              <a:t>People Before Processes</a:t>
            </a:r>
            <a:endParaRPr lang="en-US" sz="1200" dirty="0"/>
          </a:p>
        </p:txBody>
      </p:sp>
      <p:sp>
        <p:nvSpPr>
          <p:cNvPr id="17" name="Text 12"/>
          <p:cNvSpPr/>
          <p:nvPr/>
        </p:nvSpPr>
        <p:spPr>
          <a:xfrm>
            <a:off x="3676948" y="3205014"/>
            <a:ext cx="4846960"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C3249"/>
                </a:solidFill>
                <a:latin typeface="Martel Sans" pitchFamily="34" charset="0"/>
                <a:ea typeface="Martel Sans" pitchFamily="34" charset="-122"/>
                <a:cs typeface="Martel Sans" pitchFamily="34" charset="-120"/>
              </a:rPr>
              <a:t>Investing in mindset, trust, and human capability as the primary driver of lasting change.</a:t>
            </a:r>
            <a:endParaRPr lang="en-US" sz="950" dirty="0"/>
          </a:p>
        </p:txBody>
      </p:sp>
      <p:sp>
        <p:nvSpPr>
          <p:cNvPr id="18" name="Shape 13"/>
          <p:cNvSpPr/>
          <p:nvPr/>
        </p:nvSpPr>
        <p:spPr>
          <a:xfrm>
            <a:off x="3614961" y="3719959"/>
            <a:ext cx="4970934" cy="7144"/>
          </a:xfrm>
          <a:prstGeom prst="roundRect">
            <a:avLst>
              <a:gd name="adj" fmla="val 729277"/>
            </a:avLst>
          </a:prstGeom>
          <a:solidFill>
            <a:srgbClr val="C5D2CF"/>
          </a:solidFill>
          <a:ln/>
        </p:spPr>
        <p:txBody>
          <a:bodyPr/>
          <a:lstStyle/>
          <a:p>
            <a:endParaRPr lang="en-US"/>
          </a:p>
        </p:txBody>
      </p:sp>
      <p:sp>
        <p:nvSpPr>
          <p:cNvPr id="19" name="Shape 14"/>
          <p:cNvSpPr/>
          <p:nvPr/>
        </p:nvSpPr>
        <p:spPr>
          <a:xfrm>
            <a:off x="496119" y="3787899"/>
            <a:ext cx="4075881" cy="913135"/>
          </a:xfrm>
          <a:prstGeom prst="roundRect">
            <a:avLst>
              <a:gd name="adj" fmla="val 5706"/>
            </a:avLst>
          </a:prstGeom>
          <a:solidFill>
            <a:srgbClr val="DFECE9"/>
          </a:solidFill>
          <a:ln w="4763">
            <a:solidFill>
              <a:srgbClr val="C5D2CF"/>
            </a:solidFill>
            <a:prstDash val="solid"/>
          </a:ln>
        </p:spPr>
        <p:txBody>
          <a:bodyPr/>
          <a:lstStyle/>
          <a:p>
            <a:endParaRPr lang="en-US"/>
          </a:p>
        </p:txBody>
      </p:sp>
      <p:pic>
        <p:nvPicPr>
          <p:cNvPr id="20"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446809" y="4157216"/>
            <a:ext cx="174427" cy="174427"/>
          </a:xfrm>
          <a:prstGeom prst="rect">
            <a:avLst/>
          </a:prstGeom>
        </p:spPr>
      </p:pic>
      <p:sp>
        <p:nvSpPr>
          <p:cNvPr id="21" name="Text 15"/>
          <p:cNvSpPr/>
          <p:nvPr/>
        </p:nvSpPr>
        <p:spPr>
          <a:xfrm>
            <a:off x="4695974" y="3911873"/>
            <a:ext cx="2994422" cy="193849"/>
          </a:xfrm>
          <a:prstGeom prst="rect">
            <a:avLst/>
          </a:prstGeom>
          <a:noFill/>
          <a:ln/>
        </p:spPr>
        <p:txBody>
          <a:bodyPr wrap="none" lIns="0" tIns="0" rIns="0" bIns="0" rtlCol="0" anchor="t"/>
          <a:lstStyle/>
          <a:p>
            <a:pPr marL="0" indent="0" algn="l">
              <a:lnSpc>
                <a:spcPct val="104000"/>
              </a:lnSpc>
              <a:buNone/>
            </a:pPr>
            <a:r>
              <a:rPr lang="en-US" sz="1200" dirty="0">
                <a:solidFill>
                  <a:srgbClr val="2C3249"/>
                </a:solidFill>
                <a:latin typeface="Kanit Light" pitchFamily="34" charset="0"/>
                <a:ea typeface="Kanit Light" pitchFamily="34" charset="-122"/>
                <a:cs typeface="Kanit Light" pitchFamily="34" charset="-120"/>
              </a:rPr>
              <a:t>Continuous Learning Over Rigid Compliance</a:t>
            </a:r>
            <a:endParaRPr lang="en-US" sz="1200" dirty="0"/>
          </a:p>
        </p:txBody>
      </p:sp>
      <p:sp>
        <p:nvSpPr>
          <p:cNvPr id="22" name="Text 16"/>
          <p:cNvSpPr/>
          <p:nvPr/>
        </p:nvSpPr>
        <p:spPr>
          <a:xfrm>
            <a:off x="4695974" y="4180136"/>
            <a:ext cx="3827934"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C3249"/>
                </a:solidFill>
                <a:latin typeface="Martel Sans" pitchFamily="34" charset="0"/>
                <a:ea typeface="Martel Sans" pitchFamily="34" charset="-122"/>
                <a:cs typeface="Martel Sans" pitchFamily="34" charset="-120"/>
              </a:rPr>
              <a:t>A culture that embraces experimentation, learns from failure, and adapts without fear.</a:t>
            </a:r>
            <a:endParaRPr lang="en-US" sz="9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429000" cy="5143500"/>
          </a:xfrm>
          <a:prstGeom prst="rect">
            <a:avLst/>
          </a:prstGeom>
        </p:spPr>
      </p:pic>
      <p:sp>
        <p:nvSpPr>
          <p:cNvPr id="3" name="Text 0"/>
          <p:cNvSpPr/>
          <p:nvPr/>
        </p:nvSpPr>
        <p:spPr>
          <a:xfrm>
            <a:off x="3925119" y="467692"/>
            <a:ext cx="4722763" cy="763042"/>
          </a:xfrm>
          <a:prstGeom prst="rect">
            <a:avLst/>
          </a:prstGeom>
          <a:noFill/>
          <a:ln/>
        </p:spPr>
        <p:txBody>
          <a:bodyPr wrap="square" lIns="0" tIns="0" rIns="0" bIns="0" rtlCol="0" anchor="t">
            <a:normAutofit/>
          </a:bodyPr>
          <a:lstStyle/>
          <a:p>
            <a:pPr marL="0" indent="0" algn="l">
              <a:lnSpc>
                <a:spcPct val="104000"/>
              </a:lnSpc>
              <a:buNone/>
            </a:pPr>
            <a:r>
              <a:rPr lang="en-US" sz="2400" dirty="0">
                <a:solidFill>
                  <a:srgbClr val="272D45"/>
                </a:solidFill>
                <a:latin typeface="Kanit Light" pitchFamily="34" charset="0"/>
                <a:ea typeface="Kanit Light" pitchFamily="34" charset="-122"/>
                <a:cs typeface="Kanit Light" pitchFamily="34" charset="-120"/>
              </a:rPr>
              <a:t>Agility as a Lasting Competitive Advantage</a:t>
            </a:r>
            <a:endParaRPr lang="en-US" sz="2400" dirty="0"/>
          </a:p>
        </p:txBody>
      </p:sp>
      <p:sp>
        <p:nvSpPr>
          <p:cNvPr id="4" name="Text 1"/>
          <p:cNvSpPr/>
          <p:nvPr/>
        </p:nvSpPr>
        <p:spPr>
          <a:xfrm>
            <a:off x="3925119" y="1410965"/>
            <a:ext cx="4722763" cy="581546"/>
          </a:xfrm>
          <a:prstGeom prst="rect">
            <a:avLst/>
          </a:prstGeom>
          <a:noFill/>
          <a:ln/>
        </p:spPr>
        <p:txBody>
          <a:bodyPr wrap="square" lIns="0" tIns="0" rIns="0" bIns="0" rtlCol="0" anchor="t">
            <a:normAutofit/>
          </a:bodyPr>
          <a:lstStyle/>
          <a:p>
            <a:pPr marL="0" indent="0" algn="l">
              <a:lnSpc>
                <a:spcPct val="132000"/>
              </a:lnSpc>
              <a:buNone/>
            </a:pPr>
            <a:r>
              <a:rPr lang="en-US" sz="950" dirty="0">
                <a:solidFill>
                  <a:srgbClr val="2C3249"/>
                </a:solidFill>
                <a:latin typeface="Martel Sans" pitchFamily="34" charset="0"/>
                <a:ea typeface="Martel Sans" pitchFamily="34" charset="-122"/>
                <a:cs typeface="Martel Sans" pitchFamily="34" charset="-120"/>
              </a:rPr>
              <a:t>Agile transformations rarely fail because organizations choose the wrong framework. They fail when organizations overlook the cultural, organizational, and leadership changes required to support Agile ways of working.</a:t>
            </a:r>
            <a:endParaRPr lang="en-US" sz="950" dirty="0"/>
          </a:p>
        </p:txBody>
      </p:sp>
      <p:pic>
        <p:nvPicPr>
          <p:cNvPr id="5"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925119" y="2127721"/>
            <a:ext cx="4722763" cy="1117029"/>
          </a:xfrm>
          <a:prstGeom prst="rect">
            <a:avLst/>
          </a:prstGeom>
        </p:spPr>
      </p:pic>
      <p:sp>
        <p:nvSpPr>
          <p:cNvPr id="6" name="Text 2"/>
          <p:cNvSpPr/>
          <p:nvPr/>
        </p:nvSpPr>
        <p:spPr>
          <a:xfrm>
            <a:off x="4118595" y="2264048"/>
            <a:ext cx="1765325" cy="190723"/>
          </a:xfrm>
          <a:prstGeom prst="rect">
            <a:avLst/>
          </a:prstGeom>
          <a:noFill/>
          <a:ln/>
        </p:spPr>
        <p:txBody>
          <a:bodyPr wrap="none" lIns="0" tIns="0" rIns="0" bIns="0" rtlCol="0" anchor="t"/>
          <a:lstStyle/>
          <a:p>
            <a:pPr marL="0" indent="0" algn="l">
              <a:lnSpc>
                <a:spcPct val="104000"/>
              </a:lnSpc>
              <a:buNone/>
            </a:pPr>
            <a:r>
              <a:rPr lang="en-US" sz="1200" dirty="0">
                <a:solidFill>
                  <a:srgbClr val="2C3249"/>
                </a:solidFill>
                <a:latin typeface="Kanit Light" pitchFamily="34" charset="0"/>
                <a:ea typeface="Kanit Light" pitchFamily="34" charset="-122"/>
                <a:cs typeface="Kanit Light" pitchFamily="34" charset="-120"/>
              </a:rPr>
              <a:t>The Coach's Essential Role</a:t>
            </a:r>
            <a:endParaRPr lang="en-US" sz="1200" dirty="0"/>
          </a:p>
        </p:txBody>
      </p:sp>
      <p:sp>
        <p:nvSpPr>
          <p:cNvPr id="7" name="Text 3"/>
          <p:cNvSpPr/>
          <p:nvPr/>
        </p:nvSpPr>
        <p:spPr>
          <a:xfrm>
            <a:off x="4118595" y="2526878"/>
            <a:ext cx="4392960" cy="581546"/>
          </a:xfrm>
          <a:prstGeom prst="rect">
            <a:avLst/>
          </a:prstGeom>
          <a:noFill/>
          <a:ln/>
        </p:spPr>
        <p:txBody>
          <a:bodyPr wrap="square" lIns="0" tIns="0" rIns="0" bIns="0" rtlCol="0" anchor="t">
            <a:normAutofit/>
          </a:bodyPr>
          <a:lstStyle/>
          <a:p>
            <a:pPr marL="0" indent="0" algn="l">
              <a:lnSpc>
                <a:spcPct val="132000"/>
              </a:lnSpc>
              <a:buNone/>
            </a:pPr>
            <a:r>
              <a:rPr lang="en-US" sz="950" dirty="0">
                <a:solidFill>
                  <a:srgbClr val="2C3249"/>
                </a:solidFill>
                <a:latin typeface="Martel Sans" pitchFamily="34" charset="0"/>
                <a:ea typeface="Martel Sans" pitchFamily="34" charset="-122"/>
                <a:cs typeface="Martel Sans" pitchFamily="34" charset="-120"/>
              </a:rPr>
              <a:t>By mentoring leaders, empowering teams, removing barriers, and fostering a culture of collaboration and continuous improvement, Agile Coaches turn Agile from a methodology into a </a:t>
            </a:r>
            <a:r>
              <a:rPr lang="en-US" sz="950" b="1" dirty="0">
                <a:solidFill>
                  <a:srgbClr val="2C3249"/>
                </a:solidFill>
                <a:latin typeface="Martel Sans Bold" pitchFamily="34" charset="0"/>
                <a:ea typeface="Martel Sans Bold" pitchFamily="34" charset="-122"/>
                <a:cs typeface="Martel Sans Bold" pitchFamily="34" charset="-120"/>
              </a:rPr>
              <a:t>lasting competitive advantage</a:t>
            </a:r>
            <a:r>
              <a:rPr lang="en-US" sz="950" dirty="0">
                <a:solidFill>
                  <a:srgbClr val="2C3249"/>
                </a:solidFill>
                <a:latin typeface="Martel Sans" pitchFamily="34" charset="0"/>
                <a:ea typeface="Martel Sans" pitchFamily="34" charset="-122"/>
                <a:cs typeface="Martel Sans" pitchFamily="34" charset="-120"/>
              </a:rPr>
              <a:t>.</a:t>
            </a:r>
            <a:endParaRPr lang="en-US" sz="950" dirty="0"/>
          </a:p>
        </p:txBody>
      </p:sp>
      <p:pic>
        <p:nvPicPr>
          <p:cNvPr id="8"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925119" y="3364929"/>
            <a:ext cx="4722763" cy="1310878"/>
          </a:xfrm>
          <a:prstGeom prst="rect">
            <a:avLst/>
          </a:prstGeom>
        </p:spPr>
      </p:pic>
      <p:sp>
        <p:nvSpPr>
          <p:cNvPr id="9" name="Text 4"/>
          <p:cNvSpPr/>
          <p:nvPr/>
        </p:nvSpPr>
        <p:spPr>
          <a:xfrm>
            <a:off x="4118595" y="3501256"/>
            <a:ext cx="2131293" cy="190723"/>
          </a:xfrm>
          <a:prstGeom prst="rect">
            <a:avLst/>
          </a:prstGeom>
          <a:noFill/>
          <a:ln/>
        </p:spPr>
        <p:txBody>
          <a:bodyPr wrap="none" lIns="0" tIns="0" rIns="0" bIns="0" rtlCol="0" anchor="t"/>
          <a:lstStyle/>
          <a:p>
            <a:pPr marL="0" indent="0" algn="l">
              <a:lnSpc>
                <a:spcPct val="104000"/>
              </a:lnSpc>
              <a:buNone/>
            </a:pPr>
            <a:r>
              <a:rPr lang="en-US" sz="1200" dirty="0">
                <a:solidFill>
                  <a:srgbClr val="2C3249"/>
                </a:solidFill>
                <a:latin typeface="Kanit Light" pitchFamily="34" charset="0"/>
                <a:ea typeface="Kanit Light" pitchFamily="34" charset="-122"/>
                <a:cs typeface="Kanit Light" pitchFamily="34" charset="-120"/>
              </a:rPr>
              <a:t>The Organizations That Will Win</a:t>
            </a:r>
            <a:endParaRPr lang="en-US" sz="1200" dirty="0"/>
          </a:p>
        </p:txBody>
      </p:sp>
      <p:sp>
        <p:nvSpPr>
          <p:cNvPr id="10" name="Text 5"/>
          <p:cNvSpPr/>
          <p:nvPr/>
        </p:nvSpPr>
        <p:spPr>
          <a:xfrm>
            <a:off x="4118595" y="3764087"/>
            <a:ext cx="4392960" cy="775395"/>
          </a:xfrm>
          <a:prstGeom prst="rect">
            <a:avLst/>
          </a:prstGeom>
          <a:noFill/>
          <a:ln/>
        </p:spPr>
        <p:txBody>
          <a:bodyPr wrap="square" lIns="0" tIns="0" rIns="0" bIns="0" rtlCol="0" anchor="t">
            <a:normAutofit/>
          </a:bodyPr>
          <a:lstStyle/>
          <a:p>
            <a:pPr marL="0" indent="0" algn="l">
              <a:lnSpc>
                <a:spcPct val="132000"/>
              </a:lnSpc>
              <a:buNone/>
            </a:pPr>
            <a:r>
              <a:rPr lang="en-US" sz="950" dirty="0">
                <a:solidFill>
                  <a:srgbClr val="2C3249"/>
                </a:solidFill>
                <a:latin typeface="Martel Sans" pitchFamily="34" charset="0"/>
                <a:ea typeface="Martel Sans" pitchFamily="34" charset="-122"/>
                <a:cs typeface="Martel Sans" pitchFamily="34" charset="-120"/>
              </a:rPr>
              <a:t>In today's rapidly changing business environment, the organizations that succeed won't simply adopt Agile—they will </a:t>
            </a:r>
            <a:r>
              <a:rPr lang="en-US" sz="950" b="1" dirty="0">
                <a:solidFill>
                  <a:srgbClr val="2C3249"/>
                </a:solidFill>
                <a:latin typeface="Martel Sans Bold" pitchFamily="34" charset="0"/>
                <a:ea typeface="Martel Sans Bold" pitchFamily="34" charset="-122"/>
                <a:cs typeface="Martel Sans Bold" pitchFamily="34" charset="-120"/>
              </a:rPr>
              <a:t>embrace agility as part of their culture</a:t>
            </a:r>
            <a:r>
              <a:rPr lang="en-US" sz="950" dirty="0">
                <a:solidFill>
                  <a:srgbClr val="2C3249"/>
                </a:solidFill>
                <a:latin typeface="Martel Sans" pitchFamily="34" charset="0"/>
                <a:ea typeface="Martel Sans" pitchFamily="34" charset="-122"/>
                <a:cs typeface="Martel Sans" pitchFamily="34" charset="-120"/>
              </a:rPr>
              <a:t>. That transformation begins with strong leadership, committed teams, and exceptional Agile Coaches.</a:t>
            </a:r>
            <a:endParaRPr lang="en-US" sz="9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496119" y="424155"/>
            <a:ext cx="2007766" cy="193849"/>
          </a:xfrm>
          <a:prstGeom prst="rect">
            <a:avLst/>
          </a:prstGeom>
          <a:noFill/>
          <a:ln/>
        </p:spPr>
        <p:txBody>
          <a:bodyPr wrap="none" lIns="0" tIns="0" rIns="0" bIns="0" rtlCol="0" anchor="t"/>
          <a:lstStyle/>
          <a:p>
            <a:pPr marL="0" indent="0" algn="l">
              <a:lnSpc>
                <a:spcPct val="104000"/>
              </a:lnSpc>
              <a:buNone/>
            </a:pPr>
            <a:r>
              <a:rPr lang="en-US" sz="1200" dirty="0">
                <a:solidFill>
                  <a:srgbClr val="272D45"/>
                </a:solidFill>
                <a:latin typeface="Kanit Light" pitchFamily="34" charset="0"/>
                <a:ea typeface="Kanit Light" pitchFamily="34" charset="-122"/>
                <a:cs typeface="Kanit Light" pitchFamily="34" charset="-120"/>
              </a:rPr>
              <a:t>The Core Problem</a:t>
            </a:r>
            <a:endParaRPr lang="en-US" sz="1200" dirty="0"/>
          </a:p>
        </p:txBody>
      </p:sp>
      <p:sp>
        <p:nvSpPr>
          <p:cNvPr id="3" name="Text 1"/>
          <p:cNvSpPr/>
          <p:nvPr/>
        </p:nvSpPr>
        <p:spPr>
          <a:xfrm>
            <a:off x="496119" y="667564"/>
            <a:ext cx="4563070" cy="387548"/>
          </a:xfrm>
          <a:prstGeom prst="rect">
            <a:avLst/>
          </a:prstGeom>
          <a:noFill/>
          <a:ln/>
        </p:spPr>
        <p:txBody>
          <a:bodyPr wrap="none" lIns="0" tIns="0" rIns="0" bIns="0" rtlCol="0" anchor="t"/>
          <a:lstStyle/>
          <a:p>
            <a:pPr marL="0" indent="0" algn="l">
              <a:lnSpc>
                <a:spcPct val="104000"/>
              </a:lnSpc>
              <a:buNone/>
            </a:pPr>
            <a:r>
              <a:rPr lang="en-US" sz="2400" dirty="0">
                <a:solidFill>
                  <a:srgbClr val="272D45"/>
                </a:solidFill>
                <a:latin typeface="Kanit Light" pitchFamily="34" charset="0"/>
                <a:ea typeface="Kanit Light" pitchFamily="34" charset="-122"/>
                <a:cs typeface="Kanit Light" pitchFamily="34" charset="-120"/>
              </a:rPr>
              <a:t>Process Change Is Not Enough</a:t>
            </a:r>
            <a:endParaRPr lang="en-US" sz="2400" dirty="0"/>
          </a:p>
        </p:txBody>
      </p:sp>
      <p:sp>
        <p:nvSpPr>
          <p:cNvPr id="4" name="Shape 2"/>
          <p:cNvSpPr/>
          <p:nvPr/>
        </p:nvSpPr>
        <p:spPr>
          <a:xfrm>
            <a:off x="406822" y="1241147"/>
            <a:ext cx="4103191" cy="2054275"/>
          </a:xfrm>
          <a:prstGeom prst="roundRect">
            <a:avLst>
              <a:gd name="adj" fmla="val 4348"/>
            </a:avLst>
          </a:prstGeom>
          <a:solidFill>
            <a:srgbClr val="437066"/>
          </a:solidFill>
          <a:ln/>
        </p:spPr>
        <p:txBody>
          <a:bodyPr/>
          <a:lstStyle/>
          <a:p>
            <a:endParaRPr lang="en-US"/>
          </a:p>
        </p:txBody>
      </p:sp>
      <p:sp>
        <p:nvSpPr>
          <p:cNvPr id="5" name="Text 3"/>
          <p:cNvSpPr/>
          <p:nvPr/>
        </p:nvSpPr>
        <p:spPr>
          <a:xfrm>
            <a:off x="530796" y="1365121"/>
            <a:ext cx="2455887" cy="193849"/>
          </a:xfrm>
          <a:prstGeom prst="rect">
            <a:avLst/>
          </a:prstGeom>
          <a:noFill/>
          <a:ln/>
        </p:spPr>
        <p:txBody>
          <a:bodyPr wrap="none" lIns="0" tIns="0" rIns="0" bIns="0" rtlCol="0" anchor="t"/>
          <a:lstStyle/>
          <a:p>
            <a:pPr marL="0" indent="0" algn="l">
              <a:lnSpc>
                <a:spcPct val="104000"/>
              </a:lnSpc>
              <a:buNone/>
            </a:pPr>
            <a:r>
              <a:rPr lang="en-US" sz="1200" dirty="0">
                <a:solidFill>
                  <a:srgbClr val="FFFFFF"/>
                </a:solidFill>
                <a:latin typeface="Kanit Light" pitchFamily="34" charset="0"/>
                <a:ea typeface="Kanit Light" pitchFamily="34" charset="-122"/>
                <a:cs typeface="Kanit Light" pitchFamily="34" charset="-120"/>
              </a:rPr>
              <a:t>What Organizations Focus On</a:t>
            </a:r>
            <a:endParaRPr lang="en-US" sz="1200" dirty="0"/>
          </a:p>
        </p:txBody>
      </p:sp>
      <p:sp>
        <p:nvSpPr>
          <p:cNvPr id="6" name="Text 4"/>
          <p:cNvSpPr/>
          <p:nvPr/>
        </p:nvSpPr>
        <p:spPr>
          <a:xfrm>
            <a:off x="530796" y="1682944"/>
            <a:ext cx="3855244" cy="938287"/>
          </a:xfrm>
          <a:prstGeom prst="rect">
            <a:avLst/>
          </a:prstGeom>
          <a:noFill/>
          <a:ln/>
        </p:spPr>
        <p:txBody>
          <a:bodyPr wrap="square" lIns="0" tIns="0" rIns="0" bIns="0" rtlCol="0" anchor="t">
            <a:normAutofit/>
          </a:bodyPr>
          <a:lstStyle/>
          <a:p>
            <a:pPr marL="193040" indent="-193040" algn="l">
              <a:lnSpc>
                <a:spcPct val="133000"/>
              </a:lnSpc>
              <a:buSzPct val="100000"/>
              <a:buChar char="•"/>
            </a:pPr>
            <a:r>
              <a:rPr lang="en-US" sz="950" dirty="0">
                <a:solidFill>
                  <a:srgbClr val="FFFFFF"/>
                </a:solidFill>
                <a:latin typeface="Martel Sans" pitchFamily="34" charset="0"/>
                <a:ea typeface="Martel Sans" pitchFamily="34" charset="-122"/>
                <a:cs typeface="Martel Sans" pitchFamily="34" charset="-120"/>
              </a:rPr>
              <a:t>Introducing new ceremonies and tools</a:t>
            </a:r>
            <a:endParaRPr lang="en-US" sz="950" dirty="0"/>
          </a:p>
          <a:p>
            <a:pPr marL="193040" indent="-193040" algn="l">
              <a:lnSpc>
                <a:spcPct val="133000"/>
              </a:lnSpc>
              <a:buSzPct val="100000"/>
              <a:buChar char="•"/>
            </a:pPr>
            <a:r>
              <a:rPr lang="en-US" sz="950" dirty="0">
                <a:solidFill>
                  <a:srgbClr val="FFFFFF"/>
                </a:solidFill>
                <a:latin typeface="Martel Sans" pitchFamily="34" charset="0"/>
                <a:ea typeface="Martel Sans" pitchFamily="34" charset="-122"/>
                <a:cs typeface="Martel Sans" pitchFamily="34" charset="-120"/>
              </a:rPr>
              <a:t>Adopting Scrum, Kanban, or SAFe</a:t>
            </a:r>
            <a:r>
              <a:rPr lang="en-US" sz="950" dirty="0">
                <a:solidFill>
                  <a:srgbClr val="000000"/>
                </a:solidFill>
                <a:latin typeface="Martel Sans" pitchFamily="34" charset="0"/>
                <a:ea typeface="Martel Sans" pitchFamily="34" charset="-122"/>
                <a:cs typeface="Martel Sans" pitchFamily="34" charset="-120"/>
              </a:rPr>
              <a:t>®</a:t>
            </a:r>
            <a:r>
              <a:rPr lang="en-US" sz="950" dirty="0">
                <a:solidFill>
                  <a:srgbClr val="FFFFFF"/>
                </a:solidFill>
                <a:latin typeface="Martel Sans" pitchFamily="34" charset="0"/>
                <a:ea typeface="Martel Sans" pitchFamily="34" charset="-122"/>
                <a:cs typeface="Martel Sans" pitchFamily="34" charset="-120"/>
              </a:rPr>
              <a:t> terminology</a:t>
            </a:r>
            <a:endParaRPr lang="en-US" sz="950" dirty="0"/>
          </a:p>
          <a:p>
            <a:pPr marL="193040" indent="-193040" algn="l">
              <a:lnSpc>
                <a:spcPct val="133000"/>
              </a:lnSpc>
              <a:buSzPct val="100000"/>
              <a:buChar char="•"/>
            </a:pPr>
            <a:r>
              <a:rPr lang="en-US" sz="950" dirty="0">
                <a:solidFill>
                  <a:srgbClr val="FFFFFF"/>
                </a:solidFill>
                <a:latin typeface="Martel Sans" pitchFamily="34" charset="0"/>
                <a:ea typeface="Martel Sans" pitchFamily="34" charset="-122"/>
                <a:cs typeface="Martel Sans" pitchFamily="34" charset="-120"/>
              </a:rPr>
              <a:t>Training teams on Agile frameworks</a:t>
            </a:r>
            <a:endParaRPr lang="en-US" sz="950" dirty="0"/>
          </a:p>
          <a:p>
            <a:pPr marL="193040" indent="-193040" algn="l">
              <a:lnSpc>
                <a:spcPct val="133000"/>
              </a:lnSpc>
              <a:buSzPct val="100000"/>
              <a:buChar char="•"/>
            </a:pPr>
            <a:r>
              <a:rPr lang="en-US" sz="950" dirty="0">
                <a:solidFill>
                  <a:srgbClr val="FFFFFF"/>
                </a:solidFill>
                <a:latin typeface="Martel Sans" pitchFamily="34" charset="0"/>
                <a:ea typeface="Martel Sans" pitchFamily="34" charset="-122"/>
                <a:cs typeface="Martel Sans" pitchFamily="34" charset="-120"/>
              </a:rPr>
              <a:t>Deploying sprint boards and tracking tools</a:t>
            </a:r>
            <a:endParaRPr lang="en-US" sz="950" dirty="0"/>
          </a:p>
        </p:txBody>
      </p:sp>
      <p:sp>
        <p:nvSpPr>
          <p:cNvPr id="7" name="Text 5"/>
          <p:cNvSpPr/>
          <p:nvPr/>
        </p:nvSpPr>
        <p:spPr>
          <a:xfrm>
            <a:off x="4728046" y="1365121"/>
            <a:ext cx="2934370" cy="193849"/>
          </a:xfrm>
          <a:prstGeom prst="rect">
            <a:avLst/>
          </a:prstGeom>
          <a:noFill/>
          <a:ln/>
        </p:spPr>
        <p:txBody>
          <a:bodyPr wrap="none" lIns="0" tIns="0" rIns="0" bIns="0" rtlCol="0" anchor="t"/>
          <a:lstStyle/>
          <a:p>
            <a:pPr marL="0" indent="0" algn="l">
              <a:lnSpc>
                <a:spcPct val="104000"/>
              </a:lnSpc>
              <a:buNone/>
            </a:pPr>
            <a:r>
              <a:rPr lang="en-US" sz="1200" dirty="0">
                <a:solidFill>
                  <a:srgbClr val="272D45"/>
                </a:solidFill>
                <a:latin typeface="Kanit Light" pitchFamily="34" charset="0"/>
                <a:ea typeface="Kanit Light" pitchFamily="34" charset="-122"/>
                <a:cs typeface="Kanit Light" pitchFamily="34" charset="-120"/>
              </a:rPr>
              <a:t>What Actually Drives Transformation</a:t>
            </a:r>
            <a:endParaRPr lang="en-US" sz="1200" dirty="0"/>
          </a:p>
        </p:txBody>
      </p:sp>
      <p:sp>
        <p:nvSpPr>
          <p:cNvPr id="8" name="Text 6"/>
          <p:cNvSpPr/>
          <p:nvPr/>
        </p:nvSpPr>
        <p:spPr>
          <a:xfrm>
            <a:off x="4728046" y="1682944"/>
            <a:ext cx="3924598" cy="1500857"/>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C3249"/>
                </a:solidFill>
                <a:latin typeface="Martel Sans" pitchFamily="34" charset="0"/>
                <a:ea typeface="Martel Sans" pitchFamily="34" charset="-122"/>
                <a:cs typeface="Martel Sans" pitchFamily="34" charset="-120"/>
              </a:rPr>
              <a:t>Over the past two decades, organizations that achieved remarkable improvements in speed, quality, and customer satisfaction did so by addressing </a:t>
            </a:r>
            <a:r>
              <a:rPr lang="en-US" sz="950" b="1" dirty="0">
                <a:solidFill>
                  <a:srgbClr val="2C3249"/>
                </a:solidFill>
                <a:latin typeface="Martel Sans Bold" pitchFamily="34" charset="0"/>
                <a:ea typeface="Martel Sans Bold" pitchFamily="34" charset="-122"/>
                <a:cs typeface="Martel Sans Bold" pitchFamily="34" charset="-120"/>
              </a:rPr>
              <a:t>how people collaborate, make decisions, solve problems, and deliver value</a:t>
            </a:r>
            <a:r>
              <a:rPr lang="en-US" sz="950" dirty="0">
                <a:solidFill>
                  <a:srgbClr val="2C3249"/>
                </a:solidFill>
                <a:latin typeface="Martel Sans" pitchFamily="34" charset="0"/>
                <a:ea typeface="Martel Sans" pitchFamily="34" charset="-122"/>
                <a:cs typeface="Martel Sans" pitchFamily="34" charset="-120"/>
              </a:rPr>
              <a:t>—not just which tools they used.</a:t>
            </a:r>
            <a:endParaRPr lang="en-US" sz="950" dirty="0"/>
          </a:p>
          <a:p>
            <a:pPr marL="0" indent="0" algn="l">
              <a:lnSpc>
                <a:spcPct val="133000"/>
              </a:lnSpc>
              <a:buNone/>
            </a:pPr>
            <a:r>
              <a:rPr lang="en-US" sz="950" dirty="0">
                <a:solidFill>
                  <a:srgbClr val="2C3249"/>
                </a:solidFill>
                <a:latin typeface="Martel Sans" pitchFamily="34" charset="0"/>
                <a:ea typeface="Martel Sans" pitchFamily="34" charset="-122"/>
                <a:cs typeface="Martel Sans" pitchFamily="34" charset="-120"/>
              </a:rPr>
              <a:t>Agile is not a project with a finish line. It is an ongoing transformation in mindset, culture, and leadership behavior.</a:t>
            </a:r>
            <a:endParaRPr lang="en-US" sz="9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715000" y="0"/>
            <a:ext cx="3429000" cy="5143500"/>
          </a:xfrm>
          <a:prstGeom prst="rect">
            <a:avLst/>
          </a:prstGeom>
        </p:spPr>
      </p:pic>
      <p:sp>
        <p:nvSpPr>
          <p:cNvPr id="3" name="Text 0"/>
          <p:cNvSpPr/>
          <p:nvPr/>
        </p:nvSpPr>
        <p:spPr>
          <a:xfrm>
            <a:off x="496119" y="365745"/>
            <a:ext cx="1886620" cy="178668"/>
          </a:xfrm>
          <a:prstGeom prst="rect">
            <a:avLst/>
          </a:prstGeom>
          <a:noFill/>
          <a:ln/>
        </p:spPr>
        <p:txBody>
          <a:bodyPr wrap="none" lIns="0" tIns="0" rIns="0" bIns="0" rtlCol="0" anchor="t"/>
          <a:lstStyle/>
          <a:p>
            <a:pPr marL="0" indent="0" algn="l">
              <a:lnSpc>
                <a:spcPct val="104000"/>
              </a:lnSpc>
              <a:buNone/>
            </a:pPr>
            <a:r>
              <a:rPr lang="en-US" sz="1100" dirty="0">
                <a:solidFill>
                  <a:srgbClr val="272D45"/>
                </a:solidFill>
                <a:latin typeface="Kanit Light" pitchFamily="34" charset="0"/>
                <a:ea typeface="Kanit Light" pitchFamily="34" charset="-122"/>
                <a:cs typeface="Kanit Light" pitchFamily="34" charset="-120"/>
              </a:rPr>
              <a:t>Mistake #1</a:t>
            </a:r>
            <a:endParaRPr lang="en-US" sz="1100" dirty="0"/>
          </a:p>
        </p:txBody>
      </p:sp>
      <p:sp>
        <p:nvSpPr>
          <p:cNvPr id="4" name="Text 1"/>
          <p:cNvSpPr/>
          <p:nvPr/>
        </p:nvSpPr>
        <p:spPr>
          <a:xfrm>
            <a:off x="496119" y="586532"/>
            <a:ext cx="4722763" cy="714673"/>
          </a:xfrm>
          <a:prstGeom prst="rect">
            <a:avLst/>
          </a:prstGeom>
          <a:noFill/>
          <a:ln/>
        </p:spPr>
        <p:txBody>
          <a:bodyPr wrap="square" lIns="0" tIns="0" rIns="0" bIns="0" rtlCol="0" anchor="t">
            <a:normAutofit/>
          </a:bodyPr>
          <a:lstStyle/>
          <a:p>
            <a:pPr marL="0" indent="0" algn="l">
              <a:lnSpc>
                <a:spcPct val="104000"/>
              </a:lnSpc>
              <a:buNone/>
            </a:pPr>
            <a:r>
              <a:rPr lang="en-US" sz="2250" dirty="0">
                <a:solidFill>
                  <a:srgbClr val="272D45"/>
                </a:solidFill>
                <a:latin typeface="Kanit Light" pitchFamily="34" charset="0"/>
                <a:ea typeface="Kanit Light" pitchFamily="34" charset="-122"/>
                <a:cs typeface="Kanit Light" pitchFamily="34" charset="-120"/>
              </a:rPr>
              <a:t>Treating Agile as a Process Instead of a Mindset</a:t>
            </a:r>
            <a:endParaRPr lang="en-US" sz="2250" dirty="0"/>
          </a:p>
        </p:txBody>
      </p:sp>
      <p:sp>
        <p:nvSpPr>
          <p:cNvPr id="5" name="Text 2"/>
          <p:cNvSpPr/>
          <p:nvPr/>
        </p:nvSpPr>
        <p:spPr>
          <a:xfrm>
            <a:off x="496119" y="1459334"/>
            <a:ext cx="4722763" cy="703362"/>
          </a:xfrm>
          <a:prstGeom prst="rect">
            <a:avLst/>
          </a:prstGeom>
          <a:noFill/>
          <a:ln/>
        </p:spPr>
        <p:txBody>
          <a:bodyPr wrap="square" lIns="0" tIns="0" rIns="0" bIns="0" rtlCol="0" anchor="t">
            <a:normAutofit/>
          </a:bodyPr>
          <a:lstStyle/>
          <a:p>
            <a:pPr marL="0" indent="0" algn="l">
              <a:lnSpc>
                <a:spcPct val="128000"/>
              </a:lnSpc>
              <a:buNone/>
            </a:pPr>
            <a:r>
              <a:rPr lang="en-US" sz="900" dirty="0">
                <a:solidFill>
                  <a:srgbClr val="2C3249"/>
                </a:solidFill>
                <a:latin typeface="Martel Sans" pitchFamily="34" charset="0"/>
                <a:ea typeface="Martel Sans" pitchFamily="34" charset="-122"/>
                <a:cs typeface="Martel Sans" pitchFamily="34" charset="-120"/>
              </a:rPr>
              <a:t>Teams adopt stand-ups, sprint boards, and user stories—yet months later, very little has truly changed. Simply following Agile practices does not create Agile thinking. Without the right mindset, Agile becomes little more than a new vocabulary layered on top of old behaviors.</a:t>
            </a:r>
            <a:endParaRPr lang="en-US" sz="900" dirty="0"/>
          </a:p>
        </p:txBody>
      </p:sp>
      <p:sp>
        <p:nvSpPr>
          <p:cNvPr id="6" name="Shape 3"/>
          <p:cNvSpPr/>
          <p:nvPr/>
        </p:nvSpPr>
        <p:spPr>
          <a:xfrm>
            <a:off x="496119" y="2281238"/>
            <a:ext cx="2308696" cy="831726"/>
          </a:xfrm>
          <a:prstGeom prst="roundRect">
            <a:avLst>
              <a:gd name="adj" fmla="val 5775"/>
            </a:avLst>
          </a:prstGeom>
          <a:solidFill>
            <a:srgbClr val="DFECE9"/>
          </a:solidFill>
          <a:ln w="4763">
            <a:solidFill>
              <a:srgbClr val="C5D2CF"/>
            </a:solidFill>
            <a:prstDash val="solid"/>
          </a:ln>
        </p:spPr>
        <p:txBody>
          <a:bodyPr/>
          <a:lstStyle/>
          <a:p>
            <a:endParaRPr lang="en-US"/>
          </a:p>
        </p:txBody>
      </p:sp>
      <p:sp>
        <p:nvSpPr>
          <p:cNvPr id="7" name="Text 4"/>
          <p:cNvSpPr/>
          <p:nvPr/>
        </p:nvSpPr>
        <p:spPr>
          <a:xfrm>
            <a:off x="615181" y="2400300"/>
            <a:ext cx="1429420" cy="178668"/>
          </a:xfrm>
          <a:prstGeom prst="rect">
            <a:avLst/>
          </a:prstGeom>
          <a:noFill/>
          <a:ln/>
        </p:spPr>
        <p:txBody>
          <a:bodyPr wrap="none" lIns="0" tIns="0" rIns="0" bIns="0" rtlCol="0" anchor="t"/>
          <a:lstStyle/>
          <a:p>
            <a:pPr marL="0" indent="0" algn="l">
              <a:lnSpc>
                <a:spcPct val="104000"/>
              </a:lnSpc>
              <a:buNone/>
            </a:pPr>
            <a:r>
              <a:rPr lang="en-US" sz="1100" dirty="0">
                <a:solidFill>
                  <a:srgbClr val="2C3249"/>
                </a:solidFill>
                <a:latin typeface="Kanit Light" pitchFamily="34" charset="0"/>
                <a:ea typeface="Kanit Light" pitchFamily="34" charset="-122"/>
                <a:cs typeface="Kanit Light" pitchFamily="34" charset="-120"/>
              </a:rPr>
              <a:t>Customer Value</a:t>
            </a:r>
            <a:endParaRPr lang="en-US" sz="1100" dirty="0"/>
          </a:p>
        </p:txBody>
      </p:sp>
      <p:sp>
        <p:nvSpPr>
          <p:cNvPr id="8" name="Text 5"/>
          <p:cNvSpPr/>
          <p:nvPr/>
        </p:nvSpPr>
        <p:spPr>
          <a:xfrm>
            <a:off x="615181" y="2642220"/>
            <a:ext cx="2070571" cy="351681"/>
          </a:xfrm>
          <a:prstGeom prst="rect">
            <a:avLst/>
          </a:prstGeom>
          <a:noFill/>
          <a:ln/>
        </p:spPr>
        <p:txBody>
          <a:bodyPr wrap="square" lIns="0" tIns="0" rIns="0" bIns="0" rtlCol="0" anchor="t">
            <a:normAutofit/>
          </a:bodyPr>
          <a:lstStyle/>
          <a:p>
            <a:pPr marL="0" indent="0" algn="l">
              <a:lnSpc>
                <a:spcPct val="128000"/>
              </a:lnSpc>
              <a:buNone/>
            </a:pPr>
            <a:r>
              <a:rPr lang="en-US" sz="900" dirty="0">
                <a:solidFill>
                  <a:srgbClr val="2C3249"/>
                </a:solidFill>
                <a:latin typeface="Martel Sans" pitchFamily="34" charset="0"/>
                <a:ea typeface="Martel Sans" pitchFamily="34" charset="-122"/>
                <a:cs typeface="Martel Sans" pitchFamily="34" charset="-120"/>
              </a:rPr>
              <a:t>Decisions are anchored to what delivers real value to the customer.</a:t>
            </a:r>
            <a:endParaRPr lang="en-US" sz="900" dirty="0"/>
          </a:p>
        </p:txBody>
      </p:sp>
      <p:sp>
        <p:nvSpPr>
          <p:cNvPr id="9" name="Shape 6"/>
          <p:cNvSpPr/>
          <p:nvPr/>
        </p:nvSpPr>
        <p:spPr>
          <a:xfrm>
            <a:off x="2910185" y="2281238"/>
            <a:ext cx="2308696" cy="831726"/>
          </a:xfrm>
          <a:prstGeom prst="roundRect">
            <a:avLst>
              <a:gd name="adj" fmla="val 5775"/>
            </a:avLst>
          </a:prstGeom>
          <a:solidFill>
            <a:srgbClr val="DFECE9"/>
          </a:solidFill>
          <a:ln w="4763">
            <a:solidFill>
              <a:srgbClr val="C5D2CF"/>
            </a:solidFill>
            <a:prstDash val="solid"/>
          </a:ln>
        </p:spPr>
        <p:txBody>
          <a:bodyPr/>
          <a:lstStyle/>
          <a:p>
            <a:endParaRPr lang="en-US"/>
          </a:p>
        </p:txBody>
      </p:sp>
      <p:sp>
        <p:nvSpPr>
          <p:cNvPr id="10" name="Text 7"/>
          <p:cNvSpPr/>
          <p:nvPr/>
        </p:nvSpPr>
        <p:spPr>
          <a:xfrm>
            <a:off x="3029248" y="2400300"/>
            <a:ext cx="1429420" cy="178668"/>
          </a:xfrm>
          <a:prstGeom prst="rect">
            <a:avLst/>
          </a:prstGeom>
          <a:noFill/>
          <a:ln/>
        </p:spPr>
        <p:txBody>
          <a:bodyPr wrap="none" lIns="0" tIns="0" rIns="0" bIns="0" rtlCol="0" anchor="t"/>
          <a:lstStyle/>
          <a:p>
            <a:pPr marL="0" indent="0" algn="l">
              <a:lnSpc>
                <a:spcPct val="104000"/>
              </a:lnSpc>
              <a:buNone/>
            </a:pPr>
            <a:r>
              <a:rPr lang="en-US" sz="1100" dirty="0">
                <a:solidFill>
                  <a:srgbClr val="2C3249"/>
                </a:solidFill>
                <a:latin typeface="Kanit Light" pitchFamily="34" charset="0"/>
                <a:ea typeface="Kanit Light" pitchFamily="34" charset="-122"/>
                <a:cs typeface="Kanit Light" pitchFamily="34" charset="-120"/>
              </a:rPr>
              <a:t>Transparency</a:t>
            </a:r>
            <a:endParaRPr lang="en-US" sz="1100" dirty="0"/>
          </a:p>
        </p:txBody>
      </p:sp>
      <p:sp>
        <p:nvSpPr>
          <p:cNvPr id="11" name="Text 8"/>
          <p:cNvSpPr/>
          <p:nvPr/>
        </p:nvSpPr>
        <p:spPr>
          <a:xfrm>
            <a:off x="3029248" y="2642220"/>
            <a:ext cx="2070571" cy="351681"/>
          </a:xfrm>
          <a:prstGeom prst="rect">
            <a:avLst/>
          </a:prstGeom>
          <a:noFill/>
          <a:ln/>
        </p:spPr>
        <p:txBody>
          <a:bodyPr wrap="square" lIns="0" tIns="0" rIns="0" bIns="0" rtlCol="0" anchor="t">
            <a:normAutofit/>
          </a:bodyPr>
          <a:lstStyle/>
          <a:p>
            <a:pPr marL="0" indent="0" algn="l">
              <a:lnSpc>
                <a:spcPct val="128000"/>
              </a:lnSpc>
              <a:buNone/>
            </a:pPr>
            <a:r>
              <a:rPr lang="en-US" sz="900" dirty="0">
                <a:solidFill>
                  <a:srgbClr val="2C3249"/>
                </a:solidFill>
                <a:latin typeface="Martel Sans" pitchFamily="34" charset="0"/>
                <a:ea typeface="Martel Sans" pitchFamily="34" charset="-122"/>
                <a:cs typeface="Martel Sans" pitchFamily="34" charset="-120"/>
              </a:rPr>
              <a:t>Teams share progress, risks, and learnings openly and honestly.</a:t>
            </a:r>
            <a:endParaRPr lang="en-US" sz="900" dirty="0"/>
          </a:p>
        </p:txBody>
      </p:sp>
      <p:sp>
        <p:nvSpPr>
          <p:cNvPr id="12" name="Shape 9"/>
          <p:cNvSpPr/>
          <p:nvPr/>
        </p:nvSpPr>
        <p:spPr>
          <a:xfrm>
            <a:off x="496119" y="3218334"/>
            <a:ext cx="2308696" cy="831726"/>
          </a:xfrm>
          <a:prstGeom prst="roundRect">
            <a:avLst>
              <a:gd name="adj" fmla="val 5775"/>
            </a:avLst>
          </a:prstGeom>
          <a:solidFill>
            <a:srgbClr val="DFECE9"/>
          </a:solidFill>
          <a:ln w="4763">
            <a:solidFill>
              <a:srgbClr val="C5D2CF"/>
            </a:solidFill>
            <a:prstDash val="solid"/>
          </a:ln>
        </p:spPr>
        <p:txBody>
          <a:bodyPr/>
          <a:lstStyle/>
          <a:p>
            <a:endParaRPr lang="en-US"/>
          </a:p>
        </p:txBody>
      </p:sp>
      <p:sp>
        <p:nvSpPr>
          <p:cNvPr id="13" name="Text 10"/>
          <p:cNvSpPr/>
          <p:nvPr/>
        </p:nvSpPr>
        <p:spPr>
          <a:xfrm>
            <a:off x="615181" y="3337396"/>
            <a:ext cx="1429420" cy="178668"/>
          </a:xfrm>
          <a:prstGeom prst="rect">
            <a:avLst/>
          </a:prstGeom>
          <a:noFill/>
          <a:ln/>
        </p:spPr>
        <p:txBody>
          <a:bodyPr wrap="none" lIns="0" tIns="0" rIns="0" bIns="0" rtlCol="0" anchor="t"/>
          <a:lstStyle/>
          <a:p>
            <a:pPr marL="0" indent="0" algn="l">
              <a:lnSpc>
                <a:spcPct val="104000"/>
              </a:lnSpc>
              <a:buNone/>
            </a:pPr>
            <a:r>
              <a:rPr lang="en-US" sz="1100" dirty="0">
                <a:solidFill>
                  <a:srgbClr val="2C3249"/>
                </a:solidFill>
                <a:latin typeface="Kanit Light" pitchFamily="34" charset="0"/>
                <a:ea typeface="Kanit Light" pitchFamily="34" charset="-122"/>
                <a:cs typeface="Kanit Light" pitchFamily="34" charset="-120"/>
              </a:rPr>
              <a:t>Continuous Learning</a:t>
            </a:r>
            <a:endParaRPr lang="en-US" sz="1100" dirty="0"/>
          </a:p>
        </p:txBody>
      </p:sp>
      <p:sp>
        <p:nvSpPr>
          <p:cNvPr id="14" name="Text 11"/>
          <p:cNvSpPr/>
          <p:nvPr/>
        </p:nvSpPr>
        <p:spPr>
          <a:xfrm>
            <a:off x="615181" y="3579316"/>
            <a:ext cx="2070571" cy="351681"/>
          </a:xfrm>
          <a:prstGeom prst="rect">
            <a:avLst/>
          </a:prstGeom>
          <a:noFill/>
          <a:ln/>
        </p:spPr>
        <p:txBody>
          <a:bodyPr wrap="square" lIns="0" tIns="0" rIns="0" bIns="0" rtlCol="0" anchor="t">
            <a:normAutofit/>
          </a:bodyPr>
          <a:lstStyle/>
          <a:p>
            <a:pPr marL="0" indent="0" algn="l">
              <a:lnSpc>
                <a:spcPct val="128000"/>
              </a:lnSpc>
              <a:buNone/>
            </a:pPr>
            <a:r>
              <a:rPr lang="en-US" sz="900" dirty="0">
                <a:solidFill>
                  <a:srgbClr val="2C3249"/>
                </a:solidFill>
                <a:latin typeface="Martel Sans" pitchFamily="34" charset="0"/>
                <a:ea typeface="Martel Sans" pitchFamily="34" charset="-122"/>
                <a:cs typeface="Martel Sans" pitchFamily="34" charset="-120"/>
              </a:rPr>
              <a:t>Experimentation, reflection, and adaptation are daily practices.</a:t>
            </a:r>
            <a:endParaRPr lang="en-US" sz="900" dirty="0"/>
          </a:p>
        </p:txBody>
      </p:sp>
      <p:sp>
        <p:nvSpPr>
          <p:cNvPr id="15" name="Shape 12"/>
          <p:cNvSpPr/>
          <p:nvPr/>
        </p:nvSpPr>
        <p:spPr>
          <a:xfrm>
            <a:off x="2910185" y="3218334"/>
            <a:ext cx="2308696" cy="831726"/>
          </a:xfrm>
          <a:prstGeom prst="roundRect">
            <a:avLst>
              <a:gd name="adj" fmla="val 5775"/>
            </a:avLst>
          </a:prstGeom>
          <a:solidFill>
            <a:srgbClr val="DFECE9"/>
          </a:solidFill>
          <a:ln w="4763">
            <a:solidFill>
              <a:srgbClr val="C5D2CF"/>
            </a:solidFill>
            <a:prstDash val="solid"/>
          </a:ln>
        </p:spPr>
        <p:txBody>
          <a:bodyPr/>
          <a:lstStyle/>
          <a:p>
            <a:endParaRPr lang="en-US"/>
          </a:p>
        </p:txBody>
      </p:sp>
      <p:sp>
        <p:nvSpPr>
          <p:cNvPr id="16" name="Text 13"/>
          <p:cNvSpPr/>
          <p:nvPr/>
        </p:nvSpPr>
        <p:spPr>
          <a:xfrm>
            <a:off x="3029248" y="3337396"/>
            <a:ext cx="1429420" cy="178668"/>
          </a:xfrm>
          <a:prstGeom prst="rect">
            <a:avLst/>
          </a:prstGeom>
          <a:noFill/>
          <a:ln/>
        </p:spPr>
        <p:txBody>
          <a:bodyPr wrap="none" lIns="0" tIns="0" rIns="0" bIns="0" rtlCol="0" anchor="t"/>
          <a:lstStyle/>
          <a:p>
            <a:pPr marL="0" indent="0" algn="l">
              <a:lnSpc>
                <a:spcPct val="104000"/>
              </a:lnSpc>
              <a:buNone/>
            </a:pPr>
            <a:r>
              <a:rPr lang="en-US" sz="1100" dirty="0">
                <a:solidFill>
                  <a:srgbClr val="2C3249"/>
                </a:solidFill>
                <a:latin typeface="Kanit Light" pitchFamily="34" charset="0"/>
                <a:ea typeface="Kanit Light" pitchFamily="34" charset="-122"/>
                <a:cs typeface="Kanit Light" pitchFamily="34" charset="-120"/>
              </a:rPr>
              <a:t>Shared Ownership</a:t>
            </a:r>
            <a:endParaRPr lang="en-US" sz="1100" dirty="0"/>
          </a:p>
        </p:txBody>
      </p:sp>
      <p:sp>
        <p:nvSpPr>
          <p:cNvPr id="17" name="Text 14"/>
          <p:cNvSpPr/>
          <p:nvPr/>
        </p:nvSpPr>
        <p:spPr>
          <a:xfrm>
            <a:off x="3029248" y="3579316"/>
            <a:ext cx="2070571" cy="351681"/>
          </a:xfrm>
          <a:prstGeom prst="rect">
            <a:avLst/>
          </a:prstGeom>
          <a:noFill/>
          <a:ln/>
        </p:spPr>
        <p:txBody>
          <a:bodyPr wrap="square" lIns="0" tIns="0" rIns="0" bIns="0" rtlCol="0" anchor="t">
            <a:normAutofit/>
          </a:bodyPr>
          <a:lstStyle/>
          <a:p>
            <a:pPr marL="0" indent="0" algn="l">
              <a:lnSpc>
                <a:spcPct val="128000"/>
              </a:lnSpc>
              <a:buNone/>
            </a:pPr>
            <a:r>
              <a:rPr lang="en-US" sz="900" dirty="0">
                <a:solidFill>
                  <a:srgbClr val="2C3249"/>
                </a:solidFill>
                <a:latin typeface="Martel Sans" pitchFamily="34" charset="0"/>
                <a:ea typeface="Martel Sans" pitchFamily="34" charset="-122"/>
                <a:cs typeface="Martel Sans" pitchFamily="34" charset="-120"/>
              </a:rPr>
              <a:t>Teams take collective responsibility for outcomes, not just tasks.</a:t>
            </a:r>
            <a:endParaRPr lang="en-US" sz="900" dirty="0"/>
          </a:p>
        </p:txBody>
      </p:sp>
      <p:sp>
        <p:nvSpPr>
          <p:cNvPr id="18" name="Shape 15"/>
          <p:cNvSpPr/>
          <p:nvPr/>
        </p:nvSpPr>
        <p:spPr>
          <a:xfrm>
            <a:off x="496119" y="4168601"/>
            <a:ext cx="4722763" cy="609079"/>
          </a:xfrm>
          <a:prstGeom prst="roundRect">
            <a:avLst>
              <a:gd name="adj" fmla="val 7886"/>
            </a:avLst>
          </a:prstGeom>
          <a:solidFill>
            <a:srgbClr val="DFECE9"/>
          </a:solidFill>
          <a:ln/>
        </p:spPr>
        <p:txBody>
          <a:bodyPr/>
          <a:lstStyle/>
          <a:p>
            <a:endParaRPr lang="en-US"/>
          </a:p>
        </p:txBody>
      </p:sp>
      <p:pic>
        <p:nvPicPr>
          <p:cNvPr id="19" name="Image 1" descr="preencoded.png"/>
          <p:cNvPicPr>
            <a:picLocks noChangeAspect="1"/>
          </p:cNvPicPr>
          <p:nvPr/>
        </p:nvPicPr>
        <p:blipFill>
          <a:blip r:embed="rId4"/>
          <a:stretch>
            <a:fillRect/>
          </a:stretch>
        </p:blipFill>
        <p:spPr>
          <a:xfrm>
            <a:off x="610419" y="4325764"/>
            <a:ext cx="142875" cy="114300"/>
          </a:xfrm>
          <a:prstGeom prst="rect">
            <a:avLst/>
          </a:prstGeom>
        </p:spPr>
      </p:pic>
      <p:sp>
        <p:nvSpPr>
          <p:cNvPr id="20" name="Text 16"/>
          <p:cNvSpPr/>
          <p:nvPr/>
        </p:nvSpPr>
        <p:spPr>
          <a:xfrm>
            <a:off x="867594" y="4302547"/>
            <a:ext cx="4236988" cy="351681"/>
          </a:xfrm>
          <a:prstGeom prst="rect">
            <a:avLst/>
          </a:prstGeom>
          <a:noFill/>
          <a:ln/>
        </p:spPr>
        <p:txBody>
          <a:bodyPr wrap="square" lIns="0" tIns="0" rIns="0" bIns="0" rtlCol="0" anchor="t">
            <a:normAutofit/>
          </a:bodyPr>
          <a:lstStyle/>
          <a:p>
            <a:pPr marL="0" indent="0" algn="l">
              <a:lnSpc>
                <a:spcPct val="128000"/>
              </a:lnSpc>
              <a:buNone/>
            </a:pPr>
            <a:r>
              <a:rPr lang="en-US" sz="900" dirty="0">
                <a:solidFill>
                  <a:srgbClr val="000000"/>
                </a:solidFill>
                <a:latin typeface="Martel Sans" pitchFamily="34" charset="0"/>
                <a:ea typeface="Martel Sans" pitchFamily="34" charset="-122"/>
                <a:cs typeface="Martel Sans" pitchFamily="34" charset="-120"/>
              </a:rPr>
              <a:t>Agile Coaches continually reinforce the "why" behind practices—helping teams and leaders understand that ceremonies are tools, not the destination.</a:t>
            </a:r>
            <a:endParaRPr lang="en-US" sz="9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496119" y="423478"/>
            <a:ext cx="2007766" cy="193849"/>
          </a:xfrm>
          <a:prstGeom prst="rect">
            <a:avLst/>
          </a:prstGeom>
          <a:noFill/>
          <a:ln/>
        </p:spPr>
        <p:txBody>
          <a:bodyPr wrap="none" lIns="0" tIns="0" rIns="0" bIns="0" rtlCol="0" anchor="t"/>
          <a:lstStyle/>
          <a:p>
            <a:pPr marL="0" indent="0" algn="l">
              <a:lnSpc>
                <a:spcPct val="104000"/>
              </a:lnSpc>
              <a:buNone/>
            </a:pPr>
            <a:r>
              <a:rPr lang="en-US" sz="1200" dirty="0">
                <a:solidFill>
                  <a:srgbClr val="272D45"/>
                </a:solidFill>
                <a:latin typeface="Kanit Light" pitchFamily="34" charset="0"/>
                <a:ea typeface="Kanit Light" pitchFamily="34" charset="-122"/>
                <a:cs typeface="Kanit Light" pitchFamily="34" charset="-120"/>
              </a:rPr>
              <a:t>Mistake #2</a:t>
            </a:r>
            <a:endParaRPr lang="en-US" sz="1200" dirty="0"/>
          </a:p>
        </p:txBody>
      </p:sp>
      <p:sp>
        <p:nvSpPr>
          <p:cNvPr id="3" name="Text 1"/>
          <p:cNvSpPr/>
          <p:nvPr/>
        </p:nvSpPr>
        <p:spPr>
          <a:xfrm>
            <a:off x="496119" y="666887"/>
            <a:ext cx="4594101" cy="387548"/>
          </a:xfrm>
          <a:prstGeom prst="rect">
            <a:avLst/>
          </a:prstGeom>
          <a:noFill/>
          <a:ln/>
        </p:spPr>
        <p:txBody>
          <a:bodyPr wrap="none" lIns="0" tIns="0" rIns="0" bIns="0" rtlCol="0" anchor="t"/>
          <a:lstStyle/>
          <a:p>
            <a:pPr marL="0" indent="0" algn="l">
              <a:lnSpc>
                <a:spcPct val="104000"/>
              </a:lnSpc>
              <a:buNone/>
            </a:pPr>
            <a:r>
              <a:rPr lang="en-US" sz="2400" dirty="0">
                <a:solidFill>
                  <a:srgbClr val="272D45"/>
                </a:solidFill>
                <a:latin typeface="Kanit Light" pitchFamily="34" charset="0"/>
                <a:ea typeface="Kanit Light" pitchFamily="34" charset="-122"/>
                <a:cs typeface="Kanit Light" pitchFamily="34" charset="-120"/>
              </a:rPr>
              <a:t>Lack of Executive Sponsorship</a:t>
            </a:r>
            <a:endParaRPr lang="en-US" sz="2400" dirty="0"/>
          </a:p>
        </p:txBody>
      </p:sp>
      <p:sp>
        <p:nvSpPr>
          <p:cNvPr id="4" name="Text 2"/>
          <p:cNvSpPr/>
          <p:nvPr/>
        </p:nvSpPr>
        <p:spPr>
          <a:xfrm>
            <a:off x="496119" y="1240470"/>
            <a:ext cx="8151763" cy="595387"/>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C3249"/>
                </a:solidFill>
                <a:latin typeface="Martel Sans" pitchFamily="34" charset="0"/>
                <a:ea typeface="Martel Sans" pitchFamily="34" charset="-122"/>
                <a:cs typeface="Martel Sans" pitchFamily="34" charset="-120"/>
              </a:rPr>
              <a:t>Active leadership engagement is one of the strongest predictors of transformation success. When executives delegate Agile to the technology department while continuing to operate through command-and-control structures, teams quickly recognize the disconnect—and momentum disappears.</a:t>
            </a:r>
            <a:endParaRPr lang="en-US" sz="950" dirty="0"/>
          </a:p>
        </p:txBody>
      </p:sp>
      <p:pic>
        <p:nvPicPr>
          <p:cNvPr id="5"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96119" y="1975383"/>
            <a:ext cx="310083" cy="310083"/>
          </a:xfrm>
          <a:prstGeom prst="rect">
            <a:avLst/>
          </a:prstGeom>
        </p:spPr>
      </p:pic>
      <p:sp>
        <p:nvSpPr>
          <p:cNvPr id="6" name="Text 3"/>
          <p:cNvSpPr/>
          <p:nvPr/>
        </p:nvSpPr>
        <p:spPr>
          <a:xfrm>
            <a:off x="496119" y="2440471"/>
            <a:ext cx="1550566" cy="193849"/>
          </a:xfrm>
          <a:prstGeom prst="rect">
            <a:avLst/>
          </a:prstGeom>
          <a:noFill/>
          <a:ln/>
        </p:spPr>
        <p:txBody>
          <a:bodyPr wrap="none" lIns="0" tIns="0" rIns="0" bIns="0" rtlCol="0" anchor="t"/>
          <a:lstStyle/>
          <a:p>
            <a:pPr marL="0" indent="0" algn="l">
              <a:lnSpc>
                <a:spcPct val="104000"/>
              </a:lnSpc>
              <a:buNone/>
            </a:pPr>
            <a:r>
              <a:rPr lang="en-US" sz="1200" dirty="0">
                <a:solidFill>
                  <a:srgbClr val="2C3249"/>
                </a:solidFill>
                <a:latin typeface="Kanit Light" pitchFamily="34" charset="0"/>
                <a:ea typeface="Kanit Light" pitchFamily="34" charset="-122"/>
                <a:cs typeface="Kanit Light" pitchFamily="34" charset="-120"/>
              </a:rPr>
              <a:t>The Danger Signal</a:t>
            </a:r>
            <a:endParaRPr lang="en-US" sz="1200" dirty="0"/>
          </a:p>
        </p:txBody>
      </p:sp>
      <p:sp>
        <p:nvSpPr>
          <p:cNvPr id="7" name="Text 4"/>
          <p:cNvSpPr/>
          <p:nvPr/>
        </p:nvSpPr>
        <p:spPr>
          <a:xfrm>
            <a:off x="496119" y="2708734"/>
            <a:ext cx="2613868" cy="992312"/>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C3249"/>
                </a:solidFill>
                <a:latin typeface="Martel Sans" pitchFamily="34" charset="0"/>
                <a:ea typeface="Martel Sans" pitchFamily="34" charset="-122"/>
                <a:cs typeface="Martel Sans" pitchFamily="34" charset="-120"/>
              </a:rPr>
              <a:t>Teams are told to be empowered, yet every decision still requires executive approval. Trust erodes. Innovation slows. The transformation stalls before it gains traction.</a:t>
            </a:r>
            <a:endParaRPr lang="en-US" sz="950" dirty="0"/>
          </a:p>
        </p:txBody>
      </p:sp>
      <p:pic>
        <p:nvPicPr>
          <p:cNvPr id="8"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264991" y="1975383"/>
            <a:ext cx="310083" cy="310083"/>
          </a:xfrm>
          <a:prstGeom prst="rect">
            <a:avLst/>
          </a:prstGeom>
        </p:spPr>
      </p:pic>
      <p:sp>
        <p:nvSpPr>
          <p:cNvPr id="9" name="Text 5"/>
          <p:cNvSpPr/>
          <p:nvPr/>
        </p:nvSpPr>
        <p:spPr>
          <a:xfrm>
            <a:off x="3264991" y="2440471"/>
            <a:ext cx="1550566" cy="193849"/>
          </a:xfrm>
          <a:prstGeom prst="rect">
            <a:avLst/>
          </a:prstGeom>
          <a:noFill/>
          <a:ln/>
        </p:spPr>
        <p:txBody>
          <a:bodyPr wrap="none" lIns="0" tIns="0" rIns="0" bIns="0" rtlCol="0" anchor="t"/>
          <a:lstStyle/>
          <a:p>
            <a:pPr marL="0" indent="0" algn="l">
              <a:lnSpc>
                <a:spcPct val="104000"/>
              </a:lnSpc>
              <a:buNone/>
            </a:pPr>
            <a:r>
              <a:rPr lang="en-US" sz="1200" dirty="0">
                <a:solidFill>
                  <a:srgbClr val="2C3249"/>
                </a:solidFill>
                <a:latin typeface="Kanit Light" pitchFamily="34" charset="0"/>
                <a:ea typeface="Kanit Light" pitchFamily="34" charset="-122"/>
                <a:cs typeface="Kanit Light" pitchFamily="34" charset="-120"/>
              </a:rPr>
              <a:t>How Coaches Help</a:t>
            </a:r>
            <a:endParaRPr lang="en-US" sz="1200" dirty="0"/>
          </a:p>
        </p:txBody>
      </p:sp>
      <p:sp>
        <p:nvSpPr>
          <p:cNvPr id="10" name="Text 6"/>
          <p:cNvSpPr/>
          <p:nvPr/>
        </p:nvSpPr>
        <p:spPr>
          <a:xfrm>
            <a:off x="3264991" y="2708734"/>
            <a:ext cx="2613943" cy="992312"/>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C3249"/>
                </a:solidFill>
                <a:latin typeface="Martel Sans" pitchFamily="34" charset="0"/>
                <a:ea typeface="Martel Sans" pitchFamily="34" charset="-122"/>
                <a:cs typeface="Martel Sans" pitchFamily="34" charset="-120"/>
              </a:rPr>
              <a:t>Agile Coaches work with executives to align leadership behaviors with Agile values, establish realistic goals, remove impediments, and model servant leadership alongside their teams.</a:t>
            </a:r>
            <a:endParaRPr lang="en-US" sz="950" dirty="0"/>
          </a:p>
        </p:txBody>
      </p:sp>
      <p:pic>
        <p:nvPicPr>
          <p:cNvPr id="11"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33939" y="1975383"/>
            <a:ext cx="310083" cy="310083"/>
          </a:xfrm>
          <a:prstGeom prst="rect">
            <a:avLst/>
          </a:prstGeom>
        </p:spPr>
      </p:pic>
      <p:sp>
        <p:nvSpPr>
          <p:cNvPr id="12" name="Text 7"/>
          <p:cNvSpPr/>
          <p:nvPr/>
        </p:nvSpPr>
        <p:spPr>
          <a:xfrm>
            <a:off x="6033939" y="2440471"/>
            <a:ext cx="1550566" cy="193849"/>
          </a:xfrm>
          <a:prstGeom prst="rect">
            <a:avLst/>
          </a:prstGeom>
          <a:noFill/>
          <a:ln/>
        </p:spPr>
        <p:txBody>
          <a:bodyPr wrap="none" lIns="0" tIns="0" rIns="0" bIns="0" rtlCol="0" anchor="t"/>
          <a:lstStyle/>
          <a:p>
            <a:pPr marL="0" indent="0" algn="l">
              <a:lnSpc>
                <a:spcPct val="104000"/>
              </a:lnSpc>
              <a:buNone/>
            </a:pPr>
            <a:r>
              <a:rPr lang="en-US" sz="1200" dirty="0">
                <a:solidFill>
                  <a:srgbClr val="2C3249"/>
                </a:solidFill>
                <a:latin typeface="Kanit Light" pitchFamily="34" charset="0"/>
                <a:ea typeface="Kanit Light" pitchFamily="34" charset="-122"/>
                <a:cs typeface="Kanit Light" pitchFamily="34" charset="-120"/>
              </a:rPr>
              <a:t>The Core Principle</a:t>
            </a:r>
            <a:endParaRPr lang="en-US" sz="1200" dirty="0"/>
          </a:p>
        </p:txBody>
      </p:sp>
      <p:sp>
        <p:nvSpPr>
          <p:cNvPr id="13" name="Text 8"/>
          <p:cNvSpPr/>
          <p:nvPr/>
        </p:nvSpPr>
        <p:spPr>
          <a:xfrm>
            <a:off x="6033939" y="2708734"/>
            <a:ext cx="2613943" cy="793849"/>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C3249"/>
                </a:solidFill>
                <a:latin typeface="Martel Sans" pitchFamily="34" charset="0"/>
                <a:ea typeface="Martel Sans" pitchFamily="34" charset="-122"/>
                <a:cs typeface="Martel Sans" pitchFamily="34" charset="-120"/>
              </a:rPr>
              <a:t>Transformation succeeds when leaders change alongside their teams—not when they simply mandate change from a distance.</a:t>
            </a:r>
            <a:endParaRPr lang="en-US" sz="9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496119" y="559239"/>
            <a:ext cx="2007766" cy="193849"/>
          </a:xfrm>
          <a:prstGeom prst="rect">
            <a:avLst/>
          </a:prstGeom>
          <a:noFill/>
          <a:ln/>
        </p:spPr>
        <p:txBody>
          <a:bodyPr wrap="none" lIns="0" tIns="0" rIns="0" bIns="0" rtlCol="0" anchor="t"/>
          <a:lstStyle/>
          <a:p>
            <a:pPr marL="0" indent="0" algn="l">
              <a:lnSpc>
                <a:spcPct val="104000"/>
              </a:lnSpc>
              <a:buNone/>
            </a:pPr>
            <a:r>
              <a:rPr lang="en-US" sz="1200" dirty="0">
                <a:solidFill>
                  <a:srgbClr val="272D45"/>
                </a:solidFill>
                <a:latin typeface="Kanit Light" pitchFamily="34" charset="0"/>
                <a:ea typeface="Kanit Light" pitchFamily="34" charset="-122"/>
                <a:cs typeface="Kanit Light" pitchFamily="34" charset="-120"/>
              </a:rPr>
              <a:t>Mistake #3</a:t>
            </a:r>
            <a:endParaRPr lang="en-US" sz="1200" dirty="0"/>
          </a:p>
        </p:txBody>
      </p:sp>
      <p:sp>
        <p:nvSpPr>
          <p:cNvPr id="3" name="Text 1"/>
          <p:cNvSpPr/>
          <p:nvPr/>
        </p:nvSpPr>
        <p:spPr>
          <a:xfrm>
            <a:off x="496119" y="802648"/>
            <a:ext cx="5890245" cy="387548"/>
          </a:xfrm>
          <a:prstGeom prst="rect">
            <a:avLst/>
          </a:prstGeom>
          <a:noFill/>
          <a:ln/>
        </p:spPr>
        <p:txBody>
          <a:bodyPr wrap="none" lIns="0" tIns="0" rIns="0" bIns="0" rtlCol="0" anchor="t"/>
          <a:lstStyle/>
          <a:p>
            <a:pPr marL="0" indent="0" algn="l">
              <a:lnSpc>
                <a:spcPct val="104000"/>
              </a:lnSpc>
              <a:buNone/>
            </a:pPr>
            <a:r>
              <a:rPr lang="en-US" sz="2400" dirty="0">
                <a:solidFill>
                  <a:srgbClr val="272D45"/>
                </a:solidFill>
                <a:latin typeface="Kanit Light" pitchFamily="34" charset="0"/>
                <a:ea typeface="Kanit Light" pitchFamily="34" charset="-122"/>
                <a:cs typeface="Kanit Light" pitchFamily="34" charset="-120"/>
              </a:rPr>
              <a:t>Measuring Activity Instead of Outcomes</a:t>
            </a:r>
            <a:endParaRPr lang="en-US" sz="2400" dirty="0"/>
          </a:p>
        </p:txBody>
      </p:sp>
      <p:sp>
        <p:nvSpPr>
          <p:cNvPr id="4" name="Text 2"/>
          <p:cNvSpPr/>
          <p:nvPr/>
        </p:nvSpPr>
        <p:spPr>
          <a:xfrm>
            <a:off x="496119" y="1500205"/>
            <a:ext cx="2380655" cy="193849"/>
          </a:xfrm>
          <a:prstGeom prst="rect">
            <a:avLst/>
          </a:prstGeom>
          <a:noFill/>
          <a:ln/>
        </p:spPr>
        <p:txBody>
          <a:bodyPr wrap="none" lIns="0" tIns="0" rIns="0" bIns="0" rtlCol="0" anchor="t"/>
          <a:lstStyle/>
          <a:p>
            <a:pPr marL="0" indent="0" algn="l">
              <a:lnSpc>
                <a:spcPct val="104000"/>
              </a:lnSpc>
              <a:buNone/>
            </a:pPr>
            <a:r>
              <a:rPr lang="en-US" sz="1200" dirty="0">
                <a:solidFill>
                  <a:srgbClr val="272D45"/>
                </a:solidFill>
                <a:latin typeface="Kanit Light" pitchFamily="34" charset="0"/>
                <a:ea typeface="Kanit Light" pitchFamily="34" charset="-122"/>
                <a:cs typeface="Kanit Light" pitchFamily="34" charset="-120"/>
              </a:rPr>
              <a:t>Metrics That Feel Productive</a:t>
            </a:r>
            <a:endParaRPr lang="en-US" sz="1200" dirty="0"/>
          </a:p>
        </p:txBody>
      </p:sp>
      <p:sp>
        <p:nvSpPr>
          <p:cNvPr id="5" name="Text 3"/>
          <p:cNvSpPr/>
          <p:nvPr/>
        </p:nvSpPr>
        <p:spPr>
          <a:xfrm>
            <a:off x="496119" y="1818027"/>
            <a:ext cx="3924598" cy="682154"/>
          </a:xfrm>
          <a:prstGeom prst="rect">
            <a:avLst/>
          </a:prstGeom>
          <a:noFill/>
          <a:ln/>
        </p:spPr>
        <p:txBody>
          <a:bodyPr wrap="square" lIns="0" tIns="0" rIns="0" bIns="0" rtlCol="0" anchor="t">
            <a:normAutofit/>
          </a:bodyPr>
          <a:lstStyle/>
          <a:p>
            <a:pPr marL="193040" indent="-193040" algn="l">
              <a:lnSpc>
                <a:spcPct val="133000"/>
              </a:lnSpc>
              <a:buSzPct val="100000"/>
              <a:buChar char="•"/>
            </a:pPr>
            <a:r>
              <a:rPr lang="en-US" sz="950" dirty="0">
                <a:solidFill>
                  <a:srgbClr val="2C3249"/>
                </a:solidFill>
                <a:latin typeface="Martel Sans" pitchFamily="34" charset="0"/>
                <a:ea typeface="Martel Sans" pitchFamily="34" charset="-122"/>
                <a:cs typeface="Martel Sans" pitchFamily="34" charset="-120"/>
              </a:rPr>
              <a:t>Story points completed per sprint</a:t>
            </a:r>
            <a:endParaRPr lang="en-US" sz="950" dirty="0"/>
          </a:p>
          <a:p>
            <a:pPr marL="193040" indent="-193040" algn="l">
              <a:lnSpc>
                <a:spcPct val="133000"/>
              </a:lnSpc>
              <a:buSzPct val="100000"/>
              <a:buChar char="•"/>
            </a:pPr>
            <a:r>
              <a:rPr lang="en-US" sz="950" dirty="0">
                <a:solidFill>
                  <a:srgbClr val="2C3249"/>
                </a:solidFill>
                <a:latin typeface="Martel Sans" pitchFamily="34" charset="0"/>
                <a:ea typeface="Martel Sans" pitchFamily="34" charset="-122"/>
                <a:cs typeface="Martel Sans" pitchFamily="34" charset="-120"/>
              </a:rPr>
              <a:t>Sprint velocity trends</a:t>
            </a:r>
            <a:endParaRPr lang="en-US" sz="950" dirty="0"/>
          </a:p>
          <a:p>
            <a:pPr marL="193040" indent="-193040" algn="l">
              <a:lnSpc>
                <a:spcPct val="133000"/>
              </a:lnSpc>
              <a:buSzPct val="100000"/>
              <a:buChar char="•"/>
            </a:pPr>
            <a:r>
              <a:rPr lang="en-US" sz="950" dirty="0">
                <a:solidFill>
                  <a:srgbClr val="2C3249"/>
                </a:solidFill>
                <a:latin typeface="Martel Sans" pitchFamily="34" charset="0"/>
                <a:ea typeface="Martel Sans" pitchFamily="34" charset="-122"/>
                <a:cs typeface="Martel Sans" pitchFamily="34" charset="-120"/>
              </a:rPr>
              <a:t>Number of ceremonies conducted</a:t>
            </a:r>
            <a:endParaRPr lang="en-US" sz="950" dirty="0"/>
          </a:p>
        </p:txBody>
      </p:sp>
      <p:sp>
        <p:nvSpPr>
          <p:cNvPr id="6" name="Text 4"/>
          <p:cNvSpPr/>
          <p:nvPr/>
        </p:nvSpPr>
        <p:spPr>
          <a:xfrm>
            <a:off x="496119" y="2611802"/>
            <a:ext cx="3924598"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C3249"/>
                </a:solidFill>
                <a:latin typeface="Martel Sans" pitchFamily="34" charset="0"/>
                <a:ea typeface="Martel Sans" pitchFamily="34" charset="-122"/>
                <a:cs typeface="Martel Sans" pitchFamily="34" charset="-120"/>
              </a:rPr>
              <a:t>These metrics are easy to track—but they say very little about whether the business is actually succeeding.</a:t>
            </a:r>
            <a:endParaRPr lang="en-US" sz="950" dirty="0"/>
          </a:p>
        </p:txBody>
      </p:sp>
      <p:sp>
        <p:nvSpPr>
          <p:cNvPr id="7" name="Shape 5"/>
          <p:cNvSpPr/>
          <p:nvPr/>
        </p:nvSpPr>
        <p:spPr>
          <a:xfrm>
            <a:off x="4638749" y="1376231"/>
            <a:ext cx="4103191" cy="1744117"/>
          </a:xfrm>
          <a:prstGeom prst="roundRect">
            <a:avLst>
              <a:gd name="adj" fmla="val 5121"/>
            </a:avLst>
          </a:prstGeom>
          <a:solidFill>
            <a:srgbClr val="437066"/>
          </a:solidFill>
          <a:ln/>
        </p:spPr>
        <p:txBody>
          <a:bodyPr/>
          <a:lstStyle/>
          <a:p>
            <a:endParaRPr lang="en-US"/>
          </a:p>
        </p:txBody>
      </p:sp>
      <p:sp>
        <p:nvSpPr>
          <p:cNvPr id="8" name="Text 6"/>
          <p:cNvSpPr/>
          <p:nvPr/>
        </p:nvSpPr>
        <p:spPr>
          <a:xfrm>
            <a:off x="4762723" y="1500205"/>
            <a:ext cx="2368004" cy="193849"/>
          </a:xfrm>
          <a:prstGeom prst="rect">
            <a:avLst/>
          </a:prstGeom>
          <a:noFill/>
          <a:ln/>
        </p:spPr>
        <p:txBody>
          <a:bodyPr wrap="none" lIns="0" tIns="0" rIns="0" bIns="0" rtlCol="0" anchor="t"/>
          <a:lstStyle/>
          <a:p>
            <a:pPr marL="0" indent="0" algn="l">
              <a:lnSpc>
                <a:spcPct val="104000"/>
              </a:lnSpc>
              <a:buNone/>
            </a:pPr>
            <a:r>
              <a:rPr lang="en-US" sz="1200" dirty="0">
                <a:solidFill>
                  <a:srgbClr val="FFFFFF"/>
                </a:solidFill>
                <a:latin typeface="Kanit Light" pitchFamily="34" charset="0"/>
                <a:ea typeface="Kanit Light" pitchFamily="34" charset="-122"/>
                <a:cs typeface="Kanit Light" pitchFamily="34" charset="-120"/>
              </a:rPr>
              <a:t>Metrics That Actually Matter</a:t>
            </a:r>
            <a:endParaRPr lang="en-US" sz="1200" dirty="0"/>
          </a:p>
        </p:txBody>
      </p:sp>
      <p:sp>
        <p:nvSpPr>
          <p:cNvPr id="9" name="Text 7"/>
          <p:cNvSpPr/>
          <p:nvPr/>
        </p:nvSpPr>
        <p:spPr>
          <a:xfrm>
            <a:off x="4762723" y="1818027"/>
            <a:ext cx="3855244" cy="1165845"/>
          </a:xfrm>
          <a:prstGeom prst="rect">
            <a:avLst/>
          </a:prstGeom>
          <a:noFill/>
          <a:ln/>
        </p:spPr>
        <p:txBody>
          <a:bodyPr wrap="square" lIns="0" tIns="0" rIns="0" bIns="0" rtlCol="0" anchor="t">
            <a:normAutofit/>
          </a:bodyPr>
          <a:lstStyle/>
          <a:p>
            <a:pPr marL="193040" indent="-193040" algn="l">
              <a:lnSpc>
                <a:spcPct val="133000"/>
              </a:lnSpc>
              <a:buSzPct val="100000"/>
              <a:buChar char="•"/>
            </a:pPr>
            <a:r>
              <a:rPr lang="en-US" sz="950" dirty="0">
                <a:solidFill>
                  <a:srgbClr val="FFFFFF"/>
                </a:solidFill>
                <a:latin typeface="Martel Sans" pitchFamily="34" charset="0"/>
                <a:ea typeface="Martel Sans" pitchFamily="34" charset="-122"/>
                <a:cs typeface="Martel Sans" pitchFamily="34" charset="-120"/>
              </a:rPr>
              <a:t>Are customers measurably happier?</a:t>
            </a:r>
            <a:endParaRPr lang="en-US" sz="950" dirty="0"/>
          </a:p>
          <a:p>
            <a:pPr marL="193040" indent="-193040" algn="l">
              <a:lnSpc>
                <a:spcPct val="133000"/>
              </a:lnSpc>
              <a:buSzPct val="100000"/>
              <a:buChar char="•"/>
            </a:pPr>
            <a:r>
              <a:rPr lang="en-US" sz="950" dirty="0">
                <a:solidFill>
                  <a:srgbClr val="FFFFFF"/>
                </a:solidFill>
                <a:latin typeface="Martel Sans" pitchFamily="34" charset="0"/>
                <a:ea typeface="Martel Sans" pitchFamily="34" charset="-122"/>
                <a:cs typeface="Martel Sans" pitchFamily="34" charset="-120"/>
              </a:rPr>
              <a:t>Are releases becoming more predictable?</a:t>
            </a:r>
            <a:endParaRPr lang="en-US" sz="950" dirty="0"/>
          </a:p>
          <a:p>
            <a:pPr marL="193040" indent="-193040" algn="l">
              <a:lnSpc>
                <a:spcPct val="133000"/>
              </a:lnSpc>
              <a:buSzPct val="100000"/>
              <a:buChar char="•"/>
            </a:pPr>
            <a:r>
              <a:rPr lang="en-US" sz="950" dirty="0">
                <a:solidFill>
                  <a:srgbClr val="FFFFFF"/>
                </a:solidFill>
                <a:latin typeface="Martel Sans" pitchFamily="34" charset="0"/>
                <a:ea typeface="Martel Sans" pitchFamily="34" charset="-122"/>
                <a:cs typeface="Martel Sans" pitchFamily="34" charset="-120"/>
              </a:rPr>
              <a:t>Is quality and defect rate improving?</a:t>
            </a:r>
            <a:endParaRPr lang="en-US" sz="950" dirty="0"/>
          </a:p>
          <a:p>
            <a:pPr marL="193040" indent="-193040" algn="l">
              <a:lnSpc>
                <a:spcPct val="133000"/>
              </a:lnSpc>
              <a:buSzPct val="100000"/>
              <a:buChar char="•"/>
            </a:pPr>
            <a:r>
              <a:rPr lang="en-US" sz="950" dirty="0">
                <a:solidFill>
                  <a:srgbClr val="FFFFFF"/>
                </a:solidFill>
                <a:latin typeface="Martel Sans" pitchFamily="34" charset="0"/>
                <a:ea typeface="Martel Sans" pitchFamily="34" charset="-122"/>
                <a:cs typeface="Martel Sans" pitchFamily="34" charset="-120"/>
              </a:rPr>
              <a:t>Is time-to-market decreasing?</a:t>
            </a:r>
            <a:endParaRPr lang="en-US" sz="950" dirty="0"/>
          </a:p>
          <a:p>
            <a:pPr marL="193040" indent="-193040" algn="l">
              <a:lnSpc>
                <a:spcPct val="133000"/>
              </a:lnSpc>
              <a:buSzPct val="100000"/>
              <a:buChar char="•"/>
            </a:pPr>
            <a:r>
              <a:rPr lang="en-US" sz="950" dirty="0">
                <a:solidFill>
                  <a:srgbClr val="FFFFFF"/>
                </a:solidFill>
                <a:latin typeface="Martel Sans" pitchFamily="34" charset="0"/>
                <a:ea typeface="Martel Sans" pitchFamily="34" charset="-122"/>
                <a:cs typeface="Martel Sans" pitchFamily="34" charset="-120"/>
              </a:rPr>
              <a:t>Are teams collaborating more effectively?</a:t>
            </a:r>
            <a:endParaRPr lang="en-US" sz="950" dirty="0"/>
          </a:p>
        </p:txBody>
      </p:sp>
      <p:sp>
        <p:nvSpPr>
          <p:cNvPr id="10" name="Text 8"/>
          <p:cNvSpPr/>
          <p:nvPr/>
        </p:nvSpPr>
        <p:spPr>
          <a:xfrm>
            <a:off x="496119" y="3259874"/>
            <a:ext cx="8151763"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C3249"/>
                </a:solidFill>
                <a:latin typeface="Martel Sans" pitchFamily="34" charset="0"/>
                <a:ea typeface="Martel Sans" pitchFamily="34" charset="-122"/>
                <a:cs typeface="Martel Sans" pitchFamily="34" charset="-120"/>
              </a:rPr>
              <a:t>Experienced Agile Coaches help organizations build outcome-focused dashboards that connect delivery metrics with real business results—enabling leadership to make more informed strategic decisions.</a:t>
            </a:r>
            <a:endParaRPr lang="en-US" sz="9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715000" y="0"/>
            <a:ext cx="3429000" cy="5143500"/>
          </a:xfrm>
          <a:prstGeom prst="rect">
            <a:avLst/>
          </a:prstGeom>
        </p:spPr>
      </p:pic>
      <p:sp>
        <p:nvSpPr>
          <p:cNvPr id="3" name="Text 0"/>
          <p:cNvSpPr/>
          <p:nvPr/>
        </p:nvSpPr>
        <p:spPr>
          <a:xfrm>
            <a:off x="496119" y="437480"/>
            <a:ext cx="1886620" cy="178668"/>
          </a:xfrm>
          <a:prstGeom prst="rect">
            <a:avLst/>
          </a:prstGeom>
          <a:noFill/>
          <a:ln/>
        </p:spPr>
        <p:txBody>
          <a:bodyPr wrap="none" lIns="0" tIns="0" rIns="0" bIns="0" rtlCol="0" anchor="t"/>
          <a:lstStyle/>
          <a:p>
            <a:pPr marL="0" indent="0" algn="l">
              <a:lnSpc>
                <a:spcPct val="104000"/>
              </a:lnSpc>
              <a:buNone/>
            </a:pPr>
            <a:r>
              <a:rPr lang="en-US" sz="1100" dirty="0">
                <a:solidFill>
                  <a:srgbClr val="272D45"/>
                </a:solidFill>
                <a:latin typeface="Kanit Light" pitchFamily="34" charset="0"/>
                <a:ea typeface="Kanit Light" pitchFamily="34" charset="-122"/>
                <a:cs typeface="Kanit Light" pitchFamily="34" charset="-120"/>
              </a:rPr>
              <a:t>Mistake #4</a:t>
            </a:r>
            <a:endParaRPr lang="en-US" sz="1100" dirty="0"/>
          </a:p>
        </p:txBody>
      </p:sp>
      <p:sp>
        <p:nvSpPr>
          <p:cNvPr id="4" name="Text 1"/>
          <p:cNvSpPr/>
          <p:nvPr/>
        </p:nvSpPr>
        <p:spPr>
          <a:xfrm>
            <a:off x="496119" y="658267"/>
            <a:ext cx="5116488" cy="357336"/>
          </a:xfrm>
          <a:prstGeom prst="rect">
            <a:avLst/>
          </a:prstGeom>
          <a:noFill/>
          <a:ln/>
        </p:spPr>
        <p:txBody>
          <a:bodyPr wrap="none" lIns="0" tIns="0" rIns="0" bIns="0" rtlCol="0" anchor="t"/>
          <a:lstStyle/>
          <a:p>
            <a:pPr marL="0" indent="0" algn="l">
              <a:lnSpc>
                <a:spcPct val="104000"/>
              </a:lnSpc>
              <a:buNone/>
            </a:pPr>
            <a:r>
              <a:rPr lang="en-US" sz="2250" dirty="0">
                <a:solidFill>
                  <a:srgbClr val="272D45"/>
                </a:solidFill>
                <a:latin typeface="Kanit Light" pitchFamily="34" charset="0"/>
                <a:ea typeface="Kanit Light" pitchFamily="34" charset="-122"/>
                <a:cs typeface="Kanit Light" pitchFamily="34" charset="-120"/>
              </a:rPr>
              <a:t>Ignoring Organizational Impediments</a:t>
            </a:r>
            <a:endParaRPr lang="en-US" sz="2250" dirty="0"/>
          </a:p>
        </p:txBody>
      </p:sp>
      <p:sp>
        <p:nvSpPr>
          <p:cNvPr id="5" name="Text 2"/>
          <p:cNvSpPr/>
          <p:nvPr/>
        </p:nvSpPr>
        <p:spPr>
          <a:xfrm>
            <a:off x="496119" y="1173733"/>
            <a:ext cx="4722763" cy="703362"/>
          </a:xfrm>
          <a:prstGeom prst="rect">
            <a:avLst/>
          </a:prstGeom>
          <a:noFill/>
          <a:ln/>
        </p:spPr>
        <p:txBody>
          <a:bodyPr wrap="square" lIns="0" tIns="0" rIns="0" bIns="0" rtlCol="0" anchor="t">
            <a:normAutofit/>
          </a:bodyPr>
          <a:lstStyle/>
          <a:p>
            <a:pPr marL="0" indent="0" algn="l">
              <a:lnSpc>
                <a:spcPct val="128000"/>
              </a:lnSpc>
              <a:buNone/>
            </a:pPr>
            <a:r>
              <a:rPr lang="en-US" sz="900" dirty="0">
                <a:solidFill>
                  <a:srgbClr val="2C3249"/>
                </a:solidFill>
                <a:latin typeface="Martel Sans" pitchFamily="34" charset="0"/>
                <a:ea typeface="Martel Sans" pitchFamily="34" charset="-122"/>
                <a:cs typeface="Martel Sans" pitchFamily="34" charset="-120"/>
              </a:rPr>
              <a:t>Many transformations focus heavily on coaching individual teams while leaving systemic organizational barriers completely untouched. No amount of Scrum training can overcome organizational systems that actively prevent teams from working effectively.</a:t>
            </a:r>
            <a:endParaRPr lang="en-US" sz="900" dirty="0"/>
          </a:p>
        </p:txBody>
      </p:sp>
      <p:sp>
        <p:nvSpPr>
          <p:cNvPr id="6" name="Shape 3"/>
          <p:cNvSpPr/>
          <p:nvPr/>
        </p:nvSpPr>
        <p:spPr>
          <a:xfrm>
            <a:off x="496119" y="1995636"/>
            <a:ext cx="2308696" cy="1026616"/>
          </a:xfrm>
          <a:prstGeom prst="roundRect">
            <a:avLst>
              <a:gd name="adj" fmla="val 4678"/>
            </a:avLst>
          </a:prstGeom>
          <a:solidFill>
            <a:srgbClr val="FFFFFF"/>
          </a:solidFill>
          <a:ln w="14288">
            <a:solidFill>
              <a:srgbClr val="C5D2CF"/>
            </a:solidFill>
            <a:prstDash val="solid"/>
          </a:ln>
        </p:spPr>
        <p:txBody>
          <a:bodyPr/>
          <a:lstStyle/>
          <a:p>
            <a:endParaRPr lang="en-US"/>
          </a:p>
        </p:txBody>
      </p:sp>
      <p:sp>
        <p:nvSpPr>
          <p:cNvPr id="7" name="Text 4"/>
          <p:cNvSpPr/>
          <p:nvPr/>
        </p:nvSpPr>
        <p:spPr>
          <a:xfrm>
            <a:off x="624706" y="2124224"/>
            <a:ext cx="1429420" cy="178668"/>
          </a:xfrm>
          <a:prstGeom prst="rect">
            <a:avLst/>
          </a:prstGeom>
          <a:noFill/>
          <a:ln/>
        </p:spPr>
        <p:txBody>
          <a:bodyPr wrap="none" lIns="0" tIns="0" rIns="0" bIns="0" rtlCol="0" anchor="t"/>
          <a:lstStyle/>
          <a:p>
            <a:pPr marL="0" indent="0" algn="l">
              <a:lnSpc>
                <a:spcPct val="104000"/>
              </a:lnSpc>
              <a:buNone/>
            </a:pPr>
            <a:r>
              <a:rPr lang="en-US" sz="1100" dirty="0">
                <a:solidFill>
                  <a:srgbClr val="2C3249"/>
                </a:solidFill>
                <a:latin typeface="Kanit Light" pitchFamily="34" charset="0"/>
                <a:ea typeface="Kanit Light" pitchFamily="34" charset="-122"/>
                <a:cs typeface="Kanit Light" pitchFamily="34" charset="-120"/>
              </a:rPr>
              <a:t>Slow Governance</a:t>
            </a:r>
            <a:endParaRPr lang="en-US" sz="1100" dirty="0"/>
          </a:p>
        </p:txBody>
      </p:sp>
      <p:sp>
        <p:nvSpPr>
          <p:cNvPr id="8" name="Text 5"/>
          <p:cNvSpPr/>
          <p:nvPr/>
        </p:nvSpPr>
        <p:spPr>
          <a:xfrm>
            <a:off x="624706" y="2366144"/>
            <a:ext cx="2051521" cy="351681"/>
          </a:xfrm>
          <a:prstGeom prst="rect">
            <a:avLst/>
          </a:prstGeom>
          <a:noFill/>
          <a:ln/>
        </p:spPr>
        <p:txBody>
          <a:bodyPr wrap="square" lIns="0" tIns="0" rIns="0" bIns="0" rtlCol="0" anchor="t">
            <a:normAutofit/>
          </a:bodyPr>
          <a:lstStyle/>
          <a:p>
            <a:pPr marL="0" indent="0" algn="l">
              <a:lnSpc>
                <a:spcPct val="128000"/>
              </a:lnSpc>
              <a:buNone/>
            </a:pPr>
            <a:r>
              <a:rPr lang="en-US" sz="900" dirty="0">
                <a:solidFill>
                  <a:srgbClr val="2C3249"/>
                </a:solidFill>
                <a:latin typeface="Martel Sans" pitchFamily="34" charset="0"/>
                <a:ea typeface="Martel Sans" pitchFamily="34" charset="-122"/>
                <a:cs typeface="Martel Sans" pitchFamily="34" charset="-120"/>
              </a:rPr>
              <a:t>Multi-layer approval processes that stall delivery and kill momentum.</a:t>
            </a:r>
            <a:endParaRPr lang="en-US" sz="900" dirty="0"/>
          </a:p>
        </p:txBody>
      </p:sp>
      <p:sp>
        <p:nvSpPr>
          <p:cNvPr id="9" name="Shape 6"/>
          <p:cNvSpPr/>
          <p:nvPr/>
        </p:nvSpPr>
        <p:spPr>
          <a:xfrm>
            <a:off x="2910185" y="1995636"/>
            <a:ext cx="2308696" cy="1026616"/>
          </a:xfrm>
          <a:prstGeom prst="roundRect">
            <a:avLst>
              <a:gd name="adj" fmla="val 4678"/>
            </a:avLst>
          </a:prstGeom>
          <a:solidFill>
            <a:srgbClr val="FFFFFF"/>
          </a:solidFill>
          <a:ln w="14288">
            <a:solidFill>
              <a:srgbClr val="C5D2CF"/>
            </a:solidFill>
            <a:prstDash val="solid"/>
          </a:ln>
        </p:spPr>
        <p:txBody>
          <a:bodyPr/>
          <a:lstStyle/>
          <a:p>
            <a:endParaRPr lang="en-US"/>
          </a:p>
        </p:txBody>
      </p:sp>
      <p:sp>
        <p:nvSpPr>
          <p:cNvPr id="10" name="Text 7"/>
          <p:cNvSpPr/>
          <p:nvPr/>
        </p:nvSpPr>
        <p:spPr>
          <a:xfrm>
            <a:off x="3038773" y="2124224"/>
            <a:ext cx="1429420" cy="178668"/>
          </a:xfrm>
          <a:prstGeom prst="rect">
            <a:avLst/>
          </a:prstGeom>
          <a:noFill/>
          <a:ln/>
        </p:spPr>
        <p:txBody>
          <a:bodyPr wrap="none" lIns="0" tIns="0" rIns="0" bIns="0" rtlCol="0" anchor="t"/>
          <a:lstStyle/>
          <a:p>
            <a:pPr marL="0" indent="0" algn="l">
              <a:lnSpc>
                <a:spcPct val="104000"/>
              </a:lnSpc>
              <a:buNone/>
            </a:pPr>
            <a:r>
              <a:rPr lang="en-US" sz="1100" dirty="0">
                <a:solidFill>
                  <a:srgbClr val="2C3249"/>
                </a:solidFill>
                <a:latin typeface="Kanit Light" pitchFamily="34" charset="0"/>
                <a:ea typeface="Kanit Light" pitchFamily="34" charset="-122"/>
                <a:cs typeface="Kanit Light" pitchFamily="34" charset="-120"/>
              </a:rPr>
              <a:t>Functional Silos</a:t>
            </a:r>
            <a:endParaRPr lang="en-US" sz="1100" dirty="0"/>
          </a:p>
        </p:txBody>
      </p:sp>
      <p:sp>
        <p:nvSpPr>
          <p:cNvPr id="11" name="Text 8"/>
          <p:cNvSpPr/>
          <p:nvPr/>
        </p:nvSpPr>
        <p:spPr>
          <a:xfrm>
            <a:off x="3038773" y="2366144"/>
            <a:ext cx="2051521" cy="527521"/>
          </a:xfrm>
          <a:prstGeom prst="rect">
            <a:avLst/>
          </a:prstGeom>
          <a:noFill/>
          <a:ln/>
        </p:spPr>
        <p:txBody>
          <a:bodyPr wrap="square" lIns="0" tIns="0" rIns="0" bIns="0" rtlCol="0" anchor="t">
            <a:normAutofit/>
          </a:bodyPr>
          <a:lstStyle/>
          <a:p>
            <a:pPr marL="0" indent="0" algn="l">
              <a:lnSpc>
                <a:spcPct val="128000"/>
              </a:lnSpc>
              <a:buNone/>
            </a:pPr>
            <a:r>
              <a:rPr lang="en-US" sz="900" dirty="0">
                <a:solidFill>
                  <a:srgbClr val="2C3249"/>
                </a:solidFill>
                <a:latin typeface="Martel Sans" pitchFamily="34" charset="0"/>
                <a:ea typeface="Martel Sans" pitchFamily="34" charset="-122"/>
                <a:cs typeface="Martel Sans" pitchFamily="34" charset="-120"/>
              </a:rPr>
              <a:t>Departments that operate independently, preventing cross-functional flow.</a:t>
            </a:r>
            <a:endParaRPr lang="en-US" sz="900" dirty="0"/>
          </a:p>
        </p:txBody>
      </p:sp>
      <p:sp>
        <p:nvSpPr>
          <p:cNvPr id="12" name="Shape 9"/>
          <p:cNvSpPr/>
          <p:nvPr/>
        </p:nvSpPr>
        <p:spPr>
          <a:xfrm>
            <a:off x="496119" y="3127623"/>
            <a:ext cx="2308696" cy="850776"/>
          </a:xfrm>
          <a:prstGeom prst="roundRect">
            <a:avLst>
              <a:gd name="adj" fmla="val 5645"/>
            </a:avLst>
          </a:prstGeom>
          <a:solidFill>
            <a:srgbClr val="FFFFFF"/>
          </a:solidFill>
          <a:ln w="14288">
            <a:solidFill>
              <a:srgbClr val="C5D2CF"/>
            </a:solidFill>
            <a:prstDash val="solid"/>
          </a:ln>
        </p:spPr>
        <p:txBody>
          <a:bodyPr/>
          <a:lstStyle/>
          <a:p>
            <a:endParaRPr lang="en-US"/>
          </a:p>
        </p:txBody>
      </p:sp>
      <p:sp>
        <p:nvSpPr>
          <p:cNvPr id="13" name="Text 10"/>
          <p:cNvSpPr/>
          <p:nvPr/>
        </p:nvSpPr>
        <p:spPr>
          <a:xfrm>
            <a:off x="624706" y="3256211"/>
            <a:ext cx="1429420" cy="178668"/>
          </a:xfrm>
          <a:prstGeom prst="rect">
            <a:avLst/>
          </a:prstGeom>
          <a:noFill/>
          <a:ln/>
        </p:spPr>
        <p:txBody>
          <a:bodyPr wrap="none" lIns="0" tIns="0" rIns="0" bIns="0" rtlCol="0" anchor="t"/>
          <a:lstStyle/>
          <a:p>
            <a:pPr marL="0" indent="0" algn="l">
              <a:lnSpc>
                <a:spcPct val="104000"/>
              </a:lnSpc>
              <a:buNone/>
            </a:pPr>
            <a:r>
              <a:rPr lang="en-US" sz="1100" dirty="0">
                <a:solidFill>
                  <a:srgbClr val="2C3249"/>
                </a:solidFill>
                <a:latin typeface="Kanit Light" pitchFamily="34" charset="0"/>
                <a:ea typeface="Kanit Light" pitchFamily="34" charset="-122"/>
                <a:cs typeface="Kanit Light" pitchFamily="34" charset="-120"/>
              </a:rPr>
              <a:t>Conflicting Priorities</a:t>
            </a:r>
            <a:endParaRPr lang="en-US" sz="1100" dirty="0"/>
          </a:p>
        </p:txBody>
      </p:sp>
      <p:sp>
        <p:nvSpPr>
          <p:cNvPr id="14" name="Text 11"/>
          <p:cNvSpPr/>
          <p:nvPr/>
        </p:nvSpPr>
        <p:spPr>
          <a:xfrm>
            <a:off x="624706" y="3498131"/>
            <a:ext cx="2051521" cy="351681"/>
          </a:xfrm>
          <a:prstGeom prst="rect">
            <a:avLst/>
          </a:prstGeom>
          <a:noFill/>
          <a:ln/>
        </p:spPr>
        <p:txBody>
          <a:bodyPr wrap="square" lIns="0" tIns="0" rIns="0" bIns="0" rtlCol="0" anchor="t">
            <a:normAutofit/>
          </a:bodyPr>
          <a:lstStyle/>
          <a:p>
            <a:pPr marL="0" indent="0" algn="l">
              <a:lnSpc>
                <a:spcPct val="128000"/>
              </a:lnSpc>
              <a:buNone/>
            </a:pPr>
            <a:r>
              <a:rPr lang="en-US" sz="900" dirty="0">
                <a:solidFill>
                  <a:srgbClr val="2C3249"/>
                </a:solidFill>
                <a:latin typeface="Martel Sans" pitchFamily="34" charset="0"/>
                <a:ea typeface="Martel Sans" pitchFamily="34" charset="-122"/>
                <a:cs typeface="Martel Sans" pitchFamily="34" charset="-120"/>
              </a:rPr>
              <a:t>Teams pulled in multiple directions without clear, aligned objectives.</a:t>
            </a:r>
            <a:endParaRPr lang="en-US" sz="900" dirty="0"/>
          </a:p>
        </p:txBody>
      </p:sp>
      <p:sp>
        <p:nvSpPr>
          <p:cNvPr id="15" name="Shape 12"/>
          <p:cNvSpPr/>
          <p:nvPr/>
        </p:nvSpPr>
        <p:spPr>
          <a:xfrm>
            <a:off x="2910185" y="3127623"/>
            <a:ext cx="2308696" cy="850776"/>
          </a:xfrm>
          <a:prstGeom prst="roundRect">
            <a:avLst>
              <a:gd name="adj" fmla="val 5645"/>
            </a:avLst>
          </a:prstGeom>
          <a:solidFill>
            <a:srgbClr val="FFFFFF"/>
          </a:solidFill>
          <a:ln w="14288">
            <a:solidFill>
              <a:srgbClr val="C5D2CF"/>
            </a:solidFill>
            <a:prstDash val="solid"/>
          </a:ln>
        </p:spPr>
        <p:txBody>
          <a:bodyPr/>
          <a:lstStyle/>
          <a:p>
            <a:endParaRPr lang="en-US"/>
          </a:p>
        </p:txBody>
      </p:sp>
      <p:sp>
        <p:nvSpPr>
          <p:cNvPr id="16" name="Text 13"/>
          <p:cNvSpPr/>
          <p:nvPr/>
        </p:nvSpPr>
        <p:spPr>
          <a:xfrm>
            <a:off x="3038773" y="3256211"/>
            <a:ext cx="1429420" cy="178668"/>
          </a:xfrm>
          <a:prstGeom prst="rect">
            <a:avLst/>
          </a:prstGeom>
          <a:noFill/>
          <a:ln/>
        </p:spPr>
        <p:txBody>
          <a:bodyPr wrap="none" lIns="0" tIns="0" rIns="0" bIns="0" rtlCol="0" anchor="t"/>
          <a:lstStyle/>
          <a:p>
            <a:pPr marL="0" indent="0" algn="l">
              <a:lnSpc>
                <a:spcPct val="104000"/>
              </a:lnSpc>
              <a:buNone/>
            </a:pPr>
            <a:r>
              <a:rPr lang="en-US" sz="1100" dirty="0">
                <a:solidFill>
                  <a:srgbClr val="2C3249"/>
                </a:solidFill>
                <a:latin typeface="Kanit Light" pitchFamily="34" charset="0"/>
                <a:ea typeface="Kanit Light" pitchFamily="34" charset="-122"/>
                <a:cs typeface="Kanit Light" pitchFamily="34" charset="-120"/>
              </a:rPr>
              <a:t>Legacy Structures</a:t>
            </a:r>
            <a:endParaRPr lang="en-US" sz="1100" dirty="0"/>
          </a:p>
        </p:txBody>
      </p:sp>
      <p:sp>
        <p:nvSpPr>
          <p:cNvPr id="17" name="Text 14"/>
          <p:cNvSpPr/>
          <p:nvPr/>
        </p:nvSpPr>
        <p:spPr>
          <a:xfrm>
            <a:off x="3038773" y="3498131"/>
            <a:ext cx="2051521" cy="351681"/>
          </a:xfrm>
          <a:prstGeom prst="rect">
            <a:avLst/>
          </a:prstGeom>
          <a:noFill/>
          <a:ln/>
        </p:spPr>
        <p:txBody>
          <a:bodyPr wrap="square" lIns="0" tIns="0" rIns="0" bIns="0" rtlCol="0" anchor="t">
            <a:normAutofit/>
          </a:bodyPr>
          <a:lstStyle/>
          <a:p>
            <a:pPr marL="0" indent="0" algn="l">
              <a:lnSpc>
                <a:spcPct val="128000"/>
              </a:lnSpc>
              <a:buNone/>
            </a:pPr>
            <a:r>
              <a:rPr lang="en-US" sz="900" dirty="0">
                <a:solidFill>
                  <a:srgbClr val="2C3249"/>
                </a:solidFill>
                <a:latin typeface="Martel Sans" pitchFamily="34" charset="0"/>
                <a:ea typeface="Martel Sans" pitchFamily="34" charset="-122"/>
                <a:cs typeface="Martel Sans" pitchFamily="34" charset="-120"/>
              </a:rPr>
              <a:t>Organizational designs inherited from a pre-Agile, hierarchical era.</a:t>
            </a:r>
            <a:endParaRPr lang="en-US" sz="900" dirty="0"/>
          </a:p>
        </p:txBody>
      </p:sp>
      <p:sp>
        <p:nvSpPr>
          <p:cNvPr id="18" name="Shape 15"/>
          <p:cNvSpPr/>
          <p:nvPr/>
        </p:nvSpPr>
        <p:spPr>
          <a:xfrm>
            <a:off x="496119" y="4096941"/>
            <a:ext cx="4722763" cy="609079"/>
          </a:xfrm>
          <a:prstGeom prst="roundRect">
            <a:avLst>
              <a:gd name="adj" fmla="val 7886"/>
            </a:avLst>
          </a:prstGeom>
          <a:solidFill>
            <a:srgbClr val="DFECE9"/>
          </a:solidFill>
          <a:ln/>
        </p:spPr>
        <p:txBody>
          <a:bodyPr/>
          <a:lstStyle/>
          <a:p>
            <a:endParaRPr lang="en-US"/>
          </a:p>
        </p:txBody>
      </p:sp>
      <p:pic>
        <p:nvPicPr>
          <p:cNvPr id="19" name="Image 1" descr="preencoded.png"/>
          <p:cNvPicPr>
            <a:picLocks noChangeAspect="1"/>
          </p:cNvPicPr>
          <p:nvPr/>
        </p:nvPicPr>
        <p:blipFill>
          <a:blip r:embed="rId4"/>
          <a:stretch>
            <a:fillRect/>
          </a:stretch>
        </p:blipFill>
        <p:spPr>
          <a:xfrm>
            <a:off x="610419" y="4254103"/>
            <a:ext cx="142875" cy="114300"/>
          </a:xfrm>
          <a:prstGeom prst="rect">
            <a:avLst/>
          </a:prstGeom>
        </p:spPr>
      </p:pic>
      <p:sp>
        <p:nvSpPr>
          <p:cNvPr id="20" name="Text 16"/>
          <p:cNvSpPr/>
          <p:nvPr/>
        </p:nvSpPr>
        <p:spPr>
          <a:xfrm>
            <a:off x="867594" y="4230886"/>
            <a:ext cx="4236988" cy="351681"/>
          </a:xfrm>
          <a:prstGeom prst="rect">
            <a:avLst/>
          </a:prstGeom>
          <a:noFill/>
          <a:ln/>
        </p:spPr>
        <p:txBody>
          <a:bodyPr wrap="square" lIns="0" tIns="0" rIns="0" bIns="0" rtlCol="0" anchor="t">
            <a:normAutofit/>
          </a:bodyPr>
          <a:lstStyle/>
          <a:p>
            <a:pPr marL="0" indent="0" algn="l">
              <a:lnSpc>
                <a:spcPct val="128000"/>
              </a:lnSpc>
              <a:buNone/>
            </a:pPr>
            <a:r>
              <a:rPr lang="en-US" sz="900" dirty="0">
                <a:solidFill>
                  <a:srgbClr val="000000"/>
                </a:solidFill>
                <a:latin typeface="Martel Sans" pitchFamily="34" charset="0"/>
                <a:ea typeface="Martel Sans" pitchFamily="34" charset="-122"/>
                <a:cs typeface="Martel Sans" pitchFamily="34" charset="-120"/>
              </a:rPr>
              <a:t>Sometimes the greatest improvement comes not from changing the team—but from changing the environment around the team.</a:t>
            </a:r>
            <a:endParaRPr lang="en-US" sz="9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496119" y="342826"/>
            <a:ext cx="1862361" cy="175617"/>
          </a:xfrm>
          <a:prstGeom prst="rect">
            <a:avLst/>
          </a:prstGeom>
          <a:noFill/>
          <a:ln/>
        </p:spPr>
        <p:txBody>
          <a:bodyPr wrap="none" lIns="0" tIns="0" rIns="0" bIns="0" rtlCol="0" anchor="t"/>
          <a:lstStyle/>
          <a:p>
            <a:pPr marL="0" indent="0" algn="l">
              <a:lnSpc>
                <a:spcPct val="104000"/>
              </a:lnSpc>
              <a:buNone/>
            </a:pPr>
            <a:r>
              <a:rPr lang="en-US" sz="1100" dirty="0">
                <a:solidFill>
                  <a:srgbClr val="272D45"/>
                </a:solidFill>
                <a:latin typeface="Kanit Light" pitchFamily="34" charset="0"/>
                <a:ea typeface="Kanit Light" pitchFamily="34" charset="-122"/>
                <a:cs typeface="Kanit Light" pitchFamily="34" charset="-120"/>
              </a:rPr>
              <a:t>Mistake #5</a:t>
            </a:r>
            <a:endParaRPr lang="en-US" sz="1100" dirty="0"/>
          </a:p>
        </p:txBody>
      </p:sp>
      <p:sp>
        <p:nvSpPr>
          <p:cNvPr id="3" name="Text 1"/>
          <p:cNvSpPr/>
          <p:nvPr/>
        </p:nvSpPr>
        <p:spPr>
          <a:xfrm>
            <a:off x="496119" y="559147"/>
            <a:ext cx="4313783" cy="351309"/>
          </a:xfrm>
          <a:prstGeom prst="rect">
            <a:avLst/>
          </a:prstGeom>
          <a:noFill/>
          <a:ln/>
        </p:spPr>
        <p:txBody>
          <a:bodyPr wrap="none" lIns="0" tIns="0" rIns="0" bIns="0" rtlCol="0" anchor="t"/>
          <a:lstStyle/>
          <a:p>
            <a:pPr marL="0" indent="0" algn="l">
              <a:lnSpc>
                <a:spcPct val="104000"/>
              </a:lnSpc>
              <a:buNone/>
            </a:pPr>
            <a:r>
              <a:rPr lang="en-US" sz="2200" dirty="0">
                <a:solidFill>
                  <a:srgbClr val="272D45"/>
                </a:solidFill>
                <a:latin typeface="Kanit Light" pitchFamily="34" charset="0"/>
                <a:ea typeface="Kanit Light" pitchFamily="34" charset="-122"/>
                <a:cs typeface="Kanit Light" pitchFamily="34" charset="-120"/>
              </a:rPr>
              <a:t>Treating Agile as an IT Initiative</a:t>
            </a:r>
            <a:endParaRPr lang="en-US" sz="2200" dirty="0"/>
          </a:p>
        </p:txBody>
      </p:sp>
      <p:sp>
        <p:nvSpPr>
          <p:cNvPr id="4" name="Text 2"/>
          <p:cNvSpPr/>
          <p:nvPr/>
        </p:nvSpPr>
        <p:spPr>
          <a:xfrm>
            <a:off x="496119" y="1063228"/>
            <a:ext cx="8151763" cy="342900"/>
          </a:xfrm>
          <a:prstGeom prst="rect">
            <a:avLst/>
          </a:prstGeom>
          <a:noFill/>
          <a:ln/>
        </p:spPr>
        <p:txBody>
          <a:bodyPr wrap="square" lIns="0" tIns="0" rIns="0" bIns="0" rtlCol="0" anchor="t">
            <a:normAutofit/>
          </a:bodyPr>
          <a:lstStyle/>
          <a:p>
            <a:pPr marL="0" indent="0" algn="l">
              <a:lnSpc>
                <a:spcPct val="127000"/>
              </a:lnSpc>
              <a:buNone/>
            </a:pPr>
            <a:r>
              <a:rPr lang="en-US" sz="850" dirty="0">
                <a:solidFill>
                  <a:srgbClr val="2C3249"/>
                </a:solidFill>
                <a:latin typeface="Martel Sans" pitchFamily="34" charset="0"/>
                <a:ea typeface="Martel Sans" pitchFamily="34" charset="-122"/>
                <a:cs typeface="Martel Sans" pitchFamily="34" charset="-120"/>
              </a:rPr>
              <a:t>Agile originated in software development—but today's organizations recognize that business agility extends far beyond technology. When Agile remains isolated within IT, cross-functional collaboration suffers and enterprise-wide value is left unrealized.</a:t>
            </a:r>
            <a:endParaRPr lang="en-US" sz="850" dirty="0"/>
          </a:p>
        </p:txBody>
      </p:sp>
      <p:pic>
        <p:nvPicPr>
          <p:cNvPr id="5" name="Image 0" descr="preencoded.png"/>
          <p:cNvPicPr>
            <a:picLocks noChangeAspect="1"/>
          </p:cNvPicPr>
          <p:nvPr/>
        </p:nvPicPr>
        <p:blipFill>
          <a:blip r:embed="rId3"/>
          <a:stretch>
            <a:fillRect/>
          </a:stretch>
        </p:blipFill>
        <p:spPr>
          <a:xfrm>
            <a:off x="2063130" y="1520726"/>
            <a:ext cx="5017666" cy="2822377"/>
          </a:xfrm>
          <a:prstGeom prst="rect">
            <a:avLst/>
          </a:prstGeom>
        </p:spPr>
      </p:pic>
      <p:sp>
        <p:nvSpPr>
          <p:cNvPr id="6" name="Text 3"/>
          <p:cNvSpPr/>
          <p:nvPr/>
        </p:nvSpPr>
        <p:spPr>
          <a:xfrm>
            <a:off x="496119" y="4457700"/>
            <a:ext cx="8151763" cy="342900"/>
          </a:xfrm>
          <a:prstGeom prst="rect">
            <a:avLst/>
          </a:prstGeom>
          <a:noFill/>
          <a:ln/>
        </p:spPr>
        <p:txBody>
          <a:bodyPr wrap="square" lIns="0" tIns="0" rIns="0" bIns="0" rtlCol="0" anchor="t">
            <a:normAutofit/>
          </a:bodyPr>
          <a:lstStyle/>
          <a:p>
            <a:pPr marL="0" indent="0" algn="l">
              <a:lnSpc>
                <a:spcPct val="127000"/>
              </a:lnSpc>
              <a:buNone/>
            </a:pPr>
            <a:r>
              <a:rPr lang="en-US" sz="850" dirty="0">
                <a:solidFill>
                  <a:srgbClr val="2C3249"/>
                </a:solidFill>
                <a:latin typeface="Martel Sans" pitchFamily="34" charset="0"/>
                <a:ea typeface="Martel Sans" pitchFamily="34" charset="-122"/>
                <a:cs typeface="Martel Sans" pitchFamily="34" charset="-120"/>
              </a:rPr>
              <a:t>Agile Coaches encourage enterprise-wide collaboration by helping business and technology teams align around shared goals, customer outcomes, and value delivery—transforming Agile from a department initiative into an organizational capability.</a:t>
            </a:r>
            <a:endParaRPr lang="en-US" sz="8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496119" y="731416"/>
            <a:ext cx="2007766" cy="193849"/>
          </a:xfrm>
          <a:prstGeom prst="rect">
            <a:avLst/>
          </a:prstGeom>
          <a:noFill/>
          <a:ln/>
        </p:spPr>
        <p:txBody>
          <a:bodyPr wrap="none" lIns="0" tIns="0" rIns="0" bIns="0" rtlCol="0" anchor="t"/>
          <a:lstStyle/>
          <a:p>
            <a:pPr marL="0" indent="0" algn="l">
              <a:lnSpc>
                <a:spcPct val="104000"/>
              </a:lnSpc>
              <a:buNone/>
            </a:pPr>
            <a:r>
              <a:rPr lang="en-US" sz="1200" dirty="0">
                <a:solidFill>
                  <a:srgbClr val="272D45"/>
                </a:solidFill>
                <a:latin typeface="Kanit Light" pitchFamily="34" charset="0"/>
                <a:ea typeface="Kanit Light" pitchFamily="34" charset="-122"/>
                <a:cs typeface="Kanit Light" pitchFamily="34" charset="-120"/>
              </a:rPr>
              <a:t>Mistake #6</a:t>
            </a:r>
            <a:endParaRPr lang="en-US" sz="1200" dirty="0"/>
          </a:p>
        </p:txBody>
      </p:sp>
      <p:sp>
        <p:nvSpPr>
          <p:cNvPr id="3" name="Text 1"/>
          <p:cNvSpPr/>
          <p:nvPr/>
        </p:nvSpPr>
        <p:spPr>
          <a:xfrm>
            <a:off x="496119" y="974824"/>
            <a:ext cx="5452690" cy="387548"/>
          </a:xfrm>
          <a:prstGeom prst="rect">
            <a:avLst/>
          </a:prstGeom>
          <a:noFill/>
          <a:ln/>
        </p:spPr>
        <p:txBody>
          <a:bodyPr wrap="none" lIns="0" tIns="0" rIns="0" bIns="0" rtlCol="0" anchor="t"/>
          <a:lstStyle/>
          <a:p>
            <a:pPr marL="0" indent="0" algn="l">
              <a:lnSpc>
                <a:spcPct val="104000"/>
              </a:lnSpc>
              <a:buNone/>
            </a:pPr>
            <a:r>
              <a:rPr lang="en-US" sz="2400" dirty="0">
                <a:solidFill>
                  <a:srgbClr val="272D45"/>
                </a:solidFill>
                <a:latin typeface="Kanit Light" pitchFamily="34" charset="0"/>
                <a:ea typeface="Kanit Light" pitchFamily="34" charset="-122"/>
                <a:cs typeface="Kanit Light" pitchFamily="34" charset="-120"/>
              </a:rPr>
              <a:t>Neglecting Continuous Improvement</a:t>
            </a:r>
            <a:endParaRPr lang="en-US" sz="2400" dirty="0"/>
          </a:p>
        </p:txBody>
      </p:sp>
      <p:sp>
        <p:nvSpPr>
          <p:cNvPr id="4" name="Text 2"/>
          <p:cNvSpPr/>
          <p:nvPr/>
        </p:nvSpPr>
        <p:spPr>
          <a:xfrm>
            <a:off x="496119" y="1548408"/>
            <a:ext cx="8151763" cy="595387"/>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C3249"/>
                </a:solidFill>
                <a:latin typeface="Martel Sans" pitchFamily="34" charset="0"/>
                <a:ea typeface="Martel Sans" pitchFamily="34" charset="-122"/>
                <a:cs typeface="Martel Sans" pitchFamily="34" charset="-120"/>
              </a:rPr>
              <a:t>Some organizations assume that once Agile has been implemented, the transformation is complete. In reality, Agile is built on the foundation of continuous improvement. Organizations that stop improving eventually stop evolving—and their competitive advantage erodes.</a:t>
            </a:r>
            <a:endParaRPr lang="en-US" sz="950" dirty="0"/>
          </a:p>
        </p:txBody>
      </p:sp>
      <p:sp>
        <p:nvSpPr>
          <p:cNvPr id="5" name="Text 3"/>
          <p:cNvSpPr/>
          <p:nvPr/>
        </p:nvSpPr>
        <p:spPr>
          <a:xfrm>
            <a:off x="496119" y="2329830"/>
            <a:ext cx="3298329" cy="193849"/>
          </a:xfrm>
          <a:prstGeom prst="rect">
            <a:avLst/>
          </a:prstGeom>
          <a:noFill/>
          <a:ln/>
        </p:spPr>
        <p:txBody>
          <a:bodyPr wrap="none" lIns="0" tIns="0" rIns="0" bIns="0" rtlCol="0" anchor="t"/>
          <a:lstStyle/>
          <a:p>
            <a:pPr marL="0" indent="0" algn="l">
              <a:lnSpc>
                <a:spcPct val="104000"/>
              </a:lnSpc>
              <a:buNone/>
            </a:pPr>
            <a:r>
              <a:rPr lang="en-US" sz="1200" dirty="0">
                <a:solidFill>
                  <a:srgbClr val="272D45"/>
                </a:solidFill>
                <a:latin typeface="Kanit Light" pitchFamily="34" charset="0"/>
                <a:ea typeface="Kanit Light" pitchFamily="34" charset="-122"/>
                <a:cs typeface="Kanit Light" pitchFamily="34" charset="-120"/>
              </a:rPr>
              <a:t>High-Performing Organizations Regularly:</a:t>
            </a:r>
            <a:endParaRPr lang="en-US" sz="1200" dirty="0"/>
          </a:p>
        </p:txBody>
      </p:sp>
      <p:sp>
        <p:nvSpPr>
          <p:cNvPr id="6" name="Text 4"/>
          <p:cNvSpPr/>
          <p:nvPr/>
        </p:nvSpPr>
        <p:spPr>
          <a:xfrm>
            <a:off x="496119" y="2709714"/>
            <a:ext cx="8151763" cy="1165845"/>
          </a:xfrm>
          <a:prstGeom prst="rect">
            <a:avLst/>
          </a:prstGeom>
          <a:noFill/>
          <a:ln/>
        </p:spPr>
        <p:txBody>
          <a:bodyPr wrap="square" lIns="0" tIns="0" rIns="0" bIns="0" rtlCol="0" anchor="t">
            <a:normAutofit/>
          </a:bodyPr>
          <a:lstStyle/>
          <a:p>
            <a:pPr marL="193040" indent="-193040" algn="l">
              <a:lnSpc>
                <a:spcPct val="133000"/>
              </a:lnSpc>
              <a:buSzPct val="100000"/>
              <a:buChar char="•"/>
            </a:pPr>
            <a:r>
              <a:rPr lang="en-US" sz="950" dirty="0">
                <a:solidFill>
                  <a:srgbClr val="2C3249"/>
                </a:solidFill>
                <a:latin typeface="Martel Sans" pitchFamily="34" charset="0"/>
                <a:ea typeface="Martel Sans" pitchFamily="34" charset="-122"/>
                <a:cs typeface="Martel Sans" pitchFamily="34" charset="-120"/>
              </a:rPr>
              <a:t>Evaluate delivery performance and quality trends</a:t>
            </a:r>
            <a:endParaRPr lang="en-US" sz="950" dirty="0"/>
          </a:p>
          <a:p>
            <a:pPr marL="193040" indent="-193040" algn="l">
              <a:lnSpc>
                <a:spcPct val="133000"/>
              </a:lnSpc>
              <a:buSzPct val="100000"/>
              <a:buChar char="•"/>
            </a:pPr>
            <a:r>
              <a:rPr lang="en-US" sz="950" dirty="0">
                <a:solidFill>
                  <a:srgbClr val="2C3249"/>
                </a:solidFill>
                <a:latin typeface="Martel Sans" pitchFamily="34" charset="0"/>
                <a:ea typeface="Martel Sans" pitchFamily="34" charset="-122"/>
                <a:cs typeface="Martel Sans" pitchFamily="34" charset="-120"/>
              </a:rPr>
              <a:t>Analyze customer feedback and incorporate it quickly</a:t>
            </a:r>
            <a:endParaRPr lang="en-US" sz="950" dirty="0"/>
          </a:p>
          <a:p>
            <a:pPr marL="193040" indent="-193040" algn="l">
              <a:lnSpc>
                <a:spcPct val="133000"/>
              </a:lnSpc>
              <a:buSzPct val="100000"/>
              <a:buChar char="•"/>
            </a:pPr>
            <a:r>
              <a:rPr lang="en-US" sz="950" dirty="0">
                <a:solidFill>
                  <a:srgbClr val="2C3249"/>
                </a:solidFill>
                <a:latin typeface="Martel Sans" pitchFamily="34" charset="0"/>
                <a:ea typeface="Martel Sans" pitchFamily="34" charset="-122"/>
                <a:cs typeface="Martel Sans" pitchFamily="34" charset="-120"/>
              </a:rPr>
              <a:t>Experiment with new practices and measure results</a:t>
            </a:r>
            <a:endParaRPr lang="en-US" sz="950" dirty="0"/>
          </a:p>
          <a:p>
            <a:pPr marL="193040" indent="-193040" algn="l">
              <a:lnSpc>
                <a:spcPct val="133000"/>
              </a:lnSpc>
              <a:buSzPct val="100000"/>
              <a:buChar char="•"/>
            </a:pPr>
            <a:r>
              <a:rPr lang="en-US" sz="950" dirty="0">
                <a:solidFill>
                  <a:srgbClr val="2C3249"/>
                </a:solidFill>
                <a:latin typeface="Martel Sans" pitchFamily="34" charset="0"/>
                <a:ea typeface="Martel Sans" pitchFamily="34" charset="-122"/>
                <a:cs typeface="Martel Sans" pitchFamily="34" charset="-120"/>
              </a:rPr>
              <a:t>Learn openly from failures without blame</a:t>
            </a:r>
            <a:endParaRPr lang="en-US" sz="950" dirty="0"/>
          </a:p>
          <a:p>
            <a:pPr marL="193040" indent="-193040" algn="l">
              <a:lnSpc>
                <a:spcPct val="133000"/>
              </a:lnSpc>
              <a:buSzPct val="100000"/>
              <a:buChar char="•"/>
            </a:pPr>
            <a:r>
              <a:rPr lang="en-US" sz="950" dirty="0">
                <a:solidFill>
                  <a:srgbClr val="2C3249"/>
                </a:solidFill>
                <a:latin typeface="Martel Sans" pitchFamily="34" charset="0"/>
                <a:ea typeface="Martel Sans" pitchFamily="34" charset="-122"/>
                <a:cs typeface="Martel Sans" pitchFamily="34" charset="-120"/>
              </a:rPr>
              <a:t>Adapt their processes to meet changing conditions</a:t>
            </a:r>
            <a:endParaRPr lang="en-US" sz="950" dirty="0"/>
          </a:p>
        </p:txBody>
      </p:sp>
      <p:sp>
        <p:nvSpPr>
          <p:cNvPr id="7" name="Text 5"/>
          <p:cNvSpPr/>
          <p:nvPr/>
        </p:nvSpPr>
        <p:spPr>
          <a:xfrm>
            <a:off x="496119" y="4015085"/>
            <a:ext cx="8151763"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C3249"/>
                </a:solidFill>
                <a:latin typeface="Martel Sans" pitchFamily="34" charset="0"/>
                <a:ea typeface="Martel Sans" pitchFamily="34" charset="-122"/>
                <a:cs typeface="Martel Sans" pitchFamily="34" charset="-120"/>
              </a:rPr>
              <a:t>Agile Coaches foster this culture through retrospectives, Communities of Practice, leadership coaching, and structured organizational improvement initiatives.</a:t>
            </a:r>
            <a:endParaRPr lang="en-US" sz="9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715000" y="0"/>
            <a:ext cx="3429000" cy="5143500"/>
          </a:xfrm>
          <a:prstGeom prst="rect">
            <a:avLst/>
          </a:prstGeom>
        </p:spPr>
      </p:pic>
      <p:sp>
        <p:nvSpPr>
          <p:cNvPr id="3" name="Text 0"/>
          <p:cNvSpPr/>
          <p:nvPr/>
        </p:nvSpPr>
        <p:spPr>
          <a:xfrm>
            <a:off x="496119" y="361131"/>
            <a:ext cx="1959322" cy="187747"/>
          </a:xfrm>
          <a:prstGeom prst="rect">
            <a:avLst/>
          </a:prstGeom>
          <a:noFill/>
          <a:ln/>
        </p:spPr>
        <p:txBody>
          <a:bodyPr wrap="none" lIns="0" tIns="0" rIns="0" bIns="0" rtlCol="0" anchor="t"/>
          <a:lstStyle/>
          <a:p>
            <a:pPr marL="0" indent="0" algn="l">
              <a:lnSpc>
                <a:spcPct val="104000"/>
              </a:lnSpc>
              <a:buNone/>
            </a:pPr>
            <a:r>
              <a:rPr lang="en-US" sz="1150" dirty="0">
                <a:solidFill>
                  <a:srgbClr val="272D45"/>
                </a:solidFill>
                <a:latin typeface="Kanit Light" pitchFamily="34" charset="0"/>
                <a:ea typeface="Kanit Light" pitchFamily="34" charset="-122"/>
                <a:cs typeface="Kanit Light" pitchFamily="34" charset="-120"/>
              </a:rPr>
              <a:t>Mistake #7</a:t>
            </a:r>
            <a:endParaRPr lang="en-US" sz="1150" dirty="0"/>
          </a:p>
        </p:txBody>
      </p:sp>
      <p:sp>
        <p:nvSpPr>
          <p:cNvPr id="4" name="Text 1"/>
          <p:cNvSpPr/>
          <p:nvPr/>
        </p:nvSpPr>
        <p:spPr>
          <a:xfrm>
            <a:off x="496119" y="595387"/>
            <a:ext cx="4722763" cy="750987"/>
          </a:xfrm>
          <a:prstGeom prst="rect">
            <a:avLst/>
          </a:prstGeom>
          <a:noFill/>
          <a:ln/>
        </p:spPr>
        <p:txBody>
          <a:bodyPr wrap="square" lIns="0" tIns="0" rIns="0" bIns="0" rtlCol="0" anchor="t">
            <a:normAutofit/>
          </a:bodyPr>
          <a:lstStyle/>
          <a:p>
            <a:pPr marL="0" indent="0" algn="l">
              <a:lnSpc>
                <a:spcPct val="104000"/>
              </a:lnSpc>
              <a:buNone/>
            </a:pPr>
            <a:r>
              <a:rPr lang="en-US" sz="2350" dirty="0">
                <a:solidFill>
                  <a:srgbClr val="272D45"/>
                </a:solidFill>
                <a:latin typeface="Kanit Light" pitchFamily="34" charset="0"/>
                <a:ea typeface="Kanit Light" pitchFamily="34" charset="-122"/>
                <a:cs typeface="Kanit Light" pitchFamily="34" charset="-120"/>
              </a:rPr>
              <a:t>Underestimating the Human Side of Change</a:t>
            </a:r>
            <a:endParaRPr lang="en-US" sz="2350" dirty="0"/>
          </a:p>
        </p:txBody>
      </p:sp>
      <p:sp>
        <p:nvSpPr>
          <p:cNvPr id="5" name="Text 2"/>
          <p:cNvSpPr/>
          <p:nvPr/>
        </p:nvSpPr>
        <p:spPr>
          <a:xfrm>
            <a:off x="496119" y="1520949"/>
            <a:ext cx="4722763" cy="756940"/>
          </a:xfrm>
          <a:prstGeom prst="rect">
            <a:avLst/>
          </a:prstGeom>
          <a:noFill/>
          <a:ln/>
        </p:spPr>
        <p:txBody>
          <a:bodyPr wrap="square" lIns="0" tIns="0" rIns="0" bIns="0" rtlCol="0" anchor="t">
            <a:normAutofit/>
          </a:bodyPr>
          <a:lstStyle/>
          <a:p>
            <a:pPr marL="0" indent="0" algn="l">
              <a:lnSpc>
                <a:spcPct val="131000"/>
              </a:lnSpc>
              <a:buNone/>
            </a:pPr>
            <a:r>
              <a:rPr lang="en-US" sz="900" dirty="0">
                <a:solidFill>
                  <a:srgbClr val="2C3249"/>
                </a:solidFill>
                <a:latin typeface="Martel Sans" pitchFamily="34" charset="0"/>
                <a:ea typeface="Martel Sans" pitchFamily="34" charset="-122"/>
                <a:cs typeface="Martel Sans" pitchFamily="34" charset="-120"/>
              </a:rPr>
              <a:t>Technology and frameworks are relatively easy to implement. Changing deeply ingrained behaviors is much harder. Agile transformations create genuine uncertainty for employees adapting to new roles, greater accountability, increased transparency, and fundamentally different leadership expectations.</a:t>
            </a:r>
            <a:endParaRPr lang="en-US" sz="900" dirty="0"/>
          </a:p>
        </p:txBody>
      </p:sp>
      <p:pic>
        <p:nvPicPr>
          <p:cNvPr id="6"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41139" y="2412467"/>
            <a:ext cx="180231" cy="180231"/>
          </a:xfrm>
          <a:prstGeom prst="rect">
            <a:avLst/>
          </a:prstGeom>
        </p:spPr>
      </p:pic>
      <p:sp>
        <p:nvSpPr>
          <p:cNvPr id="7" name="Text 3"/>
          <p:cNvSpPr/>
          <p:nvPr/>
        </p:nvSpPr>
        <p:spPr>
          <a:xfrm>
            <a:off x="886569" y="2408783"/>
            <a:ext cx="1502122" cy="187747"/>
          </a:xfrm>
          <a:prstGeom prst="rect">
            <a:avLst/>
          </a:prstGeom>
          <a:noFill/>
          <a:ln/>
        </p:spPr>
        <p:txBody>
          <a:bodyPr wrap="none" lIns="0" tIns="0" rIns="0" bIns="0" rtlCol="0" anchor="t"/>
          <a:lstStyle/>
          <a:p>
            <a:pPr marL="0" indent="0" algn="l">
              <a:lnSpc>
                <a:spcPct val="104000"/>
              </a:lnSpc>
              <a:buNone/>
            </a:pPr>
            <a:r>
              <a:rPr lang="en-US" sz="1150" dirty="0">
                <a:solidFill>
                  <a:srgbClr val="2C3249"/>
                </a:solidFill>
                <a:latin typeface="Kanit Light" pitchFamily="34" charset="0"/>
                <a:ea typeface="Kanit Light" pitchFamily="34" charset="-122"/>
                <a:cs typeface="Kanit Light" pitchFamily="34" charset="-120"/>
              </a:rPr>
              <a:t>Resistance Is Natural</a:t>
            </a:r>
            <a:endParaRPr lang="en-US" sz="1150" dirty="0"/>
          </a:p>
        </p:txBody>
      </p:sp>
      <p:sp>
        <p:nvSpPr>
          <p:cNvPr id="8" name="Text 4"/>
          <p:cNvSpPr/>
          <p:nvPr/>
        </p:nvSpPr>
        <p:spPr>
          <a:xfrm>
            <a:off x="886569" y="2666330"/>
            <a:ext cx="4332312" cy="378470"/>
          </a:xfrm>
          <a:prstGeom prst="rect">
            <a:avLst/>
          </a:prstGeom>
          <a:noFill/>
          <a:ln/>
        </p:spPr>
        <p:txBody>
          <a:bodyPr wrap="square" lIns="0" tIns="0" rIns="0" bIns="0" rtlCol="0" anchor="t">
            <a:normAutofit/>
          </a:bodyPr>
          <a:lstStyle/>
          <a:p>
            <a:pPr marL="0" indent="0" algn="l">
              <a:lnSpc>
                <a:spcPct val="131000"/>
              </a:lnSpc>
              <a:buNone/>
            </a:pPr>
            <a:r>
              <a:rPr lang="en-US" sz="900" dirty="0">
                <a:solidFill>
                  <a:srgbClr val="2C3249"/>
                </a:solidFill>
                <a:latin typeface="Martel Sans" pitchFamily="34" charset="0"/>
                <a:ea typeface="Martel Sans" pitchFamily="34" charset="-122"/>
                <a:cs typeface="Martel Sans" pitchFamily="34" charset="-120"/>
              </a:rPr>
              <a:t>Without adequate support and psychological safety, resistance to change is a predictable human response—not a personal failing.</a:t>
            </a:r>
            <a:endParaRPr lang="en-US" sz="900" dirty="0"/>
          </a:p>
        </p:txBody>
      </p:sp>
      <p:pic>
        <p:nvPicPr>
          <p:cNvPr id="9" name="Image 2"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41139" y="3281251"/>
            <a:ext cx="180231" cy="180231"/>
          </a:xfrm>
          <a:prstGeom prst="rect">
            <a:avLst/>
          </a:prstGeom>
        </p:spPr>
      </p:pic>
      <p:sp>
        <p:nvSpPr>
          <p:cNvPr id="10" name="Text 5"/>
          <p:cNvSpPr/>
          <p:nvPr/>
        </p:nvSpPr>
        <p:spPr>
          <a:xfrm>
            <a:off x="886569" y="3277567"/>
            <a:ext cx="1827609" cy="187747"/>
          </a:xfrm>
          <a:prstGeom prst="rect">
            <a:avLst/>
          </a:prstGeom>
          <a:noFill/>
          <a:ln/>
        </p:spPr>
        <p:txBody>
          <a:bodyPr wrap="none" lIns="0" tIns="0" rIns="0" bIns="0" rtlCol="0" anchor="t"/>
          <a:lstStyle/>
          <a:p>
            <a:pPr marL="0" indent="0" algn="l">
              <a:lnSpc>
                <a:spcPct val="104000"/>
              </a:lnSpc>
              <a:buNone/>
            </a:pPr>
            <a:r>
              <a:rPr lang="en-US" sz="1150" dirty="0">
                <a:solidFill>
                  <a:srgbClr val="2C3249"/>
                </a:solidFill>
                <a:latin typeface="Kanit Light" pitchFamily="34" charset="0"/>
                <a:ea typeface="Kanit Light" pitchFamily="34" charset="-122"/>
                <a:cs typeface="Kanit Light" pitchFamily="34" charset="-120"/>
              </a:rPr>
              <a:t>Coaches as Change Leaders</a:t>
            </a:r>
            <a:endParaRPr lang="en-US" sz="1150" dirty="0"/>
          </a:p>
        </p:txBody>
      </p:sp>
      <p:sp>
        <p:nvSpPr>
          <p:cNvPr id="11" name="Text 6"/>
          <p:cNvSpPr/>
          <p:nvPr/>
        </p:nvSpPr>
        <p:spPr>
          <a:xfrm>
            <a:off x="886569" y="3535114"/>
            <a:ext cx="4332312" cy="378470"/>
          </a:xfrm>
          <a:prstGeom prst="rect">
            <a:avLst/>
          </a:prstGeom>
          <a:noFill/>
          <a:ln/>
        </p:spPr>
        <p:txBody>
          <a:bodyPr wrap="square" lIns="0" tIns="0" rIns="0" bIns="0" rtlCol="0" anchor="t">
            <a:normAutofit/>
          </a:bodyPr>
          <a:lstStyle/>
          <a:p>
            <a:pPr marL="0" indent="0" algn="l">
              <a:lnSpc>
                <a:spcPct val="131000"/>
              </a:lnSpc>
              <a:buNone/>
            </a:pPr>
            <a:r>
              <a:rPr lang="en-US" sz="900" dirty="0">
                <a:solidFill>
                  <a:srgbClr val="2C3249"/>
                </a:solidFill>
                <a:latin typeface="Martel Sans" pitchFamily="34" charset="0"/>
                <a:ea typeface="Martel Sans" pitchFamily="34" charset="-122"/>
                <a:cs typeface="Martel Sans" pitchFamily="34" charset="-120"/>
              </a:rPr>
              <a:t>Agile Coaches help individuals navigate uncertainty, build trust, resolve conflict, and develop the confidence to embrace new ways of working.</a:t>
            </a:r>
            <a:endParaRPr lang="en-US" sz="900" dirty="0"/>
          </a:p>
        </p:txBody>
      </p:sp>
      <p:pic>
        <p:nvPicPr>
          <p:cNvPr id="12" name="Image 3"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41139" y="4150035"/>
            <a:ext cx="180231" cy="180231"/>
          </a:xfrm>
          <a:prstGeom prst="rect">
            <a:avLst/>
          </a:prstGeom>
        </p:spPr>
      </p:pic>
      <p:sp>
        <p:nvSpPr>
          <p:cNvPr id="13" name="Text 7"/>
          <p:cNvSpPr/>
          <p:nvPr/>
        </p:nvSpPr>
        <p:spPr>
          <a:xfrm>
            <a:off x="886569" y="4146352"/>
            <a:ext cx="1557858" cy="187747"/>
          </a:xfrm>
          <a:prstGeom prst="rect">
            <a:avLst/>
          </a:prstGeom>
          <a:noFill/>
          <a:ln/>
        </p:spPr>
        <p:txBody>
          <a:bodyPr wrap="none" lIns="0" tIns="0" rIns="0" bIns="0" rtlCol="0" anchor="t"/>
          <a:lstStyle/>
          <a:p>
            <a:pPr marL="0" indent="0" algn="l">
              <a:lnSpc>
                <a:spcPct val="104000"/>
              </a:lnSpc>
              <a:buNone/>
            </a:pPr>
            <a:r>
              <a:rPr lang="en-US" sz="1150" dirty="0">
                <a:solidFill>
                  <a:srgbClr val="2C3249"/>
                </a:solidFill>
                <a:latin typeface="Kanit Light" pitchFamily="34" charset="0"/>
                <a:ea typeface="Kanit Light" pitchFamily="34" charset="-122"/>
                <a:cs typeface="Kanit Light" pitchFamily="34" charset="-120"/>
              </a:rPr>
              <a:t>Choice, Not Compliance</a:t>
            </a:r>
            <a:endParaRPr lang="en-US" sz="1150" dirty="0"/>
          </a:p>
        </p:txBody>
      </p:sp>
      <p:sp>
        <p:nvSpPr>
          <p:cNvPr id="14" name="Text 8"/>
          <p:cNvSpPr/>
          <p:nvPr/>
        </p:nvSpPr>
        <p:spPr>
          <a:xfrm>
            <a:off x="886569" y="4403899"/>
            <a:ext cx="4332312" cy="378470"/>
          </a:xfrm>
          <a:prstGeom prst="rect">
            <a:avLst/>
          </a:prstGeom>
          <a:noFill/>
          <a:ln/>
        </p:spPr>
        <p:txBody>
          <a:bodyPr wrap="square" lIns="0" tIns="0" rIns="0" bIns="0" rtlCol="0" anchor="t">
            <a:normAutofit/>
          </a:bodyPr>
          <a:lstStyle/>
          <a:p>
            <a:pPr marL="0" indent="0" algn="l">
              <a:lnSpc>
                <a:spcPct val="131000"/>
              </a:lnSpc>
              <a:buNone/>
            </a:pPr>
            <a:r>
              <a:rPr lang="en-US" sz="900" dirty="0">
                <a:solidFill>
                  <a:srgbClr val="2C3249"/>
                </a:solidFill>
                <a:latin typeface="Martel Sans" pitchFamily="34" charset="0"/>
                <a:ea typeface="Martel Sans" pitchFamily="34" charset="-122"/>
                <a:cs typeface="Martel Sans" pitchFamily="34" charset="-120"/>
              </a:rPr>
              <a:t>Transformation succeeds because people choose to change—not because processes require them to. That distinction makes all the difference.</a:t>
            </a:r>
            <a:endParaRPr lang="en-US" sz="9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1532</Words>
  <Application>Microsoft Office PowerPoint</Application>
  <PresentationFormat>On-screen Show (16:9)</PresentationFormat>
  <Paragraphs>143</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Kanit Light</vt:lpstr>
      <vt:lpstr>Martel Sans Bold</vt:lpstr>
      <vt:lpstr>Martel Sans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2</cp:revision>
  <dcterms:created xsi:type="dcterms:W3CDTF">2026-06-29T17:15:17Z</dcterms:created>
  <dcterms:modified xsi:type="dcterms:W3CDTF">2026-06-29T17:14:41Z</dcterms:modified>
</cp:coreProperties>
</file>