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sldIdLst>
    <p:sldId id="256" r:id="rId2"/>
    <p:sldId id="257" r:id="rId3"/>
    <p:sldId id="274"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4630400" cy="8229600"/>
  <p:notesSz cx="8229600" cy="14630400"/>
  <p:embeddedFontLst>
    <p:embeddedFont>
      <p:font typeface="Alexandria" panose="020B0604020202020204" charset="-78"/>
      <p:regular r:id="rId21"/>
    </p:embeddedFont>
    <p:embeddedFont>
      <p:font typeface="Nobile"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87" d="100"/>
          <a:sy n="87" d="100"/>
        </p:scale>
        <p:origin x="810"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703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837843"/>
            <a:ext cx="9385221" cy="1860233"/>
          </a:xfrm>
          <a:prstGeom prst="rect">
            <a:avLst/>
          </a:prstGeom>
          <a:noFill/>
          <a:ln/>
        </p:spPr>
        <p:txBody>
          <a:bodyPr wrap="squar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Personality Tests for Job Seekers: Comparing DiSC and the Top 5 Alternatives</a:t>
            </a:r>
            <a:endParaRPr lang="en-US" sz="3900" dirty="0"/>
          </a:p>
        </p:txBody>
      </p:sp>
      <p:sp>
        <p:nvSpPr>
          <p:cNvPr id="4" name="Text 1"/>
          <p:cNvSpPr/>
          <p:nvPr/>
        </p:nvSpPr>
        <p:spPr>
          <a:xfrm>
            <a:off x="793790" y="2995732"/>
            <a:ext cx="93852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When searching for the right career path or preparing for interviews, personality assessments can be a powerful tool. While the DiSC Assessment is widely recognized, it's not your only option for career development and interview preparation.</a:t>
            </a:r>
            <a:endParaRPr lang="en-US" sz="1550" dirty="0"/>
          </a:p>
        </p:txBody>
      </p:sp>
      <p:pic>
        <p:nvPicPr>
          <p:cNvPr id="5" name="Image 1" descr="preencoded.png"/>
          <p:cNvPicPr>
            <a:picLocks noChangeAspect="1"/>
          </p:cNvPicPr>
          <p:nvPr/>
        </p:nvPicPr>
        <p:blipFill>
          <a:blip r:embed="rId4"/>
          <a:stretch>
            <a:fillRect/>
          </a:stretch>
        </p:blipFill>
        <p:spPr>
          <a:xfrm>
            <a:off x="793790" y="4171593"/>
            <a:ext cx="9385221" cy="1726763"/>
          </a:xfrm>
          <a:prstGeom prst="rect">
            <a:avLst/>
          </a:prstGeom>
        </p:spPr>
      </p:pic>
      <p:sp>
        <p:nvSpPr>
          <p:cNvPr id="6" name="Text 2"/>
          <p:cNvSpPr/>
          <p:nvPr/>
        </p:nvSpPr>
        <p:spPr>
          <a:xfrm>
            <a:off x="793790" y="6121598"/>
            <a:ext cx="9385221"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#CareerDevelopment #JobSearchTips #StrengthsFinder #CliftonStrengths #TeamDynamics #MBTI #BigFive #Enneagram #DiSC #CareerClarity #InterviewPreparation #WorkplaceSuccess #SelfAwareness #CareerAlignment #ProfessionalGrowth #JobSeekers #CareerCoaching #Teamwork #LeadershipDevelopment #HiringInsights</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556022"/>
            <a:ext cx="8790384"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Alternative #4: The Big Five Personality Traits</a:t>
            </a:r>
            <a:endParaRPr lang="en-US" sz="3100" dirty="0"/>
          </a:p>
        </p:txBody>
      </p:sp>
      <p:sp>
        <p:nvSpPr>
          <p:cNvPr id="3" name="Text 1"/>
          <p:cNvSpPr/>
          <p:nvPr/>
        </p:nvSpPr>
        <p:spPr>
          <a:xfrm>
            <a:off x="793790" y="1448991"/>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Big Five is one of the most scientifically validated frameworks in psychology. It measures personality across </a:t>
            </a:r>
            <a:r>
              <a:rPr lang="en-US" sz="1550" b="1" dirty="0">
                <a:solidFill>
                  <a:srgbClr val="404155"/>
                </a:solidFill>
                <a:latin typeface="Nobile" pitchFamily="34" charset="0"/>
                <a:ea typeface="Nobile" pitchFamily="34" charset="-122"/>
                <a:cs typeface="Nobile" pitchFamily="34" charset="-120"/>
              </a:rPr>
              <a:t>five broad dimensions</a:t>
            </a:r>
            <a:r>
              <a:rPr lang="en-US" sz="1550" dirty="0">
                <a:solidFill>
                  <a:srgbClr val="404155"/>
                </a:solidFill>
                <a:latin typeface="Nobile" pitchFamily="34" charset="0"/>
                <a:ea typeface="Nobile" pitchFamily="34" charset="-122"/>
                <a:cs typeface="Nobile" pitchFamily="34" charset="-120"/>
              </a:rPr>
              <a:t> (often remembered by the acronym </a:t>
            </a:r>
            <a:r>
              <a:rPr lang="en-US" sz="1550" b="1" dirty="0">
                <a:solidFill>
                  <a:srgbClr val="404155"/>
                </a:solidFill>
                <a:latin typeface="Nobile" pitchFamily="34" charset="0"/>
                <a:ea typeface="Nobile" pitchFamily="34" charset="-122"/>
                <a:cs typeface="Nobile" pitchFamily="34" charset="-120"/>
              </a:rPr>
              <a:t>OCEAN</a:t>
            </a:r>
            <a:r>
              <a:rPr lang="en-US" sz="1550" dirty="0">
                <a:solidFill>
                  <a:srgbClr val="404155"/>
                </a:solidFill>
                <a:latin typeface="Nobile" pitchFamily="34" charset="0"/>
                <a:ea typeface="Nobile" pitchFamily="34" charset="-122"/>
                <a:cs typeface="Nobile" pitchFamily="34" charset="-120"/>
              </a:rPr>
              <a:t>):</a:t>
            </a:r>
            <a:endParaRPr lang="en-US" sz="1550" dirty="0"/>
          </a:p>
        </p:txBody>
      </p:sp>
      <p:sp>
        <p:nvSpPr>
          <p:cNvPr id="4" name="Shape 2"/>
          <p:cNvSpPr/>
          <p:nvPr/>
        </p:nvSpPr>
        <p:spPr>
          <a:xfrm>
            <a:off x="793790" y="2307312"/>
            <a:ext cx="6422231"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5" name="Text 3"/>
          <p:cNvSpPr/>
          <p:nvPr/>
        </p:nvSpPr>
        <p:spPr>
          <a:xfrm>
            <a:off x="999768" y="251329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54DA"/>
                </a:solidFill>
                <a:latin typeface="Alexandria" pitchFamily="34" charset="0"/>
                <a:ea typeface="Alexandria" pitchFamily="34" charset="-122"/>
                <a:cs typeface="Alexandria" pitchFamily="34" charset="-120"/>
              </a:rPr>
              <a:t>Openness</a:t>
            </a:r>
            <a:endParaRPr lang="en-US" sz="1950" dirty="0"/>
          </a:p>
        </p:txBody>
      </p:sp>
      <p:sp>
        <p:nvSpPr>
          <p:cNvPr id="6" name="Text 4"/>
          <p:cNvSpPr/>
          <p:nvPr/>
        </p:nvSpPr>
        <p:spPr>
          <a:xfrm>
            <a:off x="999768" y="2942511"/>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Creativity, intellectual curiosity, and willingness to try new experiences. High scorers thrive in innovative, change-oriented environments.</a:t>
            </a:r>
            <a:endParaRPr lang="en-US" sz="1550" dirty="0"/>
          </a:p>
        </p:txBody>
      </p:sp>
      <p:sp>
        <p:nvSpPr>
          <p:cNvPr id="7" name="Shape 5"/>
          <p:cNvSpPr/>
          <p:nvPr/>
        </p:nvSpPr>
        <p:spPr>
          <a:xfrm>
            <a:off x="7414379" y="2307312"/>
            <a:ext cx="6422231" cy="1793796"/>
          </a:xfrm>
          <a:prstGeom prst="roundRect">
            <a:avLst>
              <a:gd name="adj" fmla="val 4647"/>
            </a:avLst>
          </a:prstGeom>
          <a:solidFill>
            <a:srgbClr val="D2DDF9"/>
          </a:solidFill>
          <a:ln w="7620">
            <a:solidFill>
              <a:srgbClr val="B8C3DF"/>
            </a:solidFill>
            <a:prstDash val="solid"/>
          </a:ln>
        </p:spPr>
        <p:txBody>
          <a:bodyPr/>
          <a:lstStyle/>
          <a:p>
            <a:endParaRPr lang="en-US"/>
          </a:p>
        </p:txBody>
      </p:sp>
      <p:sp>
        <p:nvSpPr>
          <p:cNvPr id="8" name="Text 6"/>
          <p:cNvSpPr/>
          <p:nvPr/>
        </p:nvSpPr>
        <p:spPr>
          <a:xfrm>
            <a:off x="7620357" y="251329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54DA"/>
                </a:solidFill>
                <a:latin typeface="Alexandria" pitchFamily="34" charset="0"/>
                <a:ea typeface="Alexandria" pitchFamily="34" charset="-122"/>
                <a:cs typeface="Alexandria" pitchFamily="34" charset="-120"/>
              </a:rPr>
              <a:t>Conscientiousness</a:t>
            </a:r>
            <a:endParaRPr lang="en-US" sz="1950" dirty="0"/>
          </a:p>
        </p:txBody>
      </p:sp>
      <p:sp>
        <p:nvSpPr>
          <p:cNvPr id="9" name="Text 7"/>
          <p:cNvSpPr/>
          <p:nvPr/>
        </p:nvSpPr>
        <p:spPr>
          <a:xfrm>
            <a:off x="7620357" y="2942511"/>
            <a:ext cx="601027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Organization, reliability, and goal-directed behavior. Strongly predicts job performance across virtually all industries and roles.</a:t>
            </a:r>
            <a:endParaRPr lang="en-US" sz="1550" dirty="0"/>
          </a:p>
        </p:txBody>
      </p:sp>
      <p:sp>
        <p:nvSpPr>
          <p:cNvPr id="10" name="Shape 8"/>
          <p:cNvSpPr/>
          <p:nvPr/>
        </p:nvSpPr>
        <p:spPr>
          <a:xfrm>
            <a:off x="793790" y="4299466"/>
            <a:ext cx="6422231" cy="1476256"/>
          </a:xfrm>
          <a:prstGeom prst="roundRect">
            <a:avLst>
              <a:gd name="adj" fmla="val 5647"/>
            </a:avLst>
          </a:prstGeom>
          <a:solidFill>
            <a:srgbClr val="D2DDF9"/>
          </a:solidFill>
          <a:ln w="7620">
            <a:solidFill>
              <a:srgbClr val="B8C3DF"/>
            </a:solidFill>
            <a:prstDash val="solid"/>
          </a:ln>
        </p:spPr>
        <p:txBody>
          <a:bodyPr/>
          <a:lstStyle/>
          <a:p>
            <a:endParaRPr lang="en-US"/>
          </a:p>
        </p:txBody>
      </p:sp>
      <p:sp>
        <p:nvSpPr>
          <p:cNvPr id="11" name="Text 9"/>
          <p:cNvSpPr/>
          <p:nvPr/>
        </p:nvSpPr>
        <p:spPr>
          <a:xfrm>
            <a:off x="999768" y="450544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54DA"/>
                </a:solidFill>
                <a:latin typeface="Alexandria" pitchFamily="34" charset="0"/>
                <a:ea typeface="Alexandria" pitchFamily="34" charset="-122"/>
                <a:cs typeface="Alexandria" pitchFamily="34" charset="-120"/>
              </a:rPr>
              <a:t>Extraversion</a:t>
            </a:r>
            <a:endParaRPr lang="en-US" sz="1950" dirty="0"/>
          </a:p>
        </p:txBody>
      </p:sp>
      <p:sp>
        <p:nvSpPr>
          <p:cNvPr id="12" name="Text 10"/>
          <p:cNvSpPr/>
          <p:nvPr/>
        </p:nvSpPr>
        <p:spPr>
          <a:xfrm>
            <a:off x="999768" y="4934664"/>
            <a:ext cx="601027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Sociability, assertiveness, and energy levels. Particularly valuable for sales, leadership, and customer-facing positions.</a:t>
            </a:r>
            <a:endParaRPr lang="en-US" sz="1550" dirty="0"/>
          </a:p>
        </p:txBody>
      </p:sp>
      <p:sp>
        <p:nvSpPr>
          <p:cNvPr id="13" name="Shape 11"/>
          <p:cNvSpPr/>
          <p:nvPr/>
        </p:nvSpPr>
        <p:spPr>
          <a:xfrm>
            <a:off x="7414379" y="4299466"/>
            <a:ext cx="6422231" cy="1476256"/>
          </a:xfrm>
          <a:prstGeom prst="roundRect">
            <a:avLst>
              <a:gd name="adj" fmla="val 5647"/>
            </a:avLst>
          </a:prstGeom>
          <a:solidFill>
            <a:srgbClr val="D2DDF9"/>
          </a:solidFill>
          <a:ln w="7620">
            <a:solidFill>
              <a:srgbClr val="B8C3DF"/>
            </a:solidFill>
            <a:prstDash val="solid"/>
          </a:ln>
        </p:spPr>
        <p:txBody>
          <a:bodyPr/>
          <a:lstStyle/>
          <a:p>
            <a:endParaRPr lang="en-US"/>
          </a:p>
        </p:txBody>
      </p:sp>
      <p:sp>
        <p:nvSpPr>
          <p:cNvPr id="14" name="Text 12"/>
          <p:cNvSpPr/>
          <p:nvPr/>
        </p:nvSpPr>
        <p:spPr>
          <a:xfrm>
            <a:off x="7620357" y="450544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54DA"/>
                </a:solidFill>
                <a:latin typeface="Alexandria" pitchFamily="34" charset="0"/>
                <a:ea typeface="Alexandria" pitchFamily="34" charset="-122"/>
                <a:cs typeface="Alexandria" pitchFamily="34" charset="-120"/>
              </a:rPr>
              <a:t>Agreeableness</a:t>
            </a:r>
            <a:endParaRPr lang="en-US" sz="1950" dirty="0"/>
          </a:p>
        </p:txBody>
      </p:sp>
      <p:sp>
        <p:nvSpPr>
          <p:cNvPr id="15" name="Text 13"/>
          <p:cNvSpPr/>
          <p:nvPr/>
        </p:nvSpPr>
        <p:spPr>
          <a:xfrm>
            <a:off x="7620357" y="4934664"/>
            <a:ext cx="6010275"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Cooperation, trust, and empathy. Essential for team-based roles, healthcare, education, and service-oriented positions.</a:t>
            </a:r>
            <a:endParaRPr lang="en-US" sz="1550" dirty="0"/>
          </a:p>
        </p:txBody>
      </p:sp>
      <p:sp>
        <p:nvSpPr>
          <p:cNvPr id="16" name="Shape 14"/>
          <p:cNvSpPr/>
          <p:nvPr/>
        </p:nvSpPr>
        <p:spPr>
          <a:xfrm>
            <a:off x="793790" y="5974080"/>
            <a:ext cx="13042821" cy="1158716"/>
          </a:xfrm>
          <a:prstGeom prst="roundRect">
            <a:avLst>
              <a:gd name="adj" fmla="val 7194"/>
            </a:avLst>
          </a:prstGeom>
          <a:solidFill>
            <a:srgbClr val="D2DDF9"/>
          </a:solidFill>
          <a:ln w="7620">
            <a:solidFill>
              <a:srgbClr val="B8C3DF"/>
            </a:solidFill>
            <a:prstDash val="solid"/>
          </a:ln>
        </p:spPr>
        <p:txBody>
          <a:bodyPr/>
          <a:lstStyle/>
          <a:p>
            <a:endParaRPr lang="en-US"/>
          </a:p>
        </p:txBody>
      </p:sp>
      <p:sp>
        <p:nvSpPr>
          <p:cNvPr id="17" name="Text 15"/>
          <p:cNvSpPr/>
          <p:nvPr/>
        </p:nvSpPr>
        <p:spPr>
          <a:xfrm>
            <a:off x="999768" y="6180058"/>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54DA"/>
                </a:solidFill>
                <a:latin typeface="Alexandria" pitchFamily="34" charset="0"/>
                <a:ea typeface="Alexandria" pitchFamily="34" charset="-122"/>
                <a:cs typeface="Alexandria" pitchFamily="34" charset="-120"/>
              </a:rPr>
              <a:t>Neuroticism</a:t>
            </a:r>
            <a:endParaRPr lang="en-US" sz="1950" dirty="0"/>
          </a:p>
        </p:txBody>
      </p:sp>
      <p:sp>
        <p:nvSpPr>
          <p:cNvPr id="18" name="Text 16"/>
          <p:cNvSpPr/>
          <p:nvPr/>
        </p:nvSpPr>
        <p:spPr>
          <a:xfrm>
            <a:off x="999768" y="6609278"/>
            <a:ext cx="12630864"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Emotional stability and stress resilience. Lower scores indicate better performance under pressure and in high-stress environments.</a:t>
            </a:r>
            <a:endParaRPr lang="en-US" sz="1550" dirty="0"/>
          </a:p>
        </p:txBody>
      </p:sp>
      <p:sp>
        <p:nvSpPr>
          <p:cNvPr id="19" name="Text 17"/>
          <p:cNvSpPr/>
          <p:nvPr/>
        </p:nvSpPr>
        <p:spPr>
          <a:xfrm>
            <a:off x="793790" y="7356038"/>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Each trait is measured on a </a:t>
            </a:r>
            <a:r>
              <a:rPr lang="en-US" sz="1550" b="1" dirty="0">
                <a:solidFill>
                  <a:srgbClr val="404155"/>
                </a:solidFill>
                <a:latin typeface="Nobile" pitchFamily="34" charset="0"/>
                <a:ea typeface="Nobile" pitchFamily="34" charset="-122"/>
                <a:cs typeface="Nobile" pitchFamily="34" charset="-120"/>
              </a:rPr>
              <a:t>spectrum</a:t>
            </a:r>
            <a:r>
              <a:rPr lang="en-US" sz="1550" dirty="0">
                <a:solidFill>
                  <a:srgbClr val="404155"/>
                </a:solidFill>
                <a:latin typeface="Nobile" pitchFamily="34" charset="0"/>
                <a:ea typeface="Nobile" pitchFamily="34" charset="-122"/>
                <a:cs typeface="Nobile" pitchFamily="34" charset="-120"/>
              </a:rPr>
              <a:t> rather than a type, making it more nuanced than MBTI or DiSC.</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89" y="399149"/>
            <a:ext cx="13318817"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The Big Five - Personality Traits</a:t>
            </a:r>
            <a:endParaRPr lang="en-US" sz="3900" dirty="0"/>
          </a:p>
        </p:txBody>
      </p:sp>
      <p:sp>
        <p:nvSpPr>
          <p:cNvPr id="3" name="Text 1"/>
          <p:cNvSpPr/>
          <p:nvPr/>
        </p:nvSpPr>
        <p:spPr>
          <a:xfrm>
            <a:off x="793790" y="1206739"/>
            <a:ext cx="13042821"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Why it’s useful for job seekers</a:t>
            </a:r>
            <a:endParaRPr lang="en-US" sz="1550" dirty="0"/>
          </a:p>
        </p:txBody>
      </p:sp>
      <p:sp>
        <p:nvSpPr>
          <p:cNvPr id="4" name="Text 2"/>
          <p:cNvSpPr/>
          <p:nvPr/>
        </p:nvSpPr>
        <p:spPr>
          <a:xfrm>
            <a:off x="793790" y="1747521"/>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Many employers use Big Five-based assessments in hiring because it has strong </a:t>
            </a:r>
            <a:r>
              <a:rPr lang="en-US" sz="1550" b="1" dirty="0">
                <a:solidFill>
                  <a:srgbClr val="404155"/>
                </a:solidFill>
                <a:latin typeface="Nobile" pitchFamily="34" charset="0"/>
                <a:ea typeface="Nobile" pitchFamily="34" charset="-122"/>
                <a:cs typeface="Nobile" pitchFamily="34" charset="-120"/>
              </a:rPr>
              <a:t>predictive validity for job performance</a:t>
            </a:r>
            <a:r>
              <a:rPr lang="en-US" sz="1550" dirty="0">
                <a:solidFill>
                  <a:srgbClr val="404155"/>
                </a:solidFill>
                <a:latin typeface="Nobile" pitchFamily="34" charset="0"/>
                <a:ea typeface="Nobile" pitchFamily="34" charset="-122"/>
                <a:cs typeface="Nobile" pitchFamily="34" charset="-120"/>
              </a:rPr>
              <a:t>.</a:t>
            </a:r>
            <a:endParaRPr lang="en-US" sz="1550" dirty="0"/>
          </a:p>
        </p:txBody>
      </p:sp>
      <p:sp>
        <p:nvSpPr>
          <p:cNvPr id="5" name="Text 3"/>
          <p:cNvSpPr/>
          <p:nvPr/>
        </p:nvSpPr>
        <p:spPr>
          <a:xfrm>
            <a:off x="793790" y="2134474"/>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Provides insight into </a:t>
            </a:r>
            <a:r>
              <a:rPr lang="en-US" sz="1550" b="1" dirty="0">
                <a:solidFill>
                  <a:srgbClr val="404155"/>
                </a:solidFill>
                <a:latin typeface="Nobile" pitchFamily="34" charset="0"/>
                <a:ea typeface="Nobile" pitchFamily="34" charset="-122"/>
                <a:cs typeface="Nobile" pitchFamily="34" charset="-120"/>
              </a:rPr>
              <a:t>workplace strengths</a:t>
            </a:r>
            <a:r>
              <a:rPr lang="en-US" sz="1550" dirty="0">
                <a:solidFill>
                  <a:srgbClr val="404155"/>
                </a:solidFill>
                <a:latin typeface="Nobile" pitchFamily="34" charset="0"/>
                <a:ea typeface="Nobile" pitchFamily="34" charset="-122"/>
                <a:cs typeface="Nobile" pitchFamily="34" charset="-120"/>
              </a:rPr>
              <a:t> (e.g., high conscientiousness → strong reliability, low neuroticism → calm under pressure).</a:t>
            </a:r>
            <a:endParaRPr lang="en-US" sz="1550" dirty="0"/>
          </a:p>
        </p:txBody>
      </p:sp>
      <p:sp>
        <p:nvSpPr>
          <p:cNvPr id="6" name="Text 4"/>
          <p:cNvSpPr/>
          <p:nvPr/>
        </p:nvSpPr>
        <p:spPr>
          <a:xfrm>
            <a:off x="793790" y="2521427"/>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Helps identify </a:t>
            </a:r>
            <a:r>
              <a:rPr lang="en-US" sz="1550" b="1" dirty="0">
                <a:solidFill>
                  <a:srgbClr val="404155"/>
                </a:solidFill>
                <a:latin typeface="Nobile" pitchFamily="34" charset="0"/>
                <a:ea typeface="Nobile" pitchFamily="34" charset="-122"/>
                <a:cs typeface="Nobile" pitchFamily="34" charset="-120"/>
              </a:rPr>
              <a:t>fit for certain roles</a:t>
            </a:r>
            <a:r>
              <a:rPr lang="en-US" sz="1550" dirty="0">
                <a:solidFill>
                  <a:srgbClr val="404155"/>
                </a:solidFill>
                <a:latin typeface="Nobile" pitchFamily="34" charset="0"/>
                <a:ea typeface="Nobile" pitchFamily="34" charset="-122"/>
                <a:cs typeface="Nobile" pitchFamily="34" charset="-120"/>
              </a:rPr>
              <a:t>:</a:t>
            </a:r>
            <a:endParaRPr lang="en-US" sz="1550" dirty="0"/>
          </a:p>
        </p:txBody>
      </p:sp>
      <p:sp>
        <p:nvSpPr>
          <p:cNvPr id="7" name="Text 5"/>
          <p:cNvSpPr/>
          <p:nvPr/>
        </p:nvSpPr>
        <p:spPr>
          <a:xfrm>
            <a:off x="793790" y="2908380"/>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High </a:t>
            </a:r>
            <a:r>
              <a:rPr lang="en-US" sz="1550" b="1" dirty="0">
                <a:solidFill>
                  <a:srgbClr val="404155"/>
                </a:solidFill>
                <a:latin typeface="Nobile" pitchFamily="34" charset="0"/>
                <a:ea typeface="Nobile" pitchFamily="34" charset="-122"/>
                <a:cs typeface="Nobile" pitchFamily="34" charset="-120"/>
              </a:rPr>
              <a:t>Openness</a:t>
            </a:r>
            <a:r>
              <a:rPr lang="en-US" sz="1550" dirty="0">
                <a:solidFill>
                  <a:srgbClr val="404155"/>
                </a:solidFill>
                <a:latin typeface="Nobile" pitchFamily="34" charset="0"/>
                <a:ea typeface="Nobile" pitchFamily="34" charset="-122"/>
                <a:cs typeface="Nobile" pitchFamily="34" charset="-120"/>
              </a:rPr>
              <a:t> → creative or innovative industries.</a:t>
            </a:r>
            <a:endParaRPr lang="en-US" sz="1550" dirty="0"/>
          </a:p>
        </p:txBody>
      </p:sp>
      <p:sp>
        <p:nvSpPr>
          <p:cNvPr id="8" name="Text 6"/>
          <p:cNvSpPr/>
          <p:nvPr/>
        </p:nvSpPr>
        <p:spPr>
          <a:xfrm>
            <a:off x="793790" y="3295333"/>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High </a:t>
            </a:r>
            <a:r>
              <a:rPr lang="en-US" sz="1550" b="1" dirty="0">
                <a:solidFill>
                  <a:srgbClr val="404155"/>
                </a:solidFill>
                <a:latin typeface="Nobile" pitchFamily="34" charset="0"/>
                <a:ea typeface="Nobile" pitchFamily="34" charset="-122"/>
                <a:cs typeface="Nobile" pitchFamily="34" charset="-120"/>
              </a:rPr>
              <a:t>Conscientiousness</a:t>
            </a:r>
            <a:r>
              <a:rPr lang="en-US" sz="1550" dirty="0">
                <a:solidFill>
                  <a:srgbClr val="404155"/>
                </a:solidFill>
                <a:latin typeface="Nobile" pitchFamily="34" charset="0"/>
                <a:ea typeface="Nobile" pitchFamily="34" charset="-122"/>
                <a:cs typeface="Nobile" pitchFamily="34" charset="-120"/>
              </a:rPr>
              <a:t> → structured, detail-driven roles like project management.</a:t>
            </a:r>
            <a:endParaRPr lang="en-US" sz="1550" dirty="0"/>
          </a:p>
        </p:txBody>
      </p:sp>
      <p:sp>
        <p:nvSpPr>
          <p:cNvPr id="9" name="Text 7"/>
          <p:cNvSpPr/>
          <p:nvPr/>
        </p:nvSpPr>
        <p:spPr>
          <a:xfrm>
            <a:off x="793790" y="3682287"/>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High </a:t>
            </a:r>
            <a:r>
              <a:rPr lang="en-US" sz="1550" b="1" dirty="0">
                <a:solidFill>
                  <a:srgbClr val="404155"/>
                </a:solidFill>
                <a:latin typeface="Nobile" pitchFamily="34" charset="0"/>
                <a:ea typeface="Nobile" pitchFamily="34" charset="-122"/>
                <a:cs typeface="Nobile" pitchFamily="34" charset="-120"/>
              </a:rPr>
              <a:t>Extraversion</a:t>
            </a:r>
            <a:r>
              <a:rPr lang="en-US" sz="1550" dirty="0">
                <a:solidFill>
                  <a:srgbClr val="404155"/>
                </a:solidFill>
                <a:latin typeface="Nobile" pitchFamily="34" charset="0"/>
                <a:ea typeface="Nobile" pitchFamily="34" charset="-122"/>
                <a:cs typeface="Nobile" pitchFamily="34" charset="-120"/>
              </a:rPr>
              <a:t> → sales, leadership, or public-facing roles.</a:t>
            </a:r>
            <a:endParaRPr lang="en-US" sz="1550" dirty="0"/>
          </a:p>
        </p:txBody>
      </p:sp>
      <p:sp>
        <p:nvSpPr>
          <p:cNvPr id="10" name="Text 8"/>
          <p:cNvSpPr/>
          <p:nvPr/>
        </p:nvSpPr>
        <p:spPr>
          <a:xfrm>
            <a:off x="793790" y="4069240"/>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High </a:t>
            </a:r>
            <a:r>
              <a:rPr lang="en-US" sz="1550" b="1" dirty="0">
                <a:solidFill>
                  <a:srgbClr val="404155"/>
                </a:solidFill>
                <a:latin typeface="Nobile" pitchFamily="34" charset="0"/>
                <a:ea typeface="Nobile" pitchFamily="34" charset="-122"/>
                <a:cs typeface="Nobile" pitchFamily="34" charset="-120"/>
              </a:rPr>
              <a:t>Agreeableness</a:t>
            </a:r>
            <a:r>
              <a:rPr lang="en-US" sz="1550" dirty="0">
                <a:solidFill>
                  <a:srgbClr val="404155"/>
                </a:solidFill>
                <a:latin typeface="Nobile" pitchFamily="34" charset="0"/>
                <a:ea typeface="Nobile" pitchFamily="34" charset="-122"/>
                <a:cs typeface="Nobile" pitchFamily="34" charset="-120"/>
              </a:rPr>
              <a:t> → customer service, HR, or team-oriented careers.</a:t>
            </a:r>
            <a:endParaRPr lang="en-US" sz="1550" dirty="0"/>
          </a:p>
        </p:txBody>
      </p:sp>
      <p:sp>
        <p:nvSpPr>
          <p:cNvPr id="11" name="Text 9"/>
          <p:cNvSpPr/>
          <p:nvPr/>
        </p:nvSpPr>
        <p:spPr>
          <a:xfrm>
            <a:off x="793790" y="4456193"/>
            <a:ext cx="13042821" cy="317540"/>
          </a:xfrm>
          <a:prstGeom prst="rect">
            <a:avLst/>
          </a:prstGeom>
          <a:noFill/>
          <a:ln/>
        </p:spPr>
        <p:txBody>
          <a:bodyPr wrap="none" lIns="0" tIns="0" rIns="0" bIns="0" rtlCol="0" anchor="t"/>
          <a:lstStyle/>
          <a:p>
            <a:pPr marL="685800" lvl="1"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Low </a:t>
            </a:r>
            <a:r>
              <a:rPr lang="en-US" sz="1550" b="1" dirty="0">
                <a:solidFill>
                  <a:srgbClr val="404155"/>
                </a:solidFill>
                <a:latin typeface="Nobile" pitchFamily="34" charset="0"/>
                <a:ea typeface="Nobile" pitchFamily="34" charset="-122"/>
                <a:cs typeface="Nobile" pitchFamily="34" charset="-120"/>
              </a:rPr>
              <a:t>Neuroticism</a:t>
            </a:r>
            <a:r>
              <a:rPr lang="en-US" sz="1550" dirty="0">
                <a:solidFill>
                  <a:srgbClr val="404155"/>
                </a:solidFill>
                <a:latin typeface="Nobile" pitchFamily="34" charset="0"/>
                <a:ea typeface="Nobile" pitchFamily="34" charset="-122"/>
                <a:cs typeface="Nobile" pitchFamily="34" charset="-120"/>
              </a:rPr>
              <a:t> (high stability) → high-pressure jobs like emergency response or executive leadership.</a:t>
            </a:r>
            <a:endParaRPr lang="en-US" sz="1550" dirty="0"/>
          </a:p>
        </p:txBody>
      </p:sp>
      <p:sp>
        <p:nvSpPr>
          <p:cNvPr id="12" name="Shape 10"/>
          <p:cNvSpPr/>
          <p:nvPr/>
        </p:nvSpPr>
        <p:spPr>
          <a:xfrm>
            <a:off x="793790" y="4996975"/>
            <a:ext cx="13042821" cy="1478280"/>
          </a:xfrm>
          <a:prstGeom prst="roundRect">
            <a:avLst>
              <a:gd name="adj" fmla="val 5639"/>
            </a:avLst>
          </a:prstGeom>
          <a:solidFill>
            <a:srgbClr val="BBCDF7"/>
          </a:solidFill>
          <a:ln/>
        </p:spPr>
        <p:txBody>
          <a:bodyPr/>
          <a:lstStyle/>
          <a:p>
            <a:endParaRPr lang="en-US"/>
          </a:p>
        </p:txBody>
      </p:sp>
      <p:pic>
        <p:nvPicPr>
          <p:cNvPr id="13" name="Image 0" descr="preencoded.png"/>
          <p:cNvPicPr>
            <a:picLocks noChangeAspect="1"/>
          </p:cNvPicPr>
          <p:nvPr/>
        </p:nvPicPr>
        <p:blipFill>
          <a:blip r:embed="rId3"/>
          <a:stretch>
            <a:fillRect/>
          </a:stretch>
        </p:blipFill>
        <p:spPr>
          <a:xfrm>
            <a:off x="992148" y="5284630"/>
            <a:ext cx="248007" cy="198358"/>
          </a:xfrm>
          <a:prstGeom prst="rect">
            <a:avLst/>
          </a:prstGeom>
        </p:spPr>
      </p:pic>
      <p:sp>
        <p:nvSpPr>
          <p:cNvPr id="14" name="Text 11"/>
          <p:cNvSpPr/>
          <p:nvPr/>
        </p:nvSpPr>
        <p:spPr>
          <a:xfrm>
            <a:off x="1438513" y="5244863"/>
            <a:ext cx="12199739" cy="952619"/>
          </a:xfrm>
          <a:prstGeom prst="rect">
            <a:avLst/>
          </a:prstGeom>
          <a:noFill/>
          <a:ln/>
        </p:spPr>
        <p:txBody>
          <a:bodyPr wrap="square" lIns="0" tIns="0" rIns="0" bIns="0" rtlCol="0" anchor="t"/>
          <a:lstStyle/>
          <a:p>
            <a:pPr marL="0" indent="0" algn="l">
              <a:lnSpc>
                <a:spcPts val="2500"/>
              </a:lnSpc>
              <a:buNone/>
            </a:pPr>
            <a:r>
              <a:rPr lang="en-US" sz="1550" b="1" dirty="0">
                <a:solidFill>
                  <a:srgbClr val="000000"/>
                </a:solidFill>
                <a:latin typeface="Nobile" pitchFamily="34" charset="0"/>
                <a:ea typeface="Nobile" pitchFamily="34" charset="-122"/>
                <a:cs typeface="Nobile" pitchFamily="34" charset="-120"/>
              </a:rPr>
              <a:t>Job Search Application Example - </a:t>
            </a:r>
            <a:r>
              <a:rPr lang="en-US" sz="1550" dirty="0">
                <a:solidFill>
                  <a:srgbClr val="000000"/>
                </a:solidFill>
                <a:latin typeface="Nobile" pitchFamily="34" charset="0"/>
                <a:ea typeface="Nobile" pitchFamily="34" charset="-122"/>
                <a:cs typeface="Nobile" pitchFamily="34" charset="-120"/>
              </a:rPr>
              <a:t>If your results show </a:t>
            </a:r>
            <a:r>
              <a:rPr lang="en-US" sz="1550" b="1" dirty="0">
                <a:solidFill>
                  <a:srgbClr val="000000"/>
                </a:solidFill>
                <a:latin typeface="Nobile" pitchFamily="34" charset="0"/>
                <a:ea typeface="Nobile" pitchFamily="34" charset="-122"/>
                <a:cs typeface="Nobile" pitchFamily="34" charset="-120"/>
              </a:rPr>
              <a:t>high Conscientiousness</a:t>
            </a:r>
            <a:r>
              <a:rPr lang="en-US" sz="1550" dirty="0">
                <a:solidFill>
                  <a:srgbClr val="000000"/>
                </a:solidFill>
                <a:latin typeface="Nobile" pitchFamily="34" charset="0"/>
                <a:ea typeface="Nobile" pitchFamily="34" charset="-122"/>
                <a:cs typeface="Nobile" pitchFamily="34" charset="-120"/>
              </a:rPr>
              <a:t> and </a:t>
            </a:r>
            <a:r>
              <a:rPr lang="en-US" sz="1550" b="1" dirty="0">
                <a:solidFill>
                  <a:srgbClr val="000000"/>
                </a:solidFill>
                <a:latin typeface="Nobile" pitchFamily="34" charset="0"/>
                <a:ea typeface="Nobile" pitchFamily="34" charset="-122"/>
                <a:cs typeface="Nobile" pitchFamily="34" charset="-120"/>
              </a:rPr>
              <a:t>low Neuroticism</a:t>
            </a:r>
            <a:r>
              <a:rPr lang="en-US" sz="1550" dirty="0">
                <a:solidFill>
                  <a:srgbClr val="000000"/>
                </a:solidFill>
                <a:latin typeface="Nobile" pitchFamily="34" charset="0"/>
                <a:ea typeface="Nobile" pitchFamily="34" charset="-122"/>
                <a:cs typeface="Nobile" pitchFamily="34" charset="-120"/>
              </a:rPr>
              <a:t>, you might say:</a:t>
            </a:r>
            <a:r>
              <a:rPr lang="en-US" sz="1550" i="1" dirty="0">
                <a:solidFill>
                  <a:srgbClr val="000000"/>
                </a:solidFill>
                <a:latin typeface="Nobile" pitchFamily="34" charset="0"/>
                <a:ea typeface="Nobile" pitchFamily="34" charset="-122"/>
                <a:cs typeface="Nobile" pitchFamily="34" charset="-120"/>
              </a:rPr>
              <a:t>“I’m known for being dependable and level-headed under pressure, which makes me well-suited to manage complex projects and deliver results consistently.”</a:t>
            </a:r>
            <a:endParaRPr lang="en-US" sz="15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29020" y="501134"/>
            <a:ext cx="4864775" cy="455652"/>
          </a:xfrm>
          <a:prstGeom prst="rect">
            <a:avLst/>
          </a:prstGeom>
          <a:noFill/>
          <a:ln/>
        </p:spPr>
        <p:txBody>
          <a:bodyPr wrap="none" lIns="0" tIns="0" rIns="0" bIns="0" rtlCol="0" anchor="t"/>
          <a:lstStyle/>
          <a:p>
            <a:pPr marL="0" indent="0" algn="l">
              <a:lnSpc>
                <a:spcPts val="3550"/>
              </a:lnSpc>
              <a:buNone/>
            </a:pPr>
            <a:r>
              <a:rPr lang="en-US" sz="2850" dirty="0">
                <a:solidFill>
                  <a:srgbClr val="1B1B27"/>
                </a:solidFill>
                <a:latin typeface="Alexandria" pitchFamily="34" charset="0"/>
                <a:ea typeface="Alexandria" pitchFamily="34" charset="-122"/>
                <a:cs typeface="Alexandria" pitchFamily="34" charset="-120"/>
              </a:rPr>
              <a:t>Alternative #5: Enneagram</a:t>
            </a:r>
            <a:endParaRPr lang="en-US" sz="2850" dirty="0"/>
          </a:p>
        </p:txBody>
      </p:sp>
      <p:sp>
        <p:nvSpPr>
          <p:cNvPr id="3" name="Text 1"/>
          <p:cNvSpPr/>
          <p:nvPr/>
        </p:nvSpPr>
        <p:spPr>
          <a:xfrm>
            <a:off x="729020" y="1321237"/>
            <a:ext cx="13172361" cy="874752"/>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The Enneagram describes </a:t>
            </a:r>
            <a:r>
              <a:rPr lang="en-US" sz="1400" b="1" dirty="0">
                <a:solidFill>
                  <a:srgbClr val="404155"/>
                </a:solidFill>
                <a:latin typeface="Nobile" pitchFamily="34" charset="0"/>
                <a:ea typeface="Nobile" pitchFamily="34" charset="-122"/>
                <a:cs typeface="Nobile" pitchFamily="34" charset="-120"/>
              </a:rPr>
              <a:t>nine core personality types</a:t>
            </a:r>
            <a:r>
              <a:rPr lang="en-US" sz="1400" dirty="0">
                <a:solidFill>
                  <a:srgbClr val="404155"/>
                </a:solidFill>
                <a:latin typeface="Nobile" pitchFamily="34" charset="0"/>
                <a:ea typeface="Nobile" pitchFamily="34" charset="-122"/>
                <a:cs typeface="Nobile" pitchFamily="34" charset="-120"/>
              </a:rPr>
              <a:t>, each with unique strengths, fears, and motivations. Unlike some assessments that focus on behavior (DiSC) or cognitive preferences (MBTI), the Enneagram digs into </a:t>
            </a:r>
            <a:r>
              <a:rPr lang="en-US" sz="1400" b="1" dirty="0">
                <a:solidFill>
                  <a:srgbClr val="404155"/>
                </a:solidFill>
                <a:latin typeface="Nobile" pitchFamily="34" charset="0"/>
                <a:ea typeface="Nobile" pitchFamily="34" charset="-122"/>
                <a:cs typeface="Nobile" pitchFamily="34" charset="-120"/>
              </a:rPr>
              <a:t>underlying drivers</a:t>
            </a:r>
            <a:r>
              <a:rPr lang="en-US" sz="1400" dirty="0">
                <a:solidFill>
                  <a:srgbClr val="404155"/>
                </a:solidFill>
                <a:latin typeface="Nobile" pitchFamily="34" charset="0"/>
                <a:ea typeface="Nobile" pitchFamily="34" charset="-122"/>
                <a:cs typeface="Nobile" pitchFamily="34" charset="-120"/>
              </a:rPr>
              <a:t> that influence decision-making and interpersonal dynamics.</a:t>
            </a:r>
            <a:endParaRPr lang="en-US" sz="1400" dirty="0"/>
          </a:p>
        </p:txBody>
      </p:sp>
      <p:sp>
        <p:nvSpPr>
          <p:cNvPr id="4" name="Shape 2"/>
          <p:cNvSpPr/>
          <p:nvPr/>
        </p:nvSpPr>
        <p:spPr>
          <a:xfrm>
            <a:off x="729020" y="2081521"/>
            <a:ext cx="4269343" cy="1394103"/>
          </a:xfrm>
          <a:prstGeom prst="roundRect">
            <a:avLst>
              <a:gd name="adj" fmla="val 5491"/>
            </a:avLst>
          </a:prstGeom>
          <a:solidFill>
            <a:srgbClr val="F9F9FF"/>
          </a:solidFill>
          <a:ln w="22860">
            <a:solidFill>
              <a:srgbClr val="B8C3DF"/>
            </a:solidFill>
            <a:prstDash val="solid"/>
          </a:ln>
        </p:spPr>
        <p:txBody>
          <a:bodyPr/>
          <a:lstStyle/>
          <a:p>
            <a:endParaRPr lang="en-US"/>
          </a:p>
        </p:txBody>
      </p:sp>
      <p:sp>
        <p:nvSpPr>
          <p:cNvPr id="5" name="Text 3"/>
          <p:cNvSpPr/>
          <p:nvPr/>
        </p:nvSpPr>
        <p:spPr>
          <a:xfrm>
            <a:off x="934045" y="2286547"/>
            <a:ext cx="3859292" cy="291584"/>
          </a:xfrm>
          <a:prstGeom prst="rect">
            <a:avLst/>
          </a:prstGeom>
          <a:noFill/>
          <a:ln/>
        </p:spPr>
        <p:txBody>
          <a:bodyPr wrap="none" lIns="0" tIns="0" rIns="0" bIns="0" rtlCol="0" anchor="t"/>
          <a:lstStyle/>
          <a:p>
            <a:pPr marL="0" indent="0" algn="l">
              <a:lnSpc>
                <a:spcPts val="2250"/>
              </a:lnSpc>
              <a:buNone/>
            </a:pPr>
            <a:r>
              <a:rPr lang="en-US" sz="1400" b="1" dirty="0">
                <a:solidFill>
                  <a:srgbClr val="404155"/>
                </a:solidFill>
                <a:latin typeface="Nobile" pitchFamily="34" charset="0"/>
                <a:ea typeface="Nobile" pitchFamily="34" charset="-122"/>
                <a:cs typeface="Nobile" pitchFamily="34" charset="-120"/>
              </a:rPr>
              <a:t>Type 1: The Perfectionist (Reformer)</a:t>
            </a:r>
            <a:endParaRPr lang="en-US" sz="1400" dirty="0"/>
          </a:p>
        </p:txBody>
      </p:sp>
      <p:sp>
        <p:nvSpPr>
          <p:cNvPr id="6" name="Text 4"/>
          <p:cNvSpPr/>
          <p:nvPr/>
        </p:nvSpPr>
        <p:spPr>
          <a:xfrm>
            <a:off x="934045" y="2687430"/>
            <a:ext cx="3859292" cy="583168"/>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Principled, Quality-focused, ethical, responsible, improvement-oriented</a:t>
            </a:r>
            <a:endParaRPr lang="en-US" sz="1400" dirty="0"/>
          </a:p>
        </p:txBody>
      </p:sp>
      <p:sp>
        <p:nvSpPr>
          <p:cNvPr id="7" name="Shape 5"/>
          <p:cNvSpPr/>
          <p:nvPr/>
        </p:nvSpPr>
        <p:spPr>
          <a:xfrm>
            <a:off x="5180528" y="2081521"/>
            <a:ext cx="4269343" cy="1394103"/>
          </a:xfrm>
          <a:prstGeom prst="roundRect">
            <a:avLst>
              <a:gd name="adj" fmla="val 5491"/>
            </a:avLst>
          </a:prstGeom>
          <a:solidFill>
            <a:srgbClr val="F9F9FF"/>
          </a:solidFill>
          <a:ln w="22860">
            <a:solidFill>
              <a:srgbClr val="B8C3DF"/>
            </a:solidFill>
            <a:prstDash val="solid"/>
          </a:ln>
        </p:spPr>
        <p:txBody>
          <a:bodyPr/>
          <a:lstStyle/>
          <a:p>
            <a:endParaRPr lang="en-US"/>
          </a:p>
        </p:txBody>
      </p:sp>
      <p:sp>
        <p:nvSpPr>
          <p:cNvPr id="8" name="Text 6"/>
          <p:cNvSpPr/>
          <p:nvPr/>
        </p:nvSpPr>
        <p:spPr>
          <a:xfrm>
            <a:off x="5385554" y="2286547"/>
            <a:ext cx="3859292" cy="291584"/>
          </a:xfrm>
          <a:prstGeom prst="rect">
            <a:avLst/>
          </a:prstGeom>
          <a:noFill/>
          <a:ln/>
        </p:spPr>
        <p:txBody>
          <a:bodyPr wrap="none" lIns="0" tIns="0" rIns="0" bIns="0" rtlCol="0" anchor="t"/>
          <a:lstStyle/>
          <a:p>
            <a:pPr marL="0" indent="0" algn="l">
              <a:lnSpc>
                <a:spcPts val="2250"/>
              </a:lnSpc>
              <a:buNone/>
            </a:pPr>
            <a:r>
              <a:rPr lang="en-US" sz="1400" b="1" dirty="0">
                <a:solidFill>
                  <a:srgbClr val="404155"/>
                </a:solidFill>
                <a:latin typeface="Nobile" pitchFamily="34" charset="0"/>
                <a:ea typeface="Nobile" pitchFamily="34" charset="-122"/>
                <a:cs typeface="Nobile" pitchFamily="34" charset="-120"/>
              </a:rPr>
              <a:t>Type 2: The Helper</a:t>
            </a:r>
            <a:endParaRPr lang="en-US" sz="1400" dirty="0"/>
          </a:p>
        </p:txBody>
      </p:sp>
      <p:sp>
        <p:nvSpPr>
          <p:cNvPr id="9" name="Text 7"/>
          <p:cNvSpPr/>
          <p:nvPr/>
        </p:nvSpPr>
        <p:spPr>
          <a:xfrm>
            <a:off x="5385554" y="2687430"/>
            <a:ext cx="3859292" cy="583168"/>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People-focused, generous, relationship-building</a:t>
            </a:r>
            <a:endParaRPr lang="en-US" sz="1400" dirty="0"/>
          </a:p>
        </p:txBody>
      </p:sp>
      <p:sp>
        <p:nvSpPr>
          <p:cNvPr id="10" name="Shape 8"/>
          <p:cNvSpPr/>
          <p:nvPr/>
        </p:nvSpPr>
        <p:spPr>
          <a:xfrm>
            <a:off x="9632037" y="2081521"/>
            <a:ext cx="4269343" cy="1394103"/>
          </a:xfrm>
          <a:prstGeom prst="roundRect">
            <a:avLst>
              <a:gd name="adj" fmla="val 5491"/>
            </a:avLst>
          </a:prstGeom>
          <a:solidFill>
            <a:srgbClr val="F9F9FF"/>
          </a:solidFill>
          <a:ln w="22860">
            <a:solidFill>
              <a:srgbClr val="B8C3DF"/>
            </a:solidFill>
            <a:prstDash val="solid"/>
          </a:ln>
        </p:spPr>
        <p:txBody>
          <a:bodyPr/>
          <a:lstStyle/>
          <a:p>
            <a:endParaRPr lang="en-US"/>
          </a:p>
        </p:txBody>
      </p:sp>
      <p:sp>
        <p:nvSpPr>
          <p:cNvPr id="11" name="Text 9"/>
          <p:cNvSpPr/>
          <p:nvPr/>
        </p:nvSpPr>
        <p:spPr>
          <a:xfrm>
            <a:off x="9837063" y="2286547"/>
            <a:ext cx="3859292" cy="291584"/>
          </a:xfrm>
          <a:prstGeom prst="rect">
            <a:avLst/>
          </a:prstGeom>
          <a:noFill/>
          <a:ln/>
        </p:spPr>
        <p:txBody>
          <a:bodyPr wrap="none" lIns="0" tIns="0" rIns="0" bIns="0" rtlCol="0" anchor="t"/>
          <a:lstStyle/>
          <a:p>
            <a:pPr marL="0" indent="0" algn="l">
              <a:lnSpc>
                <a:spcPts val="2250"/>
              </a:lnSpc>
              <a:buNone/>
            </a:pPr>
            <a:r>
              <a:rPr lang="en-US" sz="1400" b="1" dirty="0">
                <a:solidFill>
                  <a:srgbClr val="404155"/>
                </a:solidFill>
                <a:latin typeface="Nobile" pitchFamily="34" charset="0"/>
                <a:ea typeface="Nobile" pitchFamily="34" charset="-122"/>
                <a:cs typeface="Nobile" pitchFamily="34" charset="-120"/>
              </a:rPr>
              <a:t>Type 3: The Achiever</a:t>
            </a:r>
            <a:endParaRPr lang="en-US" sz="1400" dirty="0"/>
          </a:p>
        </p:txBody>
      </p:sp>
      <p:sp>
        <p:nvSpPr>
          <p:cNvPr id="12" name="Text 10"/>
          <p:cNvSpPr/>
          <p:nvPr/>
        </p:nvSpPr>
        <p:spPr>
          <a:xfrm>
            <a:off x="9837063" y="2687430"/>
            <a:ext cx="3859292" cy="291584"/>
          </a:xfrm>
          <a:prstGeom prst="rect">
            <a:avLst/>
          </a:prstGeom>
          <a:noFill/>
          <a:ln/>
        </p:spPr>
        <p:txBody>
          <a:bodyPr wrap="non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Success-driven, adaptable, goal-oriented</a:t>
            </a:r>
            <a:endParaRPr lang="en-US" sz="1400" dirty="0"/>
          </a:p>
        </p:txBody>
      </p:sp>
      <p:sp>
        <p:nvSpPr>
          <p:cNvPr id="13" name="Shape 11"/>
          <p:cNvSpPr/>
          <p:nvPr/>
        </p:nvSpPr>
        <p:spPr>
          <a:xfrm>
            <a:off x="729020" y="3657790"/>
            <a:ext cx="4269343" cy="1394103"/>
          </a:xfrm>
          <a:prstGeom prst="roundRect">
            <a:avLst>
              <a:gd name="adj" fmla="val 5491"/>
            </a:avLst>
          </a:prstGeom>
          <a:solidFill>
            <a:srgbClr val="F9F9FF"/>
          </a:solidFill>
          <a:ln w="22860">
            <a:solidFill>
              <a:srgbClr val="B8C3DF"/>
            </a:solidFill>
            <a:prstDash val="solid"/>
          </a:ln>
        </p:spPr>
        <p:txBody>
          <a:bodyPr/>
          <a:lstStyle/>
          <a:p>
            <a:endParaRPr lang="en-US"/>
          </a:p>
        </p:txBody>
      </p:sp>
      <p:sp>
        <p:nvSpPr>
          <p:cNvPr id="14" name="Text 12"/>
          <p:cNvSpPr/>
          <p:nvPr/>
        </p:nvSpPr>
        <p:spPr>
          <a:xfrm>
            <a:off x="934045" y="3862815"/>
            <a:ext cx="3859292" cy="291584"/>
          </a:xfrm>
          <a:prstGeom prst="rect">
            <a:avLst/>
          </a:prstGeom>
          <a:noFill/>
          <a:ln/>
        </p:spPr>
        <p:txBody>
          <a:bodyPr wrap="none" lIns="0" tIns="0" rIns="0" bIns="0" rtlCol="0" anchor="t"/>
          <a:lstStyle/>
          <a:p>
            <a:pPr marL="0" indent="0" algn="l">
              <a:lnSpc>
                <a:spcPts val="2250"/>
              </a:lnSpc>
              <a:buNone/>
            </a:pPr>
            <a:r>
              <a:rPr lang="en-US" sz="1400" b="1" dirty="0">
                <a:solidFill>
                  <a:srgbClr val="404155"/>
                </a:solidFill>
                <a:latin typeface="Nobile" pitchFamily="34" charset="0"/>
                <a:ea typeface="Nobile" pitchFamily="34" charset="-122"/>
                <a:cs typeface="Nobile" pitchFamily="34" charset="-120"/>
              </a:rPr>
              <a:t>Type 4: The Individualist</a:t>
            </a:r>
            <a:endParaRPr lang="en-US" sz="1400" dirty="0"/>
          </a:p>
        </p:txBody>
      </p:sp>
      <p:sp>
        <p:nvSpPr>
          <p:cNvPr id="15" name="Text 13"/>
          <p:cNvSpPr/>
          <p:nvPr/>
        </p:nvSpPr>
        <p:spPr>
          <a:xfrm>
            <a:off x="934045" y="4263699"/>
            <a:ext cx="3859292" cy="583168"/>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Creative, authentic, emotionally deep, values authenticity</a:t>
            </a:r>
            <a:endParaRPr lang="en-US" sz="1400" dirty="0"/>
          </a:p>
        </p:txBody>
      </p:sp>
      <p:sp>
        <p:nvSpPr>
          <p:cNvPr id="16" name="Shape 14"/>
          <p:cNvSpPr/>
          <p:nvPr/>
        </p:nvSpPr>
        <p:spPr>
          <a:xfrm>
            <a:off x="5180528" y="3657790"/>
            <a:ext cx="4269343" cy="1394103"/>
          </a:xfrm>
          <a:prstGeom prst="roundRect">
            <a:avLst>
              <a:gd name="adj" fmla="val 5491"/>
            </a:avLst>
          </a:prstGeom>
          <a:solidFill>
            <a:srgbClr val="F9F9FF"/>
          </a:solidFill>
          <a:ln w="22860">
            <a:solidFill>
              <a:srgbClr val="B8C3DF"/>
            </a:solidFill>
            <a:prstDash val="solid"/>
          </a:ln>
        </p:spPr>
        <p:txBody>
          <a:bodyPr/>
          <a:lstStyle/>
          <a:p>
            <a:endParaRPr lang="en-US"/>
          </a:p>
        </p:txBody>
      </p:sp>
      <p:sp>
        <p:nvSpPr>
          <p:cNvPr id="17" name="Text 15"/>
          <p:cNvSpPr/>
          <p:nvPr/>
        </p:nvSpPr>
        <p:spPr>
          <a:xfrm>
            <a:off x="5385554" y="3862815"/>
            <a:ext cx="3859292" cy="291584"/>
          </a:xfrm>
          <a:prstGeom prst="rect">
            <a:avLst/>
          </a:prstGeom>
          <a:noFill/>
          <a:ln/>
        </p:spPr>
        <p:txBody>
          <a:bodyPr wrap="none" lIns="0" tIns="0" rIns="0" bIns="0" rtlCol="0" anchor="t"/>
          <a:lstStyle/>
          <a:p>
            <a:pPr marL="0" indent="0" algn="l">
              <a:lnSpc>
                <a:spcPts val="2250"/>
              </a:lnSpc>
              <a:buNone/>
            </a:pPr>
            <a:r>
              <a:rPr lang="en-US" sz="1400" b="1" dirty="0">
                <a:solidFill>
                  <a:srgbClr val="404155"/>
                </a:solidFill>
                <a:latin typeface="Nobile" pitchFamily="34" charset="0"/>
                <a:ea typeface="Nobile" pitchFamily="34" charset="-122"/>
                <a:cs typeface="Nobile" pitchFamily="34" charset="-120"/>
              </a:rPr>
              <a:t>Type 5: The Investigator</a:t>
            </a:r>
            <a:endParaRPr lang="en-US" sz="1400" dirty="0"/>
          </a:p>
        </p:txBody>
      </p:sp>
      <p:sp>
        <p:nvSpPr>
          <p:cNvPr id="18" name="Text 16"/>
          <p:cNvSpPr/>
          <p:nvPr/>
        </p:nvSpPr>
        <p:spPr>
          <a:xfrm>
            <a:off x="5385554" y="4263699"/>
            <a:ext cx="3859292" cy="291584"/>
          </a:xfrm>
          <a:prstGeom prst="rect">
            <a:avLst/>
          </a:prstGeom>
          <a:noFill/>
          <a:ln/>
        </p:spPr>
        <p:txBody>
          <a:bodyPr wrap="non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Knowledge-seeking, independent, analytical</a:t>
            </a:r>
            <a:endParaRPr lang="en-US" sz="1400" dirty="0"/>
          </a:p>
        </p:txBody>
      </p:sp>
      <p:sp>
        <p:nvSpPr>
          <p:cNvPr id="19" name="Shape 17"/>
          <p:cNvSpPr/>
          <p:nvPr/>
        </p:nvSpPr>
        <p:spPr>
          <a:xfrm>
            <a:off x="9632037" y="3657790"/>
            <a:ext cx="4269343" cy="1394103"/>
          </a:xfrm>
          <a:prstGeom prst="roundRect">
            <a:avLst>
              <a:gd name="adj" fmla="val 5491"/>
            </a:avLst>
          </a:prstGeom>
          <a:solidFill>
            <a:srgbClr val="F9F9FF"/>
          </a:solidFill>
          <a:ln w="22860">
            <a:solidFill>
              <a:srgbClr val="B8C3DF"/>
            </a:solidFill>
            <a:prstDash val="solid"/>
          </a:ln>
        </p:spPr>
        <p:txBody>
          <a:bodyPr/>
          <a:lstStyle/>
          <a:p>
            <a:endParaRPr lang="en-US"/>
          </a:p>
        </p:txBody>
      </p:sp>
      <p:sp>
        <p:nvSpPr>
          <p:cNvPr id="20" name="Text 18"/>
          <p:cNvSpPr/>
          <p:nvPr/>
        </p:nvSpPr>
        <p:spPr>
          <a:xfrm>
            <a:off x="9837063" y="3862815"/>
            <a:ext cx="3859292" cy="291584"/>
          </a:xfrm>
          <a:prstGeom prst="rect">
            <a:avLst/>
          </a:prstGeom>
          <a:noFill/>
          <a:ln/>
        </p:spPr>
        <p:txBody>
          <a:bodyPr wrap="none" lIns="0" tIns="0" rIns="0" bIns="0" rtlCol="0" anchor="t"/>
          <a:lstStyle/>
          <a:p>
            <a:pPr marL="0" indent="0" algn="l">
              <a:lnSpc>
                <a:spcPts val="2250"/>
              </a:lnSpc>
              <a:buNone/>
            </a:pPr>
            <a:r>
              <a:rPr lang="en-US" sz="1400" b="1" dirty="0">
                <a:solidFill>
                  <a:srgbClr val="404155"/>
                </a:solidFill>
                <a:latin typeface="Nobile" pitchFamily="34" charset="0"/>
                <a:ea typeface="Nobile" pitchFamily="34" charset="-122"/>
                <a:cs typeface="Nobile" pitchFamily="34" charset="-120"/>
              </a:rPr>
              <a:t>Type 6: The Loyalist</a:t>
            </a:r>
            <a:endParaRPr lang="en-US" sz="1400" dirty="0"/>
          </a:p>
        </p:txBody>
      </p:sp>
      <p:sp>
        <p:nvSpPr>
          <p:cNvPr id="21" name="Text 19"/>
          <p:cNvSpPr/>
          <p:nvPr/>
        </p:nvSpPr>
        <p:spPr>
          <a:xfrm>
            <a:off x="9837063" y="4263699"/>
            <a:ext cx="3859292" cy="583168"/>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Security-focused, responsible, team-committed</a:t>
            </a:r>
            <a:endParaRPr lang="en-US" sz="1400" dirty="0"/>
          </a:p>
        </p:txBody>
      </p:sp>
      <p:sp>
        <p:nvSpPr>
          <p:cNvPr id="22" name="Shape 20"/>
          <p:cNvSpPr/>
          <p:nvPr/>
        </p:nvSpPr>
        <p:spPr>
          <a:xfrm>
            <a:off x="729020" y="5234058"/>
            <a:ext cx="4269343" cy="1394103"/>
          </a:xfrm>
          <a:prstGeom prst="roundRect">
            <a:avLst>
              <a:gd name="adj" fmla="val 5491"/>
            </a:avLst>
          </a:prstGeom>
          <a:solidFill>
            <a:srgbClr val="F9F9FF"/>
          </a:solidFill>
          <a:ln w="22860">
            <a:solidFill>
              <a:srgbClr val="B8C3DF"/>
            </a:solidFill>
            <a:prstDash val="solid"/>
          </a:ln>
        </p:spPr>
        <p:txBody>
          <a:bodyPr/>
          <a:lstStyle/>
          <a:p>
            <a:endParaRPr lang="en-US"/>
          </a:p>
        </p:txBody>
      </p:sp>
      <p:sp>
        <p:nvSpPr>
          <p:cNvPr id="23" name="Text 21"/>
          <p:cNvSpPr/>
          <p:nvPr/>
        </p:nvSpPr>
        <p:spPr>
          <a:xfrm>
            <a:off x="934045" y="5439084"/>
            <a:ext cx="3859292" cy="291584"/>
          </a:xfrm>
          <a:prstGeom prst="rect">
            <a:avLst/>
          </a:prstGeom>
          <a:noFill/>
          <a:ln/>
        </p:spPr>
        <p:txBody>
          <a:bodyPr wrap="none" lIns="0" tIns="0" rIns="0" bIns="0" rtlCol="0" anchor="t"/>
          <a:lstStyle/>
          <a:p>
            <a:pPr marL="0" indent="0" algn="l">
              <a:lnSpc>
                <a:spcPts val="2250"/>
              </a:lnSpc>
              <a:buNone/>
            </a:pPr>
            <a:r>
              <a:rPr lang="en-US" sz="1400" b="1" dirty="0">
                <a:solidFill>
                  <a:srgbClr val="404155"/>
                </a:solidFill>
                <a:latin typeface="Nobile" pitchFamily="34" charset="0"/>
                <a:ea typeface="Nobile" pitchFamily="34" charset="-122"/>
                <a:cs typeface="Nobile" pitchFamily="34" charset="-120"/>
              </a:rPr>
              <a:t>Type 7: The Enthusiast</a:t>
            </a:r>
            <a:endParaRPr lang="en-US" sz="1400" dirty="0"/>
          </a:p>
        </p:txBody>
      </p:sp>
      <p:sp>
        <p:nvSpPr>
          <p:cNvPr id="24" name="Text 22"/>
          <p:cNvSpPr/>
          <p:nvPr/>
        </p:nvSpPr>
        <p:spPr>
          <a:xfrm>
            <a:off x="934045" y="5839967"/>
            <a:ext cx="3859292" cy="583168"/>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Fun-loving, adventurous, motivated by variety and excitement</a:t>
            </a:r>
            <a:endParaRPr lang="en-US" sz="1400" dirty="0"/>
          </a:p>
        </p:txBody>
      </p:sp>
      <p:sp>
        <p:nvSpPr>
          <p:cNvPr id="25" name="Shape 23"/>
          <p:cNvSpPr/>
          <p:nvPr/>
        </p:nvSpPr>
        <p:spPr>
          <a:xfrm>
            <a:off x="5180528" y="5234058"/>
            <a:ext cx="4269343" cy="1394103"/>
          </a:xfrm>
          <a:prstGeom prst="roundRect">
            <a:avLst>
              <a:gd name="adj" fmla="val 5491"/>
            </a:avLst>
          </a:prstGeom>
          <a:solidFill>
            <a:srgbClr val="F9F9FF"/>
          </a:solidFill>
          <a:ln w="22860">
            <a:solidFill>
              <a:srgbClr val="B8C3DF"/>
            </a:solidFill>
            <a:prstDash val="solid"/>
          </a:ln>
        </p:spPr>
        <p:txBody>
          <a:bodyPr/>
          <a:lstStyle/>
          <a:p>
            <a:endParaRPr lang="en-US"/>
          </a:p>
        </p:txBody>
      </p:sp>
      <p:sp>
        <p:nvSpPr>
          <p:cNvPr id="26" name="Text 24"/>
          <p:cNvSpPr/>
          <p:nvPr/>
        </p:nvSpPr>
        <p:spPr>
          <a:xfrm>
            <a:off x="5385554" y="5439084"/>
            <a:ext cx="3859292" cy="291584"/>
          </a:xfrm>
          <a:prstGeom prst="rect">
            <a:avLst/>
          </a:prstGeom>
          <a:noFill/>
          <a:ln/>
        </p:spPr>
        <p:txBody>
          <a:bodyPr wrap="none" lIns="0" tIns="0" rIns="0" bIns="0" rtlCol="0" anchor="t"/>
          <a:lstStyle/>
          <a:p>
            <a:pPr marL="0" indent="0" algn="l">
              <a:lnSpc>
                <a:spcPts val="2250"/>
              </a:lnSpc>
              <a:buNone/>
            </a:pPr>
            <a:r>
              <a:rPr lang="en-US" sz="1400" b="1" dirty="0">
                <a:solidFill>
                  <a:srgbClr val="404155"/>
                </a:solidFill>
                <a:latin typeface="Nobile" pitchFamily="34" charset="0"/>
                <a:ea typeface="Nobile" pitchFamily="34" charset="-122"/>
                <a:cs typeface="Nobile" pitchFamily="34" charset="-120"/>
              </a:rPr>
              <a:t>Type 8: The Challenger</a:t>
            </a:r>
            <a:endParaRPr lang="en-US" sz="1400" dirty="0"/>
          </a:p>
        </p:txBody>
      </p:sp>
      <p:sp>
        <p:nvSpPr>
          <p:cNvPr id="27" name="Text 25"/>
          <p:cNvSpPr/>
          <p:nvPr/>
        </p:nvSpPr>
        <p:spPr>
          <a:xfrm>
            <a:off x="5385554" y="5839967"/>
            <a:ext cx="3859292" cy="583168"/>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Assertive, decisive, seeks control and autonomy</a:t>
            </a:r>
            <a:endParaRPr lang="en-US" sz="1400" dirty="0"/>
          </a:p>
        </p:txBody>
      </p:sp>
      <p:sp>
        <p:nvSpPr>
          <p:cNvPr id="28" name="Shape 26"/>
          <p:cNvSpPr/>
          <p:nvPr/>
        </p:nvSpPr>
        <p:spPr>
          <a:xfrm>
            <a:off x="9632037" y="5234058"/>
            <a:ext cx="4269343" cy="1394103"/>
          </a:xfrm>
          <a:prstGeom prst="roundRect">
            <a:avLst>
              <a:gd name="adj" fmla="val 5491"/>
            </a:avLst>
          </a:prstGeom>
          <a:solidFill>
            <a:srgbClr val="F9F9FF"/>
          </a:solidFill>
          <a:ln w="22860">
            <a:solidFill>
              <a:srgbClr val="B8C3DF"/>
            </a:solidFill>
            <a:prstDash val="solid"/>
          </a:ln>
        </p:spPr>
        <p:txBody>
          <a:bodyPr/>
          <a:lstStyle/>
          <a:p>
            <a:endParaRPr lang="en-US"/>
          </a:p>
        </p:txBody>
      </p:sp>
      <p:sp>
        <p:nvSpPr>
          <p:cNvPr id="29" name="Text 27"/>
          <p:cNvSpPr/>
          <p:nvPr/>
        </p:nvSpPr>
        <p:spPr>
          <a:xfrm>
            <a:off x="9837063" y="5439084"/>
            <a:ext cx="3859292" cy="291584"/>
          </a:xfrm>
          <a:prstGeom prst="rect">
            <a:avLst/>
          </a:prstGeom>
          <a:noFill/>
          <a:ln/>
        </p:spPr>
        <p:txBody>
          <a:bodyPr wrap="none" lIns="0" tIns="0" rIns="0" bIns="0" rtlCol="0" anchor="t"/>
          <a:lstStyle/>
          <a:p>
            <a:pPr marL="0" indent="0" algn="l">
              <a:lnSpc>
                <a:spcPts val="2250"/>
              </a:lnSpc>
              <a:buNone/>
            </a:pPr>
            <a:r>
              <a:rPr lang="en-US" sz="1400" b="1" dirty="0">
                <a:solidFill>
                  <a:srgbClr val="404155"/>
                </a:solidFill>
                <a:latin typeface="Nobile" pitchFamily="34" charset="0"/>
                <a:ea typeface="Nobile" pitchFamily="34" charset="-122"/>
                <a:cs typeface="Nobile" pitchFamily="34" charset="-120"/>
              </a:rPr>
              <a:t>Type 9: The Peacemaker</a:t>
            </a:r>
            <a:endParaRPr lang="en-US" sz="1400" dirty="0"/>
          </a:p>
        </p:txBody>
      </p:sp>
      <p:sp>
        <p:nvSpPr>
          <p:cNvPr id="30" name="Text 28"/>
          <p:cNvSpPr/>
          <p:nvPr/>
        </p:nvSpPr>
        <p:spPr>
          <a:xfrm>
            <a:off x="9837063" y="5839967"/>
            <a:ext cx="3859292" cy="583168"/>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Easygoing, diplomatic, motivated by harmony and stability</a:t>
            </a:r>
            <a:endParaRPr lang="en-US" sz="1400" dirty="0"/>
          </a:p>
        </p:txBody>
      </p:sp>
      <p:sp>
        <p:nvSpPr>
          <p:cNvPr id="31" name="Text 29"/>
          <p:cNvSpPr/>
          <p:nvPr/>
        </p:nvSpPr>
        <p:spPr>
          <a:xfrm>
            <a:off x="729020" y="6833187"/>
            <a:ext cx="13172361" cy="583168"/>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The Enneagram goes deeper into core motivations, fears, and growth paths. It's particularly valuable for exploring long-term career alignment and understanding what truly drives your professional satisfaction.</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206937"/>
            <a:ext cx="553295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Enneagram - Domains</a:t>
            </a:r>
            <a:endParaRPr lang="en-US" sz="3900" dirty="0"/>
          </a:p>
        </p:txBody>
      </p:sp>
      <p:sp>
        <p:nvSpPr>
          <p:cNvPr id="3" name="Text 1"/>
          <p:cNvSpPr/>
          <p:nvPr/>
        </p:nvSpPr>
        <p:spPr>
          <a:xfrm>
            <a:off x="793790" y="1303265"/>
            <a:ext cx="5738217" cy="317540"/>
          </a:xfrm>
          <a:prstGeom prst="rect">
            <a:avLst/>
          </a:prstGeom>
          <a:noFill/>
          <a:ln/>
        </p:spPr>
        <p:txBody>
          <a:bodyPr wrap="none" lIns="0" tIns="0" rIns="0" bIns="0" rtlCol="0" anchor="t"/>
          <a:lstStyle/>
          <a:p>
            <a:pPr marL="0" indent="0" algn="l">
              <a:lnSpc>
                <a:spcPts val="2500"/>
              </a:lnSpc>
              <a:buNone/>
            </a:pPr>
            <a:r>
              <a:rPr lang="en-US" sz="2000" b="1" dirty="0">
                <a:solidFill>
                  <a:srgbClr val="404155"/>
                </a:solidFill>
                <a:latin typeface="Nobile" pitchFamily="34" charset="0"/>
                <a:ea typeface="Nobile" pitchFamily="34" charset="-122"/>
                <a:cs typeface="Nobile" pitchFamily="34" charset="-120"/>
              </a:rPr>
              <a:t>Why it’s useful for job seekers</a:t>
            </a:r>
            <a:endParaRPr lang="en-US" sz="2000" dirty="0"/>
          </a:p>
        </p:txBody>
      </p:sp>
      <p:sp>
        <p:nvSpPr>
          <p:cNvPr id="4" name="Text 2"/>
          <p:cNvSpPr/>
          <p:nvPr/>
        </p:nvSpPr>
        <p:spPr>
          <a:xfrm>
            <a:off x="793790" y="1799398"/>
            <a:ext cx="5738217"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Provides insight into </a:t>
            </a:r>
            <a:r>
              <a:rPr lang="en-US" sz="1550" b="1" dirty="0">
                <a:solidFill>
                  <a:srgbClr val="404155"/>
                </a:solidFill>
                <a:latin typeface="Nobile" pitchFamily="34" charset="0"/>
                <a:ea typeface="Nobile" pitchFamily="34" charset="-122"/>
                <a:cs typeface="Nobile" pitchFamily="34" charset="-120"/>
              </a:rPr>
              <a:t>core motivators and fears</a:t>
            </a:r>
            <a:r>
              <a:rPr lang="en-US" sz="1550" dirty="0">
                <a:solidFill>
                  <a:srgbClr val="404155"/>
                </a:solidFill>
                <a:latin typeface="Nobile" pitchFamily="34" charset="0"/>
                <a:ea typeface="Nobile" pitchFamily="34" charset="-122"/>
                <a:cs typeface="Nobile" pitchFamily="34" charset="-120"/>
              </a:rPr>
              <a:t>, which helps align job choices with long-term fulfillment.</a:t>
            </a:r>
            <a:endParaRPr lang="en-US" sz="1550" dirty="0"/>
          </a:p>
        </p:txBody>
      </p:sp>
      <p:sp>
        <p:nvSpPr>
          <p:cNvPr id="5" name="Text 3"/>
          <p:cNvSpPr/>
          <p:nvPr/>
        </p:nvSpPr>
        <p:spPr>
          <a:xfrm>
            <a:off x="793790" y="2503891"/>
            <a:ext cx="5738217"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Useful for identifying </a:t>
            </a:r>
            <a:r>
              <a:rPr lang="en-US" sz="1550" b="1" dirty="0">
                <a:solidFill>
                  <a:srgbClr val="404155"/>
                </a:solidFill>
                <a:latin typeface="Nobile" pitchFamily="34" charset="0"/>
                <a:ea typeface="Nobile" pitchFamily="34" charset="-122"/>
                <a:cs typeface="Nobile" pitchFamily="34" charset="-120"/>
              </a:rPr>
              <a:t>company cultures or leadership styles</a:t>
            </a:r>
            <a:r>
              <a:rPr lang="en-US" sz="1550" dirty="0">
                <a:solidFill>
                  <a:srgbClr val="404155"/>
                </a:solidFill>
                <a:latin typeface="Nobile" pitchFamily="34" charset="0"/>
                <a:ea typeface="Nobile" pitchFamily="34" charset="-122"/>
                <a:cs typeface="Nobile" pitchFamily="34" charset="-120"/>
              </a:rPr>
              <a:t> that will help you thrive.</a:t>
            </a:r>
            <a:endParaRPr lang="en-US" sz="1550" dirty="0"/>
          </a:p>
        </p:txBody>
      </p:sp>
      <p:sp>
        <p:nvSpPr>
          <p:cNvPr id="6" name="Text 4"/>
          <p:cNvSpPr/>
          <p:nvPr/>
        </p:nvSpPr>
        <p:spPr>
          <a:xfrm>
            <a:off x="793790" y="3208384"/>
            <a:ext cx="5738217"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Enhances </a:t>
            </a:r>
            <a:r>
              <a:rPr lang="en-US" sz="1550" b="1" dirty="0">
                <a:solidFill>
                  <a:srgbClr val="404155"/>
                </a:solidFill>
                <a:latin typeface="Nobile" pitchFamily="34" charset="0"/>
                <a:ea typeface="Nobile" pitchFamily="34" charset="-122"/>
                <a:cs typeface="Nobile" pitchFamily="34" charset="-120"/>
              </a:rPr>
              <a:t>storytelling in interviews</a:t>
            </a:r>
            <a:r>
              <a:rPr lang="en-US" sz="1550" dirty="0">
                <a:solidFill>
                  <a:srgbClr val="404155"/>
                </a:solidFill>
                <a:latin typeface="Nobile" pitchFamily="34" charset="0"/>
                <a:ea typeface="Nobile" pitchFamily="34" charset="-122"/>
                <a:cs typeface="Nobile" pitchFamily="34" charset="-120"/>
              </a:rPr>
              <a:t>, since you can connect your motivators with career achievements.</a:t>
            </a:r>
            <a:endParaRPr lang="en-US" sz="1550" dirty="0"/>
          </a:p>
        </p:txBody>
      </p:sp>
      <p:sp>
        <p:nvSpPr>
          <p:cNvPr id="7" name="Text 5"/>
          <p:cNvSpPr/>
          <p:nvPr/>
        </p:nvSpPr>
        <p:spPr>
          <a:xfrm>
            <a:off x="7023735" y="1303265"/>
            <a:ext cx="6820376" cy="317540"/>
          </a:xfrm>
          <a:prstGeom prst="rect">
            <a:avLst/>
          </a:prstGeom>
          <a:noFill/>
          <a:ln/>
        </p:spPr>
        <p:txBody>
          <a:bodyPr wrap="none" lIns="0" tIns="0" rIns="0" bIns="0" rtlCol="0" anchor="t"/>
          <a:lstStyle/>
          <a:p>
            <a:pPr marL="0" indent="0" algn="l">
              <a:lnSpc>
                <a:spcPts val="2500"/>
              </a:lnSpc>
              <a:buNone/>
            </a:pPr>
            <a:r>
              <a:rPr lang="en-US" sz="2000" b="1" dirty="0">
                <a:solidFill>
                  <a:srgbClr val="404155"/>
                </a:solidFill>
                <a:latin typeface="Nobile" pitchFamily="34" charset="0"/>
                <a:ea typeface="Nobile" pitchFamily="34" charset="-122"/>
                <a:cs typeface="Nobile" pitchFamily="34" charset="-120"/>
              </a:rPr>
              <a:t>Domains or Style Categories</a:t>
            </a:r>
            <a:endParaRPr lang="en-US" sz="2000" dirty="0"/>
          </a:p>
        </p:txBody>
      </p:sp>
      <p:sp>
        <p:nvSpPr>
          <p:cNvPr id="8" name="Text 6"/>
          <p:cNvSpPr/>
          <p:nvPr/>
        </p:nvSpPr>
        <p:spPr>
          <a:xfrm>
            <a:off x="7023735" y="1799398"/>
            <a:ext cx="6820376"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nine types are often grouped into </a:t>
            </a:r>
            <a:r>
              <a:rPr lang="en-US" sz="1550" b="1" dirty="0">
                <a:solidFill>
                  <a:srgbClr val="404155"/>
                </a:solidFill>
                <a:latin typeface="Nobile" pitchFamily="34" charset="0"/>
                <a:ea typeface="Nobile" pitchFamily="34" charset="-122"/>
                <a:cs typeface="Nobile" pitchFamily="34" charset="-120"/>
              </a:rPr>
              <a:t>three centers of intelligence</a:t>
            </a:r>
            <a:r>
              <a:rPr lang="en-US" sz="1550" dirty="0">
                <a:solidFill>
                  <a:srgbClr val="404155"/>
                </a:solidFill>
                <a:latin typeface="Nobile" pitchFamily="34" charset="0"/>
                <a:ea typeface="Nobile" pitchFamily="34" charset="-122"/>
                <a:cs typeface="Nobile" pitchFamily="34" charset="-120"/>
              </a:rPr>
              <a:t>:</a:t>
            </a:r>
            <a:endParaRPr lang="en-US" sz="1550" dirty="0"/>
          </a:p>
        </p:txBody>
      </p:sp>
      <p:sp>
        <p:nvSpPr>
          <p:cNvPr id="9" name="Text 7"/>
          <p:cNvSpPr/>
          <p:nvPr/>
        </p:nvSpPr>
        <p:spPr>
          <a:xfrm>
            <a:off x="7023735" y="2295531"/>
            <a:ext cx="682037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Head Types (5, 6, 7)</a:t>
            </a:r>
            <a:r>
              <a:rPr lang="en-US" sz="1550" dirty="0">
                <a:solidFill>
                  <a:srgbClr val="404155"/>
                </a:solidFill>
                <a:latin typeface="Nobile" pitchFamily="34" charset="0"/>
                <a:ea typeface="Nobile" pitchFamily="34" charset="-122"/>
                <a:cs typeface="Nobile" pitchFamily="34" charset="-120"/>
              </a:rPr>
              <a:t> – Thinkers, focused on logic, security, and planning.</a:t>
            </a:r>
            <a:endParaRPr lang="en-US" sz="1550" dirty="0"/>
          </a:p>
        </p:txBody>
      </p:sp>
      <p:sp>
        <p:nvSpPr>
          <p:cNvPr id="10" name="Text 8"/>
          <p:cNvSpPr/>
          <p:nvPr/>
        </p:nvSpPr>
        <p:spPr>
          <a:xfrm>
            <a:off x="7023735" y="3000024"/>
            <a:ext cx="682037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Heart Types (2, 3, 4)</a:t>
            </a:r>
            <a:r>
              <a:rPr lang="en-US" sz="1550" dirty="0">
                <a:solidFill>
                  <a:srgbClr val="404155"/>
                </a:solidFill>
                <a:latin typeface="Nobile" pitchFamily="34" charset="0"/>
                <a:ea typeface="Nobile" pitchFamily="34" charset="-122"/>
                <a:cs typeface="Nobile" pitchFamily="34" charset="-120"/>
              </a:rPr>
              <a:t> – Feelers, focused on relationships, identity, and recognition.</a:t>
            </a:r>
            <a:endParaRPr lang="en-US" sz="1550" dirty="0"/>
          </a:p>
        </p:txBody>
      </p:sp>
      <p:sp>
        <p:nvSpPr>
          <p:cNvPr id="11" name="Text 9"/>
          <p:cNvSpPr/>
          <p:nvPr/>
        </p:nvSpPr>
        <p:spPr>
          <a:xfrm>
            <a:off x="7023735" y="3704517"/>
            <a:ext cx="6820376" cy="635079"/>
          </a:xfrm>
          <a:prstGeom prst="rect">
            <a:avLst/>
          </a:prstGeom>
          <a:noFill/>
          <a:ln/>
        </p:spPr>
        <p:txBody>
          <a:bodyPr wrap="square" lIns="0" tIns="0" rIns="0" bIns="0" rtlCol="0" anchor="t"/>
          <a:lstStyle/>
          <a:p>
            <a:pPr marL="342900" indent="-342900" algn="l">
              <a:lnSpc>
                <a:spcPts val="2500"/>
              </a:lnSpc>
              <a:buSzPct val="100000"/>
              <a:buChar char="•"/>
            </a:pPr>
            <a:r>
              <a:rPr lang="en-US" sz="1550" b="1" dirty="0">
                <a:solidFill>
                  <a:srgbClr val="404155"/>
                </a:solidFill>
                <a:latin typeface="Nobile" pitchFamily="34" charset="0"/>
                <a:ea typeface="Nobile" pitchFamily="34" charset="-122"/>
                <a:cs typeface="Nobile" pitchFamily="34" charset="-120"/>
              </a:rPr>
              <a:t>Gut Types (8, 9, 1)</a:t>
            </a:r>
            <a:r>
              <a:rPr lang="en-US" sz="1550" dirty="0">
                <a:solidFill>
                  <a:srgbClr val="404155"/>
                </a:solidFill>
                <a:latin typeface="Nobile" pitchFamily="34" charset="0"/>
                <a:ea typeface="Nobile" pitchFamily="34" charset="-122"/>
                <a:cs typeface="Nobile" pitchFamily="34" charset="-120"/>
              </a:rPr>
              <a:t> – Instinctive, focused on control, fairness, and action.</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555896"/>
            <a:ext cx="625185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Side-by-Side Comparison</a:t>
            </a:r>
            <a:endParaRPr lang="en-US" sz="3900" dirty="0"/>
          </a:p>
        </p:txBody>
      </p:sp>
      <p:sp>
        <p:nvSpPr>
          <p:cNvPr id="3" name="Shape 1"/>
          <p:cNvSpPr/>
          <p:nvPr/>
        </p:nvSpPr>
        <p:spPr>
          <a:xfrm>
            <a:off x="793790" y="1572808"/>
            <a:ext cx="13042821" cy="4646652"/>
          </a:xfrm>
          <a:prstGeom prst="roundRect">
            <a:avLst>
              <a:gd name="adj" fmla="val 1794"/>
            </a:avLst>
          </a:prstGeom>
          <a:noFill/>
          <a:ln w="7620">
            <a:solidFill>
              <a:srgbClr val="000000">
                <a:alpha val="8000"/>
              </a:srgbClr>
            </a:solidFill>
            <a:prstDash val="solid"/>
          </a:ln>
        </p:spPr>
        <p:txBody>
          <a:bodyPr/>
          <a:lstStyle/>
          <a:p>
            <a:endParaRPr lang="en-US"/>
          </a:p>
        </p:txBody>
      </p:sp>
      <p:sp>
        <p:nvSpPr>
          <p:cNvPr id="4" name="Shape 2"/>
          <p:cNvSpPr/>
          <p:nvPr/>
        </p:nvSpPr>
        <p:spPr>
          <a:xfrm>
            <a:off x="801410" y="1580428"/>
            <a:ext cx="13027581" cy="570905"/>
          </a:xfrm>
          <a:prstGeom prst="rect">
            <a:avLst/>
          </a:prstGeom>
          <a:solidFill>
            <a:srgbClr val="FFFFFF">
              <a:alpha val="4000"/>
            </a:srgbClr>
          </a:solidFill>
          <a:ln/>
        </p:spPr>
        <p:txBody>
          <a:bodyPr/>
          <a:lstStyle/>
          <a:p>
            <a:endParaRPr lang="en-US"/>
          </a:p>
        </p:txBody>
      </p:sp>
      <p:sp>
        <p:nvSpPr>
          <p:cNvPr id="5" name="Text 3"/>
          <p:cNvSpPr/>
          <p:nvPr/>
        </p:nvSpPr>
        <p:spPr>
          <a:xfrm>
            <a:off x="999887" y="1707111"/>
            <a:ext cx="1722953"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Assessment</a:t>
            </a:r>
            <a:endParaRPr lang="en-US" sz="1550" dirty="0"/>
          </a:p>
        </p:txBody>
      </p:sp>
      <p:sp>
        <p:nvSpPr>
          <p:cNvPr id="6" name="Text 4"/>
          <p:cNvSpPr/>
          <p:nvPr/>
        </p:nvSpPr>
        <p:spPr>
          <a:xfrm>
            <a:off x="3127177" y="1707111"/>
            <a:ext cx="2503408"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Focus Area</a:t>
            </a:r>
            <a:endParaRPr lang="en-US" sz="1550" dirty="0"/>
          </a:p>
        </p:txBody>
      </p:sp>
      <p:sp>
        <p:nvSpPr>
          <p:cNvPr id="7" name="Text 5"/>
          <p:cNvSpPr/>
          <p:nvPr/>
        </p:nvSpPr>
        <p:spPr>
          <a:xfrm>
            <a:off x="6034921" y="1707111"/>
            <a:ext cx="3957280"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Key Job Search Benefit</a:t>
            </a:r>
            <a:endParaRPr lang="en-US" sz="1550" dirty="0"/>
          </a:p>
        </p:txBody>
      </p:sp>
      <p:sp>
        <p:nvSpPr>
          <p:cNvPr id="8" name="Text 6"/>
          <p:cNvSpPr/>
          <p:nvPr/>
        </p:nvSpPr>
        <p:spPr>
          <a:xfrm>
            <a:off x="10396538" y="1707111"/>
            <a:ext cx="3234095"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Best Fit For</a:t>
            </a:r>
            <a:endParaRPr lang="en-US" sz="1550" dirty="0"/>
          </a:p>
        </p:txBody>
      </p:sp>
      <p:sp>
        <p:nvSpPr>
          <p:cNvPr id="9" name="Shape 7"/>
          <p:cNvSpPr/>
          <p:nvPr/>
        </p:nvSpPr>
        <p:spPr>
          <a:xfrm>
            <a:off x="801410" y="2151333"/>
            <a:ext cx="13027581" cy="888444"/>
          </a:xfrm>
          <a:prstGeom prst="rect">
            <a:avLst/>
          </a:prstGeom>
          <a:solidFill>
            <a:srgbClr val="000000">
              <a:alpha val="4000"/>
            </a:srgbClr>
          </a:solidFill>
          <a:ln/>
        </p:spPr>
        <p:txBody>
          <a:bodyPr/>
          <a:lstStyle/>
          <a:p>
            <a:endParaRPr lang="en-US"/>
          </a:p>
        </p:txBody>
      </p:sp>
      <p:sp>
        <p:nvSpPr>
          <p:cNvPr id="10" name="Text 8"/>
          <p:cNvSpPr/>
          <p:nvPr/>
        </p:nvSpPr>
        <p:spPr>
          <a:xfrm>
            <a:off x="999887" y="2278016"/>
            <a:ext cx="1722953"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StrengthsFinder</a:t>
            </a:r>
            <a:endParaRPr lang="en-US" sz="1550" dirty="0"/>
          </a:p>
        </p:txBody>
      </p:sp>
      <p:sp>
        <p:nvSpPr>
          <p:cNvPr id="11" name="Text 9"/>
          <p:cNvSpPr/>
          <p:nvPr/>
        </p:nvSpPr>
        <p:spPr>
          <a:xfrm>
            <a:off x="3127177" y="2278016"/>
            <a:ext cx="2503408"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Strengths &amp; talents</a:t>
            </a:r>
            <a:endParaRPr lang="en-US" sz="1550" dirty="0"/>
          </a:p>
        </p:txBody>
      </p:sp>
      <p:sp>
        <p:nvSpPr>
          <p:cNvPr id="12" name="Text 10"/>
          <p:cNvSpPr/>
          <p:nvPr/>
        </p:nvSpPr>
        <p:spPr>
          <a:xfrm>
            <a:off x="6034921" y="2278016"/>
            <a:ext cx="3957280"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Highlighting unique value in resumes/interviews</a:t>
            </a:r>
            <a:endParaRPr lang="en-US" sz="1550" dirty="0"/>
          </a:p>
        </p:txBody>
      </p:sp>
      <p:sp>
        <p:nvSpPr>
          <p:cNvPr id="13" name="Text 11"/>
          <p:cNvSpPr/>
          <p:nvPr/>
        </p:nvSpPr>
        <p:spPr>
          <a:xfrm>
            <a:off x="10396538" y="2278016"/>
            <a:ext cx="3234095"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Career clarity and confidence</a:t>
            </a:r>
            <a:endParaRPr lang="en-US" sz="1550" dirty="0"/>
          </a:p>
        </p:txBody>
      </p:sp>
      <p:sp>
        <p:nvSpPr>
          <p:cNvPr id="14" name="Shape 12"/>
          <p:cNvSpPr/>
          <p:nvPr/>
        </p:nvSpPr>
        <p:spPr>
          <a:xfrm>
            <a:off x="801410" y="3039777"/>
            <a:ext cx="13027581" cy="570905"/>
          </a:xfrm>
          <a:prstGeom prst="rect">
            <a:avLst/>
          </a:prstGeom>
          <a:solidFill>
            <a:srgbClr val="FFFFFF">
              <a:alpha val="4000"/>
            </a:srgbClr>
          </a:solidFill>
          <a:ln/>
        </p:spPr>
        <p:txBody>
          <a:bodyPr/>
          <a:lstStyle/>
          <a:p>
            <a:endParaRPr lang="en-US"/>
          </a:p>
        </p:txBody>
      </p:sp>
      <p:sp>
        <p:nvSpPr>
          <p:cNvPr id="15" name="Text 13"/>
          <p:cNvSpPr/>
          <p:nvPr/>
        </p:nvSpPr>
        <p:spPr>
          <a:xfrm>
            <a:off x="999887" y="3166460"/>
            <a:ext cx="1722953"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TeamDynamics</a:t>
            </a:r>
            <a:endParaRPr lang="en-US" sz="1550" dirty="0"/>
          </a:p>
        </p:txBody>
      </p:sp>
      <p:sp>
        <p:nvSpPr>
          <p:cNvPr id="16" name="Text 14"/>
          <p:cNvSpPr/>
          <p:nvPr/>
        </p:nvSpPr>
        <p:spPr>
          <a:xfrm>
            <a:off x="3127177" y="3166460"/>
            <a:ext cx="2503408"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Team collaboration</a:t>
            </a:r>
            <a:endParaRPr lang="en-US" sz="1550" dirty="0"/>
          </a:p>
        </p:txBody>
      </p:sp>
      <p:sp>
        <p:nvSpPr>
          <p:cNvPr id="17" name="Text 15"/>
          <p:cNvSpPr/>
          <p:nvPr/>
        </p:nvSpPr>
        <p:spPr>
          <a:xfrm>
            <a:off x="6034921" y="3166460"/>
            <a:ext cx="3957280"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Explaining how you work with others</a:t>
            </a:r>
            <a:endParaRPr lang="en-US" sz="1550" dirty="0"/>
          </a:p>
        </p:txBody>
      </p:sp>
      <p:sp>
        <p:nvSpPr>
          <p:cNvPr id="18" name="Text 16"/>
          <p:cNvSpPr/>
          <p:nvPr/>
        </p:nvSpPr>
        <p:spPr>
          <a:xfrm>
            <a:off x="10396538" y="3166460"/>
            <a:ext cx="3234095"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Team-oriented roles</a:t>
            </a:r>
            <a:endParaRPr lang="en-US" sz="1550" dirty="0"/>
          </a:p>
        </p:txBody>
      </p:sp>
      <p:sp>
        <p:nvSpPr>
          <p:cNvPr id="19" name="Shape 17"/>
          <p:cNvSpPr/>
          <p:nvPr/>
        </p:nvSpPr>
        <p:spPr>
          <a:xfrm>
            <a:off x="801410" y="3610682"/>
            <a:ext cx="13027581" cy="888444"/>
          </a:xfrm>
          <a:prstGeom prst="rect">
            <a:avLst/>
          </a:prstGeom>
          <a:solidFill>
            <a:srgbClr val="000000">
              <a:alpha val="4000"/>
            </a:srgbClr>
          </a:solidFill>
          <a:ln/>
        </p:spPr>
        <p:txBody>
          <a:bodyPr/>
          <a:lstStyle/>
          <a:p>
            <a:endParaRPr lang="en-US"/>
          </a:p>
        </p:txBody>
      </p:sp>
      <p:sp>
        <p:nvSpPr>
          <p:cNvPr id="20" name="Text 18"/>
          <p:cNvSpPr/>
          <p:nvPr/>
        </p:nvSpPr>
        <p:spPr>
          <a:xfrm>
            <a:off x="999887" y="3737365"/>
            <a:ext cx="1722953"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MBTI</a:t>
            </a:r>
            <a:endParaRPr lang="en-US" sz="1550" dirty="0"/>
          </a:p>
        </p:txBody>
      </p:sp>
      <p:sp>
        <p:nvSpPr>
          <p:cNvPr id="21" name="Text 19"/>
          <p:cNvSpPr/>
          <p:nvPr/>
        </p:nvSpPr>
        <p:spPr>
          <a:xfrm>
            <a:off x="3127177" y="3737365"/>
            <a:ext cx="2503408"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Personality preferences</a:t>
            </a:r>
            <a:endParaRPr lang="en-US" sz="1550" dirty="0"/>
          </a:p>
        </p:txBody>
      </p:sp>
      <p:sp>
        <p:nvSpPr>
          <p:cNvPr id="22" name="Text 20"/>
          <p:cNvSpPr/>
          <p:nvPr/>
        </p:nvSpPr>
        <p:spPr>
          <a:xfrm>
            <a:off x="6034921" y="3737365"/>
            <a:ext cx="3957280"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Self-awareness and communication insights</a:t>
            </a:r>
            <a:endParaRPr lang="en-US" sz="1550" dirty="0"/>
          </a:p>
        </p:txBody>
      </p:sp>
      <p:sp>
        <p:nvSpPr>
          <p:cNvPr id="23" name="Text 21"/>
          <p:cNvSpPr/>
          <p:nvPr/>
        </p:nvSpPr>
        <p:spPr>
          <a:xfrm>
            <a:off x="10396538" y="3737365"/>
            <a:ext cx="3234095"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Job seekers exploring fit</a:t>
            </a:r>
            <a:endParaRPr lang="en-US" sz="1550" dirty="0"/>
          </a:p>
        </p:txBody>
      </p:sp>
      <p:sp>
        <p:nvSpPr>
          <p:cNvPr id="24" name="Shape 22"/>
          <p:cNvSpPr/>
          <p:nvPr/>
        </p:nvSpPr>
        <p:spPr>
          <a:xfrm>
            <a:off x="801410" y="4499126"/>
            <a:ext cx="13027581" cy="570905"/>
          </a:xfrm>
          <a:prstGeom prst="rect">
            <a:avLst/>
          </a:prstGeom>
          <a:solidFill>
            <a:srgbClr val="FFFFFF">
              <a:alpha val="4000"/>
            </a:srgbClr>
          </a:solidFill>
          <a:ln/>
        </p:spPr>
        <p:txBody>
          <a:bodyPr/>
          <a:lstStyle/>
          <a:p>
            <a:endParaRPr lang="en-US"/>
          </a:p>
        </p:txBody>
      </p:sp>
      <p:sp>
        <p:nvSpPr>
          <p:cNvPr id="25" name="Text 23"/>
          <p:cNvSpPr/>
          <p:nvPr/>
        </p:nvSpPr>
        <p:spPr>
          <a:xfrm>
            <a:off x="999887" y="4625809"/>
            <a:ext cx="1722953"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Big Five</a:t>
            </a:r>
            <a:endParaRPr lang="en-US" sz="1550" dirty="0"/>
          </a:p>
        </p:txBody>
      </p:sp>
      <p:sp>
        <p:nvSpPr>
          <p:cNvPr id="26" name="Text 24"/>
          <p:cNvSpPr/>
          <p:nvPr/>
        </p:nvSpPr>
        <p:spPr>
          <a:xfrm>
            <a:off x="3127177" y="4625809"/>
            <a:ext cx="2503408"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Evidence-based traits</a:t>
            </a:r>
            <a:endParaRPr lang="en-US" sz="1550" dirty="0"/>
          </a:p>
        </p:txBody>
      </p:sp>
      <p:sp>
        <p:nvSpPr>
          <p:cNvPr id="27" name="Text 25"/>
          <p:cNvSpPr/>
          <p:nvPr/>
        </p:nvSpPr>
        <p:spPr>
          <a:xfrm>
            <a:off x="6034921" y="4625809"/>
            <a:ext cx="3957280"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Pre-employment testing preparation</a:t>
            </a:r>
            <a:endParaRPr lang="en-US" sz="1550" dirty="0"/>
          </a:p>
        </p:txBody>
      </p:sp>
      <p:sp>
        <p:nvSpPr>
          <p:cNvPr id="28" name="Text 26"/>
          <p:cNvSpPr/>
          <p:nvPr/>
        </p:nvSpPr>
        <p:spPr>
          <a:xfrm>
            <a:off x="10396538" y="4625809"/>
            <a:ext cx="3234095"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Data-driven candidates</a:t>
            </a:r>
            <a:endParaRPr lang="en-US" sz="1550" dirty="0"/>
          </a:p>
        </p:txBody>
      </p:sp>
      <p:sp>
        <p:nvSpPr>
          <p:cNvPr id="29" name="Shape 27"/>
          <p:cNvSpPr/>
          <p:nvPr/>
        </p:nvSpPr>
        <p:spPr>
          <a:xfrm>
            <a:off x="801410" y="5070031"/>
            <a:ext cx="13027581" cy="570905"/>
          </a:xfrm>
          <a:prstGeom prst="rect">
            <a:avLst/>
          </a:prstGeom>
          <a:solidFill>
            <a:srgbClr val="000000">
              <a:alpha val="4000"/>
            </a:srgbClr>
          </a:solidFill>
          <a:ln/>
        </p:spPr>
        <p:txBody>
          <a:bodyPr/>
          <a:lstStyle/>
          <a:p>
            <a:endParaRPr lang="en-US"/>
          </a:p>
        </p:txBody>
      </p:sp>
      <p:sp>
        <p:nvSpPr>
          <p:cNvPr id="30" name="Text 28"/>
          <p:cNvSpPr/>
          <p:nvPr/>
        </p:nvSpPr>
        <p:spPr>
          <a:xfrm>
            <a:off x="999887" y="5196714"/>
            <a:ext cx="1722953"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Enneagram</a:t>
            </a:r>
            <a:endParaRPr lang="en-US" sz="1550" dirty="0"/>
          </a:p>
        </p:txBody>
      </p:sp>
      <p:sp>
        <p:nvSpPr>
          <p:cNvPr id="31" name="Text 29"/>
          <p:cNvSpPr/>
          <p:nvPr/>
        </p:nvSpPr>
        <p:spPr>
          <a:xfrm>
            <a:off x="3127177" y="5196714"/>
            <a:ext cx="2503408"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Motivations &amp; values</a:t>
            </a:r>
            <a:endParaRPr lang="en-US" sz="1550" dirty="0"/>
          </a:p>
        </p:txBody>
      </p:sp>
      <p:sp>
        <p:nvSpPr>
          <p:cNvPr id="32" name="Text 30"/>
          <p:cNvSpPr/>
          <p:nvPr/>
        </p:nvSpPr>
        <p:spPr>
          <a:xfrm>
            <a:off x="6034921" y="5196714"/>
            <a:ext cx="3957280"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Career alignment and personal growth</a:t>
            </a:r>
            <a:endParaRPr lang="en-US" sz="1550" dirty="0"/>
          </a:p>
        </p:txBody>
      </p:sp>
      <p:sp>
        <p:nvSpPr>
          <p:cNvPr id="33" name="Text 31"/>
          <p:cNvSpPr/>
          <p:nvPr/>
        </p:nvSpPr>
        <p:spPr>
          <a:xfrm>
            <a:off x="10396538" y="5196714"/>
            <a:ext cx="3234095"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Long-term job fit seekers</a:t>
            </a:r>
            <a:endParaRPr lang="en-US" sz="1550" dirty="0"/>
          </a:p>
        </p:txBody>
      </p:sp>
      <p:sp>
        <p:nvSpPr>
          <p:cNvPr id="34" name="Shape 32"/>
          <p:cNvSpPr/>
          <p:nvPr/>
        </p:nvSpPr>
        <p:spPr>
          <a:xfrm>
            <a:off x="801410" y="5640936"/>
            <a:ext cx="13027581" cy="570905"/>
          </a:xfrm>
          <a:prstGeom prst="rect">
            <a:avLst/>
          </a:prstGeom>
          <a:solidFill>
            <a:srgbClr val="FFFFFF">
              <a:alpha val="4000"/>
            </a:srgbClr>
          </a:solidFill>
          <a:ln/>
        </p:spPr>
        <p:txBody>
          <a:bodyPr/>
          <a:lstStyle/>
          <a:p>
            <a:endParaRPr lang="en-US"/>
          </a:p>
        </p:txBody>
      </p:sp>
      <p:sp>
        <p:nvSpPr>
          <p:cNvPr id="35" name="Text 33"/>
          <p:cNvSpPr/>
          <p:nvPr/>
        </p:nvSpPr>
        <p:spPr>
          <a:xfrm>
            <a:off x="999887" y="5767618"/>
            <a:ext cx="1722953"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DiSC</a:t>
            </a:r>
            <a:endParaRPr lang="en-US" sz="1550" dirty="0"/>
          </a:p>
        </p:txBody>
      </p:sp>
      <p:sp>
        <p:nvSpPr>
          <p:cNvPr id="36" name="Text 34"/>
          <p:cNvSpPr/>
          <p:nvPr/>
        </p:nvSpPr>
        <p:spPr>
          <a:xfrm>
            <a:off x="3127177" y="5767618"/>
            <a:ext cx="2503408"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Workplace behavior</a:t>
            </a:r>
            <a:endParaRPr lang="en-US" sz="1550" dirty="0"/>
          </a:p>
        </p:txBody>
      </p:sp>
      <p:sp>
        <p:nvSpPr>
          <p:cNvPr id="37" name="Text 35"/>
          <p:cNvSpPr/>
          <p:nvPr/>
        </p:nvSpPr>
        <p:spPr>
          <a:xfrm>
            <a:off x="6034921" y="5767618"/>
            <a:ext cx="3957280"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Team and communication alignment</a:t>
            </a:r>
            <a:endParaRPr lang="en-US" sz="1550" dirty="0"/>
          </a:p>
        </p:txBody>
      </p:sp>
      <p:sp>
        <p:nvSpPr>
          <p:cNvPr id="38" name="Text 36"/>
          <p:cNvSpPr/>
          <p:nvPr/>
        </p:nvSpPr>
        <p:spPr>
          <a:xfrm>
            <a:off x="10396538" y="5767618"/>
            <a:ext cx="3234095"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General workplace adaptability</a:t>
            </a:r>
            <a:endParaRPr lang="en-US" sz="15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93790" y="833080"/>
            <a:ext cx="7841456"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Which Assessment Should You Choose?</a:t>
            </a:r>
            <a:endParaRPr lang="en-US" sz="3100" dirty="0"/>
          </a:p>
        </p:txBody>
      </p:sp>
      <p:pic>
        <p:nvPicPr>
          <p:cNvPr id="4" name="Image 1" descr="preencoded.png"/>
          <p:cNvPicPr>
            <a:picLocks noChangeAspect="1"/>
          </p:cNvPicPr>
          <p:nvPr/>
        </p:nvPicPr>
        <p:blipFill>
          <a:blip r:embed="rId4"/>
          <a:stretch>
            <a:fillRect/>
          </a:stretch>
        </p:blipFill>
        <p:spPr>
          <a:xfrm>
            <a:off x="793790" y="1552456"/>
            <a:ext cx="992267" cy="1461016"/>
          </a:xfrm>
          <a:prstGeom prst="rect">
            <a:avLst/>
          </a:prstGeom>
        </p:spPr>
      </p:pic>
      <p:sp>
        <p:nvSpPr>
          <p:cNvPr id="5" name="Text 1"/>
          <p:cNvSpPr/>
          <p:nvPr/>
        </p:nvSpPr>
        <p:spPr>
          <a:xfrm>
            <a:off x="1984415" y="1750814"/>
            <a:ext cx="30880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For Interview Confidence</a:t>
            </a:r>
            <a:endParaRPr lang="en-US" sz="1950" dirty="0"/>
          </a:p>
        </p:txBody>
      </p:sp>
      <p:sp>
        <p:nvSpPr>
          <p:cNvPr id="6" name="Text 2"/>
          <p:cNvSpPr/>
          <p:nvPr/>
        </p:nvSpPr>
        <p:spPr>
          <a:xfrm>
            <a:off x="1984415" y="2180034"/>
            <a:ext cx="8194596"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Choose </a:t>
            </a:r>
            <a:r>
              <a:rPr lang="en-US" sz="1550" b="1" dirty="0">
                <a:solidFill>
                  <a:srgbClr val="404155"/>
                </a:solidFill>
                <a:latin typeface="Nobile" pitchFamily="34" charset="0"/>
                <a:ea typeface="Nobile" pitchFamily="34" charset="-122"/>
                <a:cs typeface="Nobile" pitchFamily="34" charset="-120"/>
              </a:rPr>
              <a:t>StrengthsFinder</a:t>
            </a:r>
            <a:r>
              <a:rPr lang="en-US" sz="1550" dirty="0">
                <a:solidFill>
                  <a:srgbClr val="404155"/>
                </a:solidFill>
                <a:latin typeface="Nobile" pitchFamily="34" charset="0"/>
                <a:ea typeface="Nobile" pitchFamily="34" charset="-122"/>
                <a:cs typeface="Nobile" pitchFamily="34" charset="-120"/>
              </a:rPr>
              <a:t> if you want concrete, positive language to describe your unique value proposition and natural talents during interviews.</a:t>
            </a:r>
            <a:endParaRPr lang="en-US" sz="1550" dirty="0"/>
          </a:p>
        </p:txBody>
      </p:sp>
      <p:pic>
        <p:nvPicPr>
          <p:cNvPr id="7" name="Image 2" descr="preencoded.png"/>
          <p:cNvPicPr>
            <a:picLocks noChangeAspect="1"/>
          </p:cNvPicPr>
          <p:nvPr/>
        </p:nvPicPr>
        <p:blipFill>
          <a:blip r:embed="rId5"/>
          <a:stretch>
            <a:fillRect/>
          </a:stretch>
        </p:blipFill>
        <p:spPr>
          <a:xfrm>
            <a:off x="793790" y="3013472"/>
            <a:ext cx="992267" cy="1461016"/>
          </a:xfrm>
          <a:prstGeom prst="rect">
            <a:avLst/>
          </a:prstGeom>
        </p:spPr>
      </p:pic>
      <p:sp>
        <p:nvSpPr>
          <p:cNvPr id="8" name="Text 3"/>
          <p:cNvSpPr/>
          <p:nvPr/>
        </p:nvSpPr>
        <p:spPr>
          <a:xfrm>
            <a:off x="1984415" y="3211830"/>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For Team Roles</a:t>
            </a:r>
            <a:endParaRPr lang="en-US" sz="1950" dirty="0"/>
          </a:p>
        </p:txBody>
      </p:sp>
      <p:sp>
        <p:nvSpPr>
          <p:cNvPr id="9" name="Text 4"/>
          <p:cNvSpPr/>
          <p:nvPr/>
        </p:nvSpPr>
        <p:spPr>
          <a:xfrm>
            <a:off x="1984415" y="3641050"/>
            <a:ext cx="8194596"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Select </a:t>
            </a:r>
            <a:r>
              <a:rPr lang="en-US" sz="1550" b="1" dirty="0">
                <a:solidFill>
                  <a:srgbClr val="404155"/>
                </a:solidFill>
                <a:latin typeface="Nobile" pitchFamily="34" charset="0"/>
                <a:ea typeface="Nobile" pitchFamily="34" charset="-122"/>
                <a:cs typeface="Nobile" pitchFamily="34" charset="-120"/>
              </a:rPr>
              <a:t>TeamDynamics</a:t>
            </a:r>
            <a:r>
              <a:rPr lang="en-US" sz="1550" dirty="0">
                <a:solidFill>
                  <a:srgbClr val="404155"/>
                </a:solidFill>
                <a:latin typeface="Nobile" pitchFamily="34" charset="0"/>
                <a:ea typeface="Nobile" pitchFamily="34" charset="-122"/>
                <a:cs typeface="Nobile" pitchFamily="34" charset="-120"/>
              </a:rPr>
              <a:t> if you're pursuing collaborative positions and want to articulate your teamwork style and emotional intelligence effectively.</a:t>
            </a:r>
            <a:endParaRPr lang="en-US" sz="1550" dirty="0"/>
          </a:p>
        </p:txBody>
      </p:sp>
      <p:pic>
        <p:nvPicPr>
          <p:cNvPr id="10" name="Image 3" descr="preencoded.png"/>
          <p:cNvPicPr>
            <a:picLocks noChangeAspect="1"/>
          </p:cNvPicPr>
          <p:nvPr/>
        </p:nvPicPr>
        <p:blipFill>
          <a:blip r:embed="rId6"/>
          <a:stretch>
            <a:fillRect/>
          </a:stretch>
        </p:blipFill>
        <p:spPr>
          <a:xfrm>
            <a:off x="793790" y="4474488"/>
            <a:ext cx="992267" cy="1461016"/>
          </a:xfrm>
          <a:prstGeom prst="rect">
            <a:avLst/>
          </a:prstGeom>
        </p:spPr>
      </p:pic>
      <p:sp>
        <p:nvSpPr>
          <p:cNvPr id="11" name="Text 5"/>
          <p:cNvSpPr/>
          <p:nvPr/>
        </p:nvSpPr>
        <p:spPr>
          <a:xfrm>
            <a:off x="1984415" y="4672846"/>
            <a:ext cx="3453289"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For Data-Driven Preparation</a:t>
            </a:r>
            <a:endParaRPr lang="en-US" sz="1950" dirty="0"/>
          </a:p>
        </p:txBody>
      </p:sp>
      <p:sp>
        <p:nvSpPr>
          <p:cNvPr id="12" name="Text 6"/>
          <p:cNvSpPr/>
          <p:nvPr/>
        </p:nvSpPr>
        <p:spPr>
          <a:xfrm>
            <a:off x="1984415" y="5102066"/>
            <a:ext cx="8194596"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Go with </a:t>
            </a:r>
            <a:r>
              <a:rPr lang="en-US" sz="1550" b="1" dirty="0">
                <a:solidFill>
                  <a:srgbClr val="404155"/>
                </a:solidFill>
                <a:latin typeface="Nobile" pitchFamily="34" charset="0"/>
                <a:ea typeface="Nobile" pitchFamily="34" charset="-122"/>
                <a:cs typeface="Nobile" pitchFamily="34" charset="-120"/>
              </a:rPr>
              <a:t>Big Five</a:t>
            </a:r>
            <a:r>
              <a:rPr lang="en-US" sz="1550" dirty="0">
                <a:solidFill>
                  <a:srgbClr val="404155"/>
                </a:solidFill>
                <a:latin typeface="Nobile" pitchFamily="34" charset="0"/>
                <a:ea typeface="Nobile" pitchFamily="34" charset="-122"/>
                <a:cs typeface="Nobile" pitchFamily="34" charset="-120"/>
              </a:rPr>
              <a:t> if you want research-backed insights and preparation for companies that use scientific personality testing in hiring.</a:t>
            </a:r>
            <a:endParaRPr lang="en-US" sz="1550" dirty="0"/>
          </a:p>
        </p:txBody>
      </p:sp>
      <p:pic>
        <p:nvPicPr>
          <p:cNvPr id="13" name="Image 4" descr="preencoded.png"/>
          <p:cNvPicPr>
            <a:picLocks noChangeAspect="1"/>
          </p:cNvPicPr>
          <p:nvPr/>
        </p:nvPicPr>
        <p:blipFill>
          <a:blip r:embed="rId7"/>
          <a:stretch>
            <a:fillRect/>
          </a:stretch>
        </p:blipFill>
        <p:spPr>
          <a:xfrm>
            <a:off x="793790" y="5935504"/>
            <a:ext cx="992267" cy="1461016"/>
          </a:xfrm>
          <a:prstGeom prst="rect">
            <a:avLst/>
          </a:prstGeom>
        </p:spPr>
      </p:pic>
      <p:sp>
        <p:nvSpPr>
          <p:cNvPr id="14" name="Text 7"/>
          <p:cNvSpPr/>
          <p:nvPr/>
        </p:nvSpPr>
        <p:spPr>
          <a:xfrm>
            <a:off x="1984415" y="6133862"/>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For Career Direction</a:t>
            </a:r>
            <a:endParaRPr lang="en-US" sz="1950" dirty="0"/>
          </a:p>
        </p:txBody>
      </p:sp>
      <p:sp>
        <p:nvSpPr>
          <p:cNvPr id="15" name="Text 8"/>
          <p:cNvSpPr/>
          <p:nvPr/>
        </p:nvSpPr>
        <p:spPr>
          <a:xfrm>
            <a:off x="1984415" y="6563082"/>
            <a:ext cx="8194596"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Pick </a:t>
            </a:r>
            <a:r>
              <a:rPr lang="en-US" sz="1550" b="1" dirty="0">
                <a:solidFill>
                  <a:srgbClr val="404155"/>
                </a:solidFill>
                <a:latin typeface="Nobile" pitchFamily="34" charset="0"/>
                <a:ea typeface="Nobile" pitchFamily="34" charset="-122"/>
                <a:cs typeface="Nobile" pitchFamily="34" charset="-120"/>
              </a:rPr>
              <a:t>Enneagram</a:t>
            </a:r>
            <a:r>
              <a:rPr lang="en-US" sz="1550" dirty="0">
                <a:solidFill>
                  <a:srgbClr val="404155"/>
                </a:solidFill>
                <a:latin typeface="Nobile" pitchFamily="34" charset="0"/>
                <a:ea typeface="Nobile" pitchFamily="34" charset="-122"/>
                <a:cs typeface="Nobile" pitchFamily="34" charset="-120"/>
              </a:rPr>
              <a:t> if you're exploring long-term career alignment and want to understand your core motivations and growth opportunities.</a:t>
            </a:r>
            <a:endParaRPr lang="en-US" sz="1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793790" y="505975"/>
            <a:ext cx="6917174"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Frequently Asked Questions</a:t>
            </a:r>
            <a:endParaRPr lang="en-US" sz="3900" dirty="0"/>
          </a:p>
        </p:txBody>
      </p:sp>
      <p:sp>
        <p:nvSpPr>
          <p:cNvPr id="3" name="Shape 1"/>
          <p:cNvSpPr/>
          <p:nvPr/>
        </p:nvSpPr>
        <p:spPr>
          <a:xfrm>
            <a:off x="793790" y="1522888"/>
            <a:ext cx="6422231" cy="2141815"/>
          </a:xfrm>
          <a:prstGeom prst="roundRect">
            <a:avLst>
              <a:gd name="adj" fmla="val 3892"/>
            </a:avLst>
          </a:prstGeom>
          <a:solidFill>
            <a:srgbClr val="F9F9FF"/>
          </a:solidFill>
          <a:ln w="22860">
            <a:solidFill>
              <a:srgbClr val="B8C3DF"/>
            </a:solidFill>
            <a:prstDash val="solid"/>
          </a:ln>
        </p:spPr>
        <p:txBody>
          <a:bodyPr/>
          <a:lstStyle/>
          <a:p>
            <a:endParaRPr lang="en-US"/>
          </a:p>
        </p:txBody>
      </p:sp>
      <p:sp>
        <p:nvSpPr>
          <p:cNvPr id="4" name="Text 2"/>
          <p:cNvSpPr/>
          <p:nvPr/>
        </p:nvSpPr>
        <p:spPr>
          <a:xfrm>
            <a:off x="1015008" y="1744106"/>
            <a:ext cx="558486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Are personality tests required for job seekers?</a:t>
            </a:r>
            <a:endParaRPr lang="en-US" sz="1950" dirty="0"/>
          </a:p>
        </p:txBody>
      </p:sp>
      <p:sp>
        <p:nvSpPr>
          <p:cNvPr id="5" name="Text 3"/>
          <p:cNvSpPr/>
          <p:nvPr/>
        </p:nvSpPr>
        <p:spPr>
          <a:xfrm>
            <a:off x="1015008" y="2173326"/>
            <a:ext cx="597979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No—but they provide valuable language to describe your strengths, preferences, and values. This is especially useful during interviews, networking conversations, and when crafting your personal brand narrative.</a:t>
            </a:r>
            <a:endParaRPr lang="en-US" sz="1550" dirty="0"/>
          </a:p>
        </p:txBody>
      </p:sp>
      <p:sp>
        <p:nvSpPr>
          <p:cNvPr id="6" name="Shape 4"/>
          <p:cNvSpPr/>
          <p:nvPr/>
        </p:nvSpPr>
        <p:spPr>
          <a:xfrm>
            <a:off x="7414379" y="1522888"/>
            <a:ext cx="6422231" cy="2141815"/>
          </a:xfrm>
          <a:prstGeom prst="roundRect">
            <a:avLst>
              <a:gd name="adj" fmla="val 3892"/>
            </a:avLst>
          </a:prstGeom>
          <a:solidFill>
            <a:srgbClr val="F9F9FF"/>
          </a:solidFill>
          <a:ln w="22860">
            <a:solidFill>
              <a:srgbClr val="B8C3DF"/>
            </a:solidFill>
            <a:prstDash val="solid"/>
          </a:ln>
        </p:spPr>
        <p:txBody>
          <a:bodyPr/>
          <a:lstStyle/>
          <a:p>
            <a:endParaRPr lang="en-US"/>
          </a:p>
        </p:txBody>
      </p:sp>
      <p:sp>
        <p:nvSpPr>
          <p:cNvPr id="7" name="Text 5"/>
          <p:cNvSpPr/>
          <p:nvPr/>
        </p:nvSpPr>
        <p:spPr>
          <a:xfrm>
            <a:off x="7635597" y="1744106"/>
            <a:ext cx="400907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Which test is the most accurate?</a:t>
            </a:r>
            <a:endParaRPr lang="en-US" sz="1950" dirty="0"/>
          </a:p>
        </p:txBody>
      </p:sp>
      <p:sp>
        <p:nvSpPr>
          <p:cNvPr id="8" name="Text 6"/>
          <p:cNvSpPr/>
          <p:nvPr/>
        </p:nvSpPr>
        <p:spPr>
          <a:xfrm>
            <a:off x="7635597" y="2173326"/>
            <a:ext cx="597979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a:t>
            </a:r>
            <a:r>
              <a:rPr lang="en-US" sz="1550" b="1" dirty="0">
                <a:solidFill>
                  <a:srgbClr val="404155"/>
                </a:solidFill>
                <a:latin typeface="Nobile" pitchFamily="34" charset="0"/>
                <a:ea typeface="Nobile" pitchFamily="34" charset="-122"/>
                <a:cs typeface="Nobile" pitchFamily="34" charset="-120"/>
              </a:rPr>
              <a:t>Big Five</a:t>
            </a:r>
            <a:r>
              <a:rPr lang="en-US" sz="1550" dirty="0">
                <a:solidFill>
                  <a:srgbClr val="404155"/>
                </a:solidFill>
                <a:latin typeface="Nobile" pitchFamily="34" charset="0"/>
                <a:ea typeface="Nobile" pitchFamily="34" charset="-122"/>
                <a:cs typeface="Nobile" pitchFamily="34" charset="-120"/>
              </a:rPr>
              <a:t> has the strongest scientific backing and validity. However, the "best" test depends on your specific needs—whether you want confidence, self-awareness, team fit, or career direction guidance.</a:t>
            </a:r>
            <a:endParaRPr lang="en-US" sz="1550" dirty="0"/>
          </a:p>
        </p:txBody>
      </p:sp>
      <p:sp>
        <p:nvSpPr>
          <p:cNvPr id="9" name="Shape 7"/>
          <p:cNvSpPr/>
          <p:nvPr/>
        </p:nvSpPr>
        <p:spPr>
          <a:xfrm>
            <a:off x="793790" y="3863061"/>
            <a:ext cx="6422231" cy="2141815"/>
          </a:xfrm>
          <a:prstGeom prst="roundRect">
            <a:avLst>
              <a:gd name="adj" fmla="val 3892"/>
            </a:avLst>
          </a:prstGeom>
          <a:solidFill>
            <a:srgbClr val="F9F9FF"/>
          </a:solidFill>
          <a:ln w="22860">
            <a:solidFill>
              <a:srgbClr val="B8C3DF"/>
            </a:solidFill>
            <a:prstDash val="solid"/>
          </a:ln>
        </p:spPr>
        <p:txBody>
          <a:bodyPr/>
          <a:lstStyle/>
          <a:p>
            <a:endParaRPr lang="en-US"/>
          </a:p>
        </p:txBody>
      </p:sp>
      <p:sp>
        <p:nvSpPr>
          <p:cNvPr id="10" name="Text 8"/>
          <p:cNvSpPr/>
          <p:nvPr/>
        </p:nvSpPr>
        <p:spPr>
          <a:xfrm>
            <a:off x="1015008" y="4084279"/>
            <a:ext cx="5918002"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Can I use test results on my resume or LinkedIn?</a:t>
            </a:r>
            <a:endParaRPr lang="en-US" sz="1950" dirty="0"/>
          </a:p>
        </p:txBody>
      </p:sp>
      <p:sp>
        <p:nvSpPr>
          <p:cNvPr id="11" name="Text 9"/>
          <p:cNvSpPr/>
          <p:nvPr/>
        </p:nvSpPr>
        <p:spPr>
          <a:xfrm>
            <a:off x="1015008" y="4513499"/>
            <a:ext cx="5979795"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Yes, but strategically. Instead of saying "I'm an ENFJ," translate insights into workplace value: </a:t>
            </a:r>
            <a:r>
              <a:rPr lang="en-US" sz="1550" i="1" dirty="0">
                <a:solidFill>
                  <a:srgbClr val="404155"/>
                </a:solidFill>
                <a:latin typeface="Nobile" pitchFamily="34" charset="0"/>
                <a:ea typeface="Nobile" pitchFamily="34" charset="-122"/>
                <a:cs typeface="Nobile" pitchFamily="34" charset="-120"/>
              </a:rPr>
              <a:t>"I thrive in people-centered environments where collaboration drives measurable results."</a:t>
            </a:r>
            <a:endParaRPr lang="en-US" sz="1550" dirty="0"/>
          </a:p>
        </p:txBody>
      </p:sp>
      <p:sp>
        <p:nvSpPr>
          <p:cNvPr id="12" name="Shape 10"/>
          <p:cNvSpPr/>
          <p:nvPr/>
        </p:nvSpPr>
        <p:spPr>
          <a:xfrm>
            <a:off x="7414379" y="3863061"/>
            <a:ext cx="6422231" cy="2141815"/>
          </a:xfrm>
          <a:prstGeom prst="roundRect">
            <a:avLst>
              <a:gd name="adj" fmla="val 3892"/>
            </a:avLst>
          </a:prstGeom>
          <a:solidFill>
            <a:srgbClr val="F9F9FF"/>
          </a:solidFill>
          <a:ln w="22860">
            <a:solidFill>
              <a:srgbClr val="B8C3DF"/>
            </a:solidFill>
            <a:prstDash val="solid"/>
          </a:ln>
        </p:spPr>
        <p:txBody>
          <a:bodyPr/>
          <a:lstStyle/>
          <a:p>
            <a:endParaRPr lang="en-US"/>
          </a:p>
        </p:txBody>
      </p:sp>
      <p:sp>
        <p:nvSpPr>
          <p:cNvPr id="13" name="Text 11"/>
          <p:cNvSpPr/>
          <p:nvPr/>
        </p:nvSpPr>
        <p:spPr>
          <a:xfrm>
            <a:off x="7635597" y="4084279"/>
            <a:ext cx="472535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Do employers actually use these tests?</a:t>
            </a:r>
            <a:endParaRPr lang="en-US" sz="1950" dirty="0"/>
          </a:p>
        </p:txBody>
      </p:sp>
      <p:sp>
        <p:nvSpPr>
          <p:cNvPr id="14" name="Text 12"/>
          <p:cNvSpPr/>
          <p:nvPr/>
        </p:nvSpPr>
        <p:spPr>
          <a:xfrm>
            <a:off x="7635597" y="4513499"/>
            <a:ext cx="5979795"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Many companies use Big Five or DiSC during recruitment. Even if not required, understanding your results helps align your personal brand with company culture and demonstrate self-awareness.</a:t>
            </a:r>
            <a:endParaRPr lang="en-US" sz="15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614863"/>
            <a:ext cx="9030772"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Making Assessments Work in Your Job Search</a:t>
            </a:r>
            <a:endParaRPr lang="en-US" sz="3100" dirty="0"/>
          </a:p>
        </p:txBody>
      </p:sp>
      <p:sp>
        <p:nvSpPr>
          <p:cNvPr id="4" name="Text 1"/>
          <p:cNvSpPr/>
          <p:nvPr/>
        </p:nvSpPr>
        <p:spPr>
          <a:xfrm>
            <a:off x="4451390" y="1532597"/>
            <a:ext cx="3393162" cy="372070"/>
          </a:xfrm>
          <a:prstGeom prst="rect">
            <a:avLst/>
          </a:prstGeom>
          <a:noFill/>
          <a:ln/>
        </p:spPr>
        <p:txBody>
          <a:bodyPr wrap="none" lIns="0" tIns="0" rIns="0" bIns="0" rtlCol="0" anchor="t"/>
          <a:lstStyle/>
          <a:p>
            <a:pPr marL="0" indent="0" algn="l">
              <a:lnSpc>
                <a:spcPts val="2900"/>
              </a:lnSpc>
              <a:buNone/>
            </a:pPr>
            <a:r>
              <a:rPr lang="en-US" sz="2300" dirty="0">
                <a:solidFill>
                  <a:srgbClr val="1B54DA"/>
                </a:solidFill>
                <a:latin typeface="Alexandria" pitchFamily="34" charset="0"/>
                <a:ea typeface="Alexandria" pitchFamily="34" charset="-122"/>
                <a:cs typeface="Alexandria" pitchFamily="34" charset="-120"/>
              </a:rPr>
              <a:t>Resume Enhancement</a:t>
            </a:r>
            <a:endParaRPr lang="en-US" sz="2300" dirty="0"/>
          </a:p>
        </p:txBody>
      </p:sp>
      <p:sp>
        <p:nvSpPr>
          <p:cNvPr id="5" name="Text 2"/>
          <p:cNvSpPr/>
          <p:nvPr/>
        </p:nvSpPr>
        <p:spPr>
          <a:xfrm>
            <a:off x="4451390" y="2103025"/>
            <a:ext cx="4450556"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Use assessment insights to craft compelling summary statements</a:t>
            </a:r>
            <a:endParaRPr lang="en-US" sz="1550" dirty="0"/>
          </a:p>
        </p:txBody>
      </p:sp>
      <p:sp>
        <p:nvSpPr>
          <p:cNvPr id="6" name="Text 3"/>
          <p:cNvSpPr/>
          <p:nvPr/>
        </p:nvSpPr>
        <p:spPr>
          <a:xfrm>
            <a:off x="4451390" y="2807518"/>
            <a:ext cx="4450556"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Align your strengths with specific job requirements</a:t>
            </a:r>
            <a:endParaRPr lang="en-US" sz="1550" dirty="0"/>
          </a:p>
        </p:txBody>
      </p:sp>
      <p:sp>
        <p:nvSpPr>
          <p:cNvPr id="7" name="Text 4"/>
          <p:cNvSpPr/>
          <p:nvPr/>
        </p:nvSpPr>
        <p:spPr>
          <a:xfrm>
            <a:off x="4451390" y="3512011"/>
            <a:ext cx="4450556" cy="95261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Provide concrete examples that demonstrate your personality traits in action</a:t>
            </a:r>
            <a:endParaRPr lang="en-US" sz="1550" dirty="0"/>
          </a:p>
        </p:txBody>
      </p:sp>
      <p:sp>
        <p:nvSpPr>
          <p:cNvPr id="8" name="Text 5"/>
          <p:cNvSpPr/>
          <p:nvPr/>
        </p:nvSpPr>
        <p:spPr>
          <a:xfrm>
            <a:off x="9393674" y="1532597"/>
            <a:ext cx="3205401" cy="372070"/>
          </a:xfrm>
          <a:prstGeom prst="rect">
            <a:avLst/>
          </a:prstGeom>
          <a:noFill/>
          <a:ln/>
        </p:spPr>
        <p:txBody>
          <a:bodyPr wrap="none" lIns="0" tIns="0" rIns="0" bIns="0" rtlCol="0" anchor="t"/>
          <a:lstStyle/>
          <a:p>
            <a:pPr marL="0" indent="0" algn="l">
              <a:lnSpc>
                <a:spcPts val="2900"/>
              </a:lnSpc>
              <a:buNone/>
            </a:pPr>
            <a:r>
              <a:rPr lang="en-US" sz="2300" dirty="0">
                <a:solidFill>
                  <a:srgbClr val="1B54DA"/>
                </a:solidFill>
                <a:latin typeface="Alexandria" pitchFamily="34" charset="0"/>
                <a:ea typeface="Alexandria" pitchFamily="34" charset="-122"/>
                <a:cs typeface="Alexandria" pitchFamily="34" charset="-120"/>
              </a:rPr>
              <a:t>Interview Preparation</a:t>
            </a:r>
            <a:endParaRPr lang="en-US" sz="2300" dirty="0"/>
          </a:p>
        </p:txBody>
      </p:sp>
      <p:sp>
        <p:nvSpPr>
          <p:cNvPr id="9" name="Text 6"/>
          <p:cNvSpPr/>
          <p:nvPr/>
        </p:nvSpPr>
        <p:spPr>
          <a:xfrm>
            <a:off x="9393674" y="2103025"/>
            <a:ext cx="4450556"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Prepare stories that showcase your natural strengths and work style</a:t>
            </a:r>
            <a:endParaRPr lang="en-US" sz="1550" dirty="0"/>
          </a:p>
        </p:txBody>
      </p:sp>
      <p:sp>
        <p:nvSpPr>
          <p:cNvPr id="10" name="Text 7"/>
          <p:cNvSpPr/>
          <p:nvPr/>
        </p:nvSpPr>
        <p:spPr>
          <a:xfrm>
            <a:off x="9393674" y="2807518"/>
            <a:ext cx="4450556"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Practice articulating how your personality adds value to teams</a:t>
            </a:r>
            <a:endParaRPr lang="en-US" sz="1550" dirty="0"/>
          </a:p>
        </p:txBody>
      </p:sp>
      <p:sp>
        <p:nvSpPr>
          <p:cNvPr id="11" name="Text 8"/>
          <p:cNvSpPr/>
          <p:nvPr/>
        </p:nvSpPr>
        <p:spPr>
          <a:xfrm>
            <a:off x="9393674" y="3512011"/>
            <a:ext cx="4450556"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Use assessment language to explain cultural fit and collaboration approach</a:t>
            </a:r>
            <a:endParaRPr lang="en-US" sz="1550" dirty="0"/>
          </a:p>
        </p:txBody>
      </p:sp>
      <p:sp>
        <p:nvSpPr>
          <p:cNvPr id="12" name="Shape 9"/>
          <p:cNvSpPr/>
          <p:nvPr/>
        </p:nvSpPr>
        <p:spPr>
          <a:xfrm>
            <a:off x="4451390" y="4757286"/>
            <a:ext cx="9385221" cy="1160740"/>
          </a:xfrm>
          <a:prstGeom prst="roundRect">
            <a:avLst>
              <a:gd name="adj" fmla="val 7182"/>
            </a:avLst>
          </a:prstGeom>
          <a:solidFill>
            <a:srgbClr val="BBCDF7"/>
          </a:solidFill>
          <a:ln/>
        </p:spPr>
        <p:txBody>
          <a:bodyPr/>
          <a:lstStyle/>
          <a:p>
            <a:endParaRPr lang="en-US"/>
          </a:p>
        </p:txBody>
      </p:sp>
      <p:pic>
        <p:nvPicPr>
          <p:cNvPr id="13" name="Image 1" descr="preencoded.png"/>
          <p:cNvPicPr>
            <a:picLocks noChangeAspect="1"/>
          </p:cNvPicPr>
          <p:nvPr/>
        </p:nvPicPr>
        <p:blipFill>
          <a:blip r:embed="rId4"/>
          <a:stretch>
            <a:fillRect/>
          </a:stretch>
        </p:blipFill>
        <p:spPr>
          <a:xfrm>
            <a:off x="4649748" y="5044941"/>
            <a:ext cx="248007" cy="198358"/>
          </a:xfrm>
          <a:prstGeom prst="rect">
            <a:avLst/>
          </a:prstGeom>
        </p:spPr>
      </p:pic>
      <p:sp>
        <p:nvSpPr>
          <p:cNvPr id="14" name="Text 10"/>
          <p:cNvSpPr/>
          <p:nvPr/>
        </p:nvSpPr>
        <p:spPr>
          <a:xfrm>
            <a:off x="5096113" y="5005174"/>
            <a:ext cx="8542139" cy="635079"/>
          </a:xfrm>
          <a:prstGeom prst="rect">
            <a:avLst/>
          </a:prstGeom>
          <a:noFill/>
          <a:ln/>
        </p:spPr>
        <p:txBody>
          <a:bodyPr wrap="square" lIns="0" tIns="0" rIns="0" bIns="0" rtlCol="0" anchor="t"/>
          <a:lstStyle/>
          <a:p>
            <a:pPr marL="0" indent="0" algn="l">
              <a:lnSpc>
                <a:spcPts val="2500"/>
              </a:lnSpc>
              <a:buNone/>
            </a:pPr>
            <a:r>
              <a:rPr lang="en-US" sz="1550" b="1" dirty="0">
                <a:solidFill>
                  <a:srgbClr val="000000"/>
                </a:solidFill>
                <a:latin typeface="Nobile" pitchFamily="34" charset="0"/>
                <a:ea typeface="Nobile" pitchFamily="34" charset="-122"/>
                <a:cs typeface="Nobile" pitchFamily="34" charset="-120"/>
              </a:rPr>
              <a:t>Remember:</a:t>
            </a:r>
            <a:r>
              <a:rPr lang="en-US" sz="1550" dirty="0">
                <a:solidFill>
                  <a:srgbClr val="000000"/>
                </a:solidFill>
                <a:latin typeface="Nobile" pitchFamily="34" charset="0"/>
                <a:ea typeface="Nobile" pitchFamily="34" charset="-122"/>
                <a:cs typeface="Nobile" pitchFamily="34" charset="-120"/>
              </a:rPr>
              <a:t> Assessments are tools for self-discovery and communication, not boxes that define your capabilities or limit your career options.</a:t>
            </a:r>
            <a:endParaRPr lang="en-US" sz="15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93790" y="444539"/>
            <a:ext cx="4961811"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Your Next Steps</a:t>
            </a:r>
            <a:endParaRPr lang="en-US" sz="3900" dirty="0"/>
          </a:p>
        </p:txBody>
      </p:sp>
      <p:sp>
        <p:nvSpPr>
          <p:cNvPr id="3" name="Text 1"/>
          <p:cNvSpPr/>
          <p:nvPr/>
        </p:nvSpPr>
        <p:spPr>
          <a:xfrm>
            <a:off x="793790" y="1461452"/>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01</a:t>
            </a:r>
            <a:endParaRPr lang="en-US" sz="1550" dirty="0"/>
          </a:p>
        </p:txBody>
      </p:sp>
      <p:sp>
        <p:nvSpPr>
          <p:cNvPr id="4" name="Shape 2"/>
          <p:cNvSpPr/>
          <p:nvPr/>
        </p:nvSpPr>
        <p:spPr>
          <a:xfrm>
            <a:off x="793790" y="1775777"/>
            <a:ext cx="6422231" cy="22860"/>
          </a:xfrm>
          <a:prstGeom prst="rect">
            <a:avLst/>
          </a:prstGeom>
          <a:solidFill>
            <a:srgbClr val="1B54DA"/>
          </a:solidFill>
          <a:ln/>
        </p:spPr>
        <p:txBody>
          <a:bodyPr/>
          <a:lstStyle/>
          <a:p>
            <a:endParaRPr lang="en-US"/>
          </a:p>
        </p:txBody>
      </p:sp>
      <p:sp>
        <p:nvSpPr>
          <p:cNvPr id="5" name="Text 3"/>
          <p:cNvSpPr/>
          <p:nvPr/>
        </p:nvSpPr>
        <p:spPr>
          <a:xfrm>
            <a:off x="793790" y="1920676"/>
            <a:ext cx="3069431"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Choose Your Assessment</a:t>
            </a:r>
            <a:endParaRPr lang="en-US" sz="1950" dirty="0"/>
          </a:p>
        </p:txBody>
      </p:sp>
      <p:sp>
        <p:nvSpPr>
          <p:cNvPr id="6" name="Text 4"/>
          <p:cNvSpPr/>
          <p:nvPr/>
        </p:nvSpPr>
        <p:spPr>
          <a:xfrm>
            <a:off x="793790" y="2349896"/>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Based on your current job search needs—confidence, team fit, career direction, or scientific preparation—select the assessment that aligns with your goals.</a:t>
            </a:r>
            <a:endParaRPr lang="en-US" sz="1550" dirty="0"/>
          </a:p>
        </p:txBody>
      </p:sp>
      <p:sp>
        <p:nvSpPr>
          <p:cNvPr id="7" name="Text 5"/>
          <p:cNvSpPr/>
          <p:nvPr/>
        </p:nvSpPr>
        <p:spPr>
          <a:xfrm>
            <a:off x="7414379" y="1461452"/>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02</a:t>
            </a:r>
            <a:endParaRPr lang="en-US" sz="1550" dirty="0"/>
          </a:p>
        </p:txBody>
      </p:sp>
      <p:sp>
        <p:nvSpPr>
          <p:cNvPr id="8" name="Shape 6"/>
          <p:cNvSpPr/>
          <p:nvPr/>
        </p:nvSpPr>
        <p:spPr>
          <a:xfrm>
            <a:off x="7414379" y="1775777"/>
            <a:ext cx="6422231" cy="22860"/>
          </a:xfrm>
          <a:prstGeom prst="rect">
            <a:avLst/>
          </a:prstGeom>
          <a:solidFill>
            <a:srgbClr val="1B54DA"/>
          </a:solidFill>
          <a:ln/>
        </p:spPr>
        <p:txBody>
          <a:bodyPr/>
          <a:lstStyle/>
          <a:p>
            <a:endParaRPr lang="en-US"/>
          </a:p>
        </p:txBody>
      </p:sp>
      <p:sp>
        <p:nvSpPr>
          <p:cNvPr id="9" name="Text 7"/>
          <p:cNvSpPr/>
          <p:nvPr/>
        </p:nvSpPr>
        <p:spPr>
          <a:xfrm>
            <a:off x="7414379" y="1920676"/>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Take Action</a:t>
            </a:r>
            <a:endParaRPr lang="en-US" sz="1950" dirty="0"/>
          </a:p>
        </p:txBody>
      </p:sp>
      <p:sp>
        <p:nvSpPr>
          <p:cNvPr id="10" name="Text 8"/>
          <p:cNvSpPr/>
          <p:nvPr/>
        </p:nvSpPr>
        <p:spPr>
          <a:xfrm>
            <a:off x="7414379" y="2349896"/>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Complete your chosen assessment and thoroughly review your results. Take notes on key insights that resonate with your experience and career aspirations.</a:t>
            </a:r>
            <a:endParaRPr lang="en-US" sz="1550" dirty="0"/>
          </a:p>
        </p:txBody>
      </p:sp>
      <p:sp>
        <p:nvSpPr>
          <p:cNvPr id="11" name="Text 9"/>
          <p:cNvSpPr/>
          <p:nvPr/>
        </p:nvSpPr>
        <p:spPr>
          <a:xfrm>
            <a:off x="793790" y="364970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03</a:t>
            </a:r>
            <a:endParaRPr lang="en-US" sz="1550" dirty="0"/>
          </a:p>
        </p:txBody>
      </p:sp>
      <p:sp>
        <p:nvSpPr>
          <p:cNvPr id="12" name="Shape 10"/>
          <p:cNvSpPr/>
          <p:nvPr/>
        </p:nvSpPr>
        <p:spPr>
          <a:xfrm>
            <a:off x="793790" y="3964026"/>
            <a:ext cx="6422231" cy="22860"/>
          </a:xfrm>
          <a:prstGeom prst="rect">
            <a:avLst/>
          </a:prstGeom>
          <a:solidFill>
            <a:srgbClr val="1B54DA"/>
          </a:solidFill>
          <a:ln/>
        </p:spPr>
        <p:txBody>
          <a:bodyPr/>
          <a:lstStyle/>
          <a:p>
            <a:endParaRPr lang="en-US"/>
          </a:p>
        </p:txBody>
      </p:sp>
      <p:sp>
        <p:nvSpPr>
          <p:cNvPr id="13" name="Text 11"/>
          <p:cNvSpPr/>
          <p:nvPr/>
        </p:nvSpPr>
        <p:spPr>
          <a:xfrm>
            <a:off x="793790" y="4108925"/>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Apply Insights</a:t>
            </a:r>
            <a:endParaRPr lang="en-US" sz="1950" dirty="0"/>
          </a:p>
        </p:txBody>
      </p:sp>
      <p:sp>
        <p:nvSpPr>
          <p:cNvPr id="14" name="Text 12"/>
          <p:cNvSpPr/>
          <p:nvPr/>
        </p:nvSpPr>
        <p:spPr>
          <a:xfrm>
            <a:off x="793790" y="4538146"/>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Integrate your assessment results into your resume, LinkedIn profile, and interview preparation. Practice translating personality insights into professional value statements.</a:t>
            </a:r>
            <a:endParaRPr lang="en-US" sz="1550" dirty="0"/>
          </a:p>
        </p:txBody>
      </p:sp>
      <p:sp>
        <p:nvSpPr>
          <p:cNvPr id="15" name="Text 13"/>
          <p:cNvSpPr/>
          <p:nvPr/>
        </p:nvSpPr>
        <p:spPr>
          <a:xfrm>
            <a:off x="7414379" y="3649701"/>
            <a:ext cx="198358" cy="248007"/>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Alexandria Light" pitchFamily="34" charset="0"/>
                <a:ea typeface="Alexandria Light" pitchFamily="34" charset="-122"/>
                <a:cs typeface="Alexandria Light" pitchFamily="34" charset="-120"/>
              </a:rPr>
              <a:t>04</a:t>
            </a:r>
            <a:endParaRPr lang="en-US" sz="1550" dirty="0"/>
          </a:p>
        </p:txBody>
      </p:sp>
      <p:sp>
        <p:nvSpPr>
          <p:cNvPr id="16" name="Shape 14"/>
          <p:cNvSpPr/>
          <p:nvPr/>
        </p:nvSpPr>
        <p:spPr>
          <a:xfrm>
            <a:off x="7414379" y="3964026"/>
            <a:ext cx="6422231" cy="22860"/>
          </a:xfrm>
          <a:prstGeom prst="rect">
            <a:avLst/>
          </a:prstGeom>
          <a:solidFill>
            <a:srgbClr val="1B54DA"/>
          </a:solidFill>
          <a:ln/>
        </p:spPr>
        <p:txBody>
          <a:bodyPr/>
          <a:lstStyle/>
          <a:p>
            <a:endParaRPr lang="en-US"/>
          </a:p>
        </p:txBody>
      </p:sp>
      <p:sp>
        <p:nvSpPr>
          <p:cNvPr id="17" name="Text 15"/>
          <p:cNvSpPr/>
          <p:nvPr/>
        </p:nvSpPr>
        <p:spPr>
          <a:xfrm>
            <a:off x="7414379" y="4108925"/>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Track Results</a:t>
            </a:r>
            <a:endParaRPr lang="en-US" sz="1950" dirty="0"/>
          </a:p>
        </p:txBody>
      </p:sp>
      <p:sp>
        <p:nvSpPr>
          <p:cNvPr id="18" name="Text 16"/>
          <p:cNvSpPr/>
          <p:nvPr/>
        </p:nvSpPr>
        <p:spPr>
          <a:xfrm>
            <a:off x="7414379" y="4538146"/>
            <a:ext cx="642223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Monitor how assessment-informed approaches improve your interview confidence, networking conversations, and overall job search effectiveness.</a:t>
            </a:r>
            <a:endParaRPr lang="en-US" sz="1550" dirty="0"/>
          </a:p>
        </p:txBody>
      </p:sp>
      <p:sp>
        <p:nvSpPr>
          <p:cNvPr id="19" name="Text 17"/>
          <p:cNvSpPr/>
          <p:nvPr/>
        </p:nvSpPr>
        <p:spPr>
          <a:xfrm>
            <a:off x="793790" y="5862835"/>
            <a:ext cx="13042821" cy="95261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Finding the right job isn't only about skills—it's also about fit. Personality assessments give you powerful tools to understand yourself and communicate more effectively with employers. While no test should define your career path, they can illuminate how you work best and help you thrive in your next role.</a:t>
            </a:r>
            <a:endParaRPr lang="en-US" sz="15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480905"/>
          </a:xfrm>
          <a:prstGeom prst="rect">
            <a:avLst/>
          </a:prstGeom>
        </p:spPr>
      </p:pic>
      <p:sp>
        <p:nvSpPr>
          <p:cNvPr id="3" name="Text 0"/>
          <p:cNvSpPr/>
          <p:nvPr/>
        </p:nvSpPr>
        <p:spPr>
          <a:xfrm>
            <a:off x="793790" y="3569256"/>
            <a:ext cx="11022092"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Why Personality Assessments Matter in Your Job Search</a:t>
            </a:r>
            <a:endParaRPr lang="en-US" sz="3100" dirty="0"/>
          </a:p>
        </p:txBody>
      </p:sp>
      <p:sp>
        <p:nvSpPr>
          <p:cNvPr id="4" name="Text 1"/>
          <p:cNvSpPr/>
          <p:nvPr/>
        </p:nvSpPr>
        <p:spPr>
          <a:xfrm>
            <a:off x="793790" y="4486989"/>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Self-Discovery</a:t>
            </a:r>
            <a:endParaRPr lang="en-US" sz="2300" dirty="0"/>
          </a:p>
        </p:txBody>
      </p:sp>
      <p:sp>
        <p:nvSpPr>
          <p:cNvPr id="5" name="Text 2"/>
          <p:cNvSpPr/>
          <p:nvPr/>
        </p:nvSpPr>
        <p:spPr>
          <a:xfrm>
            <a:off x="793790" y="5057418"/>
            <a:ext cx="4024313" cy="190523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Understanding your natural preferences, strengths, and work style helps you identify roles where you'll truly thrive. These insights become the foundation for confident interviews and strategic career decisions.</a:t>
            </a:r>
            <a:endParaRPr lang="en-US" sz="1550" dirty="0"/>
          </a:p>
        </p:txBody>
      </p:sp>
      <p:sp>
        <p:nvSpPr>
          <p:cNvPr id="6" name="Text 3"/>
          <p:cNvSpPr/>
          <p:nvPr/>
        </p:nvSpPr>
        <p:spPr>
          <a:xfrm>
            <a:off x="5309830" y="4486989"/>
            <a:ext cx="3061097"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Interview Advantage</a:t>
            </a:r>
            <a:endParaRPr lang="en-US" sz="2300" dirty="0"/>
          </a:p>
        </p:txBody>
      </p:sp>
      <p:sp>
        <p:nvSpPr>
          <p:cNvPr id="7" name="Text 4"/>
          <p:cNvSpPr/>
          <p:nvPr/>
        </p:nvSpPr>
        <p:spPr>
          <a:xfrm>
            <a:off x="5309830" y="5057418"/>
            <a:ext cx="4024313"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Assessments give you concrete language to articulate your value proposition. Instead of generic answers, you can speak specifically about how your personality traits translate into workplace success.</a:t>
            </a:r>
            <a:endParaRPr lang="en-US" sz="1550" dirty="0"/>
          </a:p>
        </p:txBody>
      </p:sp>
      <p:sp>
        <p:nvSpPr>
          <p:cNvPr id="8" name="Text 5"/>
          <p:cNvSpPr/>
          <p:nvPr/>
        </p:nvSpPr>
        <p:spPr>
          <a:xfrm>
            <a:off x="9825871" y="4486989"/>
            <a:ext cx="2977039" cy="372070"/>
          </a:xfrm>
          <a:prstGeom prst="rect">
            <a:avLst/>
          </a:prstGeom>
          <a:noFill/>
          <a:ln/>
        </p:spPr>
        <p:txBody>
          <a:bodyPr wrap="none" lIns="0" tIns="0" rIns="0" bIns="0" rtlCol="0" anchor="t"/>
          <a:lstStyle/>
          <a:p>
            <a:pPr marL="0" indent="0" algn="l">
              <a:lnSpc>
                <a:spcPts val="2900"/>
              </a:lnSpc>
              <a:buNone/>
            </a:pPr>
            <a:r>
              <a:rPr lang="en-US" sz="2300" dirty="0">
                <a:solidFill>
                  <a:srgbClr val="1B1B27"/>
                </a:solidFill>
                <a:latin typeface="Alexandria" pitchFamily="34" charset="0"/>
                <a:ea typeface="Alexandria" pitchFamily="34" charset="-122"/>
                <a:cs typeface="Alexandria" pitchFamily="34" charset="-120"/>
              </a:rPr>
              <a:t>Cultural Fit</a:t>
            </a:r>
            <a:endParaRPr lang="en-US" sz="2300" dirty="0"/>
          </a:p>
        </p:txBody>
      </p:sp>
      <p:sp>
        <p:nvSpPr>
          <p:cNvPr id="9" name="Text 6"/>
          <p:cNvSpPr/>
          <p:nvPr/>
        </p:nvSpPr>
        <p:spPr>
          <a:xfrm>
            <a:off x="9825871" y="5057418"/>
            <a:ext cx="4024313"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Many employers use personality insights to evaluate team fit and organizational alignment. Being assessment-aware shows you're serious about finding the right mutual match.</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725924" y="498991"/>
            <a:ext cx="4537234" cy="567095"/>
          </a:xfrm>
          <a:prstGeom prst="rect">
            <a:avLst/>
          </a:prstGeom>
          <a:noFill/>
          <a:ln/>
        </p:spPr>
        <p:txBody>
          <a:bodyPr wrap="none" lIns="0" tIns="0" rIns="0" bIns="0" rtlCol="0" anchor="t"/>
          <a:lstStyle/>
          <a:p>
            <a:pPr marL="0" indent="0" algn="l">
              <a:lnSpc>
                <a:spcPts val="4450"/>
              </a:lnSpc>
              <a:buNone/>
            </a:pPr>
            <a:r>
              <a:rPr lang="en-US" sz="3550" dirty="0">
                <a:solidFill>
                  <a:srgbClr val="1B1B27"/>
                </a:solidFill>
                <a:latin typeface="Alexandria" pitchFamily="34" charset="0"/>
                <a:ea typeface="Alexandria" pitchFamily="34" charset="-122"/>
                <a:cs typeface="Alexandria" pitchFamily="34" charset="-120"/>
              </a:rPr>
              <a:t>Personality Tests</a:t>
            </a:r>
            <a:endParaRPr lang="en-US" sz="3550" dirty="0"/>
          </a:p>
        </p:txBody>
      </p:sp>
      <p:sp>
        <p:nvSpPr>
          <p:cNvPr id="3" name="Text 1"/>
          <p:cNvSpPr/>
          <p:nvPr/>
        </p:nvSpPr>
        <p:spPr>
          <a:xfrm>
            <a:off x="725924" y="1428988"/>
            <a:ext cx="13178552" cy="580549"/>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When exploring career paths or preparing for interviews, personality assessments can provide valuable insights. They help you understand your communication style, strengths, and motivators—ultimately making it easier to showcase your fit for a role.</a:t>
            </a:r>
            <a:endParaRPr lang="en-US" sz="1400" dirty="0"/>
          </a:p>
        </p:txBody>
      </p:sp>
      <p:sp>
        <p:nvSpPr>
          <p:cNvPr id="4" name="Text 2"/>
          <p:cNvSpPr/>
          <p:nvPr/>
        </p:nvSpPr>
        <p:spPr>
          <a:xfrm>
            <a:off x="725924" y="2213610"/>
            <a:ext cx="13178552" cy="580549"/>
          </a:xfrm>
          <a:prstGeom prst="rect">
            <a:avLst/>
          </a:prstGeom>
          <a:noFill/>
          <a:ln/>
        </p:spPr>
        <p:txBody>
          <a:bodyPr wrap="square" lIns="0" tIns="0" rIns="0" bIns="0" rtlCol="0" anchor="t"/>
          <a:lstStyle/>
          <a:p>
            <a:pPr marL="0" indent="0" algn="l">
              <a:lnSpc>
                <a:spcPts val="2250"/>
              </a:lnSpc>
              <a:buNone/>
            </a:pPr>
            <a:r>
              <a:rPr lang="en-US" sz="1400" dirty="0">
                <a:solidFill>
                  <a:srgbClr val="404155"/>
                </a:solidFill>
                <a:latin typeface="Nobile" pitchFamily="34" charset="0"/>
                <a:ea typeface="Nobile" pitchFamily="34" charset="-122"/>
                <a:cs typeface="Nobile" pitchFamily="34" charset="-120"/>
              </a:rPr>
              <a:t>The </a:t>
            </a:r>
            <a:r>
              <a:rPr lang="en-US" sz="1400" b="1" dirty="0">
                <a:solidFill>
                  <a:srgbClr val="404155"/>
                </a:solidFill>
                <a:latin typeface="Nobile" pitchFamily="34" charset="0"/>
                <a:ea typeface="Nobile" pitchFamily="34" charset="-122"/>
                <a:cs typeface="Nobile" pitchFamily="34" charset="-120"/>
              </a:rPr>
              <a:t>DiSC Assessment</a:t>
            </a:r>
            <a:r>
              <a:rPr lang="en-US" sz="1400" dirty="0">
                <a:solidFill>
                  <a:srgbClr val="404155"/>
                </a:solidFill>
                <a:latin typeface="Nobile" pitchFamily="34" charset="0"/>
                <a:ea typeface="Nobile" pitchFamily="34" charset="-122"/>
                <a:cs typeface="Nobile" pitchFamily="34" charset="-120"/>
              </a:rPr>
              <a:t> is one of the most widely used workplace tools, but it’s not the only option. Depending on your goals, you might find other personality frameworks—like StrengthsFinder, TeamDynamics, MBTI, the Big Five, or the Enneagram—better suited to your job search strategy.</a:t>
            </a:r>
            <a:endParaRPr lang="en-US" sz="1400" dirty="0"/>
          </a:p>
        </p:txBody>
      </p:sp>
      <p:pic>
        <p:nvPicPr>
          <p:cNvPr id="5" name="Image 0" descr="preencoded.png"/>
          <p:cNvPicPr>
            <a:picLocks noChangeAspect="1"/>
          </p:cNvPicPr>
          <p:nvPr/>
        </p:nvPicPr>
        <p:blipFill>
          <a:blip r:embed="rId3"/>
          <a:stretch>
            <a:fillRect/>
          </a:stretch>
        </p:blipFill>
        <p:spPr>
          <a:xfrm>
            <a:off x="1997393" y="2998232"/>
            <a:ext cx="10635496" cy="4733687"/>
          </a:xfrm>
          <a:prstGeom prst="rect">
            <a:avLst/>
          </a:prstGeom>
        </p:spPr>
      </p:pic>
      <p:sp>
        <p:nvSpPr>
          <p:cNvPr id="6" name="Text 3"/>
          <p:cNvSpPr/>
          <p:nvPr/>
        </p:nvSpPr>
        <p:spPr>
          <a:xfrm>
            <a:off x="2257411" y="3399027"/>
            <a:ext cx="2550426" cy="346525"/>
          </a:xfrm>
          <a:prstGeom prst="rect">
            <a:avLst/>
          </a:prstGeom>
          <a:noFill/>
          <a:ln/>
        </p:spPr>
        <p:txBody>
          <a:bodyPr wrap="none" lIns="0" tIns="0" rIns="0" bIns="0" rtlCol="0" anchor="t"/>
          <a:lstStyle/>
          <a:p>
            <a:pPr marL="0" indent="0" algn="ctr">
              <a:lnSpc>
                <a:spcPts val="1650"/>
              </a:lnSpc>
              <a:buNone/>
            </a:pPr>
            <a:r>
              <a:rPr lang="en-US" sz="2000" b="1" dirty="0">
                <a:solidFill>
                  <a:srgbClr val="404155"/>
                </a:solidFill>
                <a:latin typeface="Alexandria" pitchFamily="34" charset="0"/>
                <a:ea typeface="Alexandria" pitchFamily="34" charset="-122"/>
                <a:cs typeface="Alexandria" pitchFamily="34" charset="-120"/>
              </a:rPr>
              <a:t>DiSC</a:t>
            </a:r>
            <a:endParaRPr lang="en-US" sz="2000" b="1" dirty="0"/>
          </a:p>
        </p:txBody>
      </p:sp>
      <p:sp>
        <p:nvSpPr>
          <p:cNvPr id="7" name="Text 4"/>
          <p:cNvSpPr/>
          <p:nvPr/>
        </p:nvSpPr>
        <p:spPr>
          <a:xfrm>
            <a:off x="3760561" y="6984408"/>
            <a:ext cx="2550426" cy="346525"/>
          </a:xfrm>
          <a:prstGeom prst="rect">
            <a:avLst/>
          </a:prstGeom>
          <a:noFill/>
          <a:ln/>
        </p:spPr>
        <p:txBody>
          <a:bodyPr wrap="none" lIns="0" tIns="0" rIns="0" bIns="0" rtlCol="0" anchor="t"/>
          <a:lstStyle/>
          <a:p>
            <a:pPr marL="0" indent="0" algn="ctr">
              <a:lnSpc>
                <a:spcPts val="1650"/>
              </a:lnSpc>
              <a:buNone/>
            </a:pPr>
            <a:r>
              <a:rPr lang="en-US" sz="2000" b="1" dirty="0">
                <a:solidFill>
                  <a:srgbClr val="404155"/>
                </a:solidFill>
                <a:latin typeface="Alexandria" pitchFamily="34" charset="0"/>
                <a:ea typeface="Alexandria" pitchFamily="34" charset="-122"/>
                <a:cs typeface="Alexandria" pitchFamily="34" charset="-120"/>
              </a:rPr>
              <a:t>StrengthsFinder</a:t>
            </a:r>
            <a:endParaRPr lang="en-US" sz="2000" b="1" dirty="0"/>
          </a:p>
        </p:txBody>
      </p:sp>
      <p:sp>
        <p:nvSpPr>
          <p:cNvPr id="8" name="Text 5"/>
          <p:cNvSpPr/>
          <p:nvPr/>
        </p:nvSpPr>
        <p:spPr>
          <a:xfrm>
            <a:off x="5288353" y="3399027"/>
            <a:ext cx="2550427" cy="346525"/>
          </a:xfrm>
          <a:prstGeom prst="rect">
            <a:avLst/>
          </a:prstGeom>
          <a:noFill/>
          <a:ln/>
        </p:spPr>
        <p:txBody>
          <a:bodyPr wrap="none" lIns="0" tIns="0" rIns="0" bIns="0" rtlCol="0" anchor="t"/>
          <a:lstStyle/>
          <a:p>
            <a:pPr marL="0" indent="0" algn="ctr">
              <a:lnSpc>
                <a:spcPts val="1650"/>
              </a:lnSpc>
              <a:buNone/>
            </a:pPr>
            <a:r>
              <a:rPr lang="en-US" sz="2000" b="1" dirty="0">
                <a:solidFill>
                  <a:srgbClr val="404155"/>
                </a:solidFill>
                <a:latin typeface="Alexandria" pitchFamily="34" charset="0"/>
                <a:ea typeface="Alexandria" pitchFamily="34" charset="-122"/>
                <a:cs typeface="Alexandria" pitchFamily="34" charset="-120"/>
              </a:rPr>
              <a:t>Team Dynamics</a:t>
            </a:r>
            <a:endParaRPr lang="en-US" sz="2000" b="1" dirty="0"/>
          </a:p>
        </p:txBody>
      </p:sp>
      <p:sp>
        <p:nvSpPr>
          <p:cNvPr id="9" name="Text 6"/>
          <p:cNvSpPr/>
          <p:nvPr/>
        </p:nvSpPr>
        <p:spPr>
          <a:xfrm>
            <a:off x="6791502" y="6972087"/>
            <a:ext cx="2550426" cy="346525"/>
          </a:xfrm>
          <a:prstGeom prst="rect">
            <a:avLst/>
          </a:prstGeom>
          <a:noFill/>
          <a:ln/>
        </p:spPr>
        <p:txBody>
          <a:bodyPr wrap="none" lIns="0" tIns="0" rIns="0" bIns="0" rtlCol="0" anchor="t"/>
          <a:lstStyle/>
          <a:p>
            <a:pPr marL="0" indent="0" algn="ctr">
              <a:lnSpc>
                <a:spcPts val="1650"/>
              </a:lnSpc>
              <a:buNone/>
            </a:pPr>
            <a:r>
              <a:rPr lang="en-US" sz="2000" b="1" dirty="0">
                <a:solidFill>
                  <a:srgbClr val="404155"/>
                </a:solidFill>
                <a:latin typeface="Alexandria" pitchFamily="34" charset="0"/>
                <a:ea typeface="Alexandria" pitchFamily="34" charset="-122"/>
                <a:cs typeface="Alexandria" pitchFamily="34" charset="-120"/>
              </a:rPr>
              <a:t>MBTI</a:t>
            </a:r>
            <a:endParaRPr lang="en-US" sz="2000" b="1" dirty="0"/>
          </a:p>
        </p:txBody>
      </p:sp>
      <p:sp>
        <p:nvSpPr>
          <p:cNvPr id="10" name="Text 7"/>
          <p:cNvSpPr/>
          <p:nvPr/>
        </p:nvSpPr>
        <p:spPr>
          <a:xfrm>
            <a:off x="8319293" y="3399027"/>
            <a:ext cx="2550427" cy="346525"/>
          </a:xfrm>
          <a:prstGeom prst="rect">
            <a:avLst/>
          </a:prstGeom>
          <a:noFill/>
          <a:ln/>
        </p:spPr>
        <p:txBody>
          <a:bodyPr wrap="none" lIns="0" tIns="0" rIns="0" bIns="0" rtlCol="0" anchor="t"/>
          <a:lstStyle/>
          <a:p>
            <a:pPr marL="0" indent="0" algn="ctr">
              <a:lnSpc>
                <a:spcPts val="1650"/>
              </a:lnSpc>
              <a:buNone/>
            </a:pPr>
            <a:r>
              <a:rPr lang="en-US" sz="2000" b="1" dirty="0">
                <a:solidFill>
                  <a:srgbClr val="404155"/>
                </a:solidFill>
                <a:latin typeface="Alexandria" pitchFamily="34" charset="0"/>
                <a:ea typeface="Alexandria" pitchFamily="34" charset="-122"/>
                <a:cs typeface="Alexandria" pitchFamily="34" charset="-120"/>
              </a:rPr>
              <a:t>Big Five (OCEAN)</a:t>
            </a:r>
            <a:endParaRPr lang="en-US" sz="2000" b="1" dirty="0"/>
          </a:p>
        </p:txBody>
      </p:sp>
      <p:sp>
        <p:nvSpPr>
          <p:cNvPr id="11" name="Text 8"/>
          <p:cNvSpPr/>
          <p:nvPr/>
        </p:nvSpPr>
        <p:spPr>
          <a:xfrm>
            <a:off x="9822443" y="6959766"/>
            <a:ext cx="2550426" cy="346525"/>
          </a:xfrm>
          <a:prstGeom prst="rect">
            <a:avLst/>
          </a:prstGeom>
          <a:noFill/>
          <a:ln/>
        </p:spPr>
        <p:txBody>
          <a:bodyPr wrap="none" lIns="0" tIns="0" rIns="0" bIns="0" rtlCol="0" anchor="t"/>
          <a:lstStyle/>
          <a:p>
            <a:pPr marL="0" indent="0" algn="ctr">
              <a:lnSpc>
                <a:spcPts val="1650"/>
              </a:lnSpc>
              <a:buNone/>
            </a:pPr>
            <a:r>
              <a:rPr lang="en-US" sz="2000" b="1" dirty="0">
                <a:solidFill>
                  <a:srgbClr val="404155"/>
                </a:solidFill>
                <a:latin typeface="Alexandria" pitchFamily="34" charset="0"/>
                <a:ea typeface="Alexandria" pitchFamily="34" charset="-122"/>
                <a:cs typeface="Alexandria" pitchFamily="34" charset="-120"/>
              </a:rPr>
              <a:t>Enneagram</a:t>
            </a:r>
            <a:endParaRPr lang="en-US" sz="20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620792" y="547449"/>
            <a:ext cx="4114919" cy="484942"/>
          </a:xfrm>
          <a:prstGeom prst="rect">
            <a:avLst/>
          </a:prstGeom>
          <a:noFill/>
          <a:ln/>
        </p:spPr>
        <p:txBody>
          <a:bodyPr wrap="none" lIns="0" tIns="0" rIns="0" bIns="0" rtlCol="0" anchor="t"/>
          <a:lstStyle/>
          <a:p>
            <a:pPr marL="0" indent="0" algn="l">
              <a:lnSpc>
                <a:spcPts val="3800"/>
              </a:lnSpc>
              <a:buNone/>
            </a:pPr>
            <a:r>
              <a:rPr lang="en-US" sz="3050" dirty="0">
                <a:solidFill>
                  <a:srgbClr val="1B1B27"/>
                </a:solidFill>
                <a:latin typeface="Alexandria" pitchFamily="34" charset="0"/>
                <a:ea typeface="Alexandria" pitchFamily="34" charset="-122"/>
                <a:cs typeface="Alexandria" pitchFamily="34" charset="-120"/>
              </a:rPr>
              <a:t>The DiSC Assessment</a:t>
            </a:r>
            <a:endParaRPr lang="en-US" sz="3050" dirty="0"/>
          </a:p>
        </p:txBody>
      </p:sp>
      <p:sp>
        <p:nvSpPr>
          <p:cNvPr id="3" name="Shape 1"/>
          <p:cNvSpPr/>
          <p:nvPr/>
        </p:nvSpPr>
        <p:spPr>
          <a:xfrm>
            <a:off x="620792" y="1342787"/>
            <a:ext cx="4359473" cy="1780699"/>
          </a:xfrm>
          <a:prstGeom prst="roundRect">
            <a:avLst>
              <a:gd name="adj" fmla="val 3661"/>
            </a:avLst>
          </a:prstGeom>
          <a:solidFill>
            <a:srgbClr val="D2DDF9"/>
          </a:solidFill>
          <a:ln w="7620">
            <a:solidFill>
              <a:srgbClr val="B8C3DF"/>
            </a:solidFill>
            <a:prstDash val="solid"/>
          </a:ln>
        </p:spPr>
        <p:txBody>
          <a:bodyPr/>
          <a:lstStyle/>
          <a:p>
            <a:endParaRPr lang="en-US"/>
          </a:p>
        </p:txBody>
      </p:sp>
      <p:sp>
        <p:nvSpPr>
          <p:cNvPr id="4" name="Text 2"/>
          <p:cNvSpPr/>
          <p:nvPr/>
        </p:nvSpPr>
        <p:spPr>
          <a:xfrm>
            <a:off x="783550" y="1505545"/>
            <a:ext cx="4033957" cy="727591"/>
          </a:xfrm>
          <a:prstGeom prst="rect">
            <a:avLst/>
          </a:prstGeom>
          <a:noFill/>
          <a:ln/>
        </p:spPr>
        <p:txBody>
          <a:bodyPr wrap="square" lIns="0" tIns="0" rIns="0" bIns="0" rtlCol="0" anchor="t"/>
          <a:lstStyle/>
          <a:p>
            <a:pPr marL="0" indent="0" algn="l">
              <a:lnSpc>
                <a:spcPts val="1900"/>
              </a:lnSpc>
              <a:buNone/>
            </a:pPr>
            <a:r>
              <a:rPr lang="en-US" sz="1500" b="1" dirty="0">
                <a:solidFill>
                  <a:srgbClr val="404155"/>
                </a:solidFill>
                <a:latin typeface="Alexandria" pitchFamily="34" charset="0"/>
                <a:ea typeface="Alexandria" pitchFamily="34" charset="-122"/>
                <a:cs typeface="Alexandria" pitchFamily="34" charset="-120"/>
              </a:rPr>
              <a:t>What it measures:</a:t>
            </a:r>
            <a:r>
              <a:rPr lang="en-US" sz="1500" dirty="0">
                <a:solidFill>
                  <a:srgbClr val="404155"/>
                </a:solidFill>
                <a:latin typeface="Alexandria" pitchFamily="34" charset="0"/>
                <a:ea typeface="Alexandria" pitchFamily="34" charset="-122"/>
                <a:cs typeface="Alexandria" pitchFamily="34" charset="-120"/>
              </a:rPr>
              <a:t> Four core behavioral styles—Dominance (D), Influence (I), Steadiness (S), and Conscientiousness (C).</a:t>
            </a:r>
            <a:endParaRPr lang="en-US" sz="1500" dirty="0"/>
          </a:p>
        </p:txBody>
      </p:sp>
      <p:sp>
        <p:nvSpPr>
          <p:cNvPr id="5" name="Shape 3"/>
          <p:cNvSpPr/>
          <p:nvPr/>
        </p:nvSpPr>
        <p:spPr>
          <a:xfrm>
            <a:off x="5135404" y="1342787"/>
            <a:ext cx="4359473" cy="1780699"/>
          </a:xfrm>
          <a:prstGeom prst="roundRect">
            <a:avLst>
              <a:gd name="adj" fmla="val 3661"/>
            </a:avLst>
          </a:prstGeom>
          <a:solidFill>
            <a:srgbClr val="D2DDF9"/>
          </a:solidFill>
          <a:ln w="7620">
            <a:solidFill>
              <a:srgbClr val="B8C3DF"/>
            </a:solidFill>
            <a:prstDash val="solid"/>
          </a:ln>
        </p:spPr>
        <p:txBody>
          <a:bodyPr/>
          <a:lstStyle/>
          <a:p>
            <a:endParaRPr lang="en-US"/>
          </a:p>
        </p:txBody>
      </p:sp>
      <p:sp>
        <p:nvSpPr>
          <p:cNvPr id="6" name="Text 4"/>
          <p:cNvSpPr/>
          <p:nvPr/>
        </p:nvSpPr>
        <p:spPr>
          <a:xfrm>
            <a:off x="5298162" y="1505545"/>
            <a:ext cx="4033957" cy="1455182"/>
          </a:xfrm>
          <a:prstGeom prst="rect">
            <a:avLst/>
          </a:prstGeom>
          <a:noFill/>
          <a:ln/>
        </p:spPr>
        <p:txBody>
          <a:bodyPr wrap="square" lIns="0" tIns="0" rIns="0" bIns="0" rtlCol="0" anchor="t"/>
          <a:lstStyle/>
          <a:p>
            <a:pPr marL="0" indent="0" algn="l">
              <a:lnSpc>
                <a:spcPts val="1900"/>
              </a:lnSpc>
              <a:buNone/>
            </a:pPr>
            <a:r>
              <a:rPr lang="en-US" sz="1500" b="1" dirty="0">
                <a:solidFill>
                  <a:srgbClr val="404155"/>
                </a:solidFill>
                <a:latin typeface="Alexandria" pitchFamily="34" charset="0"/>
                <a:ea typeface="Alexandria" pitchFamily="34" charset="-122"/>
                <a:cs typeface="Alexandria" pitchFamily="34" charset="-120"/>
              </a:rPr>
              <a:t>Why it’s useful:</a:t>
            </a:r>
            <a:r>
              <a:rPr lang="en-US" sz="1500" dirty="0">
                <a:solidFill>
                  <a:srgbClr val="404155"/>
                </a:solidFill>
                <a:latin typeface="Alexandria" pitchFamily="34" charset="0"/>
                <a:ea typeface="Alexandria" pitchFamily="34" charset="-122"/>
                <a:cs typeface="Alexandria" pitchFamily="34" charset="-120"/>
              </a:rPr>
              <a:t> DiSC reveals how you communicate, solve problems, and collaborate with others. It’s particularly valuable in team-based or client-facing roles where communication style can make or break success.</a:t>
            </a:r>
            <a:endParaRPr lang="en-US" sz="1500" dirty="0"/>
          </a:p>
        </p:txBody>
      </p:sp>
      <p:sp>
        <p:nvSpPr>
          <p:cNvPr id="7" name="Shape 5"/>
          <p:cNvSpPr/>
          <p:nvPr/>
        </p:nvSpPr>
        <p:spPr>
          <a:xfrm>
            <a:off x="9650016" y="1342787"/>
            <a:ext cx="4359473" cy="1780699"/>
          </a:xfrm>
          <a:prstGeom prst="roundRect">
            <a:avLst>
              <a:gd name="adj" fmla="val 3661"/>
            </a:avLst>
          </a:prstGeom>
          <a:solidFill>
            <a:srgbClr val="D2DDF9"/>
          </a:solidFill>
          <a:ln w="7620">
            <a:solidFill>
              <a:srgbClr val="B8C3DF"/>
            </a:solidFill>
            <a:prstDash val="solid"/>
          </a:ln>
        </p:spPr>
        <p:txBody>
          <a:bodyPr/>
          <a:lstStyle/>
          <a:p>
            <a:endParaRPr lang="en-US"/>
          </a:p>
        </p:txBody>
      </p:sp>
      <p:sp>
        <p:nvSpPr>
          <p:cNvPr id="8" name="Text 6"/>
          <p:cNvSpPr/>
          <p:nvPr/>
        </p:nvSpPr>
        <p:spPr>
          <a:xfrm>
            <a:off x="9812774" y="1505545"/>
            <a:ext cx="4033957" cy="970121"/>
          </a:xfrm>
          <a:prstGeom prst="rect">
            <a:avLst/>
          </a:prstGeom>
          <a:noFill/>
          <a:ln/>
        </p:spPr>
        <p:txBody>
          <a:bodyPr wrap="square" lIns="0" tIns="0" rIns="0" bIns="0" rtlCol="0" anchor="t"/>
          <a:lstStyle/>
          <a:p>
            <a:pPr marL="0" indent="0" algn="l">
              <a:lnSpc>
                <a:spcPts val="1900"/>
              </a:lnSpc>
              <a:buNone/>
            </a:pPr>
            <a:r>
              <a:rPr lang="en-US" sz="1500" b="1" dirty="0">
                <a:solidFill>
                  <a:srgbClr val="404155"/>
                </a:solidFill>
                <a:latin typeface="Alexandria" pitchFamily="34" charset="0"/>
                <a:ea typeface="Alexandria" pitchFamily="34" charset="-122"/>
                <a:cs typeface="Alexandria" pitchFamily="34" charset="-120"/>
              </a:rPr>
              <a:t>Best for job seekers who want to:</a:t>
            </a:r>
            <a:r>
              <a:rPr lang="en-US" sz="1500" dirty="0">
                <a:solidFill>
                  <a:srgbClr val="404155"/>
                </a:solidFill>
                <a:latin typeface="Alexandria" pitchFamily="34" charset="0"/>
                <a:ea typeface="Alexandria" pitchFamily="34" charset="-122"/>
                <a:cs typeface="Alexandria" pitchFamily="34" charset="-120"/>
              </a:rPr>
              <a:t> Highlight adaptability, explain how they interact with teams, and position themselves as effective collaborators.</a:t>
            </a:r>
            <a:endParaRPr lang="en-US" sz="1500" dirty="0"/>
          </a:p>
        </p:txBody>
      </p:sp>
      <p:sp>
        <p:nvSpPr>
          <p:cNvPr id="9" name="Shape 7"/>
          <p:cNvSpPr/>
          <p:nvPr/>
        </p:nvSpPr>
        <p:spPr>
          <a:xfrm>
            <a:off x="620792" y="6748945"/>
            <a:ext cx="13388697" cy="810577"/>
          </a:xfrm>
          <a:prstGeom prst="roundRect">
            <a:avLst>
              <a:gd name="adj" fmla="val 8043"/>
            </a:avLst>
          </a:prstGeom>
          <a:solidFill>
            <a:srgbClr val="D2DDF9"/>
          </a:solidFill>
          <a:ln w="7620">
            <a:solidFill>
              <a:srgbClr val="B8C3DF"/>
            </a:solidFill>
            <a:prstDash val="solid"/>
          </a:ln>
        </p:spPr>
        <p:txBody>
          <a:bodyPr/>
          <a:lstStyle/>
          <a:p>
            <a:endParaRPr lang="en-US"/>
          </a:p>
        </p:txBody>
      </p:sp>
      <p:sp>
        <p:nvSpPr>
          <p:cNvPr id="10" name="Text 8"/>
          <p:cNvSpPr/>
          <p:nvPr/>
        </p:nvSpPr>
        <p:spPr>
          <a:xfrm>
            <a:off x="783550" y="6911703"/>
            <a:ext cx="13063180" cy="485061"/>
          </a:xfrm>
          <a:prstGeom prst="rect">
            <a:avLst/>
          </a:prstGeom>
          <a:noFill/>
          <a:ln/>
        </p:spPr>
        <p:txBody>
          <a:bodyPr wrap="square" lIns="0" tIns="0" rIns="0" bIns="0" rtlCol="0" anchor="t"/>
          <a:lstStyle/>
          <a:p>
            <a:pPr marL="0" indent="0" algn="l">
              <a:lnSpc>
                <a:spcPts val="1900"/>
              </a:lnSpc>
              <a:buNone/>
            </a:pPr>
            <a:r>
              <a:rPr lang="en-US" sz="1500" b="1" dirty="0">
                <a:solidFill>
                  <a:srgbClr val="404155"/>
                </a:solidFill>
                <a:latin typeface="Alexandria" pitchFamily="34" charset="0"/>
                <a:ea typeface="Alexandria" pitchFamily="34" charset="-122"/>
                <a:cs typeface="Alexandria" pitchFamily="34" charset="-120"/>
              </a:rPr>
              <a:t>Example job search application:</a:t>
            </a:r>
            <a:r>
              <a:rPr lang="en-US" sz="1500" dirty="0">
                <a:solidFill>
                  <a:srgbClr val="404155"/>
                </a:solidFill>
                <a:latin typeface="Alexandria" pitchFamily="34" charset="0"/>
                <a:ea typeface="Alexandria" pitchFamily="34" charset="-122"/>
                <a:cs typeface="Alexandria" pitchFamily="34" charset="-120"/>
              </a:rPr>
              <a:t> In an interview, someone with a “High S” profile might emphasize patience, loyalty, and dependability, while a “High D” might focus on decisiveness and results.</a:t>
            </a:r>
            <a:endParaRPr lang="en-US" sz="1500" dirty="0"/>
          </a:p>
        </p:txBody>
      </p:sp>
      <p:pic>
        <p:nvPicPr>
          <p:cNvPr id="11" name="Image 0" descr="preencoded.png"/>
          <p:cNvPicPr>
            <a:picLocks noChangeAspect="1"/>
          </p:cNvPicPr>
          <p:nvPr/>
        </p:nvPicPr>
        <p:blipFill>
          <a:blip r:embed="rId3"/>
          <a:stretch>
            <a:fillRect/>
          </a:stretch>
        </p:blipFill>
        <p:spPr>
          <a:xfrm>
            <a:off x="3900249" y="3239179"/>
            <a:ext cx="6829782" cy="3418284"/>
          </a:xfrm>
          <a:prstGeom prst="rect">
            <a:avLst/>
          </a:prstGeom>
        </p:spPr>
      </p:pic>
      <p:sp>
        <p:nvSpPr>
          <p:cNvPr id="12" name="Text 9"/>
          <p:cNvSpPr/>
          <p:nvPr/>
        </p:nvSpPr>
        <p:spPr>
          <a:xfrm>
            <a:off x="3930971" y="4804613"/>
            <a:ext cx="1282710" cy="191895"/>
          </a:xfrm>
          <a:prstGeom prst="rect">
            <a:avLst/>
          </a:prstGeom>
          <a:noFill/>
          <a:ln/>
        </p:spPr>
        <p:txBody>
          <a:bodyPr wrap="none" lIns="0" tIns="0" rIns="0" bIns="0" rtlCol="0" anchor="t"/>
          <a:lstStyle/>
          <a:p>
            <a:pPr marL="0" indent="0" algn="ctr">
              <a:lnSpc>
                <a:spcPts val="1650"/>
              </a:lnSpc>
              <a:buNone/>
            </a:pPr>
            <a:r>
              <a:rPr lang="en-US" sz="1350" dirty="0">
                <a:solidFill>
                  <a:srgbClr val="404155"/>
                </a:solidFill>
                <a:latin typeface="Alexandria" pitchFamily="34" charset="0"/>
                <a:ea typeface="Alexandria" pitchFamily="34" charset="-122"/>
                <a:cs typeface="Alexandria" pitchFamily="34" charset="-120"/>
              </a:rPr>
              <a:t>Supportiveness</a:t>
            </a:r>
            <a:endParaRPr lang="en-US" sz="1350" dirty="0"/>
          </a:p>
        </p:txBody>
      </p:sp>
      <p:sp>
        <p:nvSpPr>
          <p:cNvPr id="13" name="Text 10"/>
          <p:cNvSpPr/>
          <p:nvPr/>
        </p:nvSpPr>
        <p:spPr>
          <a:xfrm>
            <a:off x="6549054" y="6366423"/>
            <a:ext cx="1535157" cy="191895"/>
          </a:xfrm>
          <a:prstGeom prst="rect">
            <a:avLst/>
          </a:prstGeom>
          <a:noFill/>
          <a:ln/>
        </p:spPr>
        <p:txBody>
          <a:bodyPr wrap="none" lIns="0" tIns="0" rIns="0" bIns="0" rtlCol="0" anchor="t"/>
          <a:lstStyle/>
          <a:p>
            <a:pPr marL="0" indent="0" algn="ctr">
              <a:lnSpc>
                <a:spcPts val="1650"/>
              </a:lnSpc>
              <a:buNone/>
            </a:pPr>
            <a:r>
              <a:rPr lang="en-US" sz="1350" dirty="0">
                <a:solidFill>
                  <a:srgbClr val="404155"/>
                </a:solidFill>
                <a:latin typeface="Alexandria" pitchFamily="34" charset="0"/>
                <a:ea typeface="Alexandria" pitchFamily="34" charset="-122"/>
                <a:cs typeface="Alexandria" pitchFamily="34" charset="-120"/>
              </a:rPr>
              <a:t>Low Collaboration</a:t>
            </a:r>
            <a:endParaRPr lang="en-US" sz="1350" dirty="0"/>
          </a:p>
        </p:txBody>
      </p:sp>
      <p:sp>
        <p:nvSpPr>
          <p:cNvPr id="14" name="Text 11"/>
          <p:cNvSpPr/>
          <p:nvPr/>
        </p:nvSpPr>
        <p:spPr>
          <a:xfrm>
            <a:off x="9409777" y="4804613"/>
            <a:ext cx="1282711" cy="191895"/>
          </a:xfrm>
          <a:prstGeom prst="rect">
            <a:avLst/>
          </a:prstGeom>
          <a:noFill/>
          <a:ln/>
        </p:spPr>
        <p:txBody>
          <a:bodyPr wrap="none" lIns="0" tIns="0" rIns="0" bIns="0" rtlCol="0" anchor="t"/>
          <a:lstStyle/>
          <a:p>
            <a:pPr marL="0" indent="0" algn="ctr">
              <a:lnSpc>
                <a:spcPts val="1650"/>
              </a:lnSpc>
              <a:buNone/>
            </a:pPr>
            <a:r>
              <a:rPr lang="en-US" sz="1350" dirty="0">
                <a:solidFill>
                  <a:srgbClr val="404155"/>
                </a:solidFill>
                <a:latin typeface="Alexandria" pitchFamily="34" charset="0"/>
                <a:ea typeface="Alexandria" pitchFamily="34" charset="-122"/>
                <a:cs typeface="Alexandria" pitchFamily="34" charset="-120"/>
              </a:rPr>
              <a:t>Assertiveness</a:t>
            </a:r>
            <a:endParaRPr lang="en-US" sz="1350" dirty="0"/>
          </a:p>
        </p:txBody>
      </p:sp>
      <p:sp>
        <p:nvSpPr>
          <p:cNvPr id="15" name="Text 12"/>
          <p:cNvSpPr/>
          <p:nvPr/>
        </p:nvSpPr>
        <p:spPr>
          <a:xfrm>
            <a:off x="6545216" y="3379476"/>
            <a:ext cx="1535157" cy="191894"/>
          </a:xfrm>
          <a:prstGeom prst="rect">
            <a:avLst/>
          </a:prstGeom>
          <a:noFill/>
          <a:ln/>
        </p:spPr>
        <p:txBody>
          <a:bodyPr wrap="none" lIns="0" tIns="0" rIns="0" bIns="0" rtlCol="0" anchor="t"/>
          <a:lstStyle/>
          <a:p>
            <a:pPr marL="0" indent="0" algn="ctr">
              <a:lnSpc>
                <a:spcPts val="1650"/>
              </a:lnSpc>
              <a:buNone/>
            </a:pPr>
            <a:r>
              <a:rPr lang="en-US" sz="1350" dirty="0">
                <a:solidFill>
                  <a:srgbClr val="404155"/>
                </a:solidFill>
                <a:latin typeface="Alexandria" pitchFamily="34" charset="0"/>
                <a:ea typeface="Alexandria" pitchFamily="34" charset="-122"/>
                <a:cs typeface="Alexandria" pitchFamily="34" charset="-120"/>
              </a:rPr>
              <a:t>High Collaboration</a:t>
            </a:r>
            <a:endParaRPr lang="en-US" sz="1350" dirty="0"/>
          </a:p>
        </p:txBody>
      </p:sp>
      <p:sp>
        <p:nvSpPr>
          <p:cNvPr id="16" name="Text 13"/>
          <p:cNvSpPr/>
          <p:nvPr/>
        </p:nvSpPr>
        <p:spPr>
          <a:xfrm>
            <a:off x="5814097" y="5529976"/>
            <a:ext cx="1316824" cy="460547"/>
          </a:xfrm>
          <a:prstGeom prst="rect">
            <a:avLst/>
          </a:prstGeom>
          <a:noFill/>
          <a:ln/>
        </p:spPr>
        <p:txBody>
          <a:bodyPr wrap="square" lIns="0" tIns="0" rIns="0" bIns="0" rtlCol="0" anchor="t"/>
          <a:lstStyle/>
          <a:p>
            <a:pPr marL="0" indent="0" algn="ctr">
              <a:lnSpc>
                <a:spcPts val="1350"/>
              </a:lnSpc>
              <a:buNone/>
            </a:pPr>
            <a:r>
              <a:rPr lang="en-US" sz="1050" dirty="0">
                <a:solidFill>
                  <a:srgbClr val="404155"/>
                </a:solidFill>
                <a:latin typeface="Nobile" pitchFamily="34" charset="0"/>
                <a:ea typeface="Nobile" pitchFamily="34" charset="-122"/>
                <a:cs typeface="Nobile" pitchFamily="34" charset="-120"/>
              </a:rPr>
              <a:t>Conscientiousness (C) - Detail-Oriented, Analytical</a:t>
            </a:r>
            <a:endParaRPr lang="en-US" sz="1050" dirty="0"/>
          </a:p>
        </p:txBody>
      </p:sp>
      <p:pic>
        <p:nvPicPr>
          <p:cNvPr id="17" name="Image 1" descr="preencoded.png"/>
          <p:cNvPicPr>
            <a:picLocks noChangeAspect="1"/>
          </p:cNvPicPr>
          <p:nvPr/>
        </p:nvPicPr>
        <p:blipFill>
          <a:blip r:embed="rId4"/>
          <a:stretch>
            <a:fillRect/>
          </a:stretch>
        </p:blipFill>
        <p:spPr>
          <a:xfrm>
            <a:off x="6336904" y="5193307"/>
            <a:ext cx="191042" cy="191042"/>
          </a:xfrm>
          <a:prstGeom prst="rect">
            <a:avLst/>
          </a:prstGeom>
        </p:spPr>
      </p:pic>
      <p:sp>
        <p:nvSpPr>
          <p:cNvPr id="18" name="Text 14"/>
          <p:cNvSpPr/>
          <p:nvPr/>
        </p:nvSpPr>
        <p:spPr>
          <a:xfrm>
            <a:off x="7622172" y="5536798"/>
            <a:ext cx="1316825" cy="460547"/>
          </a:xfrm>
          <a:prstGeom prst="rect">
            <a:avLst/>
          </a:prstGeom>
          <a:noFill/>
          <a:ln/>
        </p:spPr>
        <p:txBody>
          <a:bodyPr wrap="square" lIns="0" tIns="0" rIns="0" bIns="0" rtlCol="0" anchor="t"/>
          <a:lstStyle/>
          <a:p>
            <a:pPr marL="0" indent="0" algn="ctr">
              <a:lnSpc>
                <a:spcPts val="1350"/>
              </a:lnSpc>
              <a:buNone/>
            </a:pPr>
            <a:r>
              <a:rPr lang="en-US" sz="1050" dirty="0">
                <a:solidFill>
                  <a:srgbClr val="404155"/>
                </a:solidFill>
                <a:latin typeface="Nobile" pitchFamily="34" charset="0"/>
                <a:ea typeface="Nobile" pitchFamily="34" charset="-122"/>
                <a:cs typeface="Nobile" pitchFamily="34" charset="-120"/>
              </a:rPr>
              <a:t>Influence (I) - Energetic, Persuasive Communicator</a:t>
            </a:r>
            <a:endParaRPr lang="en-US" sz="1050" dirty="0"/>
          </a:p>
        </p:txBody>
      </p:sp>
      <p:pic>
        <p:nvPicPr>
          <p:cNvPr id="19" name="Image 2" descr="preencoded.png"/>
          <p:cNvPicPr>
            <a:picLocks noChangeAspect="1"/>
          </p:cNvPicPr>
          <p:nvPr/>
        </p:nvPicPr>
        <p:blipFill>
          <a:blip r:embed="rId5"/>
          <a:stretch>
            <a:fillRect/>
          </a:stretch>
        </p:blipFill>
        <p:spPr>
          <a:xfrm>
            <a:off x="8185063" y="5197358"/>
            <a:ext cx="191041" cy="191041"/>
          </a:xfrm>
          <a:prstGeom prst="rect">
            <a:avLst/>
          </a:prstGeom>
        </p:spPr>
      </p:pic>
      <p:sp>
        <p:nvSpPr>
          <p:cNvPr id="20" name="Text 15"/>
          <p:cNvSpPr/>
          <p:nvPr/>
        </p:nvSpPr>
        <p:spPr>
          <a:xfrm>
            <a:off x="7622172" y="4274558"/>
            <a:ext cx="1316825" cy="460547"/>
          </a:xfrm>
          <a:prstGeom prst="rect">
            <a:avLst/>
          </a:prstGeom>
          <a:noFill/>
          <a:ln/>
        </p:spPr>
        <p:txBody>
          <a:bodyPr wrap="square" lIns="0" tIns="0" rIns="0" bIns="0" rtlCol="0" anchor="t"/>
          <a:lstStyle/>
          <a:p>
            <a:pPr marL="0" indent="0" algn="ctr">
              <a:lnSpc>
                <a:spcPts val="1350"/>
              </a:lnSpc>
              <a:buNone/>
            </a:pPr>
            <a:r>
              <a:rPr lang="en-US" sz="1050" dirty="0">
                <a:solidFill>
                  <a:srgbClr val="404155"/>
                </a:solidFill>
                <a:latin typeface="Nobile" pitchFamily="34" charset="0"/>
                <a:ea typeface="Nobile" pitchFamily="34" charset="-122"/>
                <a:cs typeface="Nobile" pitchFamily="34" charset="-120"/>
              </a:rPr>
              <a:t>Dominance (D) - Decisive, Results-Focused Leader</a:t>
            </a:r>
            <a:endParaRPr lang="en-US" sz="1050" dirty="0"/>
          </a:p>
        </p:txBody>
      </p:sp>
      <p:pic>
        <p:nvPicPr>
          <p:cNvPr id="21" name="Image 3" descr="preencoded.png"/>
          <p:cNvPicPr>
            <a:picLocks noChangeAspect="1"/>
          </p:cNvPicPr>
          <p:nvPr/>
        </p:nvPicPr>
        <p:blipFill>
          <a:blip r:embed="rId6"/>
          <a:stretch>
            <a:fillRect/>
          </a:stretch>
        </p:blipFill>
        <p:spPr>
          <a:xfrm>
            <a:off x="8185063" y="3935117"/>
            <a:ext cx="191041" cy="191042"/>
          </a:xfrm>
          <a:prstGeom prst="rect">
            <a:avLst/>
          </a:prstGeom>
        </p:spPr>
      </p:pic>
      <p:sp>
        <p:nvSpPr>
          <p:cNvPr id="22" name="Text 16"/>
          <p:cNvSpPr/>
          <p:nvPr/>
        </p:nvSpPr>
        <p:spPr>
          <a:xfrm>
            <a:off x="5773160" y="4274558"/>
            <a:ext cx="1316824" cy="460547"/>
          </a:xfrm>
          <a:prstGeom prst="rect">
            <a:avLst/>
          </a:prstGeom>
          <a:noFill/>
          <a:ln/>
        </p:spPr>
        <p:txBody>
          <a:bodyPr wrap="square" lIns="0" tIns="0" rIns="0" bIns="0" rtlCol="0" anchor="t"/>
          <a:lstStyle/>
          <a:p>
            <a:pPr marL="0" indent="0" algn="ctr">
              <a:lnSpc>
                <a:spcPts val="1350"/>
              </a:lnSpc>
              <a:buNone/>
            </a:pPr>
            <a:r>
              <a:rPr lang="en-US" sz="1050" dirty="0">
                <a:solidFill>
                  <a:srgbClr val="404155"/>
                </a:solidFill>
                <a:latin typeface="Nobile" pitchFamily="34" charset="0"/>
                <a:ea typeface="Nobile" pitchFamily="34" charset="-122"/>
                <a:cs typeface="Nobile" pitchFamily="34" charset="-120"/>
              </a:rPr>
              <a:t>Steadiness (S) - Patient, Reliable Team Player</a:t>
            </a:r>
            <a:endParaRPr lang="en-US" sz="1050" dirty="0"/>
          </a:p>
        </p:txBody>
      </p:sp>
      <p:pic>
        <p:nvPicPr>
          <p:cNvPr id="23" name="Image 4" descr="preencoded.png"/>
          <p:cNvPicPr>
            <a:picLocks noChangeAspect="1"/>
          </p:cNvPicPr>
          <p:nvPr/>
        </p:nvPicPr>
        <p:blipFill>
          <a:blip r:embed="rId7"/>
          <a:stretch>
            <a:fillRect/>
          </a:stretch>
        </p:blipFill>
        <p:spPr>
          <a:xfrm>
            <a:off x="6336051" y="3935117"/>
            <a:ext cx="191042" cy="19104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427213"/>
            <a:ext cx="11112579"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Alternative #1: StrengthsFinder (Gallup CliftonStrengths)</a:t>
            </a:r>
            <a:endParaRPr lang="en-US" sz="3100" dirty="0"/>
          </a:p>
        </p:txBody>
      </p:sp>
      <p:sp>
        <p:nvSpPr>
          <p:cNvPr id="3" name="Shape 1"/>
          <p:cNvSpPr/>
          <p:nvPr/>
        </p:nvSpPr>
        <p:spPr>
          <a:xfrm>
            <a:off x="793790" y="2080346"/>
            <a:ext cx="4215289" cy="2428875"/>
          </a:xfrm>
          <a:prstGeom prst="roundRect">
            <a:avLst>
              <a:gd name="adj" fmla="val 3432"/>
            </a:avLst>
          </a:prstGeom>
          <a:solidFill>
            <a:srgbClr val="D2DDF9"/>
          </a:solidFill>
          <a:ln w="7620">
            <a:solidFill>
              <a:srgbClr val="B8C3DF"/>
            </a:solidFill>
            <a:prstDash val="solid"/>
          </a:ln>
        </p:spPr>
        <p:txBody>
          <a:bodyPr/>
          <a:lstStyle/>
          <a:p>
            <a:endParaRPr lang="en-US"/>
          </a:p>
        </p:txBody>
      </p:sp>
      <p:sp>
        <p:nvSpPr>
          <p:cNvPr id="4" name="Text 2"/>
          <p:cNvSpPr/>
          <p:nvPr/>
        </p:nvSpPr>
        <p:spPr>
          <a:xfrm>
            <a:off x="999768" y="228632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What It Measures</a:t>
            </a:r>
            <a:endParaRPr lang="en-US" sz="1950" dirty="0"/>
          </a:p>
        </p:txBody>
      </p:sp>
      <p:sp>
        <p:nvSpPr>
          <p:cNvPr id="5" name="Text 3"/>
          <p:cNvSpPr/>
          <p:nvPr/>
        </p:nvSpPr>
        <p:spPr>
          <a:xfrm>
            <a:off x="999768" y="2715544"/>
            <a:ext cx="3803333"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Identifies your top 5 strengths across 34 talent themes like Strategic, Achiever, Relator, and Communication. Unlike deficit-focused assessments, it emphasizes what you naturally do best.</a:t>
            </a:r>
            <a:endParaRPr lang="en-US" sz="1550" dirty="0"/>
          </a:p>
        </p:txBody>
      </p:sp>
      <p:sp>
        <p:nvSpPr>
          <p:cNvPr id="6" name="Shape 4"/>
          <p:cNvSpPr/>
          <p:nvPr/>
        </p:nvSpPr>
        <p:spPr>
          <a:xfrm>
            <a:off x="5207437" y="2080346"/>
            <a:ext cx="4215408" cy="2428875"/>
          </a:xfrm>
          <a:prstGeom prst="roundRect">
            <a:avLst>
              <a:gd name="adj" fmla="val 3432"/>
            </a:avLst>
          </a:prstGeom>
          <a:solidFill>
            <a:srgbClr val="D2DDF9"/>
          </a:solidFill>
          <a:ln w="7620">
            <a:solidFill>
              <a:srgbClr val="B8C3DF"/>
            </a:solidFill>
            <a:prstDash val="solid"/>
          </a:ln>
        </p:spPr>
        <p:txBody>
          <a:bodyPr/>
          <a:lstStyle/>
          <a:p>
            <a:endParaRPr lang="en-US"/>
          </a:p>
        </p:txBody>
      </p:sp>
      <p:sp>
        <p:nvSpPr>
          <p:cNvPr id="7" name="Text 5"/>
          <p:cNvSpPr/>
          <p:nvPr/>
        </p:nvSpPr>
        <p:spPr>
          <a:xfrm>
            <a:off x="5413415" y="228632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Job Search Benefits</a:t>
            </a:r>
            <a:endParaRPr lang="en-US" sz="1950" dirty="0"/>
          </a:p>
        </p:txBody>
      </p:sp>
      <p:sp>
        <p:nvSpPr>
          <p:cNvPr id="8" name="Text 6"/>
          <p:cNvSpPr/>
          <p:nvPr/>
        </p:nvSpPr>
        <p:spPr>
          <a:xfrm>
            <a:off x="5413415" y="2715544"/>
            <a:ext cx="3803452" cy="1587698"/>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Provides positive, strength-based language for resumes and interviews. Helps you articulate unique value and align your natural talents with specific job requirements confidently.</a:t>
            </a:r>
            <a:endParaRPr lang="en-US" sz="1550" dirty="0"/>
          </a:p>
        </p:txBody>
      </p:sp>
      <p:sp>
        <p:nvSpPr>
          <p:cNvPr id="9" name="Shape 7"/>
          <p:cNvSpPr/>
          <p:nvPr/>
        </p:nvSpPr>
        <p:spPr>
          <a:xfrm>
            <a:off x="9621203" y="2080346"/>
            <a:ext cx="4215289" cy="2428875"/>
          </a:xfrm>
          <a:prstGeom prst="roundRect">
            <a:avLst>
              <a:gd name="adj" fmla="val 3432"/>
            </a:avLst>
          </a:prstGeom>
          <a:solidFill>
            <a:srgbClr val="D2DDF9"/>
          </a:solidFill>
          <a:ln w="7620">
            <a:solidFill>
              <a:srgbClr val="B8C3DF"/>
            </a:solidFill>
            <a:prstDash val="solid"/>
          </a:ln>
        </p:spPr>
        <p:txBody>
          <a:bodyPr/>
          <a:lstStyle/>
          <a:p>
            <a:endParaRPr lang="en-US"/>
          </a:p>
        </p:txBody>
      </p:sp>
      <p:sp>
        <p:nvSpPr>
          <p:cNvPr id="10" name="Text 8"/>
          <p:cNvSpPr/>
          <p:nvPr/>
        </p:nvSpPr>
        <p:spPr>
          <a:xfrm>
            <a:off x="9827181" y="2286324"/>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Best For</a:t>
            </a:r>
            <a:endParaRPr lang="en-US" sz="1950" dirty="0"/>
          </a:p>
        </p:txBody>
      </p:sp>
      <p:sp>
        <p:nvSpPr>
          <p:cNvPr id="11" name="Text 9"/>
          <p:cNvSpPr/>
          <p:nvPr/>
        </p:nvSpPr>
        <p:spPr>
          <a:xfrm>
            <a:off x="9827181" y="2715544"/>
            <a:ext cx="3803333" cy="127015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Job seekers wanting to highlight unique value, boost interview confidence, and demonstrate clear understanding of what they bring to potential employers.</a:t>
            </a:r>
            <a:endParaRPr lang="en-US" sz="1550" dirty="0"/>
          </a:p>
        </p:txBody>
      </p:sp>
      <p:sp>
        <p:nvSpPr>
          <p:cNvPr id="12" name="Text 10"/>
          <p:cNvSpPr/>
          <p:nvPr/>
        </p:nvSpPr>
        <p:spPr>
          <a:xfrm>
            <a:off x="793790" y="4732463"/>
            <a:ext cx="13042821" cy="635079"/>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Pro Tip:</a:t>
            </a:r>
            <a:r>
              <a:rPr lang="en-US" sz="1550" dirty="0">
                <a:solidFill>
                  <a:srgbClr val="404155"/>
                </a:solidFill>
                <a:latin typeface="Nobile" pitchFamily="34" charset="0"/>
                <a:ea typeface="Nobile" pitchFamily="34" charset="-122"/>
                <a:cs typeface="Nobile" pitchFamily="34" charset="-120"/>
              </a:rPr>
              <a:t> Use your top 5 strengths to craft compelling "Tell me about yourself" responses that immediately differentiate you from other candidates.</a:t>
            </a:r>
            <a:endParaRPr lang="en-US" sz="1550" dirty="0"/>
          </a:p>
        </p:txBody>
      </p:sp>
      <p:sp>
        <p:nvSpPr>
          <p:cNvPr id="13" name="Text 1">
            <a:extLst>
              <a:ext uri="{FF2B5EF4-FFF2-40B4-BE49-F238E27FC236}">
                <a16:creationId xmlns:a16="http://schemas.microsoft.com/office/drawing/2014/main" id="{0F90FE33-5190-83F3-4171-EB9652C6905A}"/>
              </a:ext>
            </a:extLst>
          </p:cNvPr>
          <p:cNvSpPr/>
          <p:nvPr/>
        </p:nvSpPr>
        <p:spPr>
          <a:xfrm>
            <a:off x="793790" y="1284848"/>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The </a:t>
            </a:r>
            <a:r>
              <a:rPr lang="en-US" sz="1550" b="1" dirty="0">
                <a:solidFill>
                  <a:srgbClr val="404155"/>
                </a:solidFill>
                <a:latin typeface="Nobile" pitchFamily="34" charset="0"/>
                <a:ea typeface="Nobile" pitchFamily="34" charset="-122"/>
                <a:cs typeface="Nobile" pitchFamily="34" charset="-120"/>
              </a:rPr>
              <a:t>CliftonStrengths (StrengthsFinder)</a:t>
            </a:r>
            <a:r>
              <a:rPr lang="en-US" sz="1550" dirty="0">
                <a:solidFill>
                  <a:srgbClr val="404155"/>
                </a:solidFill>
                <a:latin typeface="Nobile" pitchFamily="34" charset="0"/>
                <a:ea typeface="Nobile" pitchFamily="34" charset="-122"/>
                <a:cs typeface="Nobile" pitchFamily="34" charset="-120"/>
              </a:rPr>
              <a:t> assessment identifies </a:t>
            </a:r>
            <a:r>
              <a:rPr lang="en-US" sz="1550" b="1" dirty="0">
                <a:solidFill>
                  <a:srgbClr val="404155"/>
                </a:solidFill>
                <a:latin typeface="Nobile" pitchFamily="34" charset="0"/>
                <a:ea typeface="Nobile" pitchFamily="34" charset="-122"/>
                <a:cs typeface="Nobile" pitchFamily="34" charset="-120"/>
              </a:rPr>
              <a:t>34 talent themes</a:t>
            </a:r>
            <a:r>
              <a:rPr lang="en-US" sz="1550" dirty="0">
                <a:solidFill>
                  <a:srgbClr val="404155"/>
                </a:solidFill>
                <a:latin typeface="Nobile" pitchFamily="34" charset="0"/>
                <a:ea typeface="Nobile" pitchFamily="34" charset="-122"/>
                <a:cs typeface="Nobile" pitchFamily="34" charset="-120"/>
              </a:rPr>
              <a:t>, which Gallup groups into four domains: </a:t>
            </a:r>
            <a:r>
              <a:rPr lang="en-US" sz="1550" b="1" dirty="0">
                <a:solidFill>
                  <a:srgbClr val="404155"/>
                </a:solidFill>
                <a:latin typeface="Nobile" pitchFamily="34" charset="0"/>
                <a:ea typeface="Nobile" pitchFamily="34" charset="-122"/>
                <a:cs typeface="Nobile" pitchFamily="34" charset="-120"/>
              </a:rPr>
              <a:t>Executing, Influencing, Relationship Building, and Strategic Thinking</a:t>
            </a:r>
            <a:r>
              <a:rPr lang="en-US" sz="1550" dirty="0">
                <a:solidFill>
                  <a:srgbClr val="404155"/>
                </a:solidFill>
                <a:latin typeface="Nobile" pitchFamily="34" charset="0"/>
                <a:ea typeface="Nobile" pitchFamily="34" charset="-122"/>
                <a:cs typeface="Nobile" pitchFamily="34" charset="-120"/>
              </a:rPr>
              <a:t>.</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675561"/>
            <a:ext cx="8050292"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StrengthsFinder</a:t>
            </a:r>
            <a:endParaRPr lang="en-US" sz="3900" dirty="0"/>
          </a:p>
        </p:txBody>
      </p:sp>
      <p:sp>
        <p:nvSpPr>
          <p:cNvPr id="3" name="Text 1"/>
          <p:cNvSpPr/>
          <p:nvPr/>
        </p:nvSpPr>
        <p:spPr>
          <a:xfrm>
            <a:off x="793790" y="1692473"/>
            <a:ext cx="13042821" cy="635079"/>
          </a:xfrm>
          <a:prstGeom prst="rect">
            <a:avLst/>
          </a:prstGeom>
          <a:noFill/>
          <a:ln/>
        </p:spPr>
        <p:txBody>
          <a:bodyPr wrap="square" lIns="0" tIns="0" rIns="0" bIns="0" rtlCol="0" anchor="t"/>
          <a:lstStyle/>
          <a:p>
            <a:pPr>
              <a:lnSpc>
                <a:spcPts val="2500"/>
              </a:lnSpc>
            </a:pPr>
            <a:r>
              <a:rPr lang="en-US" sz="2800" dirty="0">
                <a:solidFill>
                  <a:srgbClr val="1B1B27"/>
                </a:solidFill>
                <a:latin typeface="Alexandria" pitchFamily="34" charset="0"/>
                <a:ea typeface="Alexandria" pitchFamily="34" charset="-122"/>
                <a:cs typeface="Alexandria" pitchFamily="34" charset="-120"/>
              </a:rPr>
              <a:t>4 Domains 34 Talent Themes</a:t>
            </a:r>
            <a:endParaRPr lang="en-US" sz="2400" dirty="0"/>
          </a:p>
        </p:txBody>
      </p:sp>
      <p:sp>
        <p:nvSpPr>
          <p:cNvPr id="4" name="Text 2"/>
          <p:cNvSpPr/>
          <p:nvPr/>
        </p:nvSpPr>
        <p:spPr>
          <a:xfrm>
            <a:off x="793790" y="227542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Executing Domain</a:t>
            </a:r>
            <a:endParaRPr lang="en-US" sz="1950" dirty="0"/>
          </a:p>
        </p:txBody>
      </p:sp>
      <p:sp>
        <p:nvSpPr>
          <p:cNvPr id="5" name="Text 3"/>
          <p:cNvSpPr/>
          <p:nvPr/>
        </p:nvSpPr>
        <p:spPr>
          <a:xfrm>
            <a:off x="793790" y="2783943"/>
            <a:ext cx="2897624" cy="3319402"/>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(How you make things happen)</a:t>
            </a:r>
          </a:p>
          <a:p>
            <a:r>
              <a:rPr lang="en-US" sz="1600" dirty="0"/>
              <a:t>1. Achiever</a:t>
            </a:r>
          </a:p>
          <a:p>
            <a:r>
              <a:rPr lang="en-US" sz="1600" dirty="0"/>
              <a:t>2. Arranger</a:t>
            </a:r>
          </a:p>
          <a:p>
            <a:r>
              <a:rPr lang="en-US" sz="1600" dirty="0"/>
              <a:t>3, Belief</a:t>
            </a:r>
          </a:p>
          <a:p>
            <a:r>
              <a:rPr lang="en-US" sz="1600" dirty="0"/>
              <a:t>4. Consistency</a:t>
            </a:r>
          </a:p>
          <a:p>
            <a:r>
              <a:rPr lang="en-US" sz="1600" dirty="0"/>
              <a:t>5. Deliberative</a:t>
            </a:r>
          </a:p>
          <a:p>
            <a:r>
              <a:rPr lang="en-US" sz="1600" dirty="0"/>
              <a:t>6. Discipline</a:t>
            </a:r>
          </a:p>
          <a:p>
            <a:r>
              <a:rPr lang="en-US" sz="1600" dirty="0"/>
              <a:t>7. Focus</a:t>
            </a:r>
          </a:p>
          <a:p>
            <a:r>
              <a:rPr lang="en-US" sz="1600" dirty="0"/>
              <a:t>8. Responsibility</a:t>
            </a:r>
          </a:p>
          <a:p>
            <a:r>
              <a:rPr lang="en-US" sz="1600" dirty="0"/>
              <a:t>9. Restorative</a:t>
            </a:r>
          </a:p>
          <a:p>
            <a:pPr marL="0" indent="0" algn="l">
              <a:lnSpc>
                <a:spcPts val="2500"/>
              </a:lnSpc>
              <a:buNone/>
            </a:pPr>
            <a:endParaRPr lang="en-US" sz="1550" dirty="0"/>
          </a:p>
        </p:txBody>
      </p:sp>
      <p:sp>
        <p:nvSpPr>
          <p:cNvPr id="15" name="Text 13"/>
          <p:cNvSpPr/>
          <p:nvPr/>
        </p:nvSpPr>
        <p:spPr>
          <a:xfrm>
            <a:off x="4183142" y="227542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Influencing Domain</a:t>
            </a:r>
            <a:endParaRPr lang="en-US" sz="1950" dirty="0"/>
          </a:p>
        </p:txBody>
      </p:sp>
      <p:sp>
        <p:nvSpPr>
          <p:cNvPr id="16" name="Text 14"/>
          <p:cNvSpPr/>
          <p:nvPr/>
        </p:nvSpPr>
        <p:spPr>
          <a:xfrm>
            <a:off x="4183142" y="2783943"/>
            <a:ext cx="2897624" cy="3175397"/>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(How you influence others)</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10. Activator</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11. Command</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12. Communication</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13. Competition</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14. Maximizer</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15. Self-Assurance</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16. Significance</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17. Woo (Winning Others Over)</a:t>
            </a:r>
            <a:endParaRPr lang="en-US" sz="1550" dirty="0"/>
          </a:p>
        </p:txBody>
      </p:sp>
      <p:sp>
        <p:nvSpPr>
          <p:cNvPr id="17" name="Text 15"/>
          <p:cNvSpPr/>
          <p:nvPr/>
        </p:nvSpPr>
        <p:spPr>
          <a:xfrm>
            <a:off x="7572494" y="2275427"/>
            <a:ext cx="2609136" cy="310158"/>
          </a:xfrm>
          <a:prstGeom prst="rect">
            <a:avLst/>
          </a:prstGeom>
          <a:noFill/>
          <a:ln/>
        </p:spPr>
        <p:txBody>
          <a:bodyPr wrap="non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Relationship Domain</a:t>
            </a:r>
            <a:endParaRPr lang="en-US" sz="1950" dirty="0"/>
          </a:p>
        </p:txBody>
      </p:sp>
      <p:sp>
        <p:nvSpPr>
          <p:cNvPr id="18" name="Text 16"/>
          <p:cNvSpPr/>
          <p:nvPr/>
        </p:nvSpPr>
        <p:spPr>
          <a:xfrm>
            <a:off x="7572494" y="2783943"/>
            <a:ext cx="2897624" cy="3492937"/>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(How you build strong relationships)</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18. Adaptability</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19. Connectedness</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20. Developer</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21. Empathy</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22. Harmony</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23. Includer</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24. Individualization</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25. Positivity</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26. Relator</a:t>
            </a:r>
            <a:endParaRPr lang="en-US" sz="1550" dirty="0"/>
          </a:p>
        </p:txBody>
      </p:sp>
      <p:sp>
        <p:nvSpPr>
          <p:cNvPr id="19" name="Text 17"/>
          <p:cNvSpPr/>
          <p:nvPr/>
        </p:nvSpPr>
        <p:spPr>
          <a:xfrm>
            <a:off x="10961846" y="2275427"/>
            <a:ext cx="2897624" cy="620316"/>
          </a:xfrm>
          <a:prstGeom prst="rect">
            <a:avLst/>
          </a:prstGeom>
          <a:noFill/>
          <a:ln/>
        </p:spPr>
        <p:txBody>
          <a:bodyPr wrap="square" lIns="0" tIns="0" rIns="0" bIns="0" rtlCol="0" anchor="t"/>
          <a:lstStyle/>
          <a:p>
            <a:pPr marL="0" indent="0" algn="l">
              <a:lnSpc>
                <a:spcPts val="2400"/>
              </a:lnSpc>
              <a:buNone/>
            </a:pPr>
            <a:r>
              <a:rPr lang="en-US" sz="1950" dirty="0">
                <a:solidFill>
                  <a:srgbClr val="1B1B27"/>
                </a:solidFill>
                <a:latin typeface="Alexandria" pitchFamily="34" charset="0"/>
                <a:ea typeface="Alexandria" pitchFamily="34" charset="-122"/>
                <a:cs typeface="Alexandria" pitchFamily="34" charset="-120"/>
              </a:rPr>
              <a:t>Strategic Thinking Domain</a:t>
            </a:r>
            <a:endParaRPr lang="en-US" sz="1950" dirty="0"/>
          </a:p>
        </p:txBody>
      </p:sp>
      <p:sp>
        <p:nvSpPr>
          <p:cNvPr id="20" name="Text 18"/>
          <p:cNvSpPr/>
          <p:nvPr/>
        </p:nvSpPr>
        <p:spPr>
          <a:xfrm>
            <a:off x="10961846" y="3094101"/>
            <a:ext cx="2897624" cy="3175397"/>
          </a:xfrm>
          <a:prstGeom prst="rect">
            <a:avLst/>
          </a:prstGeom>
          <a:noFill/>
          <a:ln/>
        </p:spPr>
        <p:txBody>
          <a:bodyPr wrap="squar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(How you absorb and analyze information)</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27. Analytical</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28. Context</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29. Futuristic</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30. Ideation</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31. Input</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32. Intellection</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33. Learner</a:t>
            </a:r>
          </a:p>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34. Strategic</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89372" y="473869"/>
            <a:ext cx="5223391" cy="430768"/>
          </a:xfrm>
          <a:prstGeom prst="rect">
            <a:avLst/>
          </a:prstGeom>
          <a:noFill/>
          <a:ln/>
        </p:spPr>
        <p:txBody>
          <a:bodyPr wrap="none" lIns="0" tIns="0" rIns="0" bIns="0" rtlCol="0" anchor="t"/>
          <a:lstStyle/>
          <a:p>
            <a:pPr marL="0" indent="0" algn="l">
              <a:lnSpc>
                <a:spcPts val="3350"/>
              </a:lnSpc>
              <a:buNone/>
            </a:pPr>
            <a:r>
              <a:rPr lang="en-US" sz="2700" dirty="0">
                <a:solidFill>
                  <a:srgbClr val="1B1B27"/>
                </a:solidFill>
                <a:latin typeface="Alexandria" pitchFamily="34" charset="0"/>
                <a:ea typeface="Alexandria" pitchFamily="34" charset="-122"/>
                <a:cs typeface="Alexandria" pitchFamily="34" charset="-120"/>
              </a:rPr>
              <a:t>Alternative #2: TeamDynamics</a:t>
            </a:r>
            <a:endParaRPr lang="en-US" sz="2700" dirty="0"/>
          </a:p>
        </p:txBody>
      </p:sp>
      <p:sp>
        <p:nvSpPr>
          <p:cNvPr id="3" name="Shape 1"/>
          <p:cNvSpPr/>
          <p:nvPr/>
        </p:nvSpPr>
        <p:spPr>
          <a:xfrm>
            <a:off x="689372" y="1825586"/>
            <a:ext cx="4302323" cy="2141577"/>
          </a:xfrm>
          <a:prstGeom prst="roundRect">
            <a:avLst>
              <a:gd name="adj" fmla="val 5124"/>
            </a:avLst>
          </a:prstGeom>
          <a:solidFill>
            <a:srgbClr val="F9F9FF"/>
          </a:solidFill>
          <a:ln w="22860">
            <a:solidFill>
              <a:srgbClr val="B8C3DF"/>
            </a:solidFill>
            <a:prstDash val="solid"/>
          </a:ln>
        </p:spPr>
        <p:txBody>
          <a:bodyPr/>
          <a:lstStyle/>
          <a:p>
            <a:endParaRPr lang="en-US"/>
          </a:p>
        </p:txBody>
      </p:sp>
      <p:sp>
        <p:nvSpPr>
          <p:cNvPr id="4" name="Shape 2"/>
          <p:cNvSpPr/>
          <p:nvPr/>
        </p:nvSpPr>
        <p:spPr>
          <a:xfrm>
            <a:off x="666512" y="1825586"/>
            <a:ext cx="91440" cy="2141577"/>
          </a:xfrm>
          <a:prstGeom prst="roundRect">
            <a:avLst>
              <a:gd name="adj" fmla="val 79162"/>
            </a:avLst>
          </a:prstGeom>
          <a:solidFill>
            <a:srgbClr val="1B54DA"/>
          </a:solidFill>
          <a:ln/>
        </p:spPr>
        <p:txBody>
          <a:bodyPr/>
          <a:lstStyle/>
          <a:p>
            <a:endParaRPr lang="en-US"/>
          </a:p>
        </p:txBody>
      </p:sp>
      <p:sp>
        <p:nvSpPr>
          <p:cNvPr id="5" name="Text 3"/>
          <p:cNvSpPr/>
          <p:nvPr/>
        </p:nvSpPr>
        <p:spPr>
          <a:xfrm>
            <a:off x="953095" y="2020729"/>
            <a:ext cx="2154317" cy="269200"/>
          </a:xfrm>
          <a:prstGeom prst="rect">
            <a:avLst/>
          </a:prstGeom>
          <a:noFill/>
          <a:ln/>
        </p:spPr>
        <p:txBody>
          <a:bodyPr wrap="none" lIns="0" tIns="0" rIns="0" bIns="0" rtlCol="0" anchor="t"/>
          <a:lstStyle/>
          <a:p>
            <a:pPr marL="0" indent="0" algn="l">
              <a:lnSpc>
                <a:spcPts val="2100"/>
              </a:lnSpc>
              <a:buNone/>
            </a:pPr>
            <a:r>
              <a:rPr lang="en-US" sz="1650" dirty="0">
                <a:solidFill>
                  <a:srgbClr val="404155"/>
                </a:solidFill>
                <a:latin typeface="Alexandria" pitchFamily="34" charset="0"/>
                <a:ea typeface="Alexandria" pitchFamily="34" charset="-122"/>
                <a:cs typeface="Alexandria" pitchFamily="34" charset="-120"/>
              </a:rPr>
              <a:t>Assessment Focus</a:t>
            </a:r>
            <a:endParaRPr lang="en-US" sz="1650" dirty="0"/>
          </a:p>
        </p:txBody>
      </p:sp>
      <p:sp>
        <p:nvSpPr>
          <p:cNvPr id="6" name="Text 4"/>
          <p:cNvSpPr/>
          <p:nvPr/>
        </p:nvSpPr>
        <p:spPr>
          <a:xfrm>
            <a:off x="953095" y="2393276"/>
            <a:ext cx="3843457" cy="1102995"/>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Evaluates how you work in teams—your collaboration style, communication approach, conflict resolution methods, and potential blind spots in group settings.</a:t>
            </a:r>
            <a:endParaRPr lang="en-US" sz="1350" dirty="0"/>
          </a:p>
        </p:txBody>
      </p:sp>
      <p:sp>
        <p:nvSpPr>
          <p:cNvPr id="7" name="Shape 5"/>
          <p:cNvSpPr/>
          <p:nvPr/>
        </p:nvSpPr>
        <p:spPr>
          <a:xfrm>
            <a:off x="5163979" y="1825586"/>
            <a:ext cx="4302323" cy="2141577"/>
          </a:xfrm>
          <a:prstGeom prst="roundRect">
            <a:avLst>
              <a:gd name="adj" fmla="val 5124"/>
            </a:avLst>
          </a:prstGeom>
          <a:solidFill>
            <a:srgbClr val="F9F9FF"/>
          </a:solidFill>
          <a:ln w="22860">
            <a:solidFill>
              <a:srgbClr val="B8C3DF"/>
            </a:solidFill>
            <a:prstDash val="solid"/>
          </a:ln>
        </p:spPr>
        <p:txBody>
          <a:bodyPr/>
          <a:lstStyle/>
          <a:p>
            <a:endParaRPr lang="en-US"/>
          </a:p>
        </p:txBody>
      </p:sp>
      <p:sp>
        <p:nvSpPr>
          <p:cNvPr id="8" name="Shape 6"/>
          <p:cNvSpPr/>
          <p:nvPr/>
        </p:nvSpPr>
        <p:spPr>
          <a:xfrm>
            <a:off x="5141119" y="1825586"/>
            <a:ext cx="91440" cy="2141577"/>
          </a:xfrm>
          <a:prstGeom prst="roundRect">
            <a:avLst>
              <a:gd name="adj" fmla="val 79162"/>
            </a:avLst>
          </a:prstGeom>
          <a:solidFill>
            <a:srgbClr val="1B54DA"/>
          </a:solidFill>
          <a:ln/>
        </p:spPr>
        <p:txBody>
          <a:bodyPr/>
          <a:lstStyle/>
          <a:p>
            <a:endParaRPr lang="en-US"/>
          </a:p>
        </p:txBody>
      </p:sp>
      <p:sp>
        <p:nvSpPr>
          <p:cNvPr id="9" name="Text 7"/>
          <p:cNvSpPr/>
          <p:nvPr/>
        </p:nvSpPr>
        <p:spPr>
          <a:xfrm>
            <a:off x="5427702" y="2020729"/>
            <a:ext cx="2154317" cy="269200"/>
          </a:xfrm>
          <a:prstGeom prst="rect">
            <a:avLst/>
          </a:prstGeom>
          <a:noFill/>
          <a:ln/>
        </p:spPr>
        <p:txBody>
          <a:bodyPr wrap="none" lIns="0" tIns="0" rIns="0" bIns="0" rtlCol="0" anchor="t"/>
          <a:lstStyle/>
          <a:p>
            <a:pPr marL="0" indent="0" algn="l">
              <a:lnSpc>
                <a:spcPts val="2100"/>
              </a:lnSpc>
              <a:buNone/>
            </a:pPr>
            <a:r>
              <a:rPr lang="en-US" sz="1650" dirty="0">
                <a:solidFill>
                  <a:srgbClr val="404155"/>
                </a:solidFill>
                <a:latin typeface="Alexandria" pitchFamily="34" charset="0"/>
                <a:ea typeface="Alexandria" pitchFamily="34" charset="-122"/>
                <a:cs typeface="Alexandria" pitchFamily="34" charset="-120"/>
              </a:rPr>
              <a:t>Career Application</a:t>
            </a:r>
            <a:endParaRPr lang="en-US" sz="1650" dirty="0"/>
          </a:p>
        </p:txBody>
      </p:sp>
      <p:sp>
        <p:nvSpPr>
          <p:cNvPr id="10" name="Text 8"/>
          <p:cNvSpPr/>
          <p:nvPr/>
        </p:nvSpPr>
        <p:spPr>
          <a:xfrm>
            <a:off x="5427702" y="2393276"/>
            <a:ext cx="3843457" cy="1378744"/>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Many hiring managers prioritize team integration. This tool provides specific language to describe your teamwork style and demonstrates emotional intelligence to potential employers.</a:t>
            </a:r>
            <a:endParaRPr lang="en-US" sz="1350" dirty="0"/>
          </a:p>
        </p:txBody>
      </p:sp>
      <p:sp>
        <p:nvSpPr>
          <p:cNvPr id="11" name="Shape 9"/>
          <p:cNvSpPr/>
          <p:nvPr/>
        </p:nvSpPr>
        <p:spPr>
          <a:xfrm>
            <a:off x="9638586" y="1825586"/>
            <a:ext cx="4302323" cy="2141577"/>
          </a:xfrm>
          <a:prstGeom prst="roundRect">
            <a:avLst>
              <a:gd name="adj" fmla="val 5124"/>
            </a:avLst>
          </a:prstGeom>
          <a:solidFill>
            <a:srgbClr val="F9F9FF"/>
          </a:solidFill>
          <a:ln w="22860">
            <a:solidFill>
              <a:srgbClr val="B8C3DF"/>
            </a:solidFill>
            <a:prstDash val="solid"/>
          </a:ln>
        </p:spPr>
        <p:txBody>
          <a:bodyPr/>
          <a:lstStyle/>
          <a:p>
            <a:endParaRPr lang="en-US"/>
          </a:p>
        </p:txBody>
      </p:sp>
      <p:sp>
        <p:nvSpPr>
          <p:cNvPr id="12" name="Shape 10"/>
          <p:cNvSpPr/>
          <p:nvPr/>
        </p:nvSpPr>
        <p:spPr>
          <a:xfrm>
            <a:off x="9615726" y="1825586"/>
            <a:ext cx="91440" cy="2141577"/>
          </a:xfrm>
          <a:prstGeom prst="roundRect">
            <a:avLst>
              <a:gd name="adj" fmla="val 79162"/>
            </a:avLst>
          </a:prstGeom>
          <a:solidFill>
            <a:srgbClr val="1B54DA"/>
          </a:solidFill>
          <a:ln/>
        </p:spPr>
        <p:txBody>
          <a:bodyPr/>
          <a:lstStyle/>
          <a:p>
            <a:endParaRPr lang="en-US"/>
          </a:p>
        </p:txBody>
      </p:sp>
      <p:sp>
        <p:nvSpPr>
          <p:cNvPr id="13" name="Text 11"/>
          <p:cNvSpPr/>
          <p:nvPr/>
        </p:nvSpPr>
        <p:spPr>
          <a:xfrm>
            <a:off x="9902309" y="2020729"/>
            <a:ext cx="2154317" cy="269200"/>
          </a:xfrm>
          <a:prstGeom prst="rect">
            <a:avLst/>
          </a:prstGeom>
          <a:noFill/>
          <a:ln/>
        </p:spPr>
        <p:txBody>
          <a:bodyPr wrap="none" lIns="0" tIns="0" rIns="0" bIns="0" rtlCol="0" anchor="t"/>
          <a:lstStyle/>
          <a:p>
            <a:pPr marL="0" indent="0" algn="l">
              <a:lnSpc>
                <a:spcPts val="2100"/>
              </a:lnSpc>
              <a:buNone/>
            </a:pPr>
            <a:r>
              <a:rPr lang="en-US" sz="1650" dirty="0">
                <a:solidFill>
                  <a:srgbClr val="404155"/>
                </a:solidFill>
                <a:latin typeface="Alexandria" pitchFamily="34" charset="0"/>
                <a:ea typeface="Alexandria" pitchFamily="34" charset="-122"/>
                <a:cs typeface="Alexandria" pitchFamily="34" charset="-120"/>
              </a:rPr>
              <a:t>Ideal Candidates</a:t>
            </a:r>
            <a:endParaRPr lang="en-US" sz="1650" dirty="0"/>
          </a:p>
        </p:txBody>
      </p:sp>
      <p:sp>
        <p:nvSpPr>
          <p:cNvPr id="14" name="Text 12"/>
          <p:cNvSpPr/>
          <p:nvPr/>
        </p:nvSpPr>
        <p:spPr>
          <a:xfrm>
            <a:off x="9902309" y="2393276"/>
            <a:ext cx="3843457" cy="1378744"/>
          </a:xfrm>
          <a:prstGeom prst="rect">
            <a:avLst/>
          </a:prstGeom>
          <a:noFill/>
          <a:ln/>
        </p:spPr>
        <p:txBody>
          <a:bodyPr wrap="square" lIns="0" tIns="0" rIns="0" bIns="0" rtlCol="0" anchor="t"/>
          <a:lstStyle/>
          <a:p>
            <a:pPr marL="0" indent="0" algn="l">
              <a:lnSpc>
                <a:spcPts val="2150"/>
              </a:lnSpc>
              <a:buNone/>
            </a:pPr>
            <a:r>
              <a:rPr lang="en-US" sz="1350" dirty="0">
                <a:solidFill>
                  <a:srgbClr val="404155"/>
                </a:solidFill>
                <a:latin typeface="Nobile" pitchFamily="34" charset="0"/>
                <a:ea typeface="Nobile" pitchFamily="34" charset="-122"/>
                <a:cs typeface="Nobile" pitchFamily="34" charset="-120"/>
              </a:rPr>
              <a:t>Perfect for job seekers wanting to demonstrate adaptability, show collaborative skills, and explain how they add measurable value in group settings and cross-functional projects.</a:t>
            </a:r>
            <a:endParaRPr lang="en-US" sz="1350" dirty="0"/>
          </a:p>
        </p:txBody>
      </p:sp>
      <p:sp>
        <p:nvSpPr>
          <p:cNvPr id="15" name="Text 13"/>
          <p:cNvSpPr/>
          <p:nvPr/>
        </p:nvSpPr>
        <p:spPr>
          <a:xfrm>
            <a:off x="689372" y="4316016"/>
            <a:ext cx="5595342" cy="275749"/>
          </a:xfrm>
          <a:prstGeom prst="rect">
            <a:avLst/>
          </a:prstGeom>
          <a:noFill/>
          <a:ln/>
        </p:spPr>
        <p:txBody>
          <a:bodyPr wrap="none" lIns="0" tIns="0" rIns="0" bIns="0" rtlCol="0" anchor="t"/>
          <a:lstStyle/>
          <a:p>
            <a:pPr marL="0" indent="0" algn="l">
              <a:lnSpc>
                <a:spcPts val="2150"/>
              </a:lnSpc>
              <a:buNone/>
            </a:pPr>
            <a:r>
              <a:rPr lang="en-US" sz="1350" b="1" dirty="0">
                <a:solidFill>
                  <a:srgbClr val="404155"/>
                </a:solidFill>
                <a:latin typeface="Nobile" pitchFamily="34" charset="0"/>
                <a:ea typeface="Nobile" pitchFamily="34" charset="-122"/>
                <a:cs typeface="Nobile" pitchFamily="34" charset="-120"/>
              </a:rPr>
              <a:t>The framework typically evaluates:</a:t>
            </a:r>
            <a:endParaRPr lang="en-US" sz="1350" dirty="0"/>
          </a:p>
        </p:txBody>
      </p:sp>
      <p:sp>
        <p:nvSpPr>
          <p:cNvPr id="16" name="Text 14"/>
          <p:cNvSpPr/>
          <p:nvPr/>
        </p:nvSpPr>
        <p:spPr>
          <a:xfrm>
            <a:off x="689372" y="4746784"/>
            <a:ext cx="5595342" cy="220504"/>
          </a:xfrm>
          <a:prstGeom prst="rect">
            <a:avLst/>
          </a:prstGeom>
          <a:noFill/>
          <a:ln/>
        </p:spPr>
        <p:txBody>
          <a:bodyPr wrap="none" lIns="0" tIns="0" rIns="0" bIns="0" rtlCol="0" anchor="t"/>
          <a:lstStyle/>
          <a:p>
            <a:pPr marL="342900" indent="-342900" algn="l">
              <a:lnSpc>
                <a:spcPts val="2150"/>
              </a:lnSpc>
              <a:buSzPct val="100000"/>
              <a:buChar char="•"/>
            </a:pPr>
            <a:r>
              <a:rPr lang="en-US" sz="1350" b="1" dirty="0">
                <a:solidFill>
                  <a:srgbClr val="404155"/>
                </a:solidFill>
                <a:latin typeface="Nobile" pitchFamily="34" charset="0"/>
                <a:ea typeface="Nobile" pitchFamily="34" charset="-122"/>
                <a:cs typeface="Nobile" pitchFamily="34" charset="-120"/>
              </a:rPr>
              <a:t>Collaboration style</a:t>
            </a:r>
            <a:r>
              <a:rPr lang="en-US" sz="1350" dirty="0">
                <a:solidFill>
                  <a:srgbClr val="404155"/>
                </a:solidFill>
                <a:latin typeface="Nobile" pitchFamily="34" charset="0"/>
                <a:ea typeface="Nobile" pitchFamily="34" charset="-122"/>
                <a:cs typeface="Nobile" pitchFamily="34" charset="-120"/>
              </a:rPr>
              <a:t> (how you prefer to work with others)</a:t>
            </a:r>
            <a:endParaRPr lang="en-US" sz="1350" dirty="0"/>
          </a:p>
        </p:txBody>
      </p:sp>
      <p:sp>
        <p:nvSpPr>
          <p:cNvPr id="17" name="Text 15"/>
          <p:cNvSpPr/>
          <p:nvPr/>
        </p:nvSpPr>
        <p:spPr>
          <a:xfrm>
            <a:off x="689372" y="5027533"/>
            <a:ext cx="5595342" cy="220504"/>
          </a:xfrm>
          <a:prstGeom prst="rect">
            <a:avLst/>
          </a:prstGeom>
          <a:noFill/>
          <a:ln/>
        </p:spPr>
        <p:txBody>
          <a:bodyPr wrap="none" lIns="0" tIns="0" rIns="0" bIns="0" rtlCol="0" anchor="t"/>
          <a:lstStyle/>
          <a:p>
            <a:pPr marL="342900" indent="-342900" algn="l">
              <a:lnSpc>
                <a:spcPts val="2150"/>
              </a:lnSpc>
              <a:buSzPct val="100000"/>
              <a:buChar char="•"/>
            </a:pPr>
            <a:r>
              <a:rPr lang="en-US" sz="1350" b="1" dirty="0">
                <a:solidFill>
                  <a:srgbClr val="404155"/>
                </a:solidFill>
                <a:latin typeface="Nobile" pitchFamily="34" charset="0"/>
                <a:ea typeface="Nobile" pitchFamily="34" charset="-122"/>
                <a:cs typeface="Nobile" pitchFamily="34" charset="-120"/>
              </a:rPr>
              <a:t>Communication style</a:t>
            </a:r>
            <a:r>
              <a:rPr lang="en-US" sz="1350" dirty="0">
                <a:solidFill>
                  <a:srgbClr val="404155"/>
                </a:solidFill>
                <a:latin typeface="Nobile" pitchFamily="34" charset="0"/>
                <a:ea typeface="Nobile" pitchFamily="34" charset="-122"/>
                <a:cs typeface="Nobile" pitchFamily="34" charset="-120"/>
              </a:rPr>
              <a:t> (direct, supportive, detailed, big-picture, etc.)</a:t>
            </a:r>
            <a:endParaRPr lang="en-US" sz="1350" dirty="0"/>
          </a:p>
        </p:txBody>
      </p:sp>
      <p:sp>
        <p:nvSpPr>
          <p:cNvPr id="18" name="Text 16"/>
          <p:cNvSpPr/>
          <p:nvPr/>
        </p:nvSpPr>
        <p:spPr>
          <a:xfrm>
            <a:off x="689372" y="5308283"/>
            <a:ext cx="5595342" cy="220504"/>
          </a:xfrm>
          <a:prstGeom prst="rect">
            <a:avLst/>
          </a:prstGeom>
          <a:noFill/>
          <a:ln/>
        </p:spPr>
        <p:txBody>
          <a:bodyPr wrap="none" lIns="0" tIns="0" rIns="0" bIns="0" rtlCol="0" anchor="t"/>
          <a:lstStyle/>
          <a:p>
            <a:pPr marL="342900" indent="-342900" algn="l">
              <a:lnSpc>
                <a:spcPts val="2150"/>
              </a:lnSpc>
              <a:buSzPct val="100000"/>
              <a:buChar char="•"/>
            </a:pPr>
            <a:r>
              <a:rPr lang="en-US" sz="1350" b="1" dirty="0">
                <a:solidFill>
                  <a:srgbClr val="404155"/>
                </a:solidFill>
                <a:latin typeface="Nobile" pitchFamily="34" charset="0"/>
                <a:ea typeface="Nobile" pitchFamily="34" charset="-122"/>
                <a:cs typeface="Nobile" pitchFamily="34" charset="-120"/>
              </a:rPr>
              <a:t>Decision-making approach</a:t>
            </a:r>
            <a:r>
              <a:rPr lang="en-US" sz="1350" dirty="0">
                <a:solidFill>
                  <a:srgbClr val="404155"/>
                </a:solidFill>
                <a:latin typeface="Nobile" pitchFamily="34" charset="0"/>
                <a:ea typeface="Nobile" pitchFamily="34" charset="-122"/>
                <a:cs typeface="Nobile" pitchFamily="34" charset="-120"/>
              </a:rPr>
              <a:t> (analytical vs. intuitive, fast vs. careful)</a:t>
            </a:r>
            <a:endParaRPr lang="en-US" sz="1350" dirty="0"/>
          </a:p>
        </p:txBody>
      </p:sp>
      <p:sp>
        <p:nvSpPr>
          <p:cNvPr id="19" name="Text 17"/>
          <p:cNvSpPr/>
          <p:nvPr/>
        </p:nvSpPr>
        <p:spPr>
          <a:xfrm>
            <a:off x="689372" y="5589032"/>
            <a:ext cx="5595342" cy="220504"/>
          </a:xfrm>
          <a:prstGeom prst="rect">
            <a:avLst/>
          </a:prstGeom>
          <a:noFill/>
          <a:ln/>
        </p:spPr>
        <p:txBody>
          <a:bodyPr wrap="none" lIns="0" tIns="0" rIns="0" bIns="0" rtlCol="0" anchor="t"/>
          <a:lstStyle/>
          <a:p>
            <a:pPr marL="342900" indent="-342900" algn="l">
              <a:lnSpc>
                <a:spcPts val="2150"/>
              </a:lnSpc>
              <a:buSzPct val="100000"/>
              <a:buChar char="•"/>
            </a:pPr>
            <a:r>
              <a:rPr lang="en-US" sz="1350" b="1" dirty="0">
                <a:solidFill>
                  <a:srgbClr val="404155"/>
                </a:solidFill>
                <a:latin typeface="Nobile" pitchFamily="34" charset="0"/>
                <a:ea typeface="Nobile" pitchFamily="34" charset="-122"/>
                <a:cs typeface="Nobile" pitchFamily="34" charset="-120"/>
              </a:rPr>
              <a:t>Conflict style</a:t>
            </a:r>
            <a:r>
              <a:rPr lang="en-US" sz="1350" dirty="0">
                <a:solidFill>
                  <a:srgbClr val="404155"/>
                </a:solidFill>
                <a:latin typeface="Nobile" pitchFamily="34" charset="0"/>
                <a:ea typeface="Nobile" pitchFamily="34" charset="-122"/>
                <a:cs typeface="Nobile" pitchFamily="34" charset="-120"/>
              </a:rPr>
              <a:t> (avoidant, collaborative, competitive, etc.)</a:t>
            </a:r>
            <a:endParaRPr lang="en-US" sz="1350" dirty="0"/>
          </a:p>
        </p:txBody>
      </p:sp>
      <p:sp>
        <p:nvSpPr>
          <p:cNvPr id="20" name="Text 18"/>
          <p:cNvSpPr/>
          <p:nvPr/>
        </p:nvSpPr>
        <p:spPr>
          <a:xfrm>
            <a:off x="689372" y="5869782"/>
            <a:ext cx="5595342" cy="220504"/>
          </a:xfrm>
          <a:prstGeom prst="rect">
            <a:avLst/>
          </a:prstGeom>
          <a:noFill/>
          <a:ln/>
        </p:spPr>
        <p:txBody>
          <a:bodyPr wrap="none" lIns="0" tIns="0" rIns="0" bIns="0" rtlCol="0" anchor="t"/>
          <a:lstStyle/>
          <a:p>
            <a:pPr marL="342900" indent="-342900" algn="l">
              <a:lnSpc>
                <a:spcPts val="2150"/>
              </a:lnSpc>
              <a:buSzPct val="100000"/>
              <a:buChar char="•"/>
            </a:pPr>
            <a:r>
              <a:rPr lang="en-US" sz="1350" b="1" dirty="0">
                <a:solidFill>
                  <a:srgbClr val="404155"/>
                </a:solidFill>
                <a:latin typeface="Nobile" pitchFamily="34" charset="0"/>
                <a:ea typeface="Nobile" pitchFamily="34" charset="-122"/>
                <a:cs typeface="Nobile" pitchFamily="34" charset="-120"/>
              </a:rPr>
              <a:t>Preferred team role</a:t>
            </a:r>
            <a:r>
              <a:rPr lang="en-US" sz="1350" dirty="0">
                <a:solidFill>
                  <a:srgbClr val="404155"/>
                </a:solidFill>
                <a:latin typeface="Nobile" pitchFamily="34" charset="0"/>
                <a:ea typeface="Nobile" pitchFamily="34" charset="-122"/>
                <a:cs typeface="Nobile" pitchFamily="34" charset="-120"/>
              </a:rPr>
              <a:t> (driver, supporter, innovator, coordinator, etc.)</a:t>
            </a:r>
            <a:endParaRPr lang="en-US" sz="1350" dirty="0"/>
          </a:p>
        </p:txBody>
      </p:sp>
      <p:sp>
        <p:nvSpPr>
          <p:cNvPr id="21" name="Text 19"/>
          <p:cNvSpPr/>
          <p:nvPr/>
        </p:nvSpPr>
        <p:spPr>
          <a:xfrm>
            <a:off x="6712625" y="4316016"/>
            <a:ext cx="7235904" cy="441008"/>
          </a:xfrm>
          <a:prstGeom prst="rect">
            <a:avLst/>
          </a:prstGeom>
          <a:noFill/>
          <a:ln/>
        </p:spPr>
        <p:txBody>
          <a:bodyPr wrap="square" lIns="0" tIns="0" rIns="0" bIns="0" rtlCol="0" anchor="t"/>
          <a:lstStyle/>
          <a:p>
            <a:pPr marL="0" indent="0" algn="l">
              <a:lnSpc>
                <a:spcPts val="1700"/>
              </a:lnSpc>
              <a:buNone/>
            </a:pPr>
            <a:r>
              <a:rPr lang="en-US" sz="1350" b="1" dirty="0">
                <a:solidFill>
                  <a:srgbClr val="404155"/>
                </a:solidFill>
                <a:latin typeface="Nobile" pitchFamily="34" charset="0"/>
                <a:ea typeface="Nobile" pitchFamily="34" charset="-122"/>
                <a:cs typeface="Nobile" pitchFamily="34" charset="-120"/>
              </a:rPr>
              <a:t>Domains or Style Categories </a:t>
            </a:r>
            <a:r>
              <a:rPr lang="en-US" sz="1050" b="1" dirty="0">
                <a:solidFill>
                  <a:srgbClr val="404155"/>
                </a:solidFill>
                <a:latin typeface="Nobile" pitchFamily="34" charset="0"/>
                <a:ea typeface="Nobile" pitchFamily="34" charset="-122"/>
                <a:cs typeface="Nobile" pitchFamily="34" charset="-120"/>
              </a:rPr>
              <a:t>- </a:t>
            </a:r>
            <a:r>
              <a:rPr lang="en-US" sz="1050" dirty="0">
                <a:solidFill>
                  <a:srgbClr val="404155"/>
                </a:solidFill>
                <a:latin typeface="Nobile" pitchFamily="34" charset="0"/>
                <a:ea typeface="Nobile" pitchFamily="34" charset="-122"/>
                <a:cs typeface="Nobile" pitchFamily="34" charset="-120"/>
              </a:rPr>
              <a:t>TeamDynamics assessments usually sort people into </a:t>
            </a:r>
            <a:r>
              <a:rPr lang="en-US" sz="1050" b="1" dirty="0">
                <a:solidFill>
                  <a:srgbClr val="404155"/>
                </a:solidFill>
                <a:latin typeface="Nobile" pitchFamily="34" charset="0"/>
                <a:ea typeface="Nobile" pitchFamily="34" charset="-122"/>
                <a:cs typeface="Nobile" pitchFamily="34" charset="-120"/>
              </a:rPr>
              <a:t>team role archetypes.</a:t>
            </a:r>
            <a:endParaRPr lang="en-US" sz="1050" dirty="0"/>
          </a:p>
        </p:txBody>
      </p:sp>
      <p:sp>
        <p:nvSpPr>
          <p:cNvPr id="22" name="Text 20"/>
          <p:cNvSpPr/>
          <p:nvPr/>
        </p:nvSpPr>
        <p:spPr>
          <a:xfrm>
            <a:off x="6712625" y="4669669"/>
            <a:ext cx="7235904" cy="220504"/>
          </a:xfrm>
          <a:prstGeom prst="rect">
            <a:avLst/>
          </a:prstGeom>
          <a:noFill/>
          <a:ln/>
        </p:spPr>
        <p:txBody>
          <a:bodyPr wrap="none" lIns="0" tIns="0" rIns="0" bIns="0" rtlCol="0" anchor="t"/>
          <a:lstStyle/>
          <a:p>
            <a:pPr marL="342900" indent="-342900" algn="l">
              <a:lnSpc>
                <a:spcPts val="2150"/>
              </a:lnSpc>
              <a:buSzPct val="100000"/>
              <a:buFont typeface="+mj-lt"/>
              <a:buAutoNum type="arabicPeriod"/>
            </a:pPr>
            <a:r>
              <a:rPr lang="en-US" sz="1350" b="1" dirty="0">
                <a:solidFill>
                  <a:srgbClr val="404155"/>
                </a:solidFill>
                <a:latin typeface="Nobile" pitchFamily="34" charset="0"/>
                <a:ea typeface="Nobile" pitchFamily="34" charset="-122"/>
                <a:cs typeface="Nobile" pitchFamily="34" charset="-120"/>
              </a:rPr>
              <a:t>Drivers</a:t>
            </a:r>
            <a:r>
              <a:rPr lang="en-US" sz="1350" dirty="0">
                <a:solidFill>
                  <a:srgbClr val="404155"/>
                </a:solidFill>
                <a:latin typeface="Nobile" pitchFamily="34" charset="0"/>
                <a:ea typeface="Nobile" pitchFamily="34" charset="-122"/>
                <a:cs typeface="Nobile" pitchFamily="34" charset="-120"/>
              </a:rPr>
              <a:t> – push projects forward, action-oriented</a:t>
            </a:r>
            <a:endParaRPr lang="en-US" sz="1350" dirty="0"/>
          </a:p>
        </p:txBody>
      </p:sp>
      <p:sp>
        <p:nvSpPr>
          <p:cNvPr id="23" name="Text 21"/>
          <p:cNvSpPr/>
          <p:nvPr/>
        </p:nvSpPr>
        <p:spPr>
          <a:xfrm>
            <a:off x="6712625" y="4950418"/>
            <a:ext cx="7235904" cy="220504"/>
          </a:xfrm>
          <a:prstGeom prst="rect">
            <a:avLst/>
          </a:prstGeom>
          <a:noFill/>
          <a:ln/>
        </p:spPr>
        <p:txBody>
          <a:bodyPr wrap="none" lIns="0" tIns="0" rIns="0" bIns="0" rtlCol="0" anchor="t"/>
          <a:lstStyle/>
          <a:p>
            <a:pPr marL="342900" indent="-342900" algn="l">
              <a:lnSpc>
                <a:spcPts val="2150"/>
              </a:lnSpc>
              <a:buSzPct val="100000"/>
              <a:buFont typeface="+mj-lt"/>
              <a:buAutoNum type="arabicPeriod" startAt="2"/>
            </a:pPr>
            <a:r>
              <a:rPr lang="en-US" sz="1350" b="1" dirty="0">
                <a:solidFill>
                  <a:srgbClr val="404155"/>
                </a:solidFill>
                <a:latin typeface="Nobile" pitchFamily="34" charset="0"/>
                <a:ea typeface="Nobile" pitchFamily="34" charset="-122"/>
                <a:cs typeface="Nobile" pitchFamily="34" charset="-120"/>
              </a:rPr>
              <a:t>Organizers</a:t>
            </a:r>
            <a:r>
              <a:rPr lang="en-US" sz="1350" dirty="0">
                <a:solidFill>
                  <a:srgbClr val="404155"/>
                </a:solidFill>
                <a:latin typeface="Nobile" pitchFamily="34" charset="0"/>
                <a:ea typeface="Nobile" pitchFamily="34" charset="-122"/>
                <a:cs typeface="Nobile" pitchFamily="34" charset="-120"/>
              </a:rPr>
              <a:t> – detail-focused, process-oriented</a:t>
            </a:r>
            <a:endParaRPr lang="en-US" sz="1350" dirty="0"/>
          </a:p>
        </p:txBody>
      </p:sp>
      <p:sp>
        <p:nvSpPr>
          <p:cNvPr id="24" name="Text 22"/>
          <p:cNvSpPr/>
          <p:nvPr/>
        </p:nvSpPr>
        <p:spPr>
          <a:xfrm>
            <a:off x="6712625" y="5231168"/>
            <a:ext cx="7235904" cy="220504"/>
          </a:xfrm>
          <a:prstGeom prst="rect">
            <a:avLst/>
          </a:prstGeom>
          <a:noFill/>
          <a:ln/>
        </p:spPr>
        <p:txBody>
          <a:bodyPr wrap="none" lIns="0" tIns="0" rIns="0" bIns="0" rtlCol="0" anchor="t"/>
          <a:lstStyle/>
          <a:p>
            <a:pPr marL="342900" indent="-342900" algn="l">
              <a:lnSpc>
                <a:spcPts val="2150"/>
              </a:lnSpc>
              <a:buSzPct val="100000"/>
              <a:buFont typeface="+mj-lt"/>
              <a:buAutoNum type="arabicPeriod" startAt="3"/>
            </a:pPr>
            <a:r>
              <a:rPr lang="en-US" sz="1350" b="1" dirty="0">
                <a:solidFill>
                  <a:srgbClr val="404155"/>
                </a:solidFill>
                <a:latin typeface="Nobile" pitchFamily="34" charset="0"/>
                <a:ea typeface="Nobile" pitchFamily="34" charset="-122"/>
                <a:cs typeface="Nobile" pitchFamily="34" charset="-120"/>
              </a:rPr>
              <a:t>Collaborators</a:t>
            </a:r>
            <a:r>
              <a:rPr lang="en-US" sz="1350" dirty="0">
                <a:solidFill>
                  <a:srgbClr val="404155"/>
                </a:solidFill>
                <a:latin typeface="Nobile" pitchFamily="34" charset="0"/>
                <a:ea typeface="Nobile" pitchFamily="34" charset="-122"/>
                <a:cs typeface="Nobile" pitchFamily="34" charset="-120"/>
              </a:rPr>
              <a:t> – relationship builders, supportive</a:t>
            </a:r>
            <a:endParaRPr lang="en-US" sz="1350" dirty="0"/>
          </a:p>
        </p:txBody>
      </p:sp>
      <p:sp>
        <p:nvSpPr>
          <p:cNvPr id="25" name="Text 23"/>
          <p:cNvSpPr/>
          <p:nvPr/>
        </p:nvSpPr>
        <p:spPr>
          <a:xfrm>
            <a:off x="6712625" y="5511917"/>
            <a:ext cx="7235904" cy="220504"/>
          </a:xfrm>
          <a:prstGeom prst="rect">
            <a:avLst/>
          </a:prstGeom>
          <a:noFill/>
          <a:ln/>
        </p:spPr>
        <p:txBody>
          <a:bodyPr wrap="none" lIns="0" tIns="0" rIns="0" bIns="0" rtlCol="0" anchor="t"/>
          <a:lstStyle/>
          <a:p>
            <a:pPr marL="342900" indent="-342900" algn="l">
              <a:lnSpc>
                <a:spcPts val="2150"/>
              </a:lnSpc>
              <a:buSzPct val="100000"/>
              <a:buFont typeface="+mj-lt"/>
              <a:buAutoNum type="arabicPeriod" startAt="4"/>
            </a:pPr>
            <a:r>
              <a:rPr lang="en-US" sz="1350" b="1" dirty="0">
                <a:solidFill>
                  <a:srgbClr val="404155"/>
                </a:solidFill>
                <a:latin typeface="Nobile" pitchFamily="34" charset="0"/>
                <a:ea typeface="Nobile" pitchFamily="34" charset="-122"/>
                <a:cs typeface="Nobile" pitchFamily="34" charset="-120"/>
              </a:rPr>
              <a:t>Visionaries</a:t>
            </a:r>
            <a:r>
              <a:rPr lang="en-US" sz="1350" dirty="0">
                <a:solidFill>
                  <a:srgbClr val="404155"/>
                </a:solidFill>
                <a:latin typeface="Nobile" pitchFamily="34" charset="0"/>
                <a:ea typeface="Nobile" pitchFamily="34" charset="-122"/>
                <a:cs typeface="Nobile" pitchFamily="34" charset="-120"/>
              </a:rPr>
              <a:t> – big-picture thinkers, innovators</a:t>
            </a:r>
            <a:endParaRPr lang="en-US" sz="1350" dirty="0"/>
          </a:p>
        </p:txBody>
      </p:sp>
      <p:sp>
        <p:nvSpPr>
          <p:cNvPr id="26" name="Text 24"/>
          <p:cNvSpPr/>
          <p:nvPr/>
        </p:nvSpPr>
        <p:spPr>
          <a:xfrm>
            <a:off x="6712625" y="5792666"/>
            <a:ext cx="7235904" cy="220504"/>
          </a:xfrm>
          <a:prstGeom prst="rect">
            <a:avLst/>
          </a:prstGeom>
          <a:noFill/>
          <a:ln/>
        </p:spPr>
        <p:txBody>
          <a:bodyPr wrap="none" lIns="0" tIns="0" rIns="0" bIns="0" rtlCol="0" anchor="t"/>
          <a:lstStyle/>
          <a:p>
            <a:pPr marL="342900" indent="-342900" algn="l">
              <a:lnSpc>
                <a:spcPts val="2150"/>
              </a:lnSpc>
              <a:buSzPct val="100000"/>
              <a:buFont typeface="+mj-lt"/>
              <a:buAutoNum type="arabicPeriod" startAt="5"/>
            </a:pPr>
            <a:r>
              <a:rPr lang="en-US" sz="1350" b="1" dirty="0">
                <a:solidFill>
                  <a:srgbClr val="404155"/>
                </a:solidFill>
                <a:latin typeface="Nobile" pitchFamily="34" charset="0"/>
                <a:ea typeface="Nobile" pitchFamily="34" charset="-122"/>
                <a:cs typeface="Nobile" pitchFamily="34" charset="-120"/>
              </a:rPr>
              <a:t>Analyzers</a:t>
            </a:r>
            <a:r>
              <a:rPr lang="en-US" sz="1350" dirty="0">
                <a:solidFill>
                  <a:srgbClr val="404155"/>
                </a:solidFill>
                <a:latin typeface="Nobile" pitchFamily="34" charset="0"/>
                <a:ea typeface="Nobile" pitchFamily="34" charset="-122"/>
                <a:cs typeface="Nobile" pitchFamily="34" charset="-120"/>
              </a:rPr>
              <a:t> – data-driven, cautious decision makers</a:t>
            </a:r>
            <a:endParaRPr lang="en-US" sz="1350" dirty="0"/>
          </a:p>
        </p:txBody>
      </p:sp>
      <p:sp>
        <p:nvSpPr>
          <p:cNvPr id="27" name="Text 25"/>
          <p:cNvSpPr/>
          <p:nvPr/>
        </p:nvSpPr>
        <p:spPr>
          <a:xfrm>
            <a:off x="6712625" y="6168189"/>
            <a:ext cx="7235904" cy="441008"/>
          </a:xfrm>
          <a:prstGeom prst="rect">
            <a:avLst/>
          </a:prstGeom>
          <a:noFill/>
          <a:ln/>
        </p:spPr>
        <p:txBody>
          <a:bodyPr wrap="square" lIns="0" tIns="0" rIns="0" bIns="0" rtlCol="0" anchor="t"/>
          <a:lstStyle/>
          <a:p>
            <a:pPr marL="0" indent="0" algn="l">
              <a:lnSpc>
                <a:spcPts val="1700"/>
              </a:lnSpc>
              <a:buNone/>
            </a:pPr>
            <a:r>
              <a:rPr lang="en-US" sz="1050" dirty="0">
                <a:solidFill>
                  <a:srgbClr val="404155"/>
                </a:solidFill>
                <a:latin typeface="Nobile" pitchFamily="34" charset="0"/>
                <a:ea typeface="Nobile" pitchFamily="34" charset="-122"/>
                <a:cs typeface="Nobile" pitchFamily="34" charset="-120"/>
              </a:rPr>
              <a:t>(Some providers use slightly different naming conventions, but the essence is consistent: balancing results, relationships, creativity, and structure.)</a:t>
            </a:r>
            <a:endParaRPr lang="en-US" sz="1050" dirty="0"/>
          </a:p>
        </p:txBody>
      </p:sp>
      <p:sp>
        <p:nvSpPr>
          <p:cNvPr id="28" name="Shape 26"/>
          <p:cNvSpPr/>
          <p:nvPr/>
        </p:nvSpPr>
        <p:spPr>
          <a:xfrm>
            <a:off x="689372" y="6671615"/>
            <a:ext cx="13251656" cy="1283613"/>
          </a:xfrm>
          <a:prstGeom prst="roundRect">
            <a:avLst>
              <a:gd name="adj" fmla="val 5639"/>
            </a:avLst>
          </a:prstGeom>
          <a:solidFill>
            <a:srgbClr val="BBCDF7"/>
          </a:solidFill>
          <a:ln/>
        </p:spPr>
        <p:txBody>
          <a:bodyPr/>
          <a:lstStyle/>
          <a:p>
            <a:endParaRPr lang="en-US"/>
          </a:p>
        </p:txBody>
      </p:sp>
      <p:pic>
        <p:nvPicPr>
          <p:cNvPr id="29" name="Image 0" descr="preencoded.png"/>
          <p:cNvPicPr>
            <a:picLocks noChangeAspect="1"/>
          </p:cNvPicPr>
          <p:nvPr/>
        </p:nvPicPr>
        <p:blipFill>
          <a:blip r:embed="rId3"/>
          <a:stretch>
            <a:fillRect/>
          </a:stretch>
        </p:blipFill>
        <p:spPr>
          <a:xfrm>
            <a:off x="861655" y="6918908"/>
            <a:ext cx="215384" cy="172283"/>
          </a:xfrm>
          <a:prstGeom prst="rect">
            <a:avLst/>
          </a:prstGeom>
        </p:spPr>
      </p:pic>
      <p:sp>
        <p:nvSpPr>
          <p:cNvPr id="30" name="Text 27"/>
          <p:cNvSpPr/>
          <p:nvPr/>
        </p:nvSpPr>
        <p:spPr>
          <a:xfrm>
            <a:off x="1249323" y="6886880"/>
            <a:ext cx="12519422" cy="827246"/>
          </a:xfrm>
          <a:prstGeom prst="rect">
            <a:avLst/>
          </a:prstGeom>
          <a:noFill/>
          <a:ln/>
        </p:spPr>
        <p:txBody>
          <a:bodyPr wrap="square" lIns="0" tIns="0" rIns="0" bIns="0" rtlCol="0" anchor="t"/>
          <a:lstStyle/>
          <a:p>
            <a:pPr marL="0" indent="0" algn="l">
              <a:lnSpc>
                <a:spcPts val="2150"/>
              </a:lnSpc>
              <a:buNone/>
            </a:pPr>
            <a:r>
              <a:rPr lang="en-US" sz="1350" b="1" dirty="0">
                <a:solidFill>
                  <a:srgbClr val="000000"/>
                </a:solidFill>
                <a:latin typeface="Nobile" pitchFamily="34" charset="0"/>
                <a:ea typeface="Nobile" pitchFamily="34" charset="-122"/>
                <a:cs typeface="Nobile" pitchFamily="34" charset="-120"/>
              </a:rPr>
              <a:t>Job Search Application Example - </a:t>
            </a:r>
            <a:r>
              <a:rPr lang="en-US" sz="1350" dirty="0">
                <a:solidFill>
                  <a:srgbClr val="000000"/>
                </a:solidFill>
                <a:latin typeface="Nobile" pitchFamily="34" charset="0"/>
                <a:ea typeface="Nobile" pitchFamily="34" charset="-122"/>
                <a:cs typeface="Nobile" pitchFamily="34" charset="-120"/>
              </a:rPr>
              <a:t>If your TeamDynamics report shows you’re a </a:t>
            </a:r>
            <a:r>
              <a:rPr lang="en-US" sz="1350" b="1" dirty="0">
                <a:solidFill>
                  <a:srgbClr val="000000"/>
                </a:solidFill>
                <a:latin typeface="Nobile" pitchFamily="34" charset="0"/>
                <a:ea typeface="Nobile" pitchFamily="34" charset="-122"/>
                <a:cs typeface="Nobile" pitchFamily="34" charset="-120"/>
              </a:rPr>
              <a:t>Visionary</a:t>
            </a:r>
            <a:r>
              <a:rPr lang="en-US" sz="1350" dirty="0">
                <a:solidFill>
                  <a:srgbClr val="000000"/>
                </a:solidFill>
                <a:latin typeface="Nobile" pitchFamily="34" charset="0"/>
                <a:ea typeface="Nobile" pitchFamily="34" charset="-122"/>
                <a:cs typeface="Nobile" pitchFamily="34" charset="-120"/>
              </a:rPr>
              <a:t>, you might say in an interview: </a:t>
            </a:r>
            <a:r>
              <a:rPr lang="en-US" sz="1350" i="1" dirty="0">
                <a:solidFill>
                  <a:srgbClr val="000000"/>
                </a:solidFill>
                <a:latin typeface="Nobile" pitchFamily="34" charset="0"/>
                <a:ea typeface="Nobile" pitchFamily="34" charset="-122"/>
                <a:cs typeface="Nobile" pitchFamily="34" charset="-120"/>
              </a:rPr>
              <a:t>“I naturally bring creative ideas and big-picture thinking to teams. I complement detail-oriented teammates by helping them see new opportunities, while relying on them to operationalize plans.”</a:t>
            </a:r>
            <a:endParaRPr lang="en-US" sz="1350" dirty="0"/>
          </a:p>
        </p:txBody>
      </p:sp>
      <p:sp>
        <p:nvSpPr>
          <p:cNvPr id="31" name="TextBox 30">
            <a:extLst>
              <a:ext uri="{FF2B5EF4-FFF2-40B4-BE49-F238E27FC236}">
                <a16:creationId xmlns:a16="http://schemas.microsoft.com/office/drawing/2014/main" id="{E3F390F0-AC8F-44F9-6646-80DF3C294614}"/>
              </a:ext>
            </a:extLst>
          </p:cNvPr>
          <p:cNvSpPr txBox="1"/>
          <p:nvPr/>
        </p:nvSpPr>
        <p:spPr>
          <a:xfrm>
            <a:off x="689372" y="1013551"/>
            <a:ext cx="13368151" cy="646331"/>
          </a:xfrm>
          <a:prstGeom prst="rect">
            <a:avLst/>
          </a:prstGeom>
          <a:noFill/>
        </p:spPr>
        <p:txBody>
          <a:bodyPr wrap="square" rtlCol="0">
            <a:spAutoFit/>
          </a:bodyPr>
          <a:lstStyle/>
          <a:p>
            <a:r>
              <a:rPr lang="en-US" dirty="0" err="1"/>
              <a:t>TeamDynamics</a:t>
            </a:r>
            <a:r>
              <a:rPr lang="en-US" dirty="0"/>
              <a:t> focuses on how individuals contribute to a team, handle collaboration, and resolve conflict. Instead of labeling personality types in isolation, it looks at how </a:t>
            </a:r>
            <a:r>
              <a:rPr lang="en-US" b="1" dirty="0"/>
              <a:t>different working styles interact</a:t>
            </a:r>
            <a:r>
              <a:rPr lang="en-US" dirty="0"/>
              <a:t> in a group environment.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284638"/>
            <a:ext cx="9804202" cy="496133"/>
          </a:xfrm>
          <a:prstGeom prst="rect">
            <a:avLst/>
          </a:prstGeom>
          <a:noFill/>
          <a:ln/>
        </p:spPr>
        <p:txBody>
          <a:bodyPr wrap="none" lIns="0" tIns="0" rIns="0" bIns="0" rtlCol="0" anchor="t"/>
          <a:lstStyle/>
          <a:p>
            <a:pPr marL="0" indent="0" algn="l">
              <a:lnSpc>
                <a:spcPts val="3900"/>
              </a:lnSpc>
              <a:buNone/>
            </a:pPr>
            <a:r>
              <a:rPr lang="en-US" sz="3100" dirty="0">
                <a:solidFill>
                  <a:srgbClr val="1B1B27"/>
                </a:solidFill>
                <a:latin typeface="Alexandria" pitchFamily="34" charset="0"/>
                <a:ea typeface="Alexandria" pitchFamily="34" charset="-122"/>
                <a:cs typeface="Alexandria" pitchFamily="34" charset="-120"/>
              </a:rPr>
              <a:t>Alternative #3: Myers-Briggs Type Indicator (MBTI)</a:t>
            </a:r>
            <a:endParaRPr lang="en-US" sz="3100" dirty="0"/>
          </a:p>
        </p:txBody>
      </p:sp>
      <p:sp>
        <p:nvSpPr>
          <p:cNvPr id="3" name="Text 1"/>
          <p:cNvSpPr/>
          <p:nvPr/>
        </p:nvSpPr>
        <p:spPr>
          <a:xfrm>
            <a:off x="2254091" y="2304931"/>
            <a:ext cx="2480905" cy="310158"/>
          </a:xfrm>
          <a:prstGeom prst="rect">
            <a:avLst/>
          </a:prstGeom>
          <a:noFill/>
          <a:ln/>
        </p:spPr>
        <p:txBody>
          <a:bodyPr wrap="none" lIns="0" tIns="0" rIns="0" bIns="0" rtlCol="0" anchor="t"/>
          <a:lstStyle/>
          <a:p>
            <a:pPr marL="0" indent="0" algn="r">
              <a:lnSpc>
                <a:spcPts val="2400"/>
              </a:lnSpc>
              <a:buNone/>
            </a:pPr>
            <a:r>
              <a:rPr lang="en-US" sz="1950" dirty="0">
                <a:solidFill>
                  <a:srgbClr val="404155"/>
                </a:solidFill>
                <a:latin typeface="Alexandria" pitchFamily="34" charset="0"/>
                <a:ea typeface="Alexandria" pitchFamily="34" charset="-122"/>
                <a:cs typeface="Alexandria" pitchFamily="34" charset="-120"/>
              </a:rPr>
              <a:t>Thinking vs. Feeling</a:t>
            </a:r>
            <a:endParaRPr lang="en-US" sz="1950" dirty="0"/>
          </a:p>
        </p:txBody>
      </p:sp>
      <p:sp>
        <p:nvSpPr>
          <p:cNvPr id="4" name="Text 2"/>
          <p:cNvSpPr/>
          <p:nvPr/>
        </p:nvSpPr>
        <p:spPr>
          <a:xfrm>
            <a:off x="793790" y="2734151"/>
            <a:ext cx="3941207" cy="635079"/>
          </a:xfrm>
          <a:prstGeom prst="rect">
            <a:avLst/>
          </a:prstGeom>
          <a:noFill/>
          <a:ln/>
        </p:spPr>
        <p:txBody>
          <a:bodyPr wrap="square" lIns="0" tIns="0" rIns="0" bIns="0" rtlCol="0" anchor="t"/>
          <a:lstStyle/>
          <a:p>
            <a:pPr marL="0" indent="0" algn="r">
              <a:lnSpc>
                <a:spcPts val="2500"/>
              </a:lnSpc>
              <a:buNone/>
            </a:pPr>
            <a:r>
              <a:rPr lang="en-US" sz="1550" dirty="0">
                <a:solidFill>
                  <a:srgbClr val="404155"/>
                </a:solidFill>
                <a:latin typeface="Nobile" pitchFamily="34" charset="0"/>
                <a:ea typeface="Nobile" pitchFamily="34" charset="-122"/>
                <a:cs typeface="Nobile" pitchFamily="34" charset="-120"/>
              </a:rPr>
              <a:t>How you make decisions—through logical analysis or values-based considerations</a:t>
            </a:r>
            <a:endParaRPr lang="en-US" sz="1550" dirty="0"/>
          </a:p>
        </p:txBody>
      </p:sp>
      <p:pic>
        <p:nvPicPr>
          <p:cNvPr id="5" name="Image 0" descr="preencoded.png"/>
          <p:cNvPicPr>
            <a:picLocks noChangeAspect="1"/>
          </p:cNvPicPr>
          <p:nvPr/>
        </p:nvPicPr>
        <p:blipFill>
          <a:blip r:embed="rId3"/>
          <a:stretch>
            <a:fillRect/>
          </a:stretch>
        </p:blipFill>
        <p:spPr>
          <a:xfrm>
            <a:off x="5032653" y="184963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036766" y="2816721"/>
            <a:ext cx="296942" cy="371118"/>
          </a:xfrm>
          <a:prstGeom prst="rect">
            <a:avLst/>
          </a:prstGeom>
        </p:spPr>
      </p:pic>
      <p:sp>
        <p:nvSpPr>
          <p:cNvPr id="7" name="Text 3"/>
          <p:cNvSpPr/>
          <p:nvPr/>
        </p:nvSpPr>
        <p:spPr>
          <a:xfrm>
            <a:off x="9895284" y="2304931"/>
            <a:ext cx="3406973"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Extraversion vs. Introversion</a:t>
            </a:r>
            <a:endParaRPr lang="en-US" sz="1950" dirty="0"/>
          </a:p>
        </p:txBody>
      </p:sp>
      <p:sp>
        <p:nvSpPr>
          <p:cNvPr id="8" name="Text 4"/>
          <p:cNvSpPr/>
          <p:nvPr/>
        </p:nvSpPr>
        <p:spPr>
          <a:xfrm>
            <a:off x="9895284" y="2734151"/>
            <a:ext cx="3941326"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Where you direct energy—toward the outer world or internal reflection</a:t>
            </a:r>
            <a:endParaRPr lang="en-US" sz="1550" dirty="0"/>
          </a:p>
        </p:txBody>
      </p:sp>
      <p:pic>
        <p:nvPicPr>
          <p:cNvPr id="9" name="Image 2" descr="preencoded.png"/>
          <p:cNvPicPr>
            <a:picLocks noChangeAspect="1"/>
          </p:cNvPicPr>
          <p:nvPr/>
        </p:nvPicPr>
        <p:blipFill>
          <a:blip r:embed="rId5"/>
          <a:stretch>
            <a:fillRect/>
          </a:stretch>
        </p:blipFill>
        <p:spPr>
          <a:xfrm>
            <a:off x="5032653" y="184963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296335" y="2816721"/>
            <a:ext cx="296942" cy="371118"/>
          </a:xfrm>
          <a:prstGeom prst="rect">
            <a:avLst/>
          </a:prstGeom>
        </p:spPr>
      </p:pic>
      <p:sp>
        <p:nvSpPr>
          <p:cNvPr id="11" name="Text 5"/>
          <p:cNvSpPr/>
          <p:nvPr/>
        </p:nvSpPr>
        <p:spPr>
          <a:xfrm>
            <a:off x="9895284" y="4736187"/>
            <a:ext cx="2480905" cy="310158"/>
          </a:xfrm>
          <a:prstGeom prst="rect">
            <a:avLst/>
          </a:prstGeom>
          <a:noFill/>
          <a:ln/>
        </p:spPr>
        <p:txBody>
          <a:bodyPr wrap="none" lIns="0" tIns="0" rIns="0" bIns="0" rtlCol="0" anchor="t"/>
          <a:lstStyle/>
          <a:p>
            <a:pPr marL="0" indent="0" algn="l">
              <a:lnSpc>
                <a:spcPts val="2400"/>
              </a:lnSpc>
              <a:buNone/>
            </a:pPr>
            <a:r>
              <a:rPr lang="en-US" sz="1950" dirty="0">
                <a:solidFill>
                  <a:srgbClr val="404155"/>
                </a:solidFill>
                <a:latin typeface="Alexandria" pitchFamily="34" charset="0"/>
                <a:ea typeface="Alexandria" pitchFamily="34" charset="-122"/>
                <a:cs typeface="Alexandria" pitchFamily="34" charset="-120"/>
              </a:rPr>
              <a:t>Sensing vs. Intuition</a:t>
            </a:r>
            <a:endParaRPr lang="en-US" sz="1950" dirty="0"/>
          </a:p>
        </p:txBody>
      </p:sp>
      <p:sp>
        <p:nvSpPr>
          <p:cNvPr id="12" name="Text 6"/>
          <p:cNvSpPr/>
          <p:nvPr/>
        </p:nvSpPr>
        <p:spPr>
          <a:xfrm>
            <a:off x="9895284" y="5165408"/>
            <a:ext cx="3941326"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How you take in information—through concrete details or big picture patterns</a:t>
            </a:r>
            <a:endParaRPr lang="en-US" sz="1550" dirty="0"/>
          </a:p>
        </p:txBody>
      </p:sp>
      <p:pic>
        <p:nvPicPr>
          <p:cNvPr id="13" name="Image 4" descr="preencoded.png"/>
          <p:cNvPicPr>
            <a:picLocks noChangeAspect="1"/>
          </p:cNvPicPr>
          <p:nvPr/>
        </p:nvPicPr>
        <p:blipFill>
          <a:blip r:embed="rId7"/>
          <a:stretch>
            <a:fillRect/>
          </a:stretch>
        </p:blipFill>
        <p:spPr>
          <a:xfrm>
            <a:off x="5032653" y="184963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296335" y="5076289"/>
            <a:ext cx="296942" cy="371118"/>
          </a:xfrm>
          <a:prstGeom prst="rect">
            <a:avLst/>
          </a:prstGeom>
        </p:spPr>
      </p:pic>
      <p:sp>
        <p:nvSpPr>
          <p:cNvPr id="15" name="Text 7"/>
          <p:cNvSpPr/>
          <p:nvPr/>
        </p:nvSpPr>
        <p:spPr>
          <a:xfrm>
            <a:off x="2009061" y="4577477"/>
            <a:ext cx="2725936" cy="310158"/>
          </a:xfrm>
          <a:prstGeom prst="rect">
            <a:avLst/>
          </a:prstGeom>
          <a:noFill/>
          <a:ln/>
        </p:spPr>
        <p:txBody>
          <a:bodyPr wrap="none" lIns="0" tIns="0" rIns="0" bIns="0" rtlCol="0" anchor="t"/>
          <a:lstStyle/>
          <a:p>
            <a:pPr marL="0" indent="0" algn="r">
              <a:lnSpc>
                <a:spcPts val="2400"/>
              </a:lnSpc>
              <a:buNone/>
            </a:pPr>
            <a:r>
              <a:rPr lang="en-US" sz="1950" dirty="0">
                <a:solidFill>
                  <a:srgbClr val="404155"/>
                </a:solidFill>
                <a:latin typeface="Alexandria" pitchFamily="34" charset="0"/>
                <a:ea typeface="Alexandria" pitchFamily="34" charset="-122"/>
                <a:cs typeface="Alexandria" pitchFamily="34" charset="-120"/>
              </a:rPr>
              <a:t>Judging vs. Perceiving</a:t>
            </a:r>
            <a:endParaRPr lang="en-US" sz="1950" dirty="0"/>
          </a:p>
        </p:txBody>
      </p:sp>
      <p:sp>
        <p:nvSpPr>
          <p:cNvPr id="16" name="Text 8"/>
          <p:cNvSpPr/>
          <p:nvPr/>
        </p:nvSpPr>
        <p:spPr>
          <a:xfrm>
            <a:off x="793790" y="5006697"/>
            <a:ext cx="3941207" cy="952619"/>
          </a:xfrm>
          <a:prstGeom prst="rect">
            <a:avLst/>
          </a:prstGeom>
          <a:noFill/>
          <a:ln/>
        </p:spPr>
        <p:txBody>
          <a:bodyPr wrap="square" lIns="0" tIns="0" rIns="0" bIns="0" rtlCol="0" anchor="t"/>
          <a:lstStyle/>
          <a:p>
            <a:pPr marL="0" indent="0" algn="r">
              <a:lnSpc>
                <a:spcPts val="2500"/>
              </a:lnSpc>
              <a:buNone/>
            </a:pPr>
            <a:r>
              <a:rPr lang="en-US" sz="1550" dirty="0">
                <a:solidFill>
                  <a:srgbClr val="404155"/>
                </a:solidFill>
                <a:latin typeface="Nobile" pitchFamily="34" charset="0"/>
                <a:ea typeface="Nobile" pitchFamily="34" charset="-122"/>
                <a:cs typeface="Nobile" pitchFamily="34" charset="-120"/>
              </a:rPr>
              <a:t>How you approach structure—preferring planned organization or flexible adaptation</a:t>
            </a:r>
            <a:endParaRPr lang="en-US" sz="1550" dirty="0"/>
          </a:p>
        </p:txBody>
      </p:sp>
      <p:pic>
        <p:nvPicPr>
          <p:cNvPr id="17" name="Image 6" descr="preencoded.png"/>
          <p:cNvPicPr>
            <a:picLocks noChangeAspect="1"/>
          </p:cNvPicPr>
          <p:nvPr/>
        </p:nvPicPr>
        <p:blipFill>
          <a:blip r:embed="rId9"/>
          <a:stretch>
            <a:fillRect/>
          </a:stretch>
        </p:blipFill>
        <p:spPr>
          <a:xfrm>
            <a:off x="5032653" y="184963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6036766" y="5076289"/>
            <a:ext cx="296942" cy="371118"/>
          </a:xfrm>
          <a:prstGeom prst="rect">
            <a:avLst/>
          </a:prstGeom>
        </p:spPr>
      </p:pic>
      <p:sp>
        <p:nvSpPr>
          <p:cNvPr id="19" name="Text 9"/>
          <p:cNvSpPr/>
          <p:nvPr/>
        </p:nvSpPr>
        <p:spPr>
          <a:xfrm>
            <a:off x="793790" y="6637853"/>
            <a:ext cx="13042821" cy="635079"/>
          </a:xfrm>
          <a:prstGeom prst="rect">
            <a:avLst/>
          </a:prstGeom>
          <a:noFill/>
          <a:ln/>
        </p:spPr>
        <p:txBody>
          <a:bodyPr wrap="squar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While MBTI isn't predictive of performance, it helps you reflect on decision-making processes, communication preferences, and work environments where you'll be most productive and satisfied.</a:t>
            </a:r>
            <a:endParaRPr lang="en-US" sz="1550" dirty="0"/>
          </a:p>
        </p:txBody>
      </p:sp>
      <p:sp>
        <p:nvSpPr>
          <p:cNvPr id="20" name="TextBox 19">
            <a:extLst>
              <a:ext uri="{FF2B5EF4-FFF2-40B4-BE49-F238E27FC236}">
                <a16:creationId xmlns:a16="http://schemas.microsoft.com/office/drawing/2014/main" id="{DC545326-9D63-4BD8-562A-133A950C9E09}"/>
              </a:ext>
            </a:extLst>
          </p:cNvPr>
          <p:cNvSpPr txBox="1"/>
          <p:nvPr/>
        </p:nvSpPr>
        <p:spPr>
          <a:xfrm>
            <a:off x="793790" y="1079655"/>
            <a:ext cx="13042821" cy="369332"/>
          </a:xfrm>
          <a:prstGeom prst="rect">
            <a:avLst/>
          </a:prstGeom>
          <a:noFill/>
        </p:spPr>
        <p:txBody>
          <a:bodyPr wrap="square" rtlCol="0">
            <a:spAutoFit/>
          </a:bodyPr>
          <a:lstStyle/>
          <a:p>
            <a:r>
              <a:rPr lang="en-US" dirty="0"/>
              <a:t>The MBTI identifies personality preferences across </a:t>
            </a:r>
            <a:r>
              <a:rPr lang="en-US" b="1" dirty="0"/>
              <a:t>four dichotomies</a:t>
            </a:r>
            <a:r>
              <a:rPr lang="en-US" dirty="0"/>
              <a:t>, resulting in </a:t>
            </a:r>
            <a:r>
              <a:rPr lang="en-US" b="1" dirty="0"/>
              <a:t>16 possible personality types</a:t>
            </a:r>
            <a:r>
              <a:rPr lang="en-US"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818198"/>
            <a:ext cx="8645723" cy="620078"/>
          </a:xfrm>
          <a:prstGeom prst="rect">
            <a:avLst/>
          </a:prstGeom>
          <a:noFill/>
          <a:ln/>
        </p:spPr>
        <p:txBody>
          <a:bodyPr wrap="none" lIns="0" tIns="0" rIns="0" bIns="0" rtlCol="0" anchor="t"/>
          <a:lstStyle/>
          <a:p>
            <a:pPr marL="0" indent="0" algn="l">
              <a:lnSpc>
                <a:spcPts val="4850"/>
              </a:lnSpc>
              <a:buNone/>
            </a:pPr>
            <a:r>
              <a:rPr lang="en-US" sz="3900" dirty="0">
                <a:solidFill>
                  <a:srgbClr val="1B1B27"/>
                </a:solidFill>
                <a:latin typeface="Alexandria" pitchFamily="34" charset="0"/>
                <a:ea typeface="Alexandria" pitchFamily="34" charset="-122"/>
                <a:cs typeface="Alexandria" pitchFamily="34" charset="-120"/>
              </a:rPr>
              <a:t>MBTI - Domains or Style Categories</a:t>
            </a:r>
            <a:endParaRPr lang="en-US" sz="3900" dirty="0"/>
          </a:p>
        </p:txBody>
      </p:sp>
      <p:sp>
        <p:nvSpPr>
          <p:cNvPr id="3" name="Text 1"/>
          <p:cNvSpPr/>
          <p:nvPr/>
        </p:nvSpPr>
        <p:spPr>
          <a:xfrm>
            <a:off x="793790" y="1493586"/>
            <a:ext cx="13042821" cy="317540"/>
          </a:xfrm>
          <a:prstGeom prst="rect">
            <a:avLst/>
          </a:prstGeom>
          <a:noFill/>
          <a:ln/>
        </p:spPr>
        <p:txBody>
          <a:bodyPr wrap="none" lIns="0" tIns="0" rIns="0" bIns="0" rtlCol="0" anchor="t"/>
          <a:lstStyle/>
          <a:p>
            <a:pPr marL="0" indent="0" algn="l">
              <a:lnSpc>
                <a:spcPts val="2500"/>
              </a:lnSpc>
              <a:buNone/>
            </a:pPr>
            <a:r>
              <a:rPr lang="en-US" sz="1550" dirty="0">
                <a:solidFill>
                  <a:srgbClr val="404155"/>
                </a:solidFill>
                <a:latin typeface="Nobile" pitchFamily="34" charset="0"/>
                <a:ea typeface="Nobile" pitchFamily="34" charset="-122"/>
                <a:cs typeface="Nobile" pitchFamily="34" charset="-120"/>
              </a:rPr>
              <a:t>MBTI sorts people into </a:t>
            </a:r>
            <a:r>
              <a:rPr lang="en-US" sz="1550" b="1" dirty="0">
                <a:solidFill>
                  <a:srgbClr val="404155"/>
                </a:solidFill>
                <a:latin typeface="Nobile" pitchFamily="34" charset="0"/>
                <a:ea typeface="Nobile" pitchFamily="34" charset="-122"/>
                <a:cs typeface="Nobile" pitchFamily="34" charset="-120"/>
              </a:rPr>
              <a:t>16 types</a:t>
            </a:r>
            <a:r>
              <a:rPr lang="en-US" sz="1550" dirty="0">
                <a:solidFill>
                  <a:srgbClr val="404155"/>
                </a:solidFill>
                <a:latin typeface="Nobile" pitchFamily="34" charset="0"/>
                <a:ea typeface="Nobile" pitchFamily="34" charset="-122"/>
                <a:cs typeface="Nobile" pitchFamily="34" charset="-120"/>
              </a:rPr>
              <a:t>, which are often grouped into 4 bigger categories:</a:t>
            </a:r>
            <a:endParaRPr lang="en-US" sz="1550" dirty="0"/>
          </a:p>
        </p:txBody>
      </p:sp>
      <p:sp>
        <p:nvSpPr>
          <p:cNvPr id="4" name="Text 2"/>
          <p:cNvSpPr/>
          <p:nvPr/>
        </p:nvSpPr>
        <p:spPr>
          <a:xfrm>
            <a:off x="793790" y="2034368"/>
            <a:ext cx="13042821" cy="317540"/>
          </a:xfrm>
          <a:prstGeom prst="rect">
            <a:avLst/>
          </a:prstGeom>
          <a:noFill/>
          <a:ln/>
        </p:spPr>
        <p:txBody>
          <a:bodyPr wrap="none" lIns="0" tIns="0" rIns="0" bIns="0" rtlCol="0" anchor="t"/>
          <a:lstStyle/>
          <a:p>
            <a:pPr marL="342900" indent="-342900" algn="l">
              <a:lnSpc>
                <a:spcPts val="2500"/>
              </a:lnSpc>
              <a:buSzPct val="100000"/>
              <a:buFont typeface="+mj-lt"/>
              <a:buAutoNum type="arabicPeriod"/>
            </a:pPr>
            <a:r>
              <a:rPr lang="en-US" sz="1550" b="1" dirty="0">
                <a:solidFill>
                  <a:srgbClr val="404155"/>
                </a:solidFill>
                <a:latin typeface="Nobile" pitchFamily="34" charset="0"/>
                <a:ea typeface="Nobile" pitchFamily="34" charset="-122"/>
                <a:cs typeface="Nobile" pitchFamily="34" charset="-120"/>
              </a:rPr>
              <a:t>Analysts (e.g., INTJ, ENTJ, INTP, ENTP)</a:t>
            </a:r>
            <a:r>
              <a:rPr lang="en-US" sz="1550" dirty="0">
                <a:solidFill>
                  <a:srgbClr val="404155"/>
                </a:solidFill>
                <a:latin typeface="Nobile" pitchFamily="34" charset="0"/>
                <a:ea typeface="Nobile" pitchFamily="34" charset="-122"/>
                <a:cs typeface="Nobile" pitchFamily="34" charset="-120"/>
              </a:rPr>
              <a:t> – Strategic, logical, innovative thinkers.</a:t>
            </a:r>
            <a:endParaRPr lang="en-US" sz="1550" dirty="0"/>
          </a:p>
        </p:txBody>
      </p:sp>
      <p:sp>
        <p:nvSpPr>
          <p:cNvPr id="5" name="Text 3"/>
          <p:cNvSpPr/>
          <p:nvPr/>
        </p:nvSpPr>
        <p:spPr>
          <a:xfrm>
            <a:off x="793790" y="2421321"/>
            <a:ext cx="13042821" cy="317540"/>
          </a:xfrm>
          <a:prstGeom prst="rect">
            <a:avLst/>
          </a:prstGeom>
          <a:noFill/>
          <a:ln/>
        </p:spPr>
        <p:txBody>
          <a:bodyPr wrap="none" lIns="0" tIns="0" rIns="0" bIns="0" rtlCol="0" anchor="t"/>
          <a:lstStyle/>
          <a:p>
            <a:pPr marL="342900" indent="-342900" algn="l">
              <a:lnSpc>
                <a:spcPts val="2500"/>
              </a:lnSpc>
              <a:buSzPct val="100000"/>
              <a:buFont typeface="+mj-lt"/>
              <a:buAutoNum type="arabicPeriod" startAt="2"/>
            </a:pPr>
            <a:r>
              <a:rPr lang="en-US" sz="1550" b="1" dirty="0">
                <a:solidFill>
                  <a:srgbClr val="404155"/>
                </a:solidFill>
                <a:latin typeface="Nobile" pitchFamily="34" charset="0"/>
                <a:ea typeface="Nobile" pitchFamily="34" charset="-122"/>
                <a:cs typeface="Nobile" pitchFamily="34" charset="-120"/>
              </a:rPr>
              <a:t>Diplomats (e.g., INFJ, ENFJ, INFP, ENFP)</a:t>
            </a:r>
            <a:r>
              <a:rPr lang="en-US" sz="1550" dirty="0">
                <a:solidFill>
                  <a:srgbClr val="404155"/>
                </a:solidFill>
                <a:latin typeface="Nobile" pitchFamily="34" charset="0"/>
                <a:ea typeface="Nobile" pitchFamily="34" charset="-122"/>
                <a:cs typeface="Nobile" pitchFamily="34" charset="-120"/>
              </a:rPr>
              <a:t> – Empathetic, values-driven, people-focused.</a:t>
            </a:r>
            <a:endParaRPr lang="en-US" sz="1550" dirty="0"/>
          </a:p>
        </p:txBody>
      </p:sp>
      <p:sp>
        <p:nvSpPr>
          <p:cNvPr id="6" name="Text 4"/>
          <p:cNvSpPr/>
          <p:nvPr/>
        </p:nvSpPr>
        <p:spPr>
          <a:xfrm>
            <a:off x="793790" y="2808274"/>
            <a:ext cx="13042821" cy="317540"/>
          </a:xfrm>
          <a:prstGeom prst="rect">
            <a:avLst/>
          </a:prstGeom>
          <a:noFill/>
          <a:ln/>
        </p:spPr>
        <p:txBody>
          <a:bodyPr wrap="none" lIns="0" tIns="0" rIns="0" bIns="0" rtlCol="0" anchor="t"/>
          <a:lstStyle/>
          <a:p>
            <a:pPr marL="342900" indent="-342900" algn="l">
              <a:lnSpc>
                <a:spcPts val="2500"/>
              </a:lnSpc>
              <a:buSzPct val="100000"/>
              <a:buFont typeface="+mj-lt"/>
              <a:buAutoNum type="arabicPeriod" startAt="3"/>
            </a:pPr>
            <a:r>
              <a:rPr lang="en-US" sz="1550" b="1" dirty="0">
                <a:solidFill>
                  <a:srgbClr val="404155"/>
                </a:solidFill>
                <a:latin typeface="Nobile" pitchFamily="34" charset="0"/>
                <a:ea typeface="Nobile" pitchFamily="34" charset="-122"/>
                <a:cs typeface="Nobile" pitchFamily="34" charset="-120"/>
              </a:rPr>
              <a:t>Sentinels (e.g., ISTJ, ESTJ, ISFJ, ESFJ)</a:t>
            </a:r>
            <a:r>
              <a:rPr lang="en-US" sz="1550" dirty="0">
                <a:solidFill>
                  <a:srgbClr val="404155"/>
                </a:solidFill>
                <a:latin typeface="Nobile" pitchFamily="34" charset="0"/>
                <a:ea typeface="Nobile" pitchFamily="34" charset="-122"/>
                <a:cs typeface="Nobile" pitchFamily="34" charset="-120"/>
              </a:rPr>
              <a:t> – Organized, dependable, tradition-oriented.</a:t>
            </a:r>
            <a:endParaRPr lang="en-US" sz="1550" dirty="0"/>
          </a:p>
        </p:txBody>
      </p:sp>
      <p:sp>
        <p:nvSpPr>
          <p:cNvPr id="7" name="Text 5"/>
          <p:cNvSpPr/>
          <p:nvPr/>
        </p:nvSpPr>
        <p:spPr>
          <a:xfrm>
            <a:off x="793790" y="3195228"/>
            <a:ext cx="13042821" cy="317540"/>
          </a:xfrm>
          <a:prstGeom prst="rect">
            <a:avLst/>
          </a:prstGeom>
          <a:noFill/>
          <a:ln/>
        </p:spPr>
        <p:txBody>
          <a:bodyPr wrap="none" lIns="0" tIns="0" rIns="0" bIns="0" rtlCol="0" anchor="t"/>
          <a:lstStyle/>
          <a:p>
            <a:pPr marL="342900" indent="-342900" algn="l">
              <a:lnSpc>
                <a:spcPts val="2500"/>
              </a:lnSpc>
              <a:buSzPct val="100000"/>
              <a:buFont typeface="+mj-lt"/>
              <a:buAutoNum type="arabicPeriod" startAt="4"/>
            </a:pPr>
            <a:r>
              <a:rPr lang="en-US" sz="1550" b="1" dirty="0">
                <a:solidFill>
                  <a:srgbClr val="404155"/>
                </a:solidFill>
                <a:latin typeface="Nobile" pitchFamily="34" charset="0"/>
                <a:ea typeface="Nobile" pitchFamily="34" charset="-122"/>
                <a:cs typeface="Nobile" pitchFamily="34" charset="-120"/>
              </a:rPr>
              <a:t>Explorers (e.g., ISTP, ESTP, ISFP, ESFP)</a:t>
            </a:r>
            <a:r>
              <a:rPr lang="en-US" sz="1550" dirty="0">
                <a:solidFill>
                  <a:srgbClr val="404155"/>
                </a:solidFill>
                <a:latin typeface="Nobile" pitchFamily="34" charset="0"/>
                <a:ea typeface="Nobile" pitchFamily="34" charset="-122"/>
                <a:cs typeface="Nobile" pitchFamily="34" charset="-120"/>
              </a:rPr>
              <a:t> – Flexible, spontaneous, practical problem solvers.</a:t>
            </a:r>
            <a:endParaRPr lang="en-US" sz="1550" dirty="0"/>
          </a:p>
        </p:txBody>
      </p:sp>
      <p:sp>
        <p:nvSpPr>
          <p:cNvPr id="8" name="Text 6"/>
          <p:cNvSpPr/>
          <p:nvPr/>
        </p:nvSpPr>
        <p:spPr>
          <a:xfrm>
            <a:off x="793790" y="3736009"/>
            <a:ext cx="13042821" cy="317540"/>
          </a:xfrm>
          <a:prstGeom prst="rect">
            <a:avLst/>
          </a:prstGeom>
          <a:noFill/>
          <a:ln/>
        </p:spPr>
        <p:txBody>
          <a:bodyPr wrap="none" lIns="0" tIns="0" rIns="0" bIns="0" rtlCol="0" anchor="t"/>
          <a:lstStyle/>
          <a:p>
            <a:pPr marL="0" indent="0" algn="l">
              <a:lnSpc>
                <a:spcPts val="2500"/>
              </a:lnSpc>
              <a:buNone/>
            </a:pPr>
            <a:r>
              <a:rPr lang="en-US" sz="1550" b="1" dirty="0">
                <a:solidFill>
                  <a:srgbClr val="404155"/>
                </a:solidFill>
                <a:latin typeface="Nobile" pitchFamily="34" charset="0"/>
                <a:ea typeface="Nobile" pitchFamily="34" charset="-122"/>
                <a:cs typeface="Nobile" pitchFamily="34" charset="-120"/>
              </a:rPr>
              <a:t>Best for job seekers who want to</a:t>
            </a:r>
            <a:endParaRPr lang="en-US" sz="1550" dirty="0"/>
          </a:p>
        </p:txBody>
      </p:sp>
      <p:sp>
        <p:nvSpPr>
          <p:cNvPr id="9" name="Text 7"/>
          <p:cNvSpPr/>
          <p:nvPr/>
        </p:nvSpPr>
        <p:spPr>
          <a:xfrm>
            <a:off x="793790" y="4276791"/>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Improve </a:t>
            </a:r>
            <a:r>
              <a:rPr lang="en-US" sz="1550" b="1" dirty="0">
                <a:solidFill>
                  <a:srgbClr val="404155"/>
                </a:solidFill>
                <a:latin typeface="Nobile" pitchFamily="34" charset="0"/>
                <a:ea typeface="Nobile" pitchFamily="34" charset="-122"/>
                <a:cs typeface="Nobile" pitchFamily="34" charset="-120"/>
              </a:rPr>
              <a:t>self-awareness</a:t>
            </a:r>
            <a:r>
              <a:rPr lang="en-US" sz="1550" dirty="0">
                <a:solidFill>
                  <a:srgbClr val="404155"/>
                </a:solidFill>
                <a:latin typeface="Nobile" pitchFamily="34" charset="0"/>
                <a:ea typeface="Nobile" pitchFamily="34" charset="-122"/>
                <a:cs typeface="Nobile" pitchFamily="34" charset="-120"/>
              </a:rPr>
              <a:t> to describe strengths and work preferences.</a:t>
            </a:r>
            <a:endParaRPr lang="en-US" sz="1550" dirty="0"/>
          </a:p>
        </p:txBody>
      </p:sp>
      <p:sp>
        <p:nvSpPr>
          <p:cNvPr id="10" name="Text 8"/>
          <p:cNvSpPr/>
          <p:nvPr/>
        </p:nvSpPr>
        <p:spPr>
          <a:xfrm>
            <a:off x="793790" y="4663744"/>
            <a:ext cx="13042821" cy="3175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Identify potential </a:t>
            </a:r>
            <a:r>
              <a:rPr lang="en-US" sz="1550" b="1" dirty="0">
                <a:solidFill>
                  <a:srgbClr val="404155"/>
                </a:solidFill>
                <a:latin typeface="Nobile" pitchFamily="34" charset="0"/>
                <a:ea typeface="Nobile" pitchFamily="34" charset="-122"/>
                <a:cs typeface="Nobile" pitchFamily="34" charset="-120"/>
              </a:rPr>
              <a:t>growth areas</a:t>
            </a:r>
            <a:r>
              <a:rPr lang="en-US" sz="1550" dirty="0">
                <a:solidFill>
                  <a:srgbClr val="404155"/>
                </a:solidFill>
                <a:latin typeface="Nobile" pitchFamily="34" charset="0"/>
                <a:ea typeface="Nobile" pitchFamily="34" charset="-122"/>
                <a:cs typeface="Nobile" pitchFamily="34" charset="-120"/>
              </a:rPr>
              <a:t> (e.g., introverts practicing networking, perceivers working on deadlines).</a:t>
            </a:r>
            <a:endParaRPr lang="en-US" sz="1550" dirty="0"/>
          </a:p>
        </p:txBody>
      </p:sp>
      <p:sp>
        <p:nvSpPr>
          <p:cNvPr id="11" name="Text 9"/>
          <p:cNvSpPr/>
          <p:nvPr/>
        </p:nvSpPr>
        <p:spPr>
          <a:xfrm>
            <a:off x="793790" y="5050698"/>
            <a:ext cx="13042821" cy="635079"/>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404155"/>
                </a:solidFill>
                <a:latin typeface="Nobile" pitchFamily="34" charset="0"/>
                <a:ea typeface="Nobile" pitchFamily="34" charset="-122"/>
                <a:cs typeface="Nobile" pitchFamily="34" charset="-120"/>
              </a:rPr>
              <a:t>Explore careers that align with personality type (e.g., INFJs may gravitate toward coaching/mentorship roles, ESTJs toward management).</a:t>
            </a:r>
            <a:endParaRPr lang="en-US" sz="1550" dirty="0"/>
          </a:p>
        </p:txBody>
      </p:sp>
      <p:sp>
        <p:nvSpPr>
          <p:cNvPr id="12" name="Shape 10"/>
          <p:cNvSpPr/>
          <p:nvPr/>
        </p:nvSpPr>
        <p:spPr>
          <a:xfrm>
            <a:off x="793790" y="5909019"/>
            <a:ext cx="13042821" cy="1160740"/>
          </a:xfrm>
          <a:prstGeom prst="roundRect">
            <a:avLst>
              <a:gd name="adj" fmla="val 7182"/>
            </a:avLst>
          </a:prstGeom>
          <a:solidFill>
            <a:srgbClr val="BBCDF7"/>
          </a:solidFill>
          <a:ln/>
        </p:spPr>
        <p:txBody>
          <a:bodyPr/>
          <a:lstStyle/>
          <a:p>
            <a:endParaRPr lang="en-US"/>
          </a:p>
        </p:txBody>
      </p:sp>
      <p:pic>
        <p:nvPicPr>
          <p:cNvPr id="13" name="Image 0" descr="preencoded.png"/>
          <p:cNvPicPr>
            <a:picLocks noChangeAspect="1"/>
          </p:cNvPicPr>
          <p:nvPr/>
        </p:nvPicPr>
        <p:blipFill>
          <a:blip r:embed="rId3"/>
          <a:stretch>
            <a:fillRect/>
          </a:stretch>
        </p:blipFill>
        <p:spPr>
          <a:xfrm>
            <a:off x="992148" y="6196674"/>
            <a:ext cx="248007" cy="198358"/>
          </a:xfrm>
          <a:prstGeom prst="rect">
            <a:avLst/>
          </a:prstGeom>
        </p:spPr>
      </p:pic>
      <p:sp>
        <p:nvSpPr>
          <p:cNvPr id="14" name="Text 11"/>
          <p:cNvSpPr/>
          <p:nvPr/>
        </p:nvSpPr>
        <p:spPr>
          <a:xfrm>
            <a:off x="1438513" y="6156907"/>
            <a:ext cx="12199739" cy="635079"/>
          </a:xfrm>
          <a:prstGeom prst="rect">
            <a:avLst/>
          </a:prstGeom>
          <a:noFill/>
          <a:ln/>
        </p:spPr>
        <p:txBody>
          <a:bodyPr wrap="square" lIns="0" tIns="0" rIns="0" bIns="0" rtlCol="0" anchor="t"/>
          <a:lstStyle/>
          <a:p>
            <a:pPr marL="0" indent="0" algn="l">
              <a:lnSpc>
                <a:spcPts val="2500"/>
              </a:lnSpc>
              <a:buNone/>
            </a:pPr>
            <a:r>
              <a:rPr lang="en-US" sz="1550" b="1" dirty="0">
                <a:solidFill>
                  <a:srgbClr val="000000"/>
                </a:solidFill>
                <a:latin typeface="Nobile" pitchFamily="34" charset="0"/>
                <a:ea typeface="Nobile" pitchFamily="34" charset="-122"/>
                <a:cs typeface="Nobile" pitchFamily="34" charset="-120"/>
              </a:rPr>
              <a:t>Job Search Application Example - </a:t>
            </a:r>
            <a:r>
              <a:rPr lang="en-US" sz="1550" dirty="0">
                <a:solidFill>
                  <a:srgbClr val="000000"/>
                </a:solidFill>
                <a:latin typeface="Nobile" pitchFamily="34" charset="0"/>
                <a:ea typeface="Nobile" pitchFamily="34" charset="-122"/>
                <a:cs typeface="Nobile" pitchFamily="34" charset="-120"/>
              </a:rPr>
              <a:t>If you’re an </a:t>
            </a:r>
            <a:r>
              <a:rPr lang="en-US" sz="1550" b="1" dirty="0">
                <a:solidFill>
                  <a:srgbClr val="000000"/>
                </a:solidFill>
                <a:latin typeface="Nobile" pitchFamily="34" charset="0"/>
                <a:ea typeface="Nobile" pitchFamily="34" charset="-122"/>
                <a:cs typeface="Nobile" pitchFamily="34" charset="-120"/>
              </a:rPr>
              <a:t>ENTP</a:t>
            </a:r>
            <a:r>
              <a:rPr lang="en-US" sz="1550" dirty="0">
                <a:solidFill>
                  <a:srgbClr val="000000"/>
                </a:solidFill>
                <a:latin typeface="Nobile" pitchFamily="34" charset="0"/>
                <a:ea typeface="Nobile" pitchFamily="34" charset="-122"/>
                <a:cs typeface="Nobile" pitchFamily="34" charset="-120"/>
              </a:rPr>
              <a:t>, you might say in an interview:  </a:t>
            </a:r>
            <a:r>
              <a:rPr lang="en-US" sz="1550" i="1" dirty="0">
                <a:solidFill>
                  <a:srgbClr val="000000"/>
                </a:solidFill>
                <a:latin typeface="Nobile" pitchFamily="34" charset="0"/>
                <a:ea typeface="Nobile" pitchFamily="34" charset="-122"/>
                <a:cs typeface="Nobile" pitchFamily="34" charset="-120"/>
              </a:rPr>
              <a:t>“I thrive in dynamic environments where I can brainstorm new solutions, adapt quickly, and influence others to try innovative approaches.”</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172</TotalTime>
  <Words>2690</Words>
  <Application>Microsoft Office PowerPoint</Application>
  <PresentationFormat>Custom</PresentationFormat>
  <Paragraphs>273</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Nobile</vt:lpstr>
      <vt:lpstr>Arial</vt:lpstr>
      <vt:lpstr>Alexandria Light</vt:lpstr>
      <vt:lpstr>Alexandria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Kimberly Wiethoff</cp:lastModifiedBy>
  <cp:revision>3</cp:revision>
  <dcterms:created xsi:type="dcterms:W3CDTF">2025-09-24T14:15:23Z</dcterms:created>
  <dcterms:modified xsi:type="dcterms:W3CDTF">2025-09-24T17:08:13Z</dcterms:modified>
</cp:coreProperties>
</file>