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orben" panose="020B0604020202020204" charset="0"/>
      <p:regular r:id="rId13"/>
    </p:embeddedFont>
    <p:embeddedFont>
      <p:font typeface="Nobi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32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9020" y="1232178"/>
            <a:ext cx="7685961" cy="1952744"/>
          </a:xfrm>
          <a:prstGeom prst="rect">
            <a:avLst/>
          </a:prstGeom>
          <a:noFill/>
          <a:ln/>
        </p:spPr>
        <p:txBody>
          <a:bodyPr wrap="square" lIns="0" tIns="0" rIns="0" bIns="0" rtlCol="0" anchor="t"/>
          <a:lstStyle/>
          <a:p>
            <a:pPr marL="0" indent="0" algn="l">
              <a:lnSpc>
                <a:spcPts val="5100"/>
              </a:lnSpc>
              <a:buNone/>
            </a:pPr>
            <a:r>
              <a:rPr lang="en-US" sz="4100" dirty="0">
                <a:solidFill>
                  <a:srgbClr val="1B1B27"/>
                </a:solidFill>
                <a:latin typeface="Corben" pitchFamily="34" charset="0"/>
                <a:ea typeface="Corben" pitchFamily="34" charset="-122"/>
                <a:cs typeface="Corben" pitchFamily="34" charset="-120"/>
              </a:rPr>
              <a:t>Common Pitfalls in Microsoft Dynamics CRM Projects—And How to Avoid Them</a:t>
            </a:r>
            <a:endParaRPr lang="en-US" sz="4100" dirty="0"/>
          </a:p>
        </p:txBody>
      </p:sp>
      <p:sp>
        <p:nvSpPr>
          <p:cNvPr id="4" name="Text 1"/>
          <p:cNvSpPr/>
          <p:nvPr/>
        </p:nvSpPr>
        <p:spPr>
          <a:xfrm>
            <a:off x="729020" y="3497342"/>
            <a:ext cx="7685961" cy="1333500"/>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Implementing Microsoft Dynamics CRM can unlock tremendous value for organizations—streamlining customer interactions, aligning sales and service workflows, and improving visibility across departments. But as with any enterprise system, success isn't guaranteed.</a:t>
            </a:r>
            <a:endParaRPr lang="en-US" sz="1600" dirty="0"/>
          </a:p>
        </p:txBody>
      </p:sp>
      <p:sp>
        <p:nvSpPr>
          <p:cNvPr id="5" name="Text 2"/>
          <p:cNvSpPr/>
          <p:nvPr/>
        </p:nvSpPr>
        <p:spPr>
          <a:xfrm>
            <a:off x="729020" y="5065157"/>
            <a:ext cx="7685961" cy="1333500"/>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Many CRM projects fail not because of the technology itself, but because of how it's implemented, adopted, or managed. This presentation breaks down six common pitfalls that derail Microsoft Dynamics CRM projects—and how you can avoid them to ensure a smooth, successful implementation.</a:t>
            </a:r>
            <a:endParaRPr lang="en-US" sz="1600" dirty="0"/>
          </a:p>
        </p:txBody>
      </p:sp>
      <p:sp>
        <p:nvSpPr>
          <p:cNvPr id="6" name="Shape 3"/>
          <p:cNvSpPr/>
          <p:nvPr/>
        </p:nvSpPr>
        <p:spPr>
          <a:xfrm>
            <a:off x="729020" y="6648450"/>
            <a:ext cx="333256" cy="333256"/>
          </a:xfrm>
          <a:prstGeom prst="roundRect">
            <a:avLst>
              <a:gd name="adj" fmla="val 27435622"/>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12959" y="6766322"/>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8" name="Text 5"/>
          <p:cNvSpPr/>
          <p:nvPr/>
        </p:nvSpPr>
        <p:spPr>
          <a:xfrm>
            <a:off x="1166336" y="6632972"/>
            <a:ext cx="2885003" cy="364450"/>
          </a:xfrm>
          <a:prstGeom prst="rect">
            <a:avLst/>
          </a:prstGeom>
          <a:noFill/>
          <a:ln/>
        </p:spPr>
        <p:txBody>
          <a:bodyPr wrap="none" lIns="0" tIns="0" rIns="0" bIns="0" rtlCol="0" anchor="t"/>
          <a:lstStyle/>
          <a:p>
            <a:pPr marL="0" indent="0" algn="l">
              <a:lnSpc>
                <a:spcPts val="2850"/>
              </a:lnSpc>
              <a:buNone/>
            </a:pPr>
            <a:r>
              <a:rPr lang="en-US" sz="2050" b="1" dirty="0">
                <a:solidFill>
                  <a:srgbClr val="404155"/>
                </a:solidFill>
                <a:latin typeface="Nobile Bold" pitchFamily="34" charset="0"/>
                <a:ea typeface="Nobile Bold" pitchFamily="34" charset="-122"/>
                <a:cs typeface="Nobile Bold" pitchFamily="34" charset="-120"/>
              </a:rPr>
              <a:t>by Kimberly Wiethoff</a:t>
            </a:r>
            <a:endParaRPr lang="en-US" sz="2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644604"/>
            <a:ext cx="1003339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Keys to CRM Implementation Success</a:t>
            </a:r>
            <a:endParaRPr lang="en-US" sz="4450" dirty="0"/>
          </a:p>
        </p:txBody>
      </p:sp>
      <p:pic>
        <p:nvPicPr>
          <p:cNvPr id="3" name="Image 0" descr="preencoded.png"/>
          <p:cNvPicPr>
            <a:picLocks noChangeAspect="1"/>
          </p:cNvPicPr>
          <p:nvPr/>
        </p:nvPicPr>
        <p:blipFill>
          <a:blip r:embed="rId3"/>
          <a:stretch>
            <a:fillRect/>
          </a:stretch>
        </p:blipFill>
        <p:spPr>
          <a:xfrm>
            <a:off x="793790" y="1807012"/>
            <a:ext cx="566976" cy="566976"/>
          </a:xfrm>
          <a:prstGeom prst="rect">
            <a:avLst/>
          </a:prstGeom>
        </p:spPr>
      </p:pic>
      <p:sp>
        <p:nvSpPr>
          <p:cNvPr id="4" name="Text 1"/>
          <p:cNvSpPr/>
          <p:nvPr/>
        </p:nvSpPr>
        <p:spPr>
          <a:xfrm>
            <a:off x="793790" y="2600801"/>
            <a:ext cx="3005495"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Balance Customization</a:t>
            </a:r>
            <a:endParaRPr lang="en-US" sz="2200" dirty="0"/>
          </a:p>
        </p:txBody>
      </p:sp>
      <p:sp>
        <p:nvSpPr>
          <p:cNvPr id="5" name="Text 2"/>
          <p:cNvSpPr/>
          <p:nvPr/>
        </p:nvSpPr>
        <p:spPr>
          <a:xfrm>
            <a:off x="793790" y="3445550"/>
            <a:ext cx="3005495"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Find the sweet spot between out-of-box functionality and necessary customizations.</a:t>
            </a:r>
            <a:endParaRPr lang="en-US" sz="1750" dirty="0"/>
          </a:p>
        </p:txBody>
      </p:sp>
      <p:pic>
        <p:nvPicPr>
          <p:cNvPr id="6" name="Image 1" descr="preencoded.png"/>
          <p:cNvPicPr>
            <a:picLocks noChangeAspect="1"/>
          </p:cNvPicPr>
          <p:nvPr/>
        </p:nvPicPr>
        <p:blipFill>
          <a:blip r:embed="rId4"/>
          <a:stretch>
            <a:fillRect/>
          </a:stretch>
        </p:blipFill>
        <p:spPr>
          <a:xfrm>
            <a:off x="4139446" y="1807012"/>
            <a:ext cx="566976" cy="566976"/>
          </a:xfrm>
          <a:prstGeom prst="rect">
            <a:avLst/>
          </a:prstGeom>
        </p:spPr>
      </p:pic>
      <p:sp>
        <p:nvSpPr>
          <p:cNvPr id="7" name="Text 3"/>
          <p:cNvSpPr/>
          <p:nvPr/>
        </p:nvSpPr>
        <p:spPr>
          <a:xfrm>
            <a:off x="4139446" y="26008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Lock Requirements</a:t>
            </a:r>
            <a:endParaRPr lang="en-US" sz="2200" dirty="0"/>
          </a:p>
        </p:txBody>
      </p:sp>
      <p:sp>
        <p:nvSpPr>
          <p:cNvPr id="8" name="Text 4"/>
          <p:cNvSpPr/>
          <p:nvPr/>
        </p:nvSpPr>
        <p:spPr>
          <a:xfrm>
            <a:off x="4139446" y="309122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Document detailed requirements and manage scope changes through formal processes.</a:t>
            </a:r>
            <a:endParaRPr lang="en-US" sz="1750" dirty="0"/>
          </a:p>
        </p:txBody>
      </p:sp>
      <p:pic>
        <p:nvPicPr>
          <p:cNvPr id="9" name="Image 2" descr="preencoded.png"/>
          <p:cNvPicPr>
            <a:picLocks noChangeAspect="1"/>
          </p:cNvPicPr>
          <p:nvPr/>
        </p:nvPicPr>
        <p:blipFill>
          <a:blip r:embed="rId5"/>
          <a:stretch>
            <a:fillRect/>
          </a:stretch>
        </p:blipFill>
        <p:spPr>
          <a:xfrm>
            <a:off x="7485221" y="1807012"/>
            <a:ext cx="566976" cy="566976"/>
          </a:xfrm>
          <a:prstGeom prst="rect">
            <a:avLst/>
          </a:prstGeom>
        </p:spPr>
      </p:pic>
      <p:sp>
        <p:nvSpPr>
          <p:cNvPr id="10" name="Text 5"/>
          <p:cNvSpPr/>
          <p:nvPr/>
        </p:nvSpPr>
        <p:spPr>
          <a:xfrm>
            <a:off x="7485221" y="26008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Prioritize Adoption</a:t>
            </a:r>
            <a:endParaRPr lang="en-US" sz="2200" dirty="0"/>
          </a:p>
        </p:txBody>
      </p:sp>
      <p:sp>
        <p:nvSpPr>
          <p:cNvPr id="11" name="Text 6"/>
          <p:cNvSpPr/>
          <p:nvPr/>
        </p:nvSpPr>
        <p:spPr>
          <a:xfrm>
            <a:off x="7485221" y="309122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Make user training and change management core project components, not afterthoughts.</a:t>
            </a:r>
            <a:endParaRPr lang="en-US" sz="1750" dirty="0"/>
          </a:p>
        </p:txBody>
      </p:sp>
      <p:pic>
        <p:nvPicPr>
          <p:cNvPr id="12" name="Image 3" descr="preencoded.png"/>
          <p:cNvPicPr>
            <a:picLocks noChangeAspect="1"/>
          </p:cNvPicPr>
          <p:nvPr/>
        </p:nvPicPr>
        <p:blipFill>
          <a:blip r:embed="rId6"/>
          <a:stretch>
            <a:fillRect/>
          </a:stretch>
        </p:blipFill>
        <p:spPr>
          <a:xfrm>
            <a:off x="10830997" y="1807012"/>
            <a:ext cx="566976" cy="566976"/>
          </a:xfrm>
          <a:prstGeom prst="rect">
            <a:avLst/>
          </a:prstGeom>
        </p:spPr>
      </p:pic>
      <p:sp>
        <p:nvSpPr>
          <p:cNvPr id="13" name="Text 7"/>
          <p:cNvSpPr/>
          <p:nvPr/>
        </p:nvSpPr>
        <p:spPr>
          <a:xfrm>
            <a:off x="10830997" y="260080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Corben" pitchFamily="34" charset="0"/>
                <a:ea typeface="Corben" pitchFamily="34" charset="-122"/>
                <a:cs typeface="Corben" pitchFamily="34" charset="-120"/>
              </a:rPr>
              <a:t>Respect Data</a:t>
            </a:r>
            <a:endParaRPr lang="en-US" sz="2200" dirty="0"/>
          </a:p>
        </p:txBody>
      </p:sp>
      <p:sp>
        <p:nvSpPr>
          <p:cNvPr id="14" name="Text 8"/>
          <p:cNvSpPr/>
          <p:nvPr/>
        </p:nvSpPr>
        <p:spPr>
          <a:xfrm>
            <a:off x="10830997" y="309122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Dedicate appropriate time and resources to data migration and integration challenges.</a:t>
            </a:r>
            <a:endParaRPr lang="en-US" sz="1750" dirty="0"/>
          </a:p>
        </p:txBody>
      </p:sp>
      <p:sp>
        <p:nvSpPr>
          <p:cNvPr id="15" name="Text 9"/>
          <p:cNvSpPr/>
          <p:nvPr/>
        </p:nvSpPr>
        <p:spPr>
          <a:xfrm>
            <a:off x="793790" y="515231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Microsoft Dynamics CRM is a powerful tool, but its success depends as much on leadership, planning, and people as it does on technology. By recognizing and proactively addressing these common pitfalls, you can transform your CRM implementation from a potential risk into a business success story.</a:t>
            </a:r>
            <a:endParaRPr lang="en-US" sz="1750" dirty="0"/>
          </a:p>
        </p:txBody>
      </p:sp>
      <p:sp>
        <p:nvSpPr>
          <p:cNvPr id="16" name="Text 10"/>
          <p:cNvSpPr/>
          <p:nvPr/>
        </p:nvSpPr>
        <p:spPr>
          <a:xfrm>
            <a:off x="793790" y="649616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Remember that implementation is just the beginning. The most successful CRM deployments include plans for continuous improvement, regular system health checks, and ongoing user support. With proper attention to these critical success factors, your organization can realize the full potential of Microsoft Dynamics CRM.</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15685" y="725091"/>
            <a:ext cx="8401288" cy="639008"/>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Corben" pitchFamily="34" charset="0"/>
                <a:ea typeface="Corben" pitchFamily="34" charset="-122"/>
                <a:cs typeface="Corben" pitchFamily="34" charset="-120"/>
              </a:rPr>
              <a:t>The Danger of Over-Customization</a:t>
            </a:r>
            <a:endParaRPr lang="en-US" sz="4000" dirty="0"/>
          </a:p>
        </p:txBody>
      </p:sp>
      <p:pic>
        <p:nvPicPr>
          <p:cNvPr id="3" name="Image 0" descr="preencoded.png"/>
          <p:cNvPicPr>
            <a:picLocks noChangeAspect="1"/>
          </p:cNvPicPr>
          <p:nvPr/>
        </p:nvPicPr>
        <p:blipFill>
          <a:blip r:embed="rId3"/>
          <a:stretch>
            <a:fillRect/>
          </a:stretch>
        </p:blipFill>
        <p:spPr>
          <a:xfrm>
            <a:off x="2926437" y="1772960"/>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328267"/>
            <a:ext cx="287536" cy="359331"/>
          </a:xfrm>
          <a:prstGeom prst="rect">
            <a:avLst/>
          </a:prstGeom>
        </p:spPr>
      </p:pic>
      <p:sp>
        <p:nvSpPr>
          <p:cNvPr id="5" name="Text 1"/>
          <p:cNvSpPr/>
          <p:nvPr/>
        </p:nvSpPr>
        <p:spPr>
          <a:xfrm>
            <a:off x="5308640" y="1977390"/>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Risk to upgrades</a:t>
            </a:r>
            <a:endParaRPr lang="en-US" sz="2000" dirty="0"/>
          </a:p>
        </p:txBody>
      </p:sp>
      <p:sp>
        <p:nvSpPr>
          <p:cNvPr id="6" name="Text 2"/>
          <p:cNvSpPr/>
          <p:nvPr/>
        </p:nvSpPr>
        <p:spPr>
          <a:xfrm>
            <a:off x="5308640" y="2419469"/>
            <a:ext cx="3892868" cy="327065"/>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Custom code may break during updates</a:t>
            </a:r>
            <a:endParaRPr lang="en-US" sz="1600" dirty="0"/>
          </a:p>
        </p:txBody>
      </p:sp>
      <p:sp>
        <p:nvSpPr>
          <p:cNvPr id="7" name="Shape 3"/>
          <p:cNvSpPr/>
          <p:nvPr/>
        </p:nvSpPr>
        <p:spPr>
          <a:xfrm>
            <a:off x="5155287" y="2966918"/>
            <a:ext cx="8708350" cy="11430"/>
          </a:xfrm>
          <a:prstGeom prst="roundRect">
            <a:avLst>
              <a:gd name="adj" fmla="val 751392"/>
            </a:avLst>
          </a:prstGeom>
          <a:solidFill>
            <a:srgbClr val="B8BFD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3002042"/>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411379"/>
            <a:ext cx="287536" cy="359331"/>
          </a:xfrm>
          <a:prstGeom prst="rect">
            <a:avLst/>
          </a:prstGeom>
        </p:spPr>
      </p:pic>
      <p:sp>
        <p:nvSpPr>
          <p:cNvPr id="10" name="Text 4"/>
          <p:cNvSpPr/>
          <p:nvPr/>
        </p:nvSpPr>
        <p:spPr>
          <a:xfrm>
            <a:off x="6397585" y="320647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Maintenance burden</a:t>
            </a:r>
            <a:endParaRPr lang="en-US" sz="2000" dirty="0"/>
          </a:p>
        </p:txBody>
      </p:sp>
      <p:sp>
        <p:nvSpPr>
          <p:cNvPr id="11" name="Text 5"/>
          <p:cNvSpPr/>
          <p:nvPr/>
        </p:nvSpPr>
        <p:spPr>
          <a:xfrm>
            <a:off x="6397585" y="3648551"/>
            <a:ext cx="4430197" cy="327065"/>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Each customization requires ongoing support</a:t>
            </a:r>
            <a:endParaRPr lang="en-US" sz="1600" dirty="0"/>
          </a:p>
        </p:txBody>
      </p:sp>
      <p:sp>
        <p:nvSpPr>
          <p:cNvPr id="12" name="Shape 6"/>
          <p:cNvSpPr/>
          <p:nvPr/>
        </p:nvSpPr>
        <p:spPr>
          <a:xfrm>
            <a:off x="6244233" y="4196001"/>
            <a:ext cx="7619405" cy="11430"/>
          </a:xfrm>
          <a:prstGeom prst="roundRect">
            <a:avLst>
              <a:gd name="adj" fmla="val 751392"/>
            </a:avLst>
          </a:prstGeom>
          <a:solidFill>
            <a:srgbClr val="B8BFD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231124"/>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640461"/>
            <a:ext cx="287536" cy="359331"/>
          </a:xfrm>
          <a:prstGeom prst="rect">
            <a:avLst/>
          </a:prstGeom>
        </p:spPr>
      </p:pic>
      <p:sp>
        <p:nvSpPr>
          <p:cNvPr id="15" name="Text 7"/>
          <p:cNvSpPr/>
          <p:nvPr/>
        </p:nvSpPr>
        <p:spPr>
          <a:xfrm>
            <a:off x="7486531" y="443555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404155"/>
                </a:solidFill>
                <a:latin typeface="Corben" pitchFamily="34" charset="0"/>
                <a:ea typeface="Corben" pitchFamily="34" charset="-122"/>
                <a:cs typeface="Corben" pitchFamily="34" charset="-120"/>
              </a:rPr>
              <a:t>User confusion</a:t>
            </a:r>
            <a:endParaRPr lang="en-US" sz="2000" dirty="0"/>
          </a:p>
        </p:txBody>
      </p:sp>
      <p:sp>
        <p:nvSpPr>
          <p:cNvPr id="16" name="Text 8"/>
          <p:cNvSpPr/>
          <p:nvPr/>
        </p:nvSpPr>
        <p:spPr>
          <a:xfrm>
            <a:off x="7486531" y="4877633"/>
            <a:ext cx="4031813" cy="327065"/>
          </a:xfrm>
          <a:prstGeom prst="rect">
            <a:avLst/>
          </a:prstGeom>
          <a:noFill/>
          <a:ln/>
        </p:spPr>
        <p:txBody>
          <a:bodyPr wrap="non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Non-standard interfaces hinder adoption</a:t>
            </a:r>
            <a:endParaRPr lang="en-US" sz="1600" dirty="0"/>
          </a:p>
        </p:txBody>
      </p:sp>
      <p:sp>
        <p:nvSpPr>
          <p:cNvPr id="17" name="Text 9"/>
          <p:cNvSpPr/>
          <p:nvPr/>
        </p:nvSpPr>
        <p:spPr>
          <a:xfrm>
            <a:off x="715685" y="5639157"/>
            <a:ext cx="13199031" cy="654129"/>
          </a:xfrm>
          <a:prstGeom prst="rect">
            <a:avLst/>
          </a:prstGeom>
          <a:noFill/>
          <a:ln/>
        </p:spPr>
        <p:txBody>
          <a:bodyPr wrap="squar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Many teams rush into customizing Dynamics CRM to match every internal process or preference. While customization is a strength of the platform, overdoing it creates long-term maintenance issues, upgrade complications, and user confusion.</a:t>
            </a:r>
            <a:endParaRPr lang="en-US" sz="1600" dirty="0"/>
          </a:p>
        </p:txBody>
      </p:sp>
      <p:sp>
        <p:nvSpPr>
          <p:cNvPr id="18" name="Text 10"/>
          <p:cNvSpPr/>
          <p:nvPr/>
        </p:nvSpPr>
        <p:spPr>
          <a:xfrm>
            <a:off x="715685" y="6523315"/>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404155"/>
                </a:solidFill>
                <a:latin typeface="Nobile" pitchFamily="34" charset="0"/>
                <a:ea typeface="Nobile" pitchFamily="34" charset="-122"/>
                <a:cs typeface="Nobile" pitchFamily="34" charset="-120"/>
              </a:rPr>
              <a:t>Start with out-of-the-box functionality wherever possible. Use configuration tools (like forms, workflows, and business rules) before jumping to custom development. Build a clear roadmap for enhancements post-launch, prioritizing only the most critical customizations.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06993" y="555546"/>
            <a:ext cx="9289733" cy="631269"/>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Corben" pitchFamily="34" charset="0"/>
                <a:ea typeface="Corben" pitchFamily="34" charset="-122"/>
                <a:cs typeface="Corben" pitchFamily="34" charset="-120"/>
              </a:rPr>
              <a:t>Unclear Requirements and Scope Creep</a:t>
            </a:r>
            <a:endParaRPr lang="en-US" sz="3950" dirty="0"/>
          </a:p>
        </p:txBody>
      </p:sp>
      <p:sp>
        <p:nvSpPr>
          <p:cNvPr id="3" name="Shape 1"/>
          <p:cNvSpPr/>
          <p:nvPr/>
        </p:nvSpPr>
        <p:spPr>
          <a:xfrm>
            <a:off x="706993" y="1590794"/>
            <a:ext cx="2202656" cy="1163955"/>
          </a:xfrm>
          <a:prstGeom prst="roundRect">
            <a:avLst>
              <a:gd name="adj" fmla="val 7290"/>
            </a:avLst>
          </a:prstGeom>
          <a:solidFill>
            <a:srgbClr val="D2D9F9"/>
          </a:solidFill>
          <a:ln w="7620">
            <a:solidFill>
              <a:srgbClr val="B8BF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66280" y="1995249"/>
            <a:ext cx="284083" cy="355044"/>
          </a:xfrm>
          <a:prstGeom prst="rect">
            <a:avLst/>
          </a:prstGeom>
        </p:spPr>
      </p:pic>
      <p:sp>
        <p:nvSpPr>
          <p:cNvPr id="5" name="Text 2"/>
          <p:cNvSpPr/>
          <p:nvPr/>
        </p:nvSpPr>
        <p:spPr>
          <a:xfrm>
            <a:off x="3111579" y="1792724"/>
            <a:ext cx="2891671" cy="315635"/>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Document requirements</a:t>
            </a:r>
            <a:endParaRPr lang="en-US" sz="1950" dirty="0"/>
          </a:p>
        </p:txBody>
      </p:sp>
      <p:sp>
        <p:nvSpPr>
          <p:cNvPr id="6" name="Text 3"/>
          <p:cNvSpPr/>
          <p:nvPr/>
        </p:nvSpPr>
        <p:spPr>
          <a:xfrm>
            <a:off x="3111579" y="2229564"/>
            <a:ext cx="2891671" cy="323255"/>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Detailed, clear, prioritized</a:t>
            </a:r>
            <a:endParaRPr lang="en-US" sz="1550" dirty="0"/>
          </a:p>
        </p:txBody>
      </p:sp>
      <p:sp>
        <p:nvSpPr>
          <p:cNvPr id="7" name="Shape 4"/>
          <p:cNvSpPr/>
          <p:nvPr/>
        </p:nvSpPr>
        <p:spPr>
          <a:xfrm>
            <a:off x="3010614" y="2745224"/>
            <a:ext cx="10811827" cy="11430"/>
          </a:xfrm>
          <a:prstGeom prst="roundRect">
            <a:avLst>
              <a:gd name="adj" fmla="val 742320"/>
            </a:avLst>
          </a:prstGeom>
          <a:solidFill>
            <a:srgbClr val="B8BFDF"/>
          </a:solidFill>
          <a:ln/>
        </p:spPr>
        <p:txBody>
          <a:bodyPr/>
          <a:lstStyle/>
          <a:p>
            <a:endParaRPr lang="en-US"/>
          </a:p>
        </p:txBody>
      </p:sp>
      <p:sp>
        <p:nvSpPr>
          <p:cNvPr id="8" name="Shape 5"/>
          <p:cNvSpPr/>
          <p:nvPr/>
        </p:nvSpPr>
        <p:spPr>
          <a:xfrm>
            <a:off x="706993" y="2855714"/>
            <a:ext cx="4405432" cy="1163955"/>
          </a:xfrm>
          <a:prstGeom prst="roundRect">
            <a:avLst>
              <a:gd name="adj" fmla="val 7290"/>
            </a:avLst>
          </a:prstGeom>
          <a:solidFill>
            <a:srgbClr val="D2D9F9"/>
          </a:solidFill>
          <a:ln w="7620">
            <a:solidFill>
              <a:srgbClr val="B8BFD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67608" y="3260169"/>
            <a:ext cx="284083" cy="355044"/>
          </a:xfrm>
          <a:prstGeom prst="rect">
            <a:avLst/>
          </a:prstGeom>
        </p:spPr>
      </p:pic>
      <p:sp>
        <p:nvSpPr>
          <p:cNvPr id="10" name="Text 6"/>
          <p:cNvSpPr/>
          <p:nvPr/>
        </p:nvSpPr>
        <p:spPr>
          <a:xfrm>
            <a:off x="5314355" y="3057644"/>
            <a:ext cx="2905839" cy="315635"/>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Establish change control</a:t>
            </a:r>
            <a:endParaRPr lang="en-US" sz="1950" dirty="0"/>
          </a:p>
        </p:txBody>
      </p:sp>
      <p:sp>
        <p:nvSpPr>
          <p:cNvPr id="11" name="Text 7"/>
          <p:cNvSpPr/>
          <p:nvPr/>
        </p:nvSpPr>
        <p:spPr>
          <a:xfrm>
            <a:off x="5314355" y="3494484"/>
            <a:ext cx="3123486" cy="323255"/>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Formal process for new requests</a:t>
            </a:r>
            <a:endParaRPr lang="en-US" sz="1550" dirty="0"/>
          </a:p>
        </p:txBody>
      </p:sp>
      <p:sp>
        <p:nvSpPr>
          <p:cNvPr id="12" name="Shape 8"/>
          <p:cNvSpPr/>
          <p:nvPr/>
        </p:nvSpPr>
        <p:spPr>
          <a:xfrm>
            <a:off x="5213390" y="4010144"/>
            <a:ext cx="8609052" cy="11430"/>
          </a:xfrm>
          <a:prstGeom prst="roundRect">
            <a:avLst>
              <a:gd name="adj" fmla="val 742320"/>
            </a:avLst>
          </a:prstGeom>
          <a:solidFill>
            <a:srgbClr val="B8BFDF"/>
          </a:solidFill>
          <a:ln/>
        </p:spPr>
        <p:txBody>
          <a:bodyPr/>
          <a:lstStyle/>
          <a:p>
            <a:endParaRPr lang="en-US"/>
          </a:p>
        </p:txBody>
      </p:sp>
      <p:sp>
        <p:nvSpPr>
          <p:cNvPr id="13" name="Shape 9"/>
          <p:cNvSpPr/>
          <p:nvPr/>
        </p:nvSpPr>
        <p:spPr>
          <a:xfrm>
            <a:off x="706993" y="4120634"/>
            <a:ext cx="6608207" cy="1163955"/>
          </a:xfrm>
          <a:prstGeom prst="roundRect">
            <a:avLst>
              <a:gd name="adj" fmla="val 7290"/>
            </a:avLst>
          </a:prstGeom>
          <a:solidFill>
            <a:srgbClr val="D2D9F9"/>
          </a:solidFill>
          <a:ln w="7620">
            <a:solidFill>
              <a:srgbClr val="B8BF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69055" y="4525089"/>
            <a:ext cx="284083" cy="355044"/>
          </a:xfrm>
          <a:prstGeom prst="rect">
            <a:avLst/>
          </a:prstGeom>
        </p:spPr>
      </p:pic>
      <p:sp>
        <p:nvSpPr>
          <p:cNvPr id="15" name="Text 10"/>
          <p:cNvSpPr/>
          <p:nvPr/>
        </p:nvSpPr>
        <p:spPr>
          <a:xfrm>
            <a:off x="7517130" y="4322564"/>
            <a:ext cx="2792135" cy="315635"/>
          </a:xfrm>
          <a:prstGeom prst="rect">
            <a:avLst/>
          </a:prstGeom>
          <a:noFill/>
          <a:ln/>
        </p:spPr>
        <p:txBody>
          <a:bodyPr wrap="none" lIns="0" tIns="0" rIns="0" bIns="0" rtlCol="0" anchor="t"/>
          <a:lstStyle/>
          <a:p>
            <a:pPr marL="0" indent="0" algn="l">
              <a:lnSpc>
                <a:spcPts val="2450"/>
              </a:lnSpc>
              <a:buNone/>
            </a:pPr>
            <a:r>
              <a:rPr lang="en-US" sz="1950" dirty="0">
                <a:solidFill>
                  <a:srgbClr val="404155"/>
                </a:solidFill>
                <a:latin typeface="Corben" pitchFamily="34" charset="0"/>
                <a:ea typeface="Corben" pitchFamily="34" charset="-122"/>
                <a:cs typeface="Corben" pitchFamily="34" charset="-120"/>
              </a:rPr>
              <a:t>Phase implementations</a:t>
            </a:r>
            <a:endParaRPr lang="en-US" sz="1950" dirty="0"/>
          </a:p>
        </p:txBody>
      </p:sp>
      <p:sp>
        <p:nvSpPr>
          <p:cNvPr id="16" name="Text 11"/>
          <p:cNvSpPr/>
          <p:nvPr/>
        </p:nvSpPr>
        <p:spPr>
          <a:xfrm>
            <a:off x="7517130" y="4759404"/>
            <a:ext cx="3390900" cy="323255"/>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Manage expectations with releases</a:t>
            </a:r>
            <a:endParaRPr lang="en-US" sz="1550" dirty="0"/>
          </a:p>
        </p:txBody>
      </p:sp>
      <p:sp>
        <p:nvSpPr>
          <p:cNvPr id="17" name="Text 12"/>
          <p:cNvSpPr/>
          <p:nvPr/>
        </p:nvSpPr>
        <p:spPr>
          <a:xfrm>
            <a:off x="706993" y="5511760"/>
            <a:ext cx="13216414" cy="969764"/>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Vague or constantly shifting requirements are among the biggest reasons projects go off the rails. When scope keeps changing, the timeline stretches, budgets are exhausted, and team morale plummets. The result is often a delayed or compromised implementation that satisfies no one.</a:t>
            </a:r>
            <a:endParaRPr lang="en-US" sz="1550" dirty="0"/>
          </a:p>
        </p:txBody>
      </p:sp>
      <p:sp>
        <p:nvSpPr>
          <p:cNvPr id="18" name="Text 13"/>
          <p:cNvSpPr/>
          <p:nvPr/>
        </p:nvSpPr>
        <p:spPr>
          <a:xfrm>
            <a:off x="706993" y="6708696"/>
            <a:ext cx="13216414" cy="969764"/>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Use detailed discovery sessions to capture user stories and pain points early. Document and prioritize requirements with clear acceptance criteria. Establish a formal change control process so that new requests are evaluated for impact before being added to the scope.</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7943" y="540544"/>
            <a:ext cx="5444728" cy="614363"/>
          </a:xfrm>
          <a:prstGeom prst="rect">
            <a:avLst/>
          </a:prstGeom>
          <a:noFill/>
          <a:ln/>
        </p:spPr>
        <p:txBody>
          <a:bodyPr wrap="none" lIns="0" tIns="0" rIns="0" bIns="0" rtlCol="0" anchor="t"/>
          <a:lstStyle/>
          <a:p>
            <a:pPr marL="0" indent="0" algn="l">
              <a:lnSpc>
                <a:spcPts val="4800"/>
              </a:lnSpc>
              <a:buNone/>
            </a:pPr>
            <a:r>
              <a:rPr lang="en-US" sz="3850" dirty="0">
                <a:solidFill>
                  <a:srgbClr val="1B1B27"/>
                </a:solidFill>
                <a:latin typeface="Corben" pitchFamily="34" charset="0"/>
                <a:ea typeface="Corben" pitchFamily="34" charset="-122"/>
                <a:cs typeface="Corben" pitchFamily="34" charset="-120"/>
              </a:rPr>
              <a:t>The Adoption Challenge</a:t>
            </a:r>
            <a:endParaRPr lang="en-US" sz="3850" dirty="0"/>
          </a:p>
        </p:txBody>
      </p:sp>
      <p:sp>
        <p:nvSpPr>
          <p:cNvPr id="3" name="Text 1"/>
          <p:cNvSpPr/>
          <p:nvPr/>
        </p:nvSpPr>
        <p:spPr>
          <a:xfrm>
            <a:off x="2243614" y="2107049"/>
            <a:ext cx="2457212" cy="307181"/>
          </a:xfrm>
          <a:prstGeom prst="rect">
            <a:avLst/>
          </a:prstGeom>
          <a:noFill/>
          <a:ln/>
        </p:spPr>
        <p:txBody>
          <a:bodyPr wrap="none" lIns="0" tIns="0" rIns="0" bIns="0" rtlCol="0" anchor="t"/>
          <a:lstStyle/>
          <a:p>
            <a:pPr marL="0" indent="0" algn="r">
              <a:lnSpc>
                <a:spcPts val="2400"/>
              </a:lnSpc>
              <a:buNone/>
            </a:pPr>
            <a:r>
              <a:rPr lang="en-US" sz="1900" dirty="0">
                <a:solidFill>
                  <a:srgbClr val="404155"/>
                </a:solidFill>
                <a:latin typeface="Corben" pitchFamily="34" charset="0"/>
                <a:ea typeface="Corben" pitchFamily="34" charset="-122"/>
                <a:cs typeface="Corben" pitchFamily="34" charset="-120"/>
              </a:rPr>
              <a:t>Stakeholder Buy-in</a:t>
            </a:r>
            <a:endParaRPr lang="en-US" sz="1900" dirty="0"/>
          </a:p>
        </p:txBody>
      </p:sp>
      <p:sp>
        <p:nvSpPr>
          <p:cNvPr id="4" name="Text 2"/>
          <p:cNvSpPr/>
          <p:nvPr/>
        </p:nvSpPr>
        <p:spPr>
          <a:xfrm>
            <a:off x="687943" y="2532102"/>
            <a:ext cx="4012883" cy="628888"/>
          </a:xfrm>
          <a:prstGeom prst="rect">
            <a:avLst/>
          </a:prstGeom>
          <a:noFill/>
          <a:ln/>
        </p:spPr>
        <p:txBody>
          <a:bodyPr wrap="square" lIns="0" tIns="0" rIns="0" bIns="0" rtlCol="0" anchor="t"/>
          <a:lstStyle/>
          <a:p>
            <a:pPr marL="0" indent="0" algn="r">
              <a:lnSpc>
                <a:spcPts val="2450"/>
              </a:lnSpc>
              <a:buNone/>
            </a:pPr>
            <a:r>
              <a:rPr lang="en-US" sz="1500" dirty="0">
                <a:solidFill>
                  <a:srgbClr val="404155"/>
                </a:solidFill>
                <a:latin typeface="Nobile" pitchFamily="34" charset="0"/>
                <a:ea typeface="Nobile" pitchFamily="34" charset="-122"/>
                <a:cs typeface="Nobile" pitchFamily="34" charset="-120"/>
              </a:rPr>
              <a:t>Ensure leadership support and department engagement</a:t>
            </a:r>
            <a:endParaRPr lang="en-US" sz="1500" dirty="0"/>
          </a:p>
        </p:txBody>
      </p:sp>
      <p:pic>
        <p:nvPicPr>
          <p:cNvPr id="5" name="Image 0" descr="preencoded.png"/>
          <p:cNvPicPr>
            <a:picLocks noChangeAspect="1"/>
          </p:cNvPicPr>
          <p:nvPr/>
        </p:nvPicPr>
        <p:blipFill>
          <a:blip r:embed="rId3"/>
          <a:stretch>
            <a:fillRect/>
          </a:stretch>
        </p:blipFill>
        <p:spPr>
          <a:xfrm>
            <a:off x="4995624" y="1548051"/>
            <a:ext cx="4639032" cy="4639032"/>
          </a:xfrm>
          <a:prstGeom prst="rect">
            <a:avLst/>
          </a:prstGeom>
        </p:spPr>
      </p:pic>
      <p:pic>
        <p:nvPicPr>
          <p:cNvPr id="6" name="Image 1" descr="preencoded.png"/>
          <p:cNvPicPr>
            <a:picLocks noChangeAspect="1"/>
          </p:cNvPicPr>
          <p:nvPr/>
        </p:nvPicPr>
        <p:blipFill>
          <a:blip r:embed="rId4"/>
          <a:stretch>
            <a:fillRect/>
          </a:stretch>
        </p:blipFill>
        <p:spPr>
          <a:xfrm>
            <a:off x="6234410" y="2355235"/>
            <a:ext cx="294084" cy="367665"/>
          </a:xfrm>
          <a:prstGeom prst="rect">
            <a:avLst/>
          </a:prstGeom>
        </p:spPr>
      </p:pic>
      <p:sp>
        <p:nvSpPr>
          <p:cNvPr id="7" name="Text 3"/>
          <p:cNvSpPr/>
          <p:nvPr/>
        </p:nvSpPr>
        <p:spPr>
          <a:xfrm>
            <a:off x="9929455" y="2264331"/>
            <a:ext cx="2457212" cy="307181"/>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Role-based Training</a:t>
            </a:r>
            <a:endParaRPr lang="en-US" sz="1900" dirty="0"/>
          </a:p>
        </p:txBody>
      </p:sp>
      <p:sp>
        <p:nvSpPr>
          <p:cNvPr id="8" name="Text 4"/>
          <p:cNvSpPr/>
          <p:nvPr/>
        </p:nvSpPr>
        <p:spPr>
          <a:xfrm>
            <a:off x="9929455" y="2689384"/>
            <a:ext cx="4013002" cy="314444"/>
          </a:xfrm>
          <a:prstGeom prst="rect">
            <a:avLst/>
          </a:prstGeom>
          <a:noFill/>
          <a:ln/>
        </p:spPr>
        <p:txBody>
          <a:bodyPr wrap="non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Customize learning to specific user needs</a:t>
            </a:r>
            <a:endParaRPr lang="en-US" sz="1500" dirty="0"/>
          </a:p>
        </p:txBody>
      </p:sp>
      <p:pic>
        <p:nvPicPr>
          <p:cNvPr id="9" name="Image 2" descr="preencoded.png"/>
          <p:cNvPicPr>
            <a:picLocks noChangeAspect="1"/>
          </p:cNvPicPr>
          <p:nvPr/>
        </p:nvPicPr>
        <p:blipFill>
          <a:blip r:embed="rId5"/>
          <a:stretch>
            <a:fillRect/>
          </a:stretch>
        </p:blipFill>
        <p:spPr>
          <a:xfrm>
            <a:off x="4995624" y="1548051"/>
            <a:ext cx="4639032" cy="4639032"/>
          </a:xfrm>
          <a:prstGeom prst="rect">
            <a:avLst/>
          </a:prstGeom>
        </p:spPr>
      </p:pic>
      <p:pic>
        <p:nvPicPr>
          <p:cNvPr id="10" name="Image 3" descr="preencoded.png"/>
          <p:cNvPicPr>
            <a:picLocks noChangeAspect="1"/>
          </p:cNvPicPr>
          <p:nvPr/>
        </p:nvPicPr>
        <p:blipFill>
          <a:blip r:embed="rId6"/>
          <a:stretch>
            <a:fillRect/>
          </a:stretch>
        </p:blipFill>
        <p:spPr>
          <a:xfrm>
            <a:off x="8496360" y="2750046"/>
            <a:ext cx="294084" cy="367665"/>
          </a:xfrm>
          <a:prstGeom prst="rect">
            <a:avLst/>
          </a:prstGeom>
        </p:spPr>
      </p:pic>
      <p:sp>
        <p:nvSpPr>
          <p:cNvPr id="11" name="Text 5"/>
          <p:cNvSpPr/>
          <p:nvPr/>
        </p:nvSpPr>
        <p:spPr>
          <a:xfrm>
            <a:off x="9929455" y="4574024"/>
            <a:ext cx="2457212" cy="307181"/>
          </a:xfrm>
          <a:prstGeom prst="rect">
            <a:avLst/>
          </a:prstGeom>
          <a:noFill/>
          <a:ln/>
        </p:spPr>
        <p:txBody>
          <a:bodyPr wrap="none" lIns="0" tIns="0" rIns="0" bIns="0" rtlCol="0" anchor="t"/>
          <a:lstStyle/>
          <a:p>
            <a:pPr marL="0" indent="0" algn="l">
              <a:lnSpc>
                <a:spcPts val="2400"/>
              </a:lnSpc>
              <a:buNone/>
            </a:pPr>
            <a:r>
              <a:rPr lang="en-US" sz="1900" dirty="0">
                <a:solidFill>
                  <a:srgbClr val="404155"/>
                </a:solidFill>
                <a:latin typeface="Corben" pitchFamily="34" charset="0"/>
                <a:ea typeface="Corben" pitchFamily="34" charset="-122"/>
                <a:cs typeface="Corben" pitchFamily="34" charset="-120"/>
              </a:rPr>
              <a:t>Internal Champions</a:t>
            </a:r>
            <a:endParaRPr lang="en-US" sz="1900" dirty="0"/>
          </a:p>
        </p:txBody>
      </p:sp>
      <p:sp>
        <p:nvSpPr>
          <p:cNvPr id="12" name="Text 6"/>
          <p:cNvSpPr/>
          <p:nvPr/>
        </p:nvSpPr>
        <p:spPr>
          <a:xfrm>
            <a:off x="9929455" y="4999077"/>
            <a:ext cx="4013002" cy="62888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Recruit enthusiastic users to promote adoption</a:t>
            </a:r>
            <a:endParaRPr lang="en-US" sz="1500" dirty="0"/>
          </a:p>
        </p:txBody>
      </p:sp>
      <p:pic>
        <p:nvPicPr>
          <p:cNvPr id="13" name="Image 4" descr="preencoded.png"/>
          <p:cNvPicPr>
            <a:picLocks noChangeAspect="1"/>
          </p:cNvPicPr>
          <p:nvPr/>
        </p:nvPicPr>
        <p:blipFill>
          <a:blip r:embed="rId7"/>
          <a:stretch>
            <a:fillRect/>
          </a:stretch>
        </p:blipFill>
        <p:spPr>
          <a:xfrm>
            <a:off x="4995624" y="1548051"/>
            <a:ext cx="4639032" cy="4639032"/>
          </a:xfrm>
          <a:prstGeom prst="rect">
            <a:avLst/>
          </a:prstGeom>
        </p:spPr>
      </p:pic>
      <p:pic>
        <p:nvPicPr>
          <p:cNvPr id="14" name="Image 5" descr="preencoded.png"/>
          <p:cNvPicPr>
            <a:picLocks noChangeAspect="1"/>
          </p:cNvPicPr>
          <p:nvPr/>
        </p:nvPicPr>
        <p:blipFill>
          <a:blip r:embed="rId8"/>
          <a:stretch>
            <a:fillRect/>
          </a:stretch>
        </p:blipFill>
        <p:spPr>
          <a:xfrm>
            <a:off x="8101548" y="5011995"/>
            <a:ext cx="294084" cy="367665"/>
          </a:xfrm>
          <a:prstGeom prst="rect">
            <a:avLst/>
          </a:prstGeom>
        </p:spPr>
      </p:pic>
      <p:sp>
        <p:nvSpPr>
          <p:cNvPr id="15" name="Text 7"/>
          <p:cNvSpPr/>
          <p:nvPr/>
        </p:nvSpPr>
        <p:spPr>
          <a:xfrm>
            <a:off x="2243614" y="4731187"/>
            <a:ext cx="2457212" cy="307181"/>
          </a:xfrm>
          <a:prstGeom prst="rect">
            <a:avLst/>
          </a:prstGeom>
          <a:noFill/>
          <a:ln/>
        </p:spPr>
        <p:txBody>
          <a:bodyPr wrap="none" lIns="0" tIns="0" rIns="0" bIns="0" rtlCol="0" anchor="t"/>
          <a:lstStyle/>
          <a:p>
            <a:pPr marL="0" indent="0" algn="r">
              <a:lnSpc>
                <a:spcPts val="2400"/>
              </a:lnSpc>
              <a:buNone/>
            </a:pPr>
            <a:r>
              <a:rPr lang="en-US" sz="1900" dirty="0">
                <a:solidFill>
                  <a:srgbClr val="404155"/>
                </a:solidFill>
                <a:latin typeface="Corben" pitchFamily="34" charset="0"/>
                <a:ea typeface="Corben" pitchFamily="34" charset="-122"/>
                <a:cs typeface="Corben" pitchFamily="34" charset="-120"/>
              </a:rPr>
              <a:t>Ongoing Support</a:t>
            </a:r>
            <a:endParaRPr lang="en-US" sz="1900" dirty="0"/>
          </a:p>
        </p:txBody>
      </p:sp>
      <p:sp>
        <p:nvSpPr>
          <p:cNvPr id="16" name="Text 8"/>
          <p:cNvSpPr/>
          <p:nvPr/>
        </p:nvSpPr>
        <p:spPr>
          <a:xfrm>
            <a:off x="687943" y="5156240"/>
            <a:ext cx="4012883" cy="314444"/>
          </a:xfrm>
          <a:prstGeom prst="rect">
            <a:avLst/>
          </a:prstGeom>
          <a:noFill/>
          <a:ln/>
        </p:spPr>
        <p:txBody>
          <a:bodyPr wrap="none" lIns="0" tIns="0" rIns="0" bIns="0" rtlCol="0" anchor="t"/>
          <a:lstStyle/>
          <a:p>
            <a:pPr marL="0" indent="0" algn="r">
              <a:lnSpc>
                <a:spcPts val="2450"/>
              </a:lnSpc>
              <a:buNone/>
            </a:pPr>
            <a:r>
              <a:rPr lang="en-US" sz="1500" dirty="0">
                <a:solidFill>
                  <a:srgbClr val="404155"/>
                </a:solidFill>
                <a:latin typeface="Nobile" pitchFamily="34" charset="0"/>
                <a:ea typeface="Nobile" pitchFamily="34" charset="-122"/>
                <a:cs typeface="Nobile" pitchFamily="34" charset="-120"/>
              </a:rPr>
              <a:t>Provide help resources after go-live</a:t>
            </a:r>
            <a:endParaRPr lang="en-US" sz="1500" dirty="0"/>
          </a:p>
        </p:txBody>
      </p:sp>
      <p:pic>
        <p:nvPicPr>
          <p:cNvPr id="17" name="Image 6" descr="preencoded.png"/>
          <p:cNvPicPr>
            <a:picLocks noChangeAspect="1"/>
          </p:cNvPicPr>
          <p:nvPr/>
        </p:nvPicPr>
        <p:blipFill>
          <a:blip r:embed="rId9"/>
          <a:stretch>
            <a:fillRect/>
          </a:stretch>
        </p:blipFill>
        <p:spPr>
          <a:xfrm>
            <a:off x="4995624" y="1548051"/>
            <a:ext cx="4639032" cy="4639032"/>
          </a:xfrm>
          <a:prstGeom prst="rect">
            <a:avLst/>
          </a:prstGeom>
        </p:spPr>
      </p:pic>
      <p:pic>
        <p:nvPicPr>
          <p:cNvPr id="18" name="Image 7" descr="preencoded.png"/>
          <p:cNvPicPr>
            <a:picLocks noChangeAspect="1"/>
          </p:cNvPicPr>
          <p:nvPr/>
        </p:nvPicPr>
        <p:blipFill>
          <a:blip r:embed="rId10"/>
          <a:stretch>
            <a:fillRect/>
          </a:stretch>
        </p:blipFill>
        <p:spPr>
          <a:xfrm>
            <a:off x="5839599" y="4617184"/>
            <a:ext cx="294084" cy="367665"/>
          </a:xfrm>
          <a:prstGeom prst="rect">
            <a:avLst/>
          </a:prstGeom>
        </p:spPr>
      </p:pic>
      <p:sp>
        <p:nvSpPr>
          <p:cNvPr id="19" name="Text 9"/>
          <p:cNvSpPr/>
          <p:nvPr/>
        </p:nvSpPr>
        <p:spPr>
          <a:xfrm>
            <a:off x="687943" y="6408182"/>
            <a:ext cx="13254514" cy="62888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You can launch a technically perfect CRM, but if users stick to spreadsheets or old tools, your project has failed. User adoption is the true measure of implementation success, yet it's often treated as an afterthought rather than a core project objective.</a:t>
            </a:r>
            <a:endParaRPr lang="en-US" sz="1500" dirty="0"/>
          </a:p>
        </p:txBody>
      </p:sp>
      <p:sp>
        <p:nvSpPr>
          <p:cNvPr id="20" name="Text 10"/>
          <p:cNvSpPr/>
          <p:nvPr/>
        </p:nvSpPr>
        <p:spPr>
          <a:xfrm>
            <a:off x="687943" y="7258169"/>
            <a:ext cx="13254514" cy="628888"/>
          </a:xfrm>
          <a:prstGeom prst="rect">
            <a:avLst/>
          </a:prstGeom>
          <a:noFill/>
          <a:ln/>
        </p:spPr>
        <p:txBody>
          <a:bodyPr wrap="square" lIns="0" tIns="0" rIns="0" bIns="0" rtlCol="0" anchor="t"/>
          <a:lstStyle/>
          <a:p>
            <a:pPr marL="0" indent="0" algn="l">
              <a:lnSpc>
                <a:spcPts val="2450"/>
              </a:lnSpc>
              <a:buNone/>
            </a:pPr>
            <a:r>
              <a:rPr lang="en-US" sz="1500" dirty="0">
                <a:solidFill>
                  <a:srgbClr val="404155"/>
                </a:solidFill>
                <a:latin typeface="Nobile" pitchFamily="34" charset="0"/>
                <a:ea typeface="Nobile" pitchFamily="34" charset="-122"/>
                <a:cs typeface="Nobile" pitchFamily="34" charset="-120"/>
              </a:rPr>
              <a:t>Create a change management and training plan from day one. Involve end users in testing and feedback loops to build ownership. Offer role-based training materials, clear documentation, and ongoing support channels to ease the transition.</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3978" y="636746"/>
            <a:ext cx="5647492" cy="560308"/>
          </a:xfrm>
          <a:prstGeom prst="rect">
            <a:avLst/>
          </a:prstGeom>
          <a:noFill/>
          <a:ln/>
        </p:spPr>
        <p:txBody>
          <a:bodyPr wrap="none" lIns="0" tIns="0" rIns="0" bIns="0" rtlCol="0" anchor="t"/>
          <a:lstStyle/>
          <a:p>
            <a:pPr marL="0" indent="0" algn="l">
              <a:lnSpc>
                <a:spcPts val="4400"/>
              </a:lnSpc>
              <a:buNone/>
            </a:pPr>
            <a:r>
              <a:rPr lang="en-US" sz="3500" dirty="0">
                <a:solidFill>
                  <a:srgbClr val="1B1B27"/>
                </a:solidFill>
                <a:latin typeface="Corben" pitchFamily="34" charset="0"/>
                <a:ea typeface="Corben" pitchFamily="34" charset="-122"/>
                <a:cs typeface="Corben" pitchFamily="34" charset="-120"/>
              </a:rPr>
              <a:t>Data Migration Challenges</a:t>
            </a:r>
            <a:endParaRPr lang="en-US" sz="3500" dirty="0"/>
          </a:p>
        </p:txBody>
      </p:sp>
      <p:pic>
        <p:nvPicPr>
          <p:cNvPr id="4" name="Image 1" descr="preencoded.png"/>
          <p:cNvPicPr>
            <a:picLocks noChangeAspect="1"/>
          </p:cNvPicPr>
          <p:nvPr/>
        </p:nvPicPr>
        <p:blipFill>
          <a:blip r:embed="rId4"/>
          <a:stretch>
            <a:fillRect/>
          </a:stretch>
        </p:blipFill>
        <p:spPr>
          <a:xfrm>
            <a:off x="6113978" y="1466017"/>
            <a:ext cx="448270" cy="448270"/>
          </a:xfrm>
          <a:prstGeom prst="rect">
            <a:avLst/>
          </a:prstGeom>
        </p:spPr>
      </p:pic>
      <p:sp>
        <p:nvSpPr>
          <p:cNvPr id="5" name="Text 1"/>
          <p:cNvSpPr/>
          <p:nvPr/>
        </p:nvSpPr>
        <p:spPr>
          <a:xfrm>
            <a:off x="6113978" y="2093595"/>
            <a:ext cx="2241471" cy="280154"/>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Cleanse</a:t>
            </a:r>
            <a:endParaRPr lang="en-US" sz="1750" dirty="0"/>
          </a:p>
        </p:txBody>
      </p:sp>
      <p:sp>
        <p:nvSpPr>
          <p:cNvPr id="6" name="Text 2"/>
          <p:cNvSpPr/>
          <p:nvPr/>
        </p:nvSpPr>
        <p:spPr>
          <a:xfrm>
            <a:off x="6113978" y="2481262"/>
            <a:ext cx="3809881" cy="573643"/>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Remove duplicates and fix errors in source data</a:t>
            </a:r>
            <a:endParaRPr lang="en-US" sz="1400" dirty="0"/>
          </a:p>
        </p:txBody>
      </p:sp>
      <p:pic>
        <p:nvPicPr>
          <p:cNvPr id="7" name="Image 2" descr="preencoded.png"/>
          <p:cNvPicPr>
            <a:picLocks noChangeAspect="1"/>
          </p:cNvPicPr>
          <p:nvPr/>
        </p:nvPicPr>
        <p:blipFill>
          <a:blip r:embed="rId5"/>
          <a:stretch>
            <a:fillRect/>
          </a:stretch>
        </p:blipFill>
        <p:spPr>
          <a:xfrm>
            <a:off x="10192822" y="1466017"/>
            <a:ext cx="448270" cy="448270"/>
          </a:xfrm>
          <a:prstGeom prst="rect">
            <a:avLst/>
          </a:prstGeom>
        </p:spPr>
      </p:pic>
      <p:sp>
        <p:nvSpPr>
          <p:cNvPr id="8" name="Text 3"/>
          <p:cNvSpPr/>
          <p:nvPr/>
        </p:nvSpPr>
        <p:spPr>
          <a:xfrm>
            <a:off x="10192822" y="2093595"/>
            <a:ext cx="2241471" cy="280154"/>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Map</a:t>
            </a:r>
            <a:endParaRPr lang="en-US" sz="1750" dirty="0"/>
          </a:p>
        </p:txBody>
      </p:sp>
      <p:sp>
        <p:nvSpPr>
          <p:cNvPr id="9" name="Text 4"/>
          <p:cNvSpPr/>
          <p:nvPr/>
        </p:nvSpPr>
        <p:spPr>
          <a:xfrm>
            <a:off x="10192822" y="2481262"/>
            <a:ext cx="3810000" cy="573643"/>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Define field-to-field relationships between systems</a:t>
            </a:r>
            <a:endParaRPr lang="en-US" sz="1400" dirty="0"/>
          </a:p>
        </p:txBody>
      </p:sp>
      <p:pic>
        <p:nvPicPr>
          <p:cNvPr id="10" name="Image 3" descr="preencoded.png"/>
          <p:cNvPicPr>
            <a:picLocks noChangeAspect="1"/>
          </p:cNvPicPr>
          <p:nvPr/>
        </p:nvPicPr>
        <p:blipFill>
          <a:blip r:embed="rId6"/>
          <a:stretch>
            <a:fillRect/>
          </a:stretch>
        </p:blipFill>
        <p:spPr>
          <a:xfrm>
            <a:off x="6113978" y="3592830"/>
            <a:ext cx="448270" cy="448270"/>
          </a:xfrm>
          <a:prstGeom prst="rect">
            <a:avLst/>
          </a:prstGeom>
        </p:spPr>
      </p:pic>
      <p:sp>
        <p:nvSpPr>
          <p:cNvPr id="11" name="Text 5"/>
          <p:cNvSpPr/>
          <p:nvPr/>
        </p:nvSpPr>
        <p:spPr>
          <a:xfrm>
            <a:off x="6113978" y="4220408"/>
            <a:ext cx="2241471" cy="280154"/>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Test</a:t>
            </a:r>
            <a:endParaRPr lang="en-US" sz="1750" dirty="0"/>
          </a:p>
        </p:txBody>
      </p:sp>
      <p:sp>
        <p:nvSpPr>
          <p:cNvPr id="12" name="Text 6"/>
          <p:cNvSpPr/>
          <p:nvPr/>
        </p:nvSpPr>
        <p:spPr>
          <a:xfrm>
            <a:off x="6113978" y="4608076"/>
            <a:ext cx="3809881" cy="573643"/>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Validate in staging environment before production</a:t>
            </a:r>
            <a:endParaRPr lang="en-US" sz="1400" dirty="0"/>
          </a:p>
        </p:txBody>
      </p:sp>
      <p:pic>
        <p:nvPicPr>
          <p:cNvPr id="13" name="Image 4" descr="preencoded.png"/>
          <p:cNvPicPr>
            <a:picLocks noChangeAspect="1"/>
          </p:cNvPicPr>
          <p:nvPr/>
        </p:nvPicPr>
        <p:blipFill>
          <a:blip r:embed="rId7"/>
          <a:stretch>
            <a:fillRect/>
          </a:stretch>
        </p:blipFill>
        <p:spPr>
          <a:xfrm>
            <a:off x="10192822" y="3592830"/>
            <a:ext cx="448270" cy="448270"/>
          </a:xfrm>
          <a:prstGeom prst="rect">
            <a:avLst/>
          </a:prstGeom>
        </p:spPr>
      </p:pic>
      <p:sp>
        <p:nvSpPr>
          <p:cNvPr id="14" name="Text 7"/>
          <p:cNvSpPr/>
          <p:nvPr/>
        </p:nvSpPr>
        <p:spPr>
          <a:xfrm>
            <a:off x="10192822" y="4220408"/>
            <a:ext cx="2241471" cy="280154"/>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Corben" pitchFamily="34" charset="0"/>
                <a:ea typeface="Corben" pitchFamily="34" charset="-122"/>
                <a:cs typeface="Corben" pitchFamily="34" charset="-120"/>
              </a:rPr>
              <a:t>Verify</a:t>
            </a:r>
            <a:endParaRPr lang="en-US" sz="1750" dirty="0"/>
          </a:p>
        </p:txBody>
      </p:sp>
      <p:sp>
        <p:nvSpPr>
          <p:cNvPr id="15" name="Text 8"/>
          <p:cNvSpPr/>
          <p:nvPr/>
        </p:nvSpPr>
        <p:spPr>
          <a:xfrm>
            <a:off x="10192822" y="4608076"/>
            <a:ext cx="3810000" cy="286822"/>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Confirm data integrity post-migration</a:t>
            </a:r>
            <a:endParaRPr lang="en-US" sz="1400" dirty="0"/>
          </a:p>
        </p:txBody>
      </p:sp>
      <p:sp>
        <p:nvSpPr>
          <p:cNvPr id="16" name="Text 9"/>
          <p:cNvSpPr/>
          <p:nvPr/>
        </p:nvSpPr>
        <p:spPr>
          <a:xfrm>
            <a:off x="6113978" y="5383411"/>
            <a:ext cx="7888843" cy="860465"/>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Dirty data, incomplete field mapping, and inadequate validation can undermine your CRM from day one. Data migration is consistently underestimated in terms of time, effort, and business impact, becoming a major source of project delays and user disappointment.</a:t>
            </a:r>
            <a:endParaRPr lang="en-US" sz="1400" dirty="0"/>
          </a:p>
        </p:txBody>
      </p:sp>
      <p:sp>
        <p:nvSpPr>
          <p:cNvPr id="17" name="Text 10"/>
          <p:cNvSpPr/>
          <p:nvPr/>
        </p:nvSpPr>
        <p:spPr>
          <a:xfrm>
            <a:off x="6113978" y="6445567"/>
            <a:ext cx="7888843" cy="1147286"/>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Treat data migration as a dedicated workstream with its own timeline and resources. Cleanse and deduplicate legacy data well before migration attempts. Use staging environments for thorough validation and test multiple import/export scenarios. Assign data stewards to own the quality throughout the process.</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0690" y="597694"/>
            <a:ext cx="6526054" cy="679252"/>
          </a:xfrm>
          <a:prstGeom prst="rect">
            <a:avLst/>
          </a:prstGeom>
          <a:noFill/>
          <a:ln/>
        </p:spPr>
        <p:txBody>
          <a:bodyPr wrap="none" lIns="0" tIns="0" rIns="0" bIns="0" rtlCol="0" anchor="t"/>
          <a:lstStyle/>
          <a:p>
            <a:pPr marL="0" indent="0" algn="l">
              <a:lnSpc>
                <a:spcPts val="5300"/>
              </a:lnSpc>
              <a:buNone/>
            </a:pPr>
            <a:r>
              <a:rPr lang="en-US" sz="4250" dirty="0">
                <a:solidFill>
                  <a:srgbClr val="1B1B27"/>
                </a:solidFill>
                <a:latin typeface="Corben" pitchFamily="34" charset="0"/>
                <a:ea typeface="Corben" pitchFamily="34" charset="-122"/>
                <a:cs typeface="Corben" pitchFamily="34" charset="-120"/>
              </a:rPr>
              <a:t>Integration Dependencies</a:t>
            </a:r>
            <a:endParaRPr lang="en-US" sz="4250" dirty="0"/>
          </a:p>
        </p:txBody>
      </p:sp>
      <p:sp>
        <p:nvSpPr>
          <p:cNvPr id="3" name="Shape 1"/>
          <p:cNvSpPr/>
          <p:nvPr/>
        </p:nvSpPr>
        <p:spPr>
          <a:xfrm>
            <a:off x="760690" y="1711642"/>
            <a:ext cx="4224814" cy="3346013"/>
          </a:xfrm>
          <a:prstGeom prst="roundRect">
            <a:avLst>
              <a:gd name="adj" fmla="val 2728"/>
            </a:avLst>
          </a:prstGeom>
          <a:solidFill>
            <a:srgbClr val="D2D9F9"/>
          </a:solidFill>
          <a:ln w="7620">
            <a:solidFill>
              <a:srgbClr val="B8BFDF"/>
            </a:solidFill>
            <a:prstDash val="solid"/>
          </a:ln>
        </p:spPr>
        <p:txBody>
          <a:bodyPr/>
          <a:lstStyle/>
          <a:p>
            <a:endParaRPr lang="en-US"/>
          </a:p>
        </p:txBody>
      </p:sp>
      <p:sp>
        <p:nvSpPr>
          <p:cNvPr id="4" name="Text 2"/>
          <p:cNvSpPr/>
          <p:nvPr/>
        </p:nvSpPr>
        <p:spPr>
          <a:xfrm>
            <a:off x="985599" y="1936552"/>
            <a:ext cx="3395186" cy="339566"/>
          </a:xfrm>
          <a:prstGeom prst="rect">
            <a:avLst/>
          </a:prstGeom>
          <a:noFill/>
          <a:ln/>
        </p:spPr>
        <p:txBody>
          <a:bodyPr wrap="none" lIns="0" tIns="0" rIns="0" bIns="0" rtlCol="0" anchor="t"/>
          <a:lstStyle/>
          <a:p>
            <a:pPr marL="0" indent="0" algn="l">
              <a:lnSpc>
                <a:spcPts val="2650"/>
              </a:lnSpc>
              <a:buNone/>
            </a:pPr>
            <a:r>
              <a:rPr lang="en-US" sz="2100" dirty="0">
                <a:solidFill>
                  <a:srgbClr val="404155"/>
                </a:solidFill>
                <a:latin typeface="Corben" pitchFamily="34" charset="0"/>
                <a:ea typeface="Corben" pitchFamily="34" charset="-122"/>
                <a:cs typeface="Corben" pitchFamily="34" charset="-120"/>
              </a:rPr>
              <a:t>Early Integration Planning</a:t>
            </a:r>
            <a:endParaRPr lang="en-US" sz="2100" dirty="0"/>
          </a:p>
        </p:txBody>
      </p:sp>
      <p:sp>
        <p:nvSpPr>
          <p:cNvPr id="5" name="Text 3"/>
          <p:cNvSpPr/>
          <p:nvPr/>
        </p:nvSpPr>
        <p:spPr>
          <a:xfrm>
            <a:off x="985599" y="2406491"/>
            <a:ext cx="3774996" cy="1738908"/>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Map all connection points between systems during requirements gathering. Document data flows, frequency needs, and business criticality of each integration.</a:t>
            </a:r>
            <a:endParaRPr lang="en-US" sz="1700" dirty="0"/>
          </a:p>
        </p:txBody>
      </p:sp>
      <p:sp>
        <p:nvSpPr>
          <p:cNvPr id="6" name="Shape 4"/>
          <p:cNvSpPr/>
          <p:nvPr/>
        </p:nvSpPr>
        <p:spPr>
          <a:xfrm>
            <a:off x="5202793" y="1711642"/>
            <a:ext cx="4224814" cy="3346013"/>
          </a:xfrm>
          <a:prstGeom prst="roundRect">
            <a:avLst>
              <a:gd name="adj" fmla="val 2728"/>
            </a:avLst>
          </a:prstGeom>
          <a:solidFill>
            <a:srgbClr val="D2D9F9"/>
          </a:solidFill>
          <a:ln w="7620">
            <a:solidFill>
              <a:srgbClr val="B8BFDF"/>
            </a:solidFill>
            <a:prstDash val="solid"/>
          </a:ln>
        </p:spPr>
        <p:txBody>
          <a:bodyPr/>
          <a:lstStyle/>
          <a:p>
            <a:endParaRPr lang="en-US"/>
          </a:p>
        </p:txBody>
      </p:sp>
      <p:sp>
        <p:nvSpPr>
          <p:cNvPr id="7" name="Text 5"/>
          <p:cNvSpPr/>
          <p:nvPr/>
        </p:nvSpPr>
        <p:spPr>
          <a:xfrm>
            <a:off x="5427702" y="1936552"/>
            <a:ext cx="3774996" cy="679133"/>
          </a:xfrm>
          <a:prstGeom prst="rect">
            <a:avLst/>
          </a:prstGeom>
          <a:noFill/>
          <a:ln/>
        </p:spPr>
        <p:txBody>
          <a:bodyPr wrap="square" lIns="0" tIns="0" rIns="0" bIns="0" rtlCol="0" anchor="t"/>
          <a:lstStyle/>
          <a:p>
            <a:pPr marL="0" indent="0" algn="l">
              <a:lnSpc>
                <a:spcPts val="2650"/>
              </a:lnSpc>
              <a:buNone/>
            </a:pPr>
            <a:r>
              <a:rPr lang="en-US" sz="2100" dirty="0">
                <a:solidFill>
                  <a:srgbClr val="404155"/>
                </a:solidFill>
                <a:latin typeface="Corben" pitchFamily="34" charset="0"/>
                <a:ea typeface="Corben" pitchFamily="34" charset="-122"/>
                <a:cs typeface="Corben" pitchFamily="34" charset="-120"/>
              </a:rPr>
              <a:t>Technical Readiness Assessment</a:t>
            </a:r>
            <a:endParaRPr lang="en-US" sz="2100" dirty="0"/>
          </a:p>
        </p:txBody>
      </p:sp>
      <p:sp>
        <p:nvSpPr>
          <p:cNvPr id="8" name="Text 6"/>
          <p:cNvSpPr/>
          <p:nvPr/>
        </p:nvSpPr>
        <p:spPr>
          <a:xfrm>
            <a:off x="5427702" y="2746058"/>
            <a:ext cx="3774996" cy="2086689"/>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Evaluate API capabilities, authentication methods, and data transformation requirements. Identify potential middleware or tools needed to facilitate connections.</a:t>
            </a:r>
            <a:endParaRPr lang="en-US" sz="1700" dirty="0"/>
          </a:p>
        </p:txBody>
      </p:sp>
      <p:sp>
        <p:nvSpPr>
          <p:cNvPr id="9" name="Shape 7"/>
          <p:cNvSpPr/>
          <p:nvPr/>
        </p:nvSpPr>
        <p:spPr>
          <a:xfrm>
            <a:off x="9644896" y="1711642"/>
            <a:ext cx="4224814" cy="3346013"/>
          </a:xfrm>
          <a:prstGeom prst="roundRect">
            <a:avLst>
              <a:gd name="adj" fmla="val 2728"/>
            </a:avLst>
          </a:prstGeom>
          <a:solidFill>
            <a:srgbClr val="D2D9F9"/>
          </a:solidFill>
          <a:ln w="7620">
            <a:solidFill>
              <a:srgbClr val="B8BFDF"/>
            </a:solidFill>
            <a:prstDash val="solid"/>
          </a:ln>
        </p:spPr>
        <p:txBody>
          <a:bodyPr/>
          <a:lstStyle/>
          <a:p>
            <a:endParaRPr lang="en-US"/>
          </a:p>
        </p:txBody>
      </p:sp>
      <p:sp>
        <p:nvSpPr>
          <p:cNvPr id="10" name="Text 8"/>
          <p:cNvSpPr/>
          <p:nvPr/>
        </p:nvSpPr>
        <p:spPr>
          <a:xfrm>
            <a:off x="9869805" y="1936552"/>
            <a:ext cx="3196828" cy="339566"/>
          </a:xfrm>
          <a:prstGeom prst="rect">
            <a:avLst/>
          </a:prstGeom>
          <a:noFill/>
          <a:ln/>
        </p:spPr>
        <p:txBody>
          <a:bodyPr wrap="none" lIns="0" tIns="0" rIns="0" bIns="0" rtlCol="0" anchor="t"/>
          <a:lstStyle/>
          <a:p>
            <a:pPr marL="0" indent="0" algn="l">
              <a:lnSpc>
                <a:spcPts val="2650"/>
              </a:lnSpc>
              <a:buNone/>
            </a:pPr>
            <a:r>
              <a:rPr lang="en-US" sz="2100" dirty="0">
                <a:solidFill>
                  <a:srgbClr val="404155"/>
                </a:solidFill>
                <a:latin typeface="Corben" pitchFamily="34" charset="0"/>
                <a:ea typeface="Corben" pitchFamily="34" charset="-122"/>
                <a:cs typeface="Corben" pitchFamily="34" charset="-120"/>
              </a:rPr>
              <a:t>Phased Testing Approach</a:t>
            </a:r>
            <a:endParaRPr lang="en-US" sz="2100" dirty="0"/>
          </a:p>
        </p:txBody>
      </p:sp>
      <p:sp>
        <p:nvSpPr>
          <p:cNvPr id="11" name="Text 9"/>
          <p:cNvSpPr/>
          <p:nvPr/>
        </p:nvSpPr>
        <p:spPr>
          <a:xfrm>
            <a:off x="9869805" y="2406491"/>
            <a:ext cx="3774996" cy="1738908"/>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Test integrations incrementally in isolated environments before connecting to production systems. Build comprehensive test cases that simulate real business scenarios.</a:t>
            </a:r>
            <a:endParaRPr lang="en-US" sz="1700" dirty="0"/>
          </a:p>
        </p:txBody>
      </p:sp>
      <p:sp>
        <p:nvSpPr>
          <p:cNvPr id="12" name="Text 10"/>
          <p:cNvSpPr/>
          <p:nvPr/>
        </p:nvSpPr>
        <p:spPr>
          <a:xfrm>
            <a:off x="760690" y="5302091"/>
            <a:ext cx="13109019" cy="1043345"/>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Your CRM needs to "talk" to other systems—ERP, marketing platforms, reporting tools—but the integration plan is often rushed or delayed. This leads to broken workflows, data silos, and frustrated users who must navigate multiple systems to complete tasks.</a:t>
            </a:r>
            <a:endParaRPr lang="en-US" sz="1700" dirty="0"/>
          </a:p>
        </p:txBody>
      </p:sp>
      <p:sp>
        <p:nvSpPr>
          <p:cNvPr id="13" name="Text 11"/>
          <p:cNvSpPr/>
          <p:nvPr/>
        </p:nvSpPr>
        <p:spPr>
          <a:xfrm>
            <a:off x="760690" y="6589871"/>
            <a:ext cx="13109019" cy="1043345"/>
          </a:xfrm>
          <a:prstGeom prst="rect">
            <a:avLst/>
          </a:prstGeom>
          <a:noFill/>
          <a:ln/>
        </p:spPr>
        <p:txBody>
          <a:bodyPr wrap="square" lIns="0" tIns="0" rIns="0" bIns="0" rtlCol="0" anchor="t"/>
          <a:lstStyle/>
          <a:p>
            <a:pPr marL="0" indent="0" algn="l">
              <a:lnSpc>
                <a:spcPts val="2700"/>
              </a:lnSpc>
              <a:buNone/>
            </a:pPr>
            <a:r>
              <a:rPr lang="en-US" sz="1700" dirty="0">
                <a:solidFill>
                  <a:srgbClr val="404155"/>
                </a:solidFill>
                <a:latin typeface="Nobile" pitchFamily="34" charset="0"/>
                <a:ea typeface="Nobile" pitchFamily="34" charset="-122"/>
                <a:cs typeface="Nobile" pitchFamily="34" charset="-120"/>
              </a:rPr>
              <a:t>Identify integration points early in the planning phase. Partner with technical teams to assess API readiness, middleware requirements, and realistic timing expectations. Build extra buffer time into the schedule for integration testing and validation cycles.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36997"/>
            <a:ext cx="728495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Corben" pitchFamily="34" charset="0"/>
                <a:ea typeface="Corben" pitchFamily="34" charset="-122"/>
                <a:cs typeface="Corben" pitchFamily="34" charset="-120"/>
              </a:rPr>
              <a:t>Executive Sponsorship Gap</a:t>
            </a:r>
            <a:endParaRPr lang="en-US" sz="4450" dirty="0"/>
          </a:p>
        </p:txBody>
      </p:sp>
      <p:sp>
        <p:nvSpPr>
          <p:cNvPr id="3" name="Text 1"/>
          <p:cNvSpPr/>
          <p:nvPr/>
        </p:nvSpPr>
        <p:spPr>
          <a:xfrm>
            <a:off x="793790" y="2012752"/>
            <a:ext cx="4668083"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Executive Sponsor Responsibilities</a:t>
            </a:r>
            <a:endParaRPr lang="en-US" sz="2200" dirty="0"/>
          </a:p>
        </p:txBody>
      </p:sp>
      <p:sp>
        <p:nvSpPr>
          <p:cNvPr id="4" name="Text 2"/>
          <p:cNvSpPr/>
          <p:nvPr/>
        </p:nvSpPr>
        <p:spPr>
          <a:xfrm>
            <a:off x="793790" y="259389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Communicates CRM vision to organization</a:t>
            </a:r>
            <a:endParaRPr lang="en-US" sz="1750" dirty="0"/>
          </a:p>
        </p:txBody>
      </p:sp>
      <p:sp>
        <p:nvSpPr>
          <p:cNvPr id="5" name="Text 3"/>
          <p:cNvSpPr/>
          <p:nvPr/>
        </p:nvSpPr>
        <p:spPr>
          <a:xfrm>
            <a:off x="793790" y="303609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Secures necessary resources and budget</a:t>
            </a:r>
            <a:endParaRPr lang="en-US" sz="1750" dirty="0"/>
          </a:p>
        </p:txBody>
      </p:sp>
      <p:sp>
        <p:nvSpPr>
          <p:cNvPr id="6" name="Text 4"/>
          <p:cNvSpPr/>
          <p:nvPr/>
        </p:nvSpPr>
        <p:spPr>
          <a:xfrm>
            <a:off x="793790" y="347829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Removes cross-departmental barriers</a:t>
            </a:r>
            <a:endParaRPr lang="en-US" sz="1750" dirty="0"/>
          </a:p>
        </p:txBody>
      </p:sp>
      <p:sp>
        <p:nvSpPr>
          <p:cNvPr id="7" name="Text 5"/>
          <p:cNvSpPr/>
          <p:nvPr/>
        </p:nvSpPr>
        <p:spPr>
          <a:xfrm>
            <a:off x="793790" y="392049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Makes critical decisions when escalated</a:t>
            </a:r>
            <a:endParaRPr lang="en-US" sz="1750" dirty="0"/>
          </a:p>
        </p:txBody>
      </p:sp>
      <p:sp>
        <p:nvSpPr>
          <p:cNvPr id="8" name="Text 6"/>
          <p:cNvSpPr/>
          <p:nvPr/>
        </p:nvSpPr>
        <p:spPr>
          <a:xfrm>
            <a:off x="793790" y="436268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Holds teams accountable for deliverables</a:t>
            </a:r>
            <a:endParaRPr lang="en-US" sz="1750" dirty="0"/>
          </a:p>
        </p:txBody>
      </p:sp>
      <p:sp>
        <p:nvSpPr>
          <p:cNvPr id="9" name="Text 7"/>
          <p:cNvSpPr/>
          <p:nvPr/>
        </p:nvSpPr>
        <p:spPr>
          <a:xfrm>
            <a:off x="7599521" y="2012752"/>
            <a:ext cx="443424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Corben" pitchFamily="34" charset="0"/>
                <a:ea typeface="Corben" pitchFamily="34" charset="-122"/>
                <a:cs typeface="Corben" pitchFamily="34" charset="-120"/>
              </a:rPr>
              <a:t>Governance Committee Structure</a:t>
            </a:r>
            <a:endParaRPr lang="en-US" sz="2200" dirty="0"/>
          </a:p>
        </p:txBody>
      </p:sp>
      <p:sp>
        <p:nvSpPr>
          <p:cNvPr id="10" name="Text 8"/>
          <p:cNvSpPr/>
          <p:nvPr/>
        </p:nvSpPr>
        <p:spPr>
          <a:xfrm>
            <a:off x="7599521" y="259389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Representatives from key departments</a:t>
            </a:r>
            <a:endParaRPr lang="en-US" sz="1750" dirty="0"/>
          </a:p>
        </p:txBody>
      </p:sp>
      <p:sp>
        <p:nvSpPr>
          <p:cNvPr id="11" name="Text 9"/>
          <p:cNvSpPr/>
          <p:nvPr/>
        </p:nvSpPr>
        <p:spPr>
          <a:xfrm>
            <a:off x="7599521" y="303609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Regular cadence of status meetings</a:t>
            </a:r>
            <a:endParaRPr lang="en-US" sz="1750" dirty="0"/>
          </a:p>
        </p:txBody>
      </p:sp>
      <p:sp>
        <p:nvSpPr>
          <p:cNvPr id="12" name="Text 10"/>
          <p:cNvSpPr/>
          <p:nvPr/>
        </p:nvSpPr>
        <p:spPr>
          <a:xfrm>
            <a:off x="7599521" y="347829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Defined escalation procedures</a:t>
            </a:r>
            <a:endParaRPr lang="en-US" sz="1750" dirty="0"/>
          </a:p>
        </p:txBody>
      </p:sp>
      <p:sp>
        <p:nvSpPr>
          <p:cNvPr id="13" name="Text 11"/>
          <p:cNvSpPr/>
          <p:nvPr/>
        </p:nvSpPr>
        <p:spPr>
          <a:xfrm>
            <a:off x="7599521" y="392049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Authority to approve change requests</a:t>
            </a:r>
            <a:endParaRPr lang="en-US" sz="1750" dirty="0"/>
          </a:p>
        </p:txBody>
      </p:sp>
      <p:sp>
        <p:nvSpPr>
          <p:cNvPr id="14" name="Text 12"/>
          <p:cNvSpPr/>
          <p:nvPr/>
        </p:nvSpPr>
        <p:spPr>
          <a:xfrm>
            <a:off x="7599521" y="436268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4155"/>
                </a:solidFill>
                <a:latin typeface="Nobile" pitchFamily="34" charset="0"/>
                <a:ea typeface="Nobile" pitchFamily="34" charset="-122"/>
                <a:cs typeface="Nobile" pitchFamily="34" charset="-120"/>
              </a:rPr>
              <a:t>Oversight of post-launch enhancements</a:t>
            </a:r>
            <a:endParaRPr lang="en-US" sz="1750" dirty="0"/>
          </a:p>
        </p:txBody>
      </p:sp>
      <p:sp>
        <p:nvSpPr>
          <p:cNvPr id="15" name="Text 13"/>
          <p:cNvSpPr/>
          <p:nvPr/>
        </p:nvSpPr>
        <p:spPr>
          <a:xfrm>
            <a:off x="793790" y="506003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Without strong executive support, CRM projects often lose momentum, struggle with resource allocation, or get deprioritized when competing initiatives emerge. When leadership isn't visibly committed, departments may resist participation, viewing the CRM as "IT's project" rather than a business transformation.</a:t>
            </a:r>
            <a:endParaRPr lang="en-US" sz="1750" dirty="0"/>
          </a:p>
        </p:txBody>
      </p:sp>
      <p:sp>
        <p:nvSpPr>
          <p:cNvPr id="16" name="Text 14"/>
          <p:cNvSpPr/>
          <p:nvPr/>
        </p:nvSpPr>
        <p:spPr>
          <a:xfrm>
            <a:off x="793790" y="640389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Secure an executive sponsor who will actively advocate for the project, align departments, and remove organizational roadblocks. Establish a steering committee with cross-functional representation to provide governance, communicate progress, and make timely decisions when issues arise.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08171" y="615196"/>
            <a:ext cx="7106007" cy="543044"/>
          </a:xfrm>
          <a:prstGeom prst="rect">
            <a:avLst/>
          </a:prstGeom>
          <a:noFill/>
          <a:ln/>
        </p:spPr>
        <p:txBody>
          <a:bodyPr wrap="none" lIns="0" tIns="0" rIns="0" bIns="0" rtlCol="0" anchor="t"/>
          <a:lstStyle/>
          <a:p>
            <a:pPr marL="0" indent="0" algn="l">
              <a:lnSpc>
                <a:spcPts val="4250"/>
              </a:lnSpc>
              <a:buNone/>
            </a:pPr>
            <a:r>
              <a:rPr lang="en-US" sz="3400" dirty="0">
                <a:solidFill>
                  <a:srgbClr val="1B1B27"/>
                </a:solidFill>
                <a:latin typeface="Corben" pitchFamily="34" charset="0"/>
                <a:ea typeface="Corben" pitchFamily="34" charset="-122"/>
                <a:cs typeface="Corben" pitchFamily="34" charset="-120"/>
              </a:rPr>
              <a:t>Implementation Timeline Planning</a:t>
            </a:r>
            <a:endParaRPr lang="en-US" sz="3400" dirty="0"/>
          </a:p>
        </p:txBody>
      </p:sp>
      <p:sp>
        <p:nvSpPr>
          <p:cNvPr id="3" name="Shape 1"/>
          <p:cNvSpPr/>
          <p:nvPr/>
        </p:nvSpPr>
        <p:spPr>
          <a:xfrm>
            <a:off x="7303770" y="1505783"/>
            <a:ext cx="22860" cy="4604980"/>
          </a:xfrm>
          <a:prstGeom prst="roundRect">
            <a:avLst>
              <a:gd name="adj" fmla="val 319290"/>
            </a:avLst>
          </a:prstGeom>
          <a:solidFill>
            <a:srgbClr val="B8BFDF"/>
          </a:solidFill>
          <a:ln/>
        </p:spPr>
        <p:txBody>
          <a:bodyPr/>
          <a:lstStyle/>
          <a:p>
            <a:endParaRPr lang="en-US"/>
          </a:p>
        </p:txBody>
      </p:sp>
      <p:sp>
        <p:nvSpPr>
          <p:cNvPr id="4" name="Shape 2"/>
          <p:cNvSpPr/>
          <p:nvPr/>
        </p:nvSpPr>
        <p:spPr>
          <a:xfrm>
            <a:off x="6621304" y="1885355"/>
            <a:ext cx="521256" cy="22860"/>
          </a:xfrm>
          <a:prstGeom prst="roundRect">
            <a:avLst>
              <a:gd name="adj" fmla="val 319290"/>
            </a:avLst>
          </a:prstGeom>
          <a:solidFill>
            <a:srgbClr val="B8BFDF"/>
          </a:solidFill>
          <a:ln/>
        </p:spPr>
        <p:txBody>
          <a:bodyPr/>
          <a:lstStyle/>
          <a:p>
            <a:endParaRPr lang="en-US"/>
          </a:p>
        </p:txBody>
      </p:sp>
      <p:sp>
        <p:nvSpPr>
          <p:cNvPr id="5" name="Shape 3"/>
          <p:cNvSpPr/>
          <p:nvPr/>
        </p:nvSpPr>
        <p:spPr>
          <a:xfrm>
            <a:off x="7119699" y="1701284"/>
            <a:ext cx="391001" cy="391001"/>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7184886" y="1733907"/>
            <a:ext cx="260628" cy="325755"/>
          </a:xfrm>
          <a:prstGeom prst="rect">
            <a:avLst/>
          </a:prstGeom>
        </p:spPr>
      </p:pic>
      <p:sp>
        <p:nvSpPr>
          <p:cNvPr id="7" name="Text 4"/>
          <p:cNvSpPr/>
          <p:nvPr/>
        </p:nvSpPr>
        <p:spPr>
          <a:xfrm>
            <a:off x="4273987" y="1679496"/>
            <a:ext cx="2172295" cy="271582"/>
          </a:xfrm>
          <a:prstGeom prst="rect">
            <a:avLst/>
          </a:prstGeom>
          <a:noFill/>
          <a:ln/>
        </p:spPr>
        <p:txBody>
          <a:bodyPr wrap="none" lIns="0" tIns="0" rIns="0" bIns="0" rtlCol="0" anchor="t"/>
          <a:lstStyle/>
          <a:p>
            <a:pPr marL="0" indent="0" algn="r">
              <a:lnSpc>
                <a:spcPts val="2100"/>
              </a:lnSpc>
              <a:buNone/>
            </a:pPr>
            <a:r>
              <a:rPr lang="en-US" sz="1700" dirty="0">
                <a:solidFill>
                  <a:srgbClr val="404155"/>
                </a:solidFill>
                <a:latin typeface="Corben" pitchFamily="34" charset="0"/>
                <a:ea typeface="Corben" pitchFamily="34" charset="-122"/>
                <a:cs typeface="Corben" pitchFamily="34" charset="-120"/>
              </a:rPr>
              <a:t>Discovery</a:t>
            </a:r>
            <a:endParaRPr lang="en-US" sz="1700" dirty="0"/>
          </a:p>
        </p:txBody>
      </p:sp>
      <p:sp>
        <p:nvSpPr>
          <p:cNvPr id="8" name="Text 5"/>
          <p:cNvSpPr/>
          <p:nvPr/>
        </p:nvSpPr>
        <p:spPr>
          <a:xfrm>
            <a:off x="608171" y="2055257"/>
            <a:ext cx="5838111" cy="556260"/>
          </a:xfrm>
          <a:prstGeom prst="rect">
            <a:avLst/>
          </a:prstGeom>
          <a:noFill/>
          <a:ln/>
        </p:spPr>
        <p:txBody>
          <a:bodyPr wrap="square" lIns="0" tIns="0" rIns="0" bIns="0" rtlCol="0" anchor="t"/>
          <a:lstStyle/>
          <a:p>
            <a:pPr marL="0" indent="0" algn="r">
              <a:lnSpc>
                <a:spcPts val="2150"/>
              </a:lnSpc>
              <a:buNone/>
            </a:pPr>
            <a:r>
              <a:rPr lang="en-US" sz="1350" dirty="0">
                <a:solidFill>
                  <a:srgbClr val="404155"/>
                </a:solidFill>
                <a:latin typeface="Nobile" pitchFamily="34" charset="0"/>
                <a:ea typeface="Nobile" pitchFamily="34" charset="-122"/>
                <a:cs typeface="Nobile" pitchFamily="34" charset="-120"/>
              </a:rPr>
              <a:t>Requirements gathering, process mapping, stakeholder interviews (4-6 weeks)</a:t>
            </a:r>
            <a:endParaRPr lang="en-US" sz="1350" dirty="0"/>
          </a:p>
        </p:txBody>
      </p:sp>
      <p:sp>
        <p:nvSpPr>
          <p:cNvPr id="9" name="Shape 6"/>
          <p:cNvSpPr/>
          <p:nvPr/>
        </p:nvSpPr>
        <p:spPr>
          <a:xfrm>
            <a:off x="7487841" y="2754154"/>
            <a:ext cx="521256" cy="22860"/>
          </a:xfrm>
          <a:prstGeom prst="roundRect">
            <a:avLst>
              <a:gd name="adj" fmla="val 319290"/>
            </a:avLst>
          </a:prstGeom>
          <a:solidFill>
            <a:srgbClr val="B8BFDF"/>
          </a:solidFill>
          <a:ln/>
        </p:spPr>
        <p:txBody>
          <a:bodyPr/>
          <a:lstStyle/>
          <a:p>
            <a:endParaRPr lang="en-US"/>
          </a:p>
        </p:txBody>
      </p:sp>
      <p:sp>
        <p:nvSpPr>
          <p:cNvPr id="10" name="Shape 7"/>
          <p:cNvSpPr/>
          <p:nvPr/>
        </p:nvSpPr>
        <p:spPr>
          <a:xfrm>
            <a:off x="7119699" y="2570083"/>
            <a:ext cx="391001" cy="391001"/>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7184886" y="2602706"/>
            <a:ext cx="260628" cy="325755"/>
          </a:xfrm>
          <a:prstGeom prst="rect">
            <a:avLst/>
          </a:prstGeom>
        </p:spPr>
      </p:pic>
      <p:sp>
        <p:nvSpPr>
          <p:cNvPr id="12" name="Text 8"/>
          <p:cNvSpPr/>
          <p:nvPr/>
        </p:nvSpPr>
        <p:spPr>
          <a:xfrm>
            <a:off x="8184118" y="2548295"/>
            <a:ext cx="2172295" cy="271582"/>
          </a:xfrm>
          <a:prstGeom prst="rect">
            <a:avLst/>
          </a:prstGeom>
          <a:noFill/>
          <a:ln/>
        </p:spPr>
        <p:txBody>
          <a:bodyPr wrap="none" lIns="0" tIns="0" rIns="0" bIns="0" rtlCol="0" anchor="t"/>
          <a:lstStyle/>
          <a:p>
            <a:pPr marL="0" indent="0" algn="l">
              <a:lnSpc>
                <a:spcPts val="2100"/>
              </a:lnSpc>
              <a:buNone/>
            </a:pPr>
            <a:r>
              <a:rPr lang="en-US" sz="1700" dirty="0">
                <a:solidFill>
                  <a:srgbClr val="404155"/>
                </a:solidFill>
                <a:latin typeface="Corben" pitchFamily="34" charset="0"/>
                <a:ea typeface="Corben" pitchFamily="34" charset="-122"/>
                <a:cs typeface="Corben" pitchFamily="34" charset="-120"/>
              </a:rPr>
              <a:t>Design</a:t>
            </a:r>
            <a:endParaRPr lang="en-US" sz="1700" dirty="0"/>
          </a:p>
        </p:txBody>
      </p:sp>
      <p:sp>
        <p:nvSpPr>
          <p:cNvPr id="13" name="Text 9"/>
          <p:cNvSpPr/>
          <p:nvPr/>
        </p:nvSpPr>
        <p:spPr>
          <a:xfrm>
            <a:off x="8184118" y="2924056"/>
            <a:ext cx="5838111" cy="556260"/>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Solution architecture, customization planning, data mapping (4-8 weeks)</a:t>
            </a:r>
            <a:endParaRPr lang="en-US" sz="1350" dirty="0"/>
          </a:p>
        </p:txBody>
      </p:sp>
      <p:sp>
        <p:nvSpPr>
          <p:cNvPr id="14" name="Shape 10"/>
          <p:cNvSpPr/>
          <p:nvPr/>
        </p:nvSpPr>
        <p:spPr>
          <a:xfrm>
            <a:off x="6621304" y="3536037"/>
            <a:ext cx="521256" cy="22860"/>
          </a:xfrm>
          <a:prstGeom prst="roundRect">
            <a:avLst>
              <a:gd name="adj" fmla="val 319290"/>
            </a:avLst>
          </a:prstGeom>
          <a:solidFill>
            <a:srgbClr val="B8BFDF"/>
          </a:solidFill>
          <a:ln/>
        </p:spPr>
        <p:txBody>
          <a:bodyPr/>
          <a:lstStyle/>
          <a:p>
            <a:endParaRPr lang="en-US"/>
          </a:p>
        </p:txBody>
      </p:sp>
      <p:sp>
        <p:nvSpPr>
          <p:cNvPr id="15" name="Shape 11"/>
          <p:cNvSpPr/>
          <p:nvPr/>
        </p:nvSpPr>
        <p:spPr>
          <a:xfrm>
            <a:off x="7119699" y="3351967"/>
            <a:ext cx="391001" cy="391001"/>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7184886" y="3384590"/>
            <a:ext cx="260628" cy="325755"/>
          </a:xfrm>
          <a:prstGeom prst="rect">
            <a:avLst/>
          </a:prstGeom>
        </p:spPr>
      </p:pic>
      <p:sp>
        <p:nvSpPr>
          <p:cNvPr id="17" name="Text 12"/>
          <p:cNvSpPr/>
          <p:nvPr/>
        </p:nvSpPr>
        <p:spPr>
          <a:xfrm>
            <a:off x="4273987" y="3330178"/>
            <a:ext cx="2172295" cy="271582"/>
          </a:xfrm>
          <a:prstGeom prst="rect">
            <a:avLst/>
          </a:prstGeom>
          <a:noFill/>
          <a:ln/>
        </p:spPr>
        <p:txBody>
          <a:bodyPr wrap="none" lIns="0" tIns="0" rIns="0" bIns="0" rtlCol="0" anchor="t"/>
          <a:lstStyle/>
          <a:p>
            <a:pPr marL="0" indent="0" algn="r">
              <a:lnSpc>
                <a:spcPts val="2100"/>
              </a:lnSpc>
              <a:buNone/>
            </a:pPr>
            <a:r>
              <a:rPr lang="en-US" sz="1700" dirty="0">
                <a:solidFill>
                  <a:srgbClr val="404155"/>
                </a:solidFill>
                <a:latin typeface="Corben" pitchFamily="34" charset="0"/>
                <a:ea typeface="Corben" pitchFamily="34" charset="-122"/>
                <a:cs typeface="Corben" pitchFamily="34" charset="-120"/>
              </a:rPr>
              <a:t>Build</a:t>
            </a:r>
            <a:endParaRPr lang="en-US" sz="1700" dirty="0"/>
          </a:p>
        </p:txBody>
      </p:sp>
      <p:sp>
        <p:nvSpPr>
          <p:cNvPr id="18" name="Text 13"/>
          <p:cNvSpPr/>
          <p:nvPr/>
        </p:nvSpPr>
        <p:spPr>
          <a:xfrm>
            <a:off x="608171" y="3705939"/>
            <a:ext cx="5838111" cy="556260"/>
          </a:xfrm>
          <a:prstGeom prst="rect">
            <a:avLst/>
          </a:prstGeom>
          <a:noFill/>
          <a:ln/>
        </p:spPr>
        <p:txBody>
          <a:bodyPr wrap="square" lIns="0" tIns="0" rIns="0" bIns="0" rtlCol="0" anchor="t"/>
          <a:lstStyle/>
          <a:p>
            <a:pPr marL="0" indent="0" algn="r">
              <a:lnSpc>
                <a:spcPts val="2150"/>
              </a:lnSpc>
              <a:buNone/>
            </a:pPr>
            <a:r>
              <a:rPr lang="en-US" sz="1350" dirty="0">
                <a:solidFill>
                  <a:srgbClr val="404155"/>
                </a:solidFill>
                <a:latin typeface="Nobile" pitchFamily="34" charset="0"/>
                <a:ea typeface="Nobile" pitchFamily="34" charset="-122"/>
                <a:cs typeface="Nobile" pitchFamily="34" charset="-120"/>
              </a:rPr>
              <a:t>Configuration, customization, integrations, data migration (8-12 weeks)</a:t>
            </a:r>
            <a:endParaRPr lang="en-US" sz="1350" dirty="0"/>
          </a:p>
        </p:txBody>
      </p:sp>
      <p:sp>
        <p:nvSpPr>
          <p:cNvPr id="19" name="Shape 14"/>
          <p:cNvSpPr/>
          <p:nvPr/>
        </p:nvSpPr>
        <p:spPr>
          <a:xfrm>
            <a:off x="7487841" y="4318040"/>
            <a:ext cx="521256" cy="22860"/>
          </a:xfrm>
          <a:prstGeom prst="roundRect">
            <a:avLst>
              <a:gd name="adj" fmla="val 319290"/>
            </a:avLst>
          </a:prstGeom>
          <a:solidFill>
            <a:srgbClr val="B8BFDF"/>
          </a:solidFill>
          <a:ln/>
        </p:spPr>
        <p:txBody>
          <a:bodyPr/>
          <a:lstStyle/>
          <a:p>
            <a:endParaRPr lang="en-US"/>
          </a:p>
        </p:txBody>
      </p:sp>
      <p:sp>
        <p:nvSpPr>
          <p:cNvPr id="20" name="Shape 15"/>
          <p:cNvSpPr/>
          <p:nvPr/>
        </p:nvSpPr>
        <p:spPr>
          <a:xfrm>
            <a:off x="7119699" y="4133969"/>
            <a:ext cx="391001" cy="391001"/>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7184886" y="4166592"/>
            <a:ext cx="260628" cy="325755"/>
          </a:xfrm>
          <a:prstGeom prst="rect">
            <a:avLst/>
          </a:prstGeom>
        </p:spPr>
      </p:pic>
      <p:sp>
        <p:nvSpPr>
          <p:cNvPr id="22" name="Text 16"/>
          <p:cNvSpPr/>
          <p:nvPr/>
        </p:nvSpPr>
        <p:spPr>
          <a:xfrm>
            <a:off x="8184118" y="4112181"/>
            <a:ext cx="2172295" cy="271582"/>
          </a:xfrm>
          <a:prstGeom prst="rect">
            <a:avLst/>
          </a:prstGeom>
          <a:noFill/>
          <a:ln/>
        </p:spPr>
        <p:txBody>
          <a:bodyPr wrap="none" lIns="0" tIns="0" rIns="0" bIns="0" rtlCol="0" anchor="t"/>
          <a:lstStyle/>
          <a:p>
            <a:pPr marL="0" indent="0" algn="l">
              <a:lnSpc>
                <a:spcPts val="2100"/>
              </a:lnSpc>
              <a:buNone/>
            </a:pPr>
            <a:r>
              <a:rPr lang="en-US" sz="1700" dirty="0">
                <a:solidFill>
                  <a:srgbClr val="404155"/>
                </a:solidFill>
                <a:latin typeface="Corben" pitchFamily="34" charset="0"/>
                <a:ea typeface="Corben" pitchFamily="34" charset="-122"/>
                <a:cs typeface="Corben" pitchFamily="34" charset="-120"/>
              </a:rPr>
              <a:t>Test</a:t>
            </a:r>
            <a:endParaRPr lang="en-US" sz="1700" dirty="0"/>
          </a:p>
        </p:txBody>
      </p:sp>
      <p:sp>
        <p:nvSpPr>
          <p:cNvPr id="23" name="Text 17"/>
          <p:cNvSpPr/>
          <p:nvPr/>
        </p:nvSpPr>
        <p:spPr>
          <a:xfrm>
            <a:off x="8184118" y="4487942"/>
            <a:ext cx="5838111" cy="556260"/>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User acceptance testing, integration verification, performance testing (4-6 weeks)</a:t>
            </a:r>
            <a:endParaRPr lang="en-US" sz="1350" dirty="0"/>
          </a:p>
        </p:txBody>
      </p:sp>
      <p:sp>
        <p:nvSpPr>
          <p:cNvPr id="24" name="Shape 18"/>
          <p:cNvSpPr/>
          <p:nvPr/>
        </p:nvSpPr>
        <p:spPr>
          <a:xfrm>
            <a:off x="6621304" y="5100042"/>
            <a:ext cx="521256" cy="22860"/>
          </a:xfrm>
          <a:prstGeom prst="roundRect">
            <a:avLst>
              <a:gd name="adj" fmla="val 319290"/>
            </a:avLst>
          </a:prstGeom>
          <a:solidFill>
            <a:srgbClr val="B8BFDF"/>
          </a:solidFill>
          <a:ln/>
        </p:spPr>
        <p:txBody>
          <a:bodyPr/>
          <a:lstStyle/>
          <a:p>
            <a:endParaRPr lang="en-US"/>
          </a:p>
        </p:txBody>
      </p:sp>
      <p:sp>
        <p:nvSpPr>
          <p:cNvPr id="25" name="Shape 19"/>
          <p:cNvSpPr/>
          <p:nvPr/>
        </p:nvSpPr>
        <p:spPr>
          <a:xfrm>
            <a:off x="7119699" y="4915972"/>
            <a:ext cx="391001" cy="391001"/>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26" name="Image 4" descr="preencoded.png"/>
          <p:cNvPicPr>
            <a:picLocks noChangeAspect="1"/>
          </p:cNvPicPr>
          <p:nvPr/>
        </p:nvPicPr>
        <p:blipFill>
          <a:blip r:embed="rId7"/>
          <a:stretch>
            <a:fillRect/>
          </a:stretch>
        </p:blipFill>
        <p:spPr>
          <a:xfrm>
            <a:off x="7184886" y="4948595"/>
            <a:ext cx="260628" cy="325755"/>
          </a:xfrm>
          <a:prstGeom prst="rect">
            <a:avLst/>
          </a:prstGeom>
        </p:spPr>
      </p:pic>
      <p:sp>
        <p:nvSpPr>
          <p:cNvPr id="27" name="Text 20"/>
          <p:cNvSpPr/>
          <p:nvPr/>
        </p:nvSpPr>
        <p:spPr>
          <a:xfrm>
            <a:off x="4273987" y="4894183"/>
            <a:ext cx="2172295" cy="271582"/>
          </a:xfrm>
          <a:prstGeom prst="rect">
            <a:avLst/>
          </a:prstGeom>
          <a:noFill/>
          <a:ln/>
        </p:spPr>
        <p:txBody>
          <a:bodyPr wrap="none" lIns="0" tIns="0" rIns="0" bIns="0" rtlCol="0" anchor="t"/>
          <a:lstStyle/>
          <a:p>
            <a:pPr marL="0" indent="0" algn="r">
              <a:lnSpc>
                <a:spcPts val="2100"/>
              </a:lnSpc>
              <a:buNone/>
            </a:pPr>
            <a:r>
              <a:rPr lang="en-US" sz="1700" dirty="0">
                <a:solidFill>
                  <a:srgbClr val="404155"/>
                </a:solidFill>
                <a:latin typeface="Corben" pitchFamily="34" charset="0"/>
                <a:ea typeface="Corben" pitchFamily="34" charset="-122"/>
                <a:cs typeface="Corben" pitchFamily="34" charset="-120"/>
              </a:rPr>
              <a:t>Deploy</a:t>
            </a:r>
            <a:endParaRPr lang="en-US" sz="1700" dirty="0"/>
          </a:p>
        </p:txBody>
      </p:sp>
      <p:sp>
        <p:nvSpPr>
          <p:cNvPr id="28" name="Text 21"/>
          <p:cNvSpPr/>
          <p:nvPr/>
        </p:nvSpPr>
        <p:spPr>
          <a:xfrm>
            <a:off x="608171" y="5269944"/>
            <a:ext cx="5838111" cy="278130"/>
          </a:xfrm>
          <a:prstGeom prst="rect">
            <a:avLst/>
          </a:prstGeom>
          <a:noFill/>
          <a:ln/>
        </p:spPr>
        <p:txBody>
          <a:bodyPr wrap="none" lIns="0" tIns="0" rIns="0" bIns="0" rtlCol="0" anchor="t"/>
          <a:lstStyle/>
          <a:p>
            <a:pPr marL="0" indent="0" algn="r">
              <a:lnSpc>
                <a:spcPts val="2150"/>
              </a:lnSpc>
              <a:buNone/>
            </a:pPr>
            <a:r>
              <a:rPr lang="en-US" sz="1350" dirty="0">
                <a:solidFill>
                  <a:srgbClr val="404155"/>
                </a:solidFill>
                <a:latin typeface="Nobile" pitchFamily="34" charset="0"/>
                <a:ea typeface="Nobile" pitchFamily="34" charset="-122"/>
                <a:cs typeface="Nobile" pitchFamily="34" charset="-120"/>
              </a:rPr>
              <a:t>Training, go-live, hypercare support (4-6 weeks)</a:t>
            </a:r>
            <a:endParaRPr lang="en-US" sz="1350" dirty="0"/>
          </a:p>
        </p:txBody>
      </p:sp>
      <p:sp>
        <p:nvSpPr>
          <p:cNvPr id="29" name="Text 22"/>
          <p:cNvSpPr/>
          <p:nvPr/>
        </p:nvSpPr>
        <p:spPr>
          <a:xfrm>
            <a:off x="608171" y="6306264"/>
            <a:ext cx="13414058" cy="556260"/>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Realistic timeline planning is essential for CRM implementation success. Projects often falter when schedules are compressed to meet arbitrary deadlines rather than reflecting the actual work required. Each phase has dependencies that must be carefully managed.</a:t>
            </a:r>
            <a:endParaRPr lang="en-US" sz="1350" dirty="0"/>
          </a:p>
        </p:txBody>
      </p:sp>
      <p:sp>
        <p:nvSpPr>
          <p:cNvPr id="30" name="Text 23"/>
          <p:cNvSpPr/>
          <p:nvPr/>
        </p:nvSpPr>
        <p:spPr>
          <a:xfrm>
            <a:off x="608171" y="7058025"/>
            <a:ext cx="13414058" cy="556260"/>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Build your timeline with input from technical and business stakeholders to ensure achievability. Include buffer time for unexpected challenges, particularly around data migration and integrations. Consider a phased approach that delivers core functionality first, followed by enhancements in subsequent releases.</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0091" y="720090"/>
            <a:ext cx="8727281" cy="651867"/>
          </a:xfrm>
          <a:prstGeom prst="rect">
            <a:avLst/>
          </a:prstGeom>
          <a:noFill/>
          <a:ln/>
        </p:spPr>
        <p:txBody>
          <a:bodyPr wrap="none" lIns="0" tIns="0" rIns="0" bIns="0" rtlCol="0" anchor="t"/>
          <a:lstStyle/>
          <a:p>
            <a:pPr marL="0" indent="0" algn="l">
              <a:lnSpc>
                <a:spcPts val="5100"/>
              </a:lnSpc>
              <a:buNone/>
            </a:pPr>
            <a:r>
              <a:rPr lang="en-US" sz="4100" dirty="0">
                <a:solidFill>
                  <a:srgbClr val="1B1B27"/>
                </a:solidFill>
                <a:latin typeface="Corben" pitchFamily="34" charset="0"/>
                <a:ea typeface="Corben" pitchFamily="34" charset="-122"/>
                <a:cs typeface="Corben" pitchFamily="34" charset="-120"/>
              </a:rPr>
              <a:t>Measuring Implementation Success</a:t>
            </a:r>
            <a:endParaRPr lang="en-US" sz="4100" dirty="0"/>
          </a:p>
        </p:txBody>
      </p:sp>
      <p:sp>
        <p:nvSpPr>
          <p:cNvPr id="3" name="Shape 1"/>
          <p:cNvSpPr/>
          <p:nvPr/>
        </p:nvSpPr>
        <p:spPr>
          <a:xfrm>
            <a:off x="730091" y="2023824"/>
            <a:ext cx="469344" cy="469344"/>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08315" y="2062936"/>
            <a:ext cx="312896" cy="391120"/>
          </a:xfrm>
          <a:prstGeom prst="rect">
            <a:avLst/>
          </a:prstGeom>
        </p:spPr>
      </p:pic>
      <p:sp>
        <p:nvSpPr>
          <p:cNvPr id="5" name="Text 2"/>
          <p:cNvSpPr/>
          <p:nvPr/>
        </p:nvSpPr>
        <p:spPr>
          <a:xfrm>
            <a:off x="1408033" y="2023824"/>
            <a:ext cx="2607469" cy="325874"/>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Corben" pitchFamily="34" charset="0"/>
                <a:ea typeface="Corben" pitchFamily="34" charset="-122"/>
                <a:cs typeface="Corben" pitchFamily="34" charset="-120"/>
              </a:rPr>
              <a:t>Adoption Metrics</a:t>
            </a:r>
            <a:endParaRPr lang="en-US" sz="2050" dirty="0"/>
          </a:p>
        </p:txBody>
      </p:sp>
      <p:sp>
        <p:nvSpPr>
          <p:cNvPr id="6" name="Text 3"/>
          <p:cNvSpPr/>
          <p:nvPr/>
        </p:nvSpPr>
        <p:spPr>
          <a:xfrm>
            <a:off x="1408033" y="2474833"/>
            <a:ext cx="5802868" cy="1001197"/>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Track active users, login frequency, and feature utilization across departments to measure engagement with the new system.</a:t>
            </a:r>
            <a:endParaRPr lang="en-US" sz="1600" dirty="0"/>
          </a:p>
        </p:txBody>
      </p:sp>
      <p:sp>
        <p:nvSpPr>
          <p:cNvPr id="7" name="Shape 4"/>
          <p:cNvSpPr/>
          <p:nvPr/>
        </p:nvSpPr>
        <p:spPr>
          <a:xfrm>
            <a:off x="7419499" y="2023824"/>
            <a:ext cx="469344" cy="469344"/>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497723" y="2062936"/>
            <a:ext cx="312896" cy="391120"/>
          </a:xfrm>
          <a:prstGeom prst="rect">
            <a:avLst/>
          </a:prstGeom>
        </p:spPr>
      </p:pic>
      <p:sp>
        <p:nvSpPr>
          <p:cNvPr id="9" name="Text 5"/>
          <p:cNvSpPr/>
          <p:nvPr/>
        </p:nvSpPr>
        <p:spPr>
          <a:xfrm>
            <a:off x="8097441" y="2023824"/>
            <a:ext cx="2607469" cy="325874"/>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Corben" pitchFamily="34" charset="0"/>
                <a:ea typeface="Corben" pitchFamily="34" charset="-122"/>
                <a:cs typeface="Corben" pitchFamily="34" charset="-120"/>
              </a:rPr>
              <a:t>Business Outcomes</a:t>
            </a:r>
            <a:endParaRPr lang="en-US" sz="2050" dirty="0"/>
          </a:p>
        </p:txBody>
      </p:sp>
      <p:sp>
        <p:nvSpPr>
          <p:cNvPr id="10" name="Text 6"/>
          <p:cNvSpPr/>
          <p:nvPr/>
        </p:nvSpPr>
        <p:spPr>
          <a:xfrm>
            <a:off x="8097441" y="2474833"/>
            <a:ext cx="5802868" cy="1001197"/>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Measure improvements in sales cycles, customer satisfaction, service resolution times, or other KPIs identified in project goals.</a:t>
            </a:r>
            <a:endParaRPr lang="en-US" sz="1600" dirty="0"/>
          </a:p>
        </p:txBody>
      </p:sp>
      <p:sp>
        <p:nvSpPr>
          <p:cNvPr id="11" name="Shape 7"/>
          <p:cNvSpPr/>
          <p:nvPr/>
        </p:nvSpPr>
        <p:spPr>
          <a:xfrm>
            <a:off x="730091" y="3919299"/>
            <a:ext cx="469344" cy="469344"/>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08315" y="3958411"/>
            <a:ext cx="312896" cy="391120"/>
          </a:xfrm>
          <a:prstGeom prst="rect">
            <a:avLst/>
          </a:prstGeom>
        </p:spPr>
      </p:pic>
      <p:sp>
        <p:nvSpPr>
          <p:cNvPr id="13" name="Text 8"/>
          <p:cNvSpPr/>
          <p:nvPr/>
        </p:nvSpPr>
        <p:spPr>
          <a:xfrm>
            <a:off x="1408033" y="3919299"/>
            <a:ext cx="2607469" cy="325874"/>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Corben" pitchFamily="34" charset="0"/>
                <a:ea typeface="Corben" pitchFamily="34" charset="-122"/>
                <a:cs typeface="Corben" pitchFamily="34" charset="-120"/>
              </a:rPr>
              <a:t>ROI Calculation</a:t>
            </a:r>
            <a:endParaRPr lang="en-US" sz="2050" dirty="0"/>
          </a:p>
        </p:txBody>
      </p:sp>
      <p:sp>
        <p:nvSpPr>
          <p:cNvPr id="14" name="Text 9"/>
          <p:cNvSpPr/>
          <p:nvPr/>
        </p:nvSpPr>
        <p:spPr>
          <a:xfrm>
            <a:off x="1408033" y="4370308"/>
            <a:ext cx="5802868" cy="1001197"/>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Calculate return on investment by comparing implementation costs against efficiency gains, increased revenue, and reduced operational expenses.</a:t>
            </a:r>
            <a:endParaRPr lang="en-US" sz="1600" dirty="0"/>
          </a:p>
        </p:txBody>
      </p:sp>
      <p:sp>
        <p:nvSpPr>
          <p:cNvPr id="15" name="Shape 10"/>
          <p:cNvSpPr/>
          <p:nvPr/>
        </p:nvSpPr>
        <p:spPr>
          <a:xfrm>
            <a:off x="7419499" y="3919299"/>
            <a:ext cx="469344" cy="469344"/>
          </a:xfrm>
          <a:prstGeom prst="roundRect">
            <a:avLst>
              <a:gd name="adj" fmla="val 18667"/>
            </a:avLst>
          </a:prstGeom>
          <a:solidFill>
            <a:srgbClr val="D2D9F9"/>
          </a:solidFill>
          <a:ln w="7620">
            <a:solidFill>
              <a:srgbClr val="B8BFDF"/>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497723" y="3958411"/>
            <a:ext cx="312896" cy="391120"/>
          </a:xfrm>
          <a:prstGeom prst="rect">
            <a:avLst/>
          </a:prstGeom>
        </p:spPr>
      </p:pic>
      <p:sp>
        <p:nvSpPr>
          <p:cNvPr id="17" name="Text 11"/>
          <p:cNvSpPr/>
          <p:nvPr/>
        </p:nvSpPr>
        <p:spPr>
          <a:xfrm>
            <a:off x="8097441" y="3919299"/>
            <a:ext cx="2607469" cy="325874"/>
          </a:xfrm>
          <a:prstGeom prst="rect">
            <a:avLst/>
          </a:prstGeom>
          <a:noFill/>
          <a:ln/>
        </p:spPr>
        <p:txBody>
          <a:bodyPr wrap="none" lIns="0" tIns="0" rIns="0" bIns="0" rtlCol="0" anchor="t"/>
          <a:lstStyle/>
          <a:p>
            <a:pPr marL="0" indent="0" algn="l">
              <a:lnSpc>
                <a:spcPts val="2550"/>
              </a:lnSpc>
              <a:buNone/>
            </a:pPr>
            <a:r>
              <a:rPr lang="en-US" sz="2050" dirty="0">
                <a:solidFill>
                  <a:srgbClr val="404155"/>
                </a:solidFill>
                <a:latin typeface="Corben" pitchFamily="34" charset="0"/>
                <a:ea typeface="Corben" pitchFamily="34" charset="-122"/>
                <a:cs typeface="Corben" pitchFamily="34" charset="-120"/>
              </a:rPr>
              <a:t>User Satisfaction</a:t>
            </a:r>
            <a:endParaRPr lang="en-US" sz="2050" dirty="0"/>
          </a:p>
        </p:txBody>
      </p:sp>
      <p:sp>
        <p:nvSpPr>
          <p:cNvPr id="18" name="Text 12"/>
          <p:cNvSpPr/>
          <p:nvPr/>
        </p:nvSpPr>
        <p:spPr>
          <a:xfrm>
            <a:off x="8097441" y="4370308"/>
            <a:ext cx="5802868" cy="667464"/>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Conduct surveys to gauge user satisfaction, identify pain points, and prioritize future enhancements.</a:t>
            </a:r>
            <a:endParaRPr lang="en-US" sz="1600" dirty="0"/>
          </a:p>
        </p:txBody>
      </p:sp>
      <p:sp>
        <p:nvSpPr>
          <p:cNvPr id="19" name="Text 13"/>
          <p:cNvSpPr/>
          <p:nvPr/>
        </p:nvSpPr>
        <p:spPr>
          <a:xfrm>
            <a:off x="730091" y="5606177"/>
            <a:ext cx="13170218" cy="667464"/>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Success metrics must be established before implementation begins, not as an afterthought. Without clear measures, it becomes difficult to demonstrate value or identify areas needing attention. Different stakeholders may have varying definitions of "success."</a:t>
            </a:r>
            <a:endParaRPr lang="en-US" sz="1600" dirty="0"/>
          </a:p>
        </p:txBody>
      </p:sp>
      <p:sp>
        <p:nvSpPr>
          <p:cNvPr id="20" name="Text 14"/>
          <p:cNvSpPr/>
          <p:nvPr/>
        </p:nvSpPr>
        <p:spPr>
          <a:xfrm>
            <a:off x="730091" y="6508313"/>
            <a:ext cx="13170218" cy="1001197"/>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Define both quantitative and qualitative metrics that align with your original business case. Set baseline measurements before implementation to enable meaningful comparisons. Report progress regularly to maintain executive support and justify future enhancements.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1373</Words>
  <Application>Microsoft Office PowerPoint</Application>
  <PresentationFormat>Custom</PresentationFormat>
  <Paragraphs>114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Nobile Bold</vt:lpstr>
      <vt:lpstr>Corben</vt:lpstr>
      <vt:lpstr>Nobile</vt:lpstr>
      <vt:lpstr>Nobile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2025-03-26T18:08:53Z</dcterms:created>
  <dcterms:modified xsi:type="dcterms:W3CDTF">2025-03-26T18:11:14Z</dcterms:modified>
</cp:coreProperties>
</file>