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Alexandria Semi Bold" panose="020B0604020202020204" charset="-78"/>
      <p:regular r:id="rId13"/>
    </p:embeddedFont>
    <p:embeddedFont>
      <p:font typeface="Sora Light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276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E7EEF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703826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Project Manager vs. Program Manager in IT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44709" y="2454163"/>
            <a:ext cx="7627382" cy="30219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If you've worked in IT or the tech world long enough, you've probably heard the terms "Project Manager" and "Program Manager" used interchangeably. Some people even think they’re the same thing with a fancier title. But anyone who has worked in either role knows — they’re very different, both in scope and responsibility.</a:t>
            </a:r>
          </a:p>
          <a:p>
            <a:pPr marL="0" indent="0" algn="l">
              <a:lnSpc>
                <a:spcPts val="2700"/>
              </a:lnSpc>
              <a:buNone/>
            </a:pPr>
            <a:endParaRPr lang="en-US" sz="1700" dirty="0">
              <a:solidFill>
                <a:srgbClr val="3B3535"/>
              </a:solidFill>
              <a:latin typeface="Sora Light" pitchFamily="34" charset="0"/>
              <a:ea typeface="Sora Light" pitchFamily="34" charset="-122"/>
              <a:cs typeface="Sora Light" pitchFamily="34" charset="-120"/>
            </a:endParaRPr>
          </a:p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Understanding these crucial IT leadership roles can transform how you approach projects and your career path.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6244709" y="5492329"/>
            <a:ext cx="346591" cy="346591"/>
          </a:xfrm>
          <a:prstGeom prst="roundRect">
            <a:avLst>
              <a:gd name="adj" fmla="val 26380043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332934" y="5616869"/>
            <a:ext cx="170021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3C3838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6699528" y="5476137"/>
            <a:ext cx="2921437" cy="3792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100" b="1" dirty="0">
                <a:solidFill>
                  <a:srgbClr val="3B3535"/>
                </a:solidFill>
                <a:latin typeface="Sora Bold" pitchFamily="34" charset="0"/>
                <a:ea typeface="Sora Bold" pitchFamily="34" charset="-122"/>
                <a:cs typeface="Sora Bold" pitchFamily="34" charset="-120"/>
              </a:rPr>
              <a:t>by Kimberly Wiethoff</a:t>
            </a:r>
            <a:endParaRPr lang="en-US" sz="2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877" y="575786"/>
            <a:ext cx="7680246" cy="13756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Which Role Is Right For You?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731877" y="2265045"/>
            <a:ext cx="156805" cy="1138118"/>
          </a:xfrm>
          <a:prstGeom prst="roundRect">
            <a:avLst>
              <a:gd name="adj" fmla="val 56010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202293" y="2265045"/>
            <a:ext cx="3079909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Assess Your Strengths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202293" y="2734270"/>
            <a:ext cx="7209830" cy="668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Detail-oriented executors excel as Project Managers. Strategic thinkers thrive as Program Managers.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45488" y="3612237"/>
            <a:ext cx="156805" cy="1138118"/>
          </a:xfrm>
          <a:prstGeom prst="roundRect">
            <a:avLst>
              <a:gd name="adj" fmla="val 56010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515904" y="3612237"/>
            <a:ext cx="3239095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Consider Your Interests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515904" y="4081463"/>
            <a:ext cx="6896219" cy="668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Do you enjoy hands-on delivery? Or aligning work to business outcomes?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359098" y="4959429"/>
            <a:ext cx="156805" cy="1138118"/>
          </a:xfrm>
          <a:prstGeom prst="roundRect">
            <a:avLst>
              <a:gd name="adj" fmla="val 56010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829514" y="4959429"/>
            <a:ext cx="3551873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Evaluate Your Experience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1829514" y="5428655"/>
            <a:ext cx="6582608" cy="668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Program management typically requires broader organizational knowledge.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1672828" y="6306622"/>
            <a:ext cx="156805" cy="1138118"/>
          </a:xfrm>
          <a:prstGeom prst="roundRect">
            <a:avLst>
              <a:gd name="adj" fmla="val 56010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143244" y="6306622"/>
            <a:ext cx="3288625" cy="343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Plan Your Development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2143244" y="6775847"/>
            <a:ext cx="6268879" cy="6688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Identify skill gaps and seek opportunities to grow in your target direction.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388870"/>
            <a:ext cx="7491889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The Two Roles at a Glance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58309" y="3643074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Project Manager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4215884"/>
            <a:ext cx="629257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Focuses on tactical execution of a single project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758309" y="4757499"/>
            <a:ext cx="629257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Success = On time, on budget, within scope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758309" y="5299115"/>
            <a:ext cx="629257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Works with project teams directly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587139" y="3643074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Program Manager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587139" y="4215884"/>
            <a:ext cx="629257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Focuses on strategic alignment of multiple projects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587139" y="4757499"/>
            <a:ext cx="629257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Success = Business value and outcomes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587139" y="5299115"/>
            <a:ext cx="629257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Works with executives and project managers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183" y="1027509"/>
            <a:ext cx="7747635" cy="1312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Project Manager: The Tactical Driver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98183" y="2863334"/>
            <a:ext cx="448747" cy="448747"/>
          </a:xfrm>
          <a:prstGeom prst="roundRect">
            <a:avLst>
              <a:gd name="adj" fmla="val 18671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36" y="2890838"/>
            <a:ext cx="314920" cy="39362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346359" y="2863334"/>
            <a:ext cx="4224933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Defines project scope and goals</a:t>
            </a:r>
            <a:endParaRPr lang="en-US" sz="2050" dirty="0"/>
          </a:p>
        </p:txBody>
      </p:sp>
      <p:sp>
        <p:nvSpPr>
          <p:cNvPr id="7" name="Text 3"/>
          <p:cNvSpPr/>
          <p:nvPr/>
        </p:nvSpPr>
        <p:spPr>
          <a:xfrm>
            <a:off x="1346359" y="3311128"/>
            <a:ext cx="7099459" cy="319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Creates detailed plans with specific deliverables and milestones.</a:t>
            </a:r>
            <a:endParaRPr lang="en-US" sz="1550" dirty="0"/>
          </a:p>
        </p:txBody>
      </p:sp>
      <p:sp>
        <p:nvSpPr>
          <p:cNvPr id="8" name="Shape 4"/>
          <p:cNvSpPr/>
          <p:nvPr/>
        </p:nvSpPr>
        <p:spPr>
          <a:xfrm>
            <a:off x="698183" y="4053959"/>
            <a:ext cx="448747" cy="448747"/>
          </a:xfrm>
          <a:prstGeom prst="roundRect">
            <a:avLst>
              <a:gd name="adj" fmla="val 18671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036" y="4081463"/>
            <a:ext cx="314920" cy="39362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46359" y="4053959"/>
            <a:ext cx="4437936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Manages timelines and resources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1346359" y="4501753"/>
            <a:ext cx="7099459" cy="319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Ensures project stays on schedule and within budget constraints.</a:t>
            </a:r>
            <a:endParaRPr lang="en-US" sz="1550" dirty="0"/>
          </a:p>
        </p:txBody>
      </p:sp>
      <p:sp>
        <p:nvSpPr>
          <p:cNvPr id="12" name="Shape 7"/>
          <p:cNvSpPr/>
          <p:nvPr/>
        </p:nvSpPr>
        <p:spPr>
          <a:xfrm>
            <a:off x="698183" y="5244584"/>
            <a:ext cx="448747" cy="448747"/>
          </a:xfrm>
          <a:prstGeom prst="roundRect">
            <a:avLst>
              <a:gd name="adj" fmla="val 18671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036" y="5272088"/>
            <a:ext cx="314920" cy="39362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46359" y="5244584"/>
            <a:ext cx="2862739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Leads daily execution</a:t>
            </a:r>
            <a:endParaRPr lang="en-US" sz="2050" dirty="0"/>
          </a:p>
        </p:txBody>
      </p:sp>
      <p:sp>
        <p:nvSpPr>
          <p:cNvPr id="15" name="Text 9"/>
          <p:cNvSpPr/>
          <p:nvPr/>
        </p:nvSpPr>
        <p:spPr>
          <a:xfrm>
            <a:off x="1346359" y="5692378"/>
            <a:ext cx="7099459" cy="319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Coordinates team activities and resolves tactical issues quickly.</a:t>
            </a:r>
            <a:endParaRPr lang="en-US" sz="1550" dirty="0"/>
          </a:p>
        </p:txBody>
      </p:sp>
      <p:sp>
        <p:nvSpPr>
          <p:cNvPr id="16" name="Shape 10"/>
          <p:cNvSpPr/>
          <p:nvPr/>
        </p:nvSpPr>
        <p:spPr>
          <a:xfrm>
            <a:off x="698183" y="6435209"/>
            <a:ext cx="448747" cy="448747"/>
          </a:xfrm>
          <a:prstGeom prst="roundRect">
            <a:avLst>
              <a:gd name="adj" fmla="val 18671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036" y="6462713"/>
            <a:ext cx="314920" cy="39362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46359" y="6435209"/>
            <a:ext cx="3998238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Monitors project performance</a:t>
            </a:r>
            <a:endParaRPr lang="en-US" sz="2050" dirty="0"/>
          </a:p>
        </p:txBody>
      </p:sp>
      <p:sp>
        <p:nvSpPr>
          <p:cNvPr id="19" name="Text 12"/>
          <p:cNvSpPr/>
          <p:nvPr/>
        </p:nvSpPr>
        <p:spPr>
          <a:xfrm>
            <a:off x="1346359" y="6883003"/>
            <a:ext cx="7099459" cy="319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Tracks metrics and communicates status to stakeholders regularly.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928687"/>
            <a:ext cx="1251763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Program Manager: The Strategic Conductor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284" y="2074664"/>
            <a:ext cx="1622822" cy="126599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295" y="2674620"/>
            <a:ext cx="304681" cy="3807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64681" y="2291239"/>
            <a:ext cx="2929652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Strategic Alignment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64681" y="2777371"/>
            <a:ext cx="522839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Ensures all projects support business objectives</a:t>
            </a:r>
            <a:endParaRPr lang="en-US" sz="1700" dirty="0"/>
          </a:p>
        </p:txBody>
      </p:sp>
      <p:sp>
        <p:nvSpPr>
          <p:cNvPr id="7" name="Shape 3"/>
          <p:cNvSpPr/>
          <p:nvPr/>
        </p:nvSpPr>
        <p:spPr>
          <a:xfrm>
            <a:off x="4902160" y="3352443"/>
            <a:ext cx="8915876" cy="15240"/>
          </a:xfrm>
          <a:prstGeom prst="roundRect">
            <a:avLst>
              <a:gd name="adj" fmla="val 597101"/>
            </a:avLst>
          </a:prstGeom>
          <a:solidFill>
            <a:srgbClr val="BBC2D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873" y="3394710"/>
            <a:ext cx="3245644" cy="1265992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4295" y="3837265"/>
            <a:ext cx="304681" cy="380762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76092" y="3611285"/>
            <a:ext cx="3888224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Cross-Project Coordination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76092" y="4097417"/>
            <a:ext cx="4542949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Manages dependencies between projects</a:t>
            </a:r>
            <a:endParaRPr lang="en-US" sz="1700" dirty="0"/>
          </a:p>
        </p:txBody>
      </p:sp>
      <p:sp>
        <p:nvSpPr>
          <p:cNvPr id="12" name="Shape 6"/>
          <p:cNvSpPr/>
          <p:nvPr/>
        </p:nvSpPr>
        <p:spPr>
          <a:xfrm>
            <a:off x="5713571" y="4672489"/>
            <a:ext cx="8104465" cy="15240"/>
          </a:xfrm>
          <a:prstGeom prst="roundRect">
            <a:avLst>
              <a:gd name="adj" fmla="val 597101"/>
            </a:avLst>
          </a:prstGeom>
          <a:solidFill>
            <a:srgbClr val="BBC2D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2462" y="4714756"/>
            <a:ext cx="4868466" cy="1265992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4295" y="5157311"/>
            <a:ext cx="304681" cy="380762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687503" y="4931331"/>
            <a:ext cx="3766185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Stakeholder Management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687503" y="5417463"/>
            <a:ext cx="3766185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Builds executive relationships</a:t>
            </a:r>
            <a:endParaRPr lang="en-US" sz="1700" dirty="0"/>
          </a:p>
        </p:txBody>
      </p:sp>
      <p:sp>
        <p:nvSpPr>
          <p:cNvPr id="17" name="Shape 9"/>
          <p:cNvSpPr/>
          <p:nvPr/>
        </p:nvSpPr>
        <p:spPr>
          <a:xfrm>
            <a:off x="6524982" y="5992535"/>
            <a:ext cx="7293054" cy="15240"/>
          </a:xfrm>
          <a:prstGeom prst="roundRect">
            <a:avLst>
              <a:gd name="adj" fmla="val 597101"/>
            </a:avLst>
          </a:prstGeom>
          <a:solidFill>
            <a:srgbClr val="BBC2D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051" y="6034802"/>
            <a:ext cx="6491288" cy="1265992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84295" y="6477357"/>
            <a:ext cx="304681" cy="380762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498913" y="6251377"/>
            <a:ext cx="2892266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Benefits Realization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498913" y="6737509"/>
            <a:ext cx="3478649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Drives long-term business value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1161574"/>
            <a:ext cx="5701546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The Ship Analogy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58309" y="2199203"/>
            <a:ext cx="3705463" cy="3024307"/>
          </a:xfrm>
          <a:prstGeom prst="roundRect">
            <a:avLst>
              <a:gd name="adj" fmla="val 3009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982504" y="2423398"/>
            <a:ext cx="3257074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Project Manager = Ship Captain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982504" y="3265765"/>
            <a:ext cx="3257074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Steers one vessel safely to its destination on schedule. Manages crew, resources, and everyday obstacles.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4680347" y="2199203"/>
            <a:ext cx="3705463" cy="3024307"/>
          </a:xfrm>
          <a:prstGeom prst="roundRect">
            <a:avLst>
              <a:gd name="adj" fmla="val 3009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904542" y="2423398"/>
            <a:ext cx="3257074" cy="712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Program Manager = Fleet Admiral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04542" y="3265765"/>
            <a:ext cx="3257074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Coordinates multiple ships toward a strategic objective. Ensures the fleet works together toward larger mission goals.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758309" y="5440085"/>
            <a:ext cx="7627382" cy="1627942"/>
          </a:xfrm>
          <a:prstGeom prst="roundRect">
            <a:avLst>
              <a:gd name="adj" fmla="val 5590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82504" y="566427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The Difference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2504" y="6150412"/>
            <a:ext cx="7178993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Captains focus on their ship's journey. Admirals focus on why the fleet exists and where it should go next.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7229" y="540187"/>
            <a:ext cx="7769542" cy="12918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Real-World IT Platform Example</a:t>
            </a:r>
            <a:endParaRPr lang="en-US" sz="40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229" y="2126575"/>
            <a:ext cx="981789" cy="146149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63579" y="2322909"/>
            <a:ext cx="2583775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Mobile App Project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1963579" y="2763560"/>
            <a:ext cx="6493193" cy="628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Project Manager ensures app development meets requirements and deadlines.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229" y="3588068"/>
            <a:ext cx="981789" cy="117824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63579" y="3784402"/>
            <a:ext cx="3198138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Web Application Project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1963579" y="4225052"/>
            <a:ext cx="6493193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Another Project Manager focuses on web interface delivery.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229" y="4766310"/>
            <a:ext cx="981789" cy="146149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63579" y="4962644"/>
            <a:ext cx="4025384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Backend Infrastructure Project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1963579" y="5403294"/>
            <a:ext cx="6493193" cy="628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Third Project Manager handles API and data warehouse integration.</a:t>
            </a:r>
            <a:endParaRPr lang="en-US" sz="15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229" y="6227802"/>
            <a:ext cx="981789" cy="146149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963579" y="6424136"/>
            <a:ext cx="2957513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Program Management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1963579" y="6864787"/>
            <a:ext cx="6493193" cy="628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Program Manager ensures all components work together for business value.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856298"/>
            <a:ext cx="6006941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Skill Set Comparison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44709" y="1893927"/>
            <a:ext cx="7627382" cy="5479256"/>
          </a:xfrm>
          <a:prstGeom prst="roundRect">
            <a:avLst>
              <a:gd name="adj" fmla="val 166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252329" y="1901547"/>
            <a:ext cx="7611308" cy="62174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469975" y="2039064"/>
            <a:ext cx="20997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Skill Area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9010531" y="2039064"/>
            <a:ext cx="209597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Project Manager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1547277" y="2039064"/>
            <a:ext cx="20997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Program Manager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6252329" y="2523292"/>
            <a:ext cx="7611308" cy="96845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469975" y="2660809"/>
            <a:ext cx="20997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Planning Focus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9010531" y="2660809"/>
            <a:ext cx="209597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Detailed task planning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11547277" y="2660809"/>
            <a:ext cx="209978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Strategic roadmapping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6252329" y="3491746"/>
            <a:ext cx="7611308" cy="96845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6469975" y="3629263"/>
            <a:ext cx="20997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Leadership Style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9010531" y="3629263"/>
            <a:ext cx="209597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Team-focused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1547277" y="3629263"/>
            <a:ext cx="209978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Organization-focused</a:t>
            </a:r>
            <a:endParaRPr lang="en-US" sz="1700" dirty="0"/>
          </a:p>
        </p:txBody>
      </p:sp>
      <p:sp>
        <p:nvSpPr>
          <p:cNvPr id="17" name="Shape 14"/>
          <p:cNvSpPr/>
          <p:nvPr/>
        </p:nvSpPr>
        <p:spPr>
          <a:xfrm>
            <a:off x="6252329" y="4460200"/>
            <a:ext cx="7611308" cy="96845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469975" y="4597718"/>
            <a:ext cx="20997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Technical Depth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9010531" y="4597718"/>
            <a:ext cx="209597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Deep in specific areas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11547277" y="4597718"/>
            <a:ext cx="209978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Broad across domains</a:t>
            </a:r>
            <a:endParaRPr lang="en-US" sz="1700" dirty="0"/>
          </a:p>
        </p:txBody>
      </p:sp>
      <p:sp>
        <p:nvSpPr>
          <p:cNvPr id="21" name="Shape 18"/>
          <p:cNvSpPr/>
          <p:nvPr/>
        </p:nvSpPr>
        <p:spPr>
          <a:xfrm>
            <a:off x="6252329" y="5428655"/>
            <a:ext cx="7611308" cy="96845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469975" y="5566172"/>
            <a:ext cx="20997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Communication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9010531" y="5566172"/>
            <a:ext cx="209597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Team and stakeholders</a:t>
            </a:r>
            <a:endParaRPr lang="en-US" sz="1700" dirty="0"/>
          </a:p>
        </p:txBody>
      </p:sp>
      <p:sp>
        <p:nvSpPr>
          <p:cNvPr id="24" name="Text 21"/>
          <p:cNvSpPr/>
          <p:nvPr/>
        </p:nvSpPr>
        <p:spPr>
          <a:xfrm>
            <a:off x="11547277" y="5566172"/>
            <a:ext cx="209978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Executives and sponsors</a:t>
            </a:r>
            <a:endParaRPr lang="en-US" sz="1700" dirty="0"/>
          </a:p>
        </p:txBody>
      </p:sp>
      <p:sp>
        <p:nvSpPr>
          <p:cNvPr id="25" name="Shape 22"/>
          <p:cNvSpPr/>
          <p:nvPr/>
        </p:nvSpPr>
        <p:spPr>
          <a:xfrm>
            <a:off x="6252329" y="6397109"/>
            <a:ext cx="7611308" cy="96845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6469975" y="6534626"/>
            <a:ext cx="20997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Problem Solving</a:t>
            </a:r>
            <a:endParaRPr lang="en-US" sz="1700" dirty="0"/>
          </a:p>
        </p:txBody>
      </p:sp>
      <p:sp>
        <p:nvSpPr>
          <p:cNvPr id="27" name="Text 24"/>
          <p:cNvSpPr/>
          <p:nvPr/>
        </p:nvSpPr>
        <p:spPr>
          <a:xfrm>
            <a:off x="9010531" y="6534626"/>
            <a:ext cx="209597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Tactical issues</a:t>
            </a:r>
            <a:endParaRPr lang="en-US" sz="1700" dirty="0"/>
          </a:p>
        </p:txBody>
      </p:sp>
      <p:sp>
        <p:nvSpPr>
          <p:cNvPr id="28" name="Text 25"/>
          <p:cNvSpPr/>
          <p:nvPr/>
        </p:nvSpPr>
        <p:spPr>
          <a:xfrm>
            <a:off x="11547277" y="6534626"/>
            <a:ext cx="209978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Strategic challenges</a:t>
            </a:r>
            <a:endParaRPr lang="en-US" sz="1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53388" y="1145500"/>
            <a:ext cx="6928485" cy="626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0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Career Path Considerations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367701" y="2058233"/>
            <a:ext cx="22860" cy="5025866"/>
          </a:xfrm>
          <a:prstGeom prst="roundRect">
            <a:avLst>
              <a:gd name="adj" fmla="val 350146"/>
            </a:avLst>
          </a:prstGeom>
          <a:solidFill>
            <a:srgbClr val="BBC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559213" y="2475428"/>
            <a:ext cx="571738" cy="22860"/>
          </a:xfrm>
          <a:prstGeom prst="roundRect">
            <a:avLst>
              <a:gd name="adj" fmla="val 350146"/>
            </a:avLst>
          </a:prstGeom>
          <a:solidFill>
            <a:srgbClr val="BBC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153329" y="2272546"/>
            <a:ext cx="428744" cy="428744"/>
          </a:xfrm>
          <a:prstGeom prst="roundRect">
            <a:avLst>
              <a:gd name="adj" fmla="val 18669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206" y="2298799"/>
            <a:ext cx="300871" cy="37611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320677" y="2248733"/>
            <a:ext cx="4721304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Team Member/Subject Matter Expert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7320677" y="2676406"/>
            <a:ext cx="6642735" cy="304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Build technical expertise and project participation experience.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6559213" y="3779520"/>
            <a:ext cx="571738" cy="22860"/>
          </a:xfrm>
          <a:prstGeom prst="roundRect">
            <a:avLst>
              <a:gd name="adj" fmla="val 350146"/>
            </a:avLst>
          </a:prstGeom>
          <a:solidFill>
            <a:srgbClr val="BBC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153329" y="3576638"/>
            <a:ext cx="428744" cy="428744"/>
          </a:xfrm>
          <a:prstGeom prst="roundRect">
            <a:avLst>
              <a:gd name="adj" fmla="val 18669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7206" y="3602891"/>
            <a:ext cx="300871" cy="37611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320677" y="3552825"/>
            <a:ext cx="2507575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Project Manager</a:t>
            </a:r>
            <a:endParaRPr lang="en-US" sz="1950" dirty="0"/>
          </a:p>
        </p:txBody>
      </p:sp>
      <p:sp>
        <p:nvSpPr>
          <p:cNvPr id="14" name="Text 9"/>
          <p:cNvSpPr/>
          <p:nvPr/>
        </p:nvSpPr>
        <p:spPr>
          <a:xfrm>
            <a:off x="7320677" y="3980498"/>
            <a:ext cx="6642735" cy="304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Develop tactical delivery skills and team leadership abilities.</a:t>
            </a:r>
            <a:endParaRPr lang="en-US" sz="1500" dirty="0"/>
          </a:p>
        </p:txBody>
      </p:sp>
      <p:sp>
        <p:nvSpPr>
          <p:cNvPr id="15" name="Shape 10"/>
          <p:cNvSpPr/>
          <p:nvPr/>
        </p:nvSpPr>
        <p:spPr>
          <a:xfrm>
            <a:off x="6559213" y="5083612"/>
            <a:ext cx="571738" cy="22860"/>
          </a:xfrm>
          <a:prstGeom prst="roundRect">
            <a:avLst>
              <a:gd name="adj" fmla="val 350146"/>
            </a:avLst>
          </a:prstGeom>
          <a:solidFill>
            <a:srgbClr val="BBC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153329" y="4880729"/>
            <a:ext cx="428744" cy="428744"/>
          </a:xfrm>
          <a:prstGeom prst="roundRect">
            <a:avLst>
              <a:gd name="adj" fmla="val 18669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7206" y="4906982"/>
            <a:ext cx="300871" cy="37611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320677" y="4856917"/>
            <a:ext cx="2973943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Senior Project Manager</a:t>
            </a:r>
            <a:endParaRPr lang="en-US" sz="1950" dirty="0"/>
          </a:p>
        </p:txBody>
      </p:sp>
      <p:sp>
        <p:nvSpPr>
          <p:cNvPr id="19" name="Text 13"/>
          <p:cNvSpPr/>
          <p:nvPr/>
        </p:nvSpPr>
        <p:spPr>
          <a:xfrm>
            <a:off x="7320677" y="5284589"/>
            <a:ext cx="6642735" cy="304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Handle complex projects and begin strategic thinking development.</a:t>
            </a:r>
            <a:endParaRPr lang="en-US" sz="1500" dirty="0"/>
          </a:p>
        </p:txBody>
      </p:sp>
      <p:sp>
        <p:nvSpPr>
          <p:cNvPr id="20" name="Shape 14"/>
          <p:cNvSpPr/>
          <p:nvPr/>
        </p:nvSpPr>
        <p:spPr>
          <a:xfrm>
            <a:off x="6559213" y="6387703"/>
            <a:ext cx="571738" cy="22860"/>
          </a:xfrm>
          <a:prstGeom prst="roundRect">
            <a:avLst>
              <a:gd name="adj" fmla="val 350146"/>
            </a:avLst>
          </a:prstGeom>
          <a:solidFill>
            <a:srgbClr val="BBC2D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153329" y="6184821"/>
            <a:ext cx="428744" cy="428744"/>
          </a:xfrm>
          <a:prstGeom prst="roundRect">
            <a:avLst>
              <a:gd name="adj" fmla="val 18669"/>
            </a:avLst>
          </a:prstGeom>
          <a:solidFill>
            <a:srgbClr val="D5DCF6"/>
          </a:solidFill>
          <a:ln w="7620">
            <a:solidFill>
              <a:srgbClr val="BBC2D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6"/>
          <p:cNvSpPr/>
          <p:nvPr/>
        </p:nvSpPr>
        <p:spPr>
          <a:xfrm>
            <a:off x="6217206" y="6211074"/>
            <a:ext cx="300871" cy="376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4</a:t>
            </a:r>
            <a:endParaRPr lang="en-US" sz="2350" dirty="0"/>
          </a:p>
        </p:txBody>
      </p:sp>
      <p:sp>
        <p:nvSpPr>
          <p:cNvPr id="23" name="Text 17"/>
          <p:cNvSpPr/>
          <p:nvPr/>
        </p:nvSpPr>
        <p:spPr>
          <a:xfrm>
            <a:off x="7320677" y="6161008"/>
            <a:ext cx="2507575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Program Manager</a:t>
            </a:r>
            <a:endParaRPr lang="en-US" sz="1950" dirty="0"/>
          </a:p>
        </p:txBody>
      </p:sp>
      <p:sp>
        <p:nvSpPr>
          <p:cNvPr id="24" name="Text 18"/>
          <p:cNvSpPr/>
          <p:nvPr/>
        </p:nvSpPr>
        <p:spPr>
          <a:xfrm>
            <a:off x="7320677" y="6588681"/>
            <a:ext cx="6642735" cy="3049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Transition to strategic oversight and business alignment focus.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246942"/>
            <a:ext cx="7360801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Common Misconceptions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559362" y="2869287"/>
            <a:ext cx="3135987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Just a Title Difference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3355419"/>
            <a:ext cx="393704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They differ fundamentally in scope and responsibilities.</a:t>
            </a:r>
            <a:endParaRPr lang="en-US" sz="17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290" y="3170813"/>
            <a:ext cx="324088" cy="40517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4932" y="2869287"/>
            <a:ext cx="3455551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Natural Promotion Path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4932" y="3355419"/>
            <a:ext cx="39371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They require different mindsets, not just more experience.</a:t>
            </a:r>
            <a:endParaRPr lang="en-US" sz="17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308" y="3561457"/>
            <a:ext cx="324088" cy="40517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4932" y="5326618"/>
            <a:ext cx="2981206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Technical Roles Only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4932" y="5812750"/>
            <a:ext cx="39371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Both require business acumen beyond technical skills.</a:t>
            </a:r>
            <a:endParaRPr lang="en-US" sz="17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6664" y="5799475"/>
            <a:ext cx="324088" cy="40517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44635" y="532661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Alexandria Semi Bold" pitchFamily="34" charset="0"/>
                <a:ea typeface="Alexandria Semi Bold" pitchFamily="34" charset="-122"/>
                <a:cs typeface="Alexandria Semi Bold" pitchFamily="34" charset="-120"/>
              </a:rPr>
              <a:t>Same Stakeholders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8309" y="5812750"/>
            <a:ext cx="393704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They engage with different levels in the organization.</a:t>
            </a:r>
            <a:endParaRPr lang="en-US" sz="170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0270" y="2392918"/>
            <a:ext cx="4589740" cy="4589740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646" y="5408831"/>
            <a:ext cx="324088" cy="4051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580</Words>
  <Application>Microsoft Office PowerPoint</Application>
  <PresentationFormat>Custom</PresentationFormat>
  <Paragraphs>106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Alexandria Semi Bold</vt:lpstr>
      <vt:lpstr>Sora Light</vt:lpstr>
      <vt:lpstr>Arial</vt:lpstr>
      <vt:lpstr>Sora Bold</vt:lpstr>
      <vt:lpstr>Sora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2025-03-28T16:15:33Z</dcterms:created>
  <dcterms:modified xsi:type="dcterms:W3CDTF">2025-03-28T16:25:50Z</dcterms:modified>
</cp:coreProperties>
</file>