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4630400" cy="8229600"/>
  <p:notesSz cx="8229600" cy="14630400"/>
  <p:embeddedFontLst>
    <p:embeddedFont>
      <p:font typeface="DM Sans" pitchFamily="2" charset="0"/>
      <p:regular r:id="rId18"/>
      <p:bold r:id="rId19"/>
    </p:embeddedFont>
    <p:embeddedFont>
      <p:font typeface="Libre Baskerville" panose="02000000000000000000" pitchFamily="2" charset="0"/>
      <p:regular r:id="rId20"/>
      <p:bold r:id="rId21"/>
      <p: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93" d="100"/>
          <a:sy n="93" d="100"/>
        </p:scale>
        <p:origin x="52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8718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150868" y="0"/>
            <a:ext cx="4479532" cy="8229600"/>
          </a:xfrm>
          <a:prstGeom prst="rect">
            <a:avLst/>
          </a:prstGeom>
        </p:spPr>
      </p:pic>
      <p:sp>
        <p:nvSpPr>
          <p:cNvPr id="3" name="Text 0"/>
          <p:cNvSpPr/>
          <p:nvPr/>
        </p:nvSpPr>
        <p:spPr>
          <a:xfrm>
            <a:off x="793790" y="794861"/>
            <a:ext cx="9048852" cy="2126337"/>
          </a:xfrm>
          <a:prstGeom prst="rect">
            <a:avLst/>
          </a:prstGeom>
          <a:noFill/>
          <a:ln/>
        </p:spPr>
        <p:txBody>
          <a:bodyPr wrap="square" lIns="0" tIns="0" rIns="0" bIns="0" rtlCol="0" anchor="t"/>
          <a:lstStyle/>
          <a:p>
            <a:pPr marL="0" indent="0" algn="l">
              <a:lnSpc>
                <a:spcPts val="5550"/>
              </a:lnSpc>
              <a:buNone/>
            </a:pPr>
            <a:r>
              <a:rPr lang="en-US" sz="4450" dirty="0">
                <a:solidFill>
                  <a:srgbClr val="5C4E3D"/>
                </a:solidFill>
                <a:latin typeface="Libre Baskerville" pitchFamily="34" charset="0"/>
                <a:ea typeface="Libre Baskerville" pitchFamily="34" charset="-122"/>
                <a:cs typeface="Libre Baskerville" pitchFamily="34" charset="-120"/>
              </a:rPr>
              <a:t>Best Practices for RFID System Rollout in Warehouses</a:t>
            </a:r>
            <a:endParaRPr lang="en-US" sz="4450" dirty="0"/>
          </a:p>
        </p:txBody>
      </p:sp>
      <p:sp>
        <p:nvSpPr>
          <p:cNvPr id="4" name="Text 1"/>
          <p:cNvSpPr/>
          <p:nvPr/>
        </p:nvSpPr>
        <p:spPr>
          <a:xfrm>
            <a:off x="793791" y="2263654"/>
            <a:ext cx="9048852" cy="1581504"/>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Implementing RFID technology in warehouse operations can revolutionize your inventory management, dramatically improve accuracy, and streamline operations. However, a successful implementation requires careful planning and strategic execution to avoid costly disruptions.</a:t>
            </a:r>
            <a:endParaRPr lang="en-US" sz="1750" dirty="0"/>
          </a:p>
        </p:txBody>
      </p:sp>
      <p:sp>
        <p:nvSpPr>
          <p:cNvPr id="5" name="Text 2"/>
          <p:cNvSpPr/>
          <p:nvPr/>
        </p:nvSpPr>
        <p:spPr>
          <a:xfrm>
            <a:off x="793790" y="3885402"/>
            <a:ext cx="9048852" cy="1451610"/>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This presentation guides warehouse managers and operations personnel through proven best practices for ensuring a smooth RFID system rollout. We'll cover everything from initial planning and pilot testing to hardware selection, system integration, and staff training.</a:t>
            </a:r>
            <a:endParaRPr lang="en-US" sz="1750" dirty="0"/>
          </a:p>
        </p:txBody>
      </p:sp>
      <p:pic>
        <p:nvPicPr>
          <p:cNvPr id="9" name="Image 1" descr="preencoded.png">
            <a:extLst>
              <a:ext uri="{FF2B5EF4-FFF2-40B4-BE49-F238E27FC236}">
                <a16:creationId xmlns:a16="http://schemas.microsoft.com/office/drawing/2014/main" id="{BF967974-7FC6-C430-DF69-2A4703DBA342}"/>
              </a:ext>
            </a:extLst>
          </p:cNvPr>
          <p:cNvPicPr>
            <a:picLocks noChangeAspect="1"/>
          </p:cNvPicPr>
          <p:nvPr/>
        </p:nvPicPr>
        <p:blipFill>
          <a:blip r:embed="rId4"/>
          <a:stretch>
            <a:fillRect/>
          </a:stretch>
        </p:blipFill>
        <p:spPr>
          <a:xfrm>
            <a:off x="672391" y="5500547"/>
            <a:ext cx="5605120" cy="1030539"/>
          </a:xfrm>
          <a:prstGeom prst="rect">
            <a:avLst/>
          </a:prstGeom>
        </p:spPr>
      </p:pic>
      <p:sp>
        <p:nvSpPr>
          <p:cNvPr id="10" name="TextBox 9">
            <a:extLst>
              <a:ext uri="{FF2B5EF4-FFF2-40B4-BE49-F238E27FC236}">
                <a16:creationId xmlns:a16="http://schemas.microsoft.com/office/drawing/2014/main" id="{F83149AB-BB34-531C-2175-06CA2886E706}"/>
              </a:ext>
            </a:extLst>
          </p:cNvPr>
          <p:cNvSpPr txBox="1"/>
          <p:nvPr/>
        </p:nvSpPr>
        <p:spPr>
          <a:xfrm>
            <a:off x="672391" y="6678202"/>
            <a:ext cx="9048852" cy="1354217"/>
          </a:xfrm>
          <a:prstGeom prst="rect">
            <a:avLst/>
          </a:prstGeom>
          <a:noFill/>
        </p:spPr>
        <p:txBody>
          <a:bodyPr wrap="square" rtlCol="0">
            <a:spAutoFit/>
          </a:bodyPr>
          <a:lstStyle/>
          <a:p>
            <a:r>
              <a:rPr lang="en-US" sz="1600" dirty="0"/>
              <a:t>#RFID #WarehouseManagement #SupplyChain #InventoryManagement #WarehouseOperations #DigitalTransformation #SupplyChainTechnology #Logistics #Automation #Industry40 #SmartWarehousing #InventoryAccuracy #WarehouseOptimization #AssetTracking #OperationalExcellence #EnterpriseTechnology #WMS #ERPIntegration #ChangeManagement #ProjectManagement</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25686" y="570309"/>
            <a:ext cx="13179028" cy="1295876"/>
          </a:xfrm>
          <a:prstGeom prst="rect">
            <a:avLst/>
          </a:prstGeom>
          <a:noFill/>
          <a:ln/>
        </p:spPr>
        <p:txBody>
          <a:bodyPr wrap="square" lIns="0" tIns="0" rIns="0" bIns="0" rtlCol="0" anchor="t"/>
          <a:lstStyle/>
          <a:p>
            <a:pPr marL="0" indent="0" algn="l">
              <a:lnSpc>
                <a:spcPts val="5100"/>
              </a:lnSpc>
              <a:buNone/>
            </a:pPr>
            <a:r>
              <a:rPr lang="en-US" sz="4050" dirty="0">
                <a:solidFill>
                  <a:srgbClr val="5C4E3D"/>
                </a:solidFill>
                <a:latin typeface="Libre Baskerville" pitchFamily="34" charset="0"/>
                <a:ea typeface="Libre Baskerville" pitchFamily="34" charset="-122"/>
                <a:cs typeface="Libre Baskerville" pitchFamily="34" charset="-120"/>
              </a:rPr>
              <a:t>Ensuring Tag Readability in Challenging Environments</a:t>
            </a:r>
            <a:endParaRPr lang="en-US" sz="4050" dirty="0"/>
          </a:p>
        </p:txBody>
      </p:sp>
      <p:pic>
        <p:nvPicPr>
          <p:cNvPr id="3" name="Image 0" descr="preencoded.png"/>
          <p:cNvPicPr>
            <a:picLocks noChangeAspect="1"/>
          </p:cNvPicPr>
          <p:nvPr/>
        </p:nvPicPr>
        <p:blipFill>
          <a:blip r:embed="rId3"/>
          <a:stretch>
            <a:fillRect/>
          </a:stretch>
        </p:blipFill>
        <p:spPr>
          <a:xfrm>
            <a:off x="725686" y="2280761"/>
            <a:ext cx="518279" cy="518279"/>
          </a:xfrm>
          <a:prstGeom prst="rect">
            <a:avLst/>
          </a:prstGeom>
        </p:spPr>
      </p:pic>
      <p:sp>
        <p:nvSpPr>
          <p:cNvPr id="4" name="Text 1"/>
          <p:cNvSpPr/>
          <p:nvPr/>
        </p:nvSpPr>
        <p:spPr>
          <a:xfrm>
            <a:off x="725686" y="3006328"/>
            <a:ext cx="2721650" cy="323969"/>
          </a:xfrm>
          <a:prstGeom prst="rect">
            <a:avLst/>
          </a:prstGeom>
          <a:noFill/>
          <a:ln/>
        </p:spPr>
        <p:txBody>
          <a:bodyPr wrap="none" lIns="0" tIns="0" rIns="0" bIns="0" rtlCol="0" anchor="t"/>
          <a:lstStyle/>
          <a:p>
            <a:pPr marL="0" indent="0" algn="l">
              <a:lnSpc>
                <a:spcPts val="2550"/>
              </a:lnSpc>
              <a:buNone/>
            </a:pPr>
            <a:r>
              <a:rPr lang="en-US" sz="2000" dirty="0">
                <a:solidFill>
                  <a:srgbClr val="454240"/>
                </a:solidFill>
                <a:latin typeface="Libre Baskerville" pitchFamily="34" charset="0"/>
                <a:ea typeface="Libre Baskerville" pitchFamily="34" charset="-122"/>
                <a:cs typeface="Libre Baskerville" pitchFamily="34" charset="-120"/>
              </a:rPr>
              <a:t>High Moisture Areas</a:t>
            </a:r>
            <a:endParaRPr lang="en-US" sz="2000" dirty="0"/>
          </a:p>
        </p:txBody>
      </p:sp>
      <p:sp>
        <p:nvSpPr>
          <p:cNvPr id="5" name="Text 2"/>
          <p:cNvSpPr/>
          <p:nvPr/>
        </p:nvSpPr>
        <p:spPr>
          <a:xfrm>
            <a:off x="725686" y="3454598"/>
            <a:ext cx="3061454" cy="2321123"/>
          </a:xfrm>
          <a:prstGeom prst="rect">
            <a:avLst/>
          </a:prstGeom>
          <a:noFill/>
          <a:ln/>
        </p:spPr>
        <p:txBody>
          <a:bodyPr wrap="square" lIns="0" tIns="0" rIns="0" bIns="0" rtlCol="0" anchor="t"/>
          <a:lstStyle/>
          <a:p>
            <a:pPr marL="0" indent="0" algn="l">
              <a:lnSpc>
                <a:spcPts val="2600"/>
              </a:lnSpc>
              <a:buNone/>
            </a:pPr>
            <a:r>
              <a:rPr lang="en-US" sz="1600" dirty="0">
                <a:solidFill>
                  <a:srgbClr val="454240"/>
                </a:solidFill>
                <a:latin typeface="DM Sans" pitchFamily="34" charset="0"/>
                <a:ea typeface="DM Sans" pitchFamily="34" charset="-122"/>
                <a:cs typeface="DM Sans" pitchFamily="34" charset="-120"/>
              </a:rPr>
              <a:t>Use specialized water-resistant tags and encapsulated inlays for cold storage, refrigerated zones, or areas with condensation. Consider IP68-rated tags for maximum protection.</a:t>
            </a:r>
            <a:endParaRPr lang="en-US" sz="1600" dirty="0"/>
          </a:p>
        </p:txBody>
      </p:sp>
      <p:pic>
        <p:nvPicPr>
          <p:cNvPr id="6" name="Image 1" descr="preencoded.png"/>
          <p:cNvPicPr>
            <a:picLocks noChangeAspect="1"/>
          </p:cNvPicPr>
          <p:nvPr/>
        </p:nvPicPr>
        <p:blipFill>
          <a:blip r:embed="rId4"/>
          <a:stretch>
            <a:fillRect/>
          </a:stretch>
        </p:blipFill>
        <p:spPr>
          <a:xfrm>
            <a:off x="4098131" y="2280761"/>
            <a:ext cx="518279" cy="518279"/>
          </a:xfrm>
          <a:prstGeom prst="rect">
            <a:avLst/>
          </a:prstGeom>
        </p:spPr>
      </p:pic>
      <p:sp>
        <p:nvSpPr>
          <p:cNvPr id="7" name="Text 3"/>
          <p:cNvSpPr/>
          <p:nvPr/>
        </p:nvSpPr>
        <p:spPr>
          <a:xfrm>
            <a:off x="4098131" y="3006328"/>
            <a:ext cx="3061573" cy="647938"/>
          </a:xfrm>
          <a:prstGeom prst="rect">
            <a:avLst/>
          </a:prstGeom>
          <a:noFill/>
          <a:ln/>
        </p:spPr>
        <p:txBody>
          <a:bodyPr wrap="square" lIns="0" tIns="0" rIns="0" bIns="0" rtlCol="0" anchor="t"/>
          <a:lstStyle/>
          <a:p>
            <a:pPr marL="0" indent="0" algn="l">
              <a:lnSpc>
                <a:spcPts val="2550"/>
              </a:lnSpc>
              <a:buNone/>
            </a:pPr>
            <a:r>
              <a:rPr lang="en-US" sz="2000" dirty="0">
                <a:solidFill>
                  <a:srgbClr val="454240"/>
                </a:solidFill>
                <a:latin typeface="Libre Baskerville" pitchFamily="34" charset="0"/>
                <a:ea typeface="Libre Baskerville" pitchFamily="34" charset="-122"/>
                <a:cs typeface="Libre Baskerville" pitchFamily="34" charset="-120"/>
              </a:rPr>
              <a:t>Metal-Rich Environments</a:t>
            </a:r>
            <a:endParaRPr lang="en-US" sz="2000" dirty="0"/>
          </a:p>
        </p:txBody>
      </p:sp>
      <p:sp>
        <p:nvSpPr>
          <p:cNvPr id="8" name="Text 4"/>
          <p:cNvSpPr/>
          <p:nvPr/>
        </p:nvSpPr>
        <p:spPr>
          <a:xfrm>
            <a:off x="4098131" y="3778568"/>
            <a:ext cx="3061573" cy="2652713"/>
          </a:xfrm>
          <a:prstGeom prst="rect">
            <a:avLst/>
          </a:prstGeom>
          <a:noFill/>
          <a:ln/>
        </p:spPr>
        <p:txBody>
          <a:bodyPr wrap="square" lIns="0" tIns="0" rIns="0" bIns="0" rtlCol="0" anchor="t"/>
          <a:lstStyle/>
          <a:p>
            <a:pPr marL="0" indent="0" algn="l">
              <a:lnSpc>
                <a:spcPts val="2600"/>
              </a:lnSpc>
              <a:buNone/>
            </a:pPr>
            <a:r>
              <a:rPr lang="en-US" sz="1600" dirty="0">
                <a:solidFill>
                  <a:srgbClr val="454240"/>
                </a:solidFill>
                <a:latin typeface="DM Sans" pitchFamily="34" charset="0"/>
                <a:ea typeface="DM Sans" pitchFamily="34" charset="-122"/>
                <a:cs typeface="DM Sans" pitchFamily="34" charset="-120"/>
              </a:rPr>
              <a:t>Deploy metal-mount RFID tags with specialized backing designed to function on metallic surfaces. These tags maintain read performance despite signal interference from shelving, containers, or products.</a:t>
            </a:r>
            <a:endParaRPr lang="en-US" sz="1600" dirty="0"/>
          </a:p>
        </p:txBody>
      </p:sp>
      <p:pic>
        <p:nvPicPr>
          <p:cNvPr id="9" name="Image 2" descr="preencoded.png"/>
          <p:cNvPicPr>
            <a:picLocks noChangeAspect="1"/>
          </p:cNvPicPr>
          <p:nvPr/>
        </p:nvPicPr>
        <p:blipFill>
          <a:blip r:embed="rId5"/>
          <a:stretch>
            <a:fillRect/>
          </a:stretch>
        </p:blipFill>
        <p:spPr>
          <a:xfrm>
            <a:off x="7470696" y="2280761"/>
            <a:ext cx="518279" cy="518279"/>
          </a:xfrm>
          <a:prstGeom prst="rect">
            <a:avLst/>
          </a:prstGeom>
        </p:spPr>
      </p:pic>
      <p:sp>
        <p:nvSpPr>
          <p:cNvPr id="10" name="Text 5"/>
          <p:cNvSpPr/>
          <p:nvPr/>
        </p:nvSpPr>
        <p:spPr>
          <a:xfrm>
            <a:off x="7470696" y="3006328"/>
            <a:ext cx="3061454" cy="647938"/>
          </a:xfrm>
          <a:prstGeom prst="rect">
            <a:avLst/>
          </a:prstGeom>
          <a:noFill/>
          <a:ln/>
        </p:spPr>
        <p:txBody>
          <a:bodyPr wrap="square" lIns="0" tIns="0" rIns="0" bIns="0" rtlCol="0" anchor="t"/>
          <a:lstStyle/>
          <a:p>
            <a:pPr marL="0" indent="0" algn="l">
              <a:lnSpc>
                <a:spcPts val="2550"/>
              </a:lnSpc>
              <a:buNone/>
            </a:pPr>
            <a:r>
              <a:rPr lang="en-US" sz="2000" dirty="0">
                <a:solidFill>
                  <a:srgbClr val="454240"/>
                </a:solidFill>
                <a:latin typeface="Libre Baskerville" pitchFamily="34" charset="0"/>
                <a:ea typeface="Libre Baskerville" pitchFamily="34" charset="-122"/>
                <a:cs typeface="Libre Baskerville" pitchFamily="34" charset="-120"/>
              </a:rPr>
              <a:t>Dense Product Stacking</a:t>
            </a:r>
            <a:endParaRPr lang="en-US" sz="2000" dirty="0"/>
          </a:p>
        </p:txBody>
      </p:sp>
      <p:sp>
        <p:nvSpPr>
          <p:cNvPr id="11" name="Text 6"/>
          <p:cNvSpPr/>
          <p:nvPr/>
        </p:nvSpPr>
        <p:spPr>
          <a:xfrm>
            <a:off x="7470696" y="3778568"/>
            <a:ext cx="3061454" cy="2321123"/>
          </a:xfrm>
          <a:prstGeom prst="rect">
            <a:avLst/>
          </a:prstGeom>
          <a:noFill/>
          <a:ln/>
        </p:spPr>
        <p:txBody>
          <a:bodyPr wrap="square" lIns="0" tIns="0" rIns="0" bIns="0" rtlCol="0" anchor="t"/>
          <a:lstStyle/>
          <a:p>
            <a:pPr marL="0" indent="0" algn="l">
              <a:lnSpc>
                <a:spcPts val="2600"/>
              </a:lnSpc>
              <a:buNone/>
            </a:pPr>
            <a:r>
              <a:rPr lang="en-US" sz="1600" dirty="0">
                <a:solidFill>
                  <a:srgbClr val="454240"/>
                </a:solidFill>
                <a:latin typeface="DM Sans" pitchFamily="34" charset="0"/>
                <a:ea typeface="DM Sans" pitchFamily="34" charset="-122"/>
                <a:cs typeface="DM Sans" pitchFamily="34" charset="-120"/>
              </a:rPr>
              <a:t>Implement higher-powered readers or strategically place multiple readers to penetrate densely packed inventory. Tag placement protocols should ensure outward-facing tag orientation when possible.</a:t>
            </a:r>
            <a:endParaRPr lang="en-US" sz="1600" dirty="0"/>
          </a:p>
        </p:txBody>
      </p:sp>
      <p:pic>
        <p:nvPicPr>
          <p:cNvPr id="12" name="Image 3" descr="preencoded.png"/>
          <p:cNvPicPr>
            <a:picLocks noChangeAspect="1"/>
          </p:cNvPicPr>
          <p:nvPr/>
        </p:nvPicPr>
        <p:blipFill>
          <a:blip r:embed="rId6"/>
          <a:stretch>
            <a:fillRect/>
          </a:stretch>
        </p:blipFill>
        <p:spPr>
          <a:xfrm>
            <a:off x="10843141" y="2280761"/>
            <a:ext cx="518279" cy="518279"/>
          </a:xfrm>
          <a:prstGeom prst="rect">
            <a:avLst/>
          </a:prstGeom>
        </p:spPr>
      </p:pic>
      <p:sp>
        <p:nvSpPr>
          <p:cNvPr id="13" name="Text 7"/>
          <p:cNvSpPr/>
          <p:nvPr/>
        </p:nvSpPr>
        <p:spPr>
          <a:xfrm>
            <a:off x="10843141" y="3006328"/>
            <a:ext cx="3061573" cy="647938"/>
          </a:xfrm>
          <a:prstGeom prst="rect">
            <a:avLst/>
          </a:prstGeom>
          <a:noFill/>
          <a:ln/>
        </p:spPr>
        <p:txBody>
          <a:bodyPr wrap="square" lIns="0" tIns="0" rIns="0" bIns="0" rtlCol="0" anchor="t"/>
          <a:lstStyle/>
          <a:p>
            <a:pPr marL="0" indent="0" algn="l">
              <a:lnSpc>
                <a:spcPts val="2550"/>
              </a:lnSpc>
              <a:buNone/>
            </a:pPr>
            <a:r>
              <a:rPr lang="en-US" sz="2000" dirty="0">
                <a:solidFill>
                  <a:srgbClr val="454240"/>
                </a:solidFill>
                <a:latin typeface="Libre Baskerville" pitchFamily="34" charset="0"/>
                <a:ea typeface="Libre Baskerville" pitchFamily="34" charset="-122"/>
                <a:cs typeface="Libre Baskerville" pitchFamily="34" charset="-120"/>
              </a:rPr>
              <a:t>High-Speed Movement</a:t>
            </a:r>
            <a:endParaRPr lang="en-US" sz="2000" dirty="0"/>
          </a:p>
        </p:txBody>
      </p:sp>
      <p:sp>
        <p:nvSpPr>
          <p:cNvPr id="14" name="Text 8"/>
          <p:cNvSpPr/>
          <p:nvPr/>
        </p:nvSpPr>
        <p:spPr>
          <a:xfrm>
            <a:off x="10843141" y="3778568"/>
            <a:ext cx="3061573" cy="2321123"/>
          </a:xfrm>
          <a:prstGeom prst="rect">
            <a:avLst/>
          </a:prstGeom>
          <a:noFill/>
          <a:ln/>
        </p:spPr>
        <p:txBody>
          <a:bodyPr wrap="square" lIns="0" tIns="0" rIns="0" bIns="0" rtlCol="0" anchor="t"/>
          <a:lstStyle/>
          <a:p>
            <a:pPr marL="0" indent="0" algn="l">
              <a:lnSpc>
                <a:spcPts val="2600"/>
              </a:lnSpc>
              <a:buNone/>
            </a:pPr>
            <a:r>
              <a:rPr lang="en-US" sz="1600" dirty="0">
                <a:solidFill>
                  <a:srgbClr val="454240"/>
                </a:solidFill>
                <a:latin typeface="DM Sans" pitchFamily="34" charset="0"/>
                <a:ea typeface="DM Sans" pitchFamily="34" charset="-122"/>
                <a:cs typeface="DM Sans" pitchFamily="34" charset="-120"/>
              </a:rPr>
              <a:t>For areas with rapidly moving inventory on conveyors or forklifts, select high-performance tags with enhanced read rates and consider portal configurations with multiple antenna arrays.</a:t>
            </a:r>
            <a:endParaRPr lang="en-US" sz="1600" dirty="0"/>
          </a:p>
        </p:txBody>
      </p:sp>
      <p:sp>
        <p:nvSpPr>
          <p:cNvPr id="15" name="Text 9"/>
          <p:cNvSpPr/>
          <p:nvPr/>
        </p:nvSpPr>
        <p:spPr>
          <a:xfrm>
            <a:off x="725686" y="6664523"/>
            <a:ext cx="13179028" cy="994767"/>
          </a:xfrm>
          <a:prstGeom prst="rect">
            <a:avLst/>
          </a:prstGeom>
          <a:noFill/>
          <a:ln/>
        </p:spPr>
        <p:txBody>
          <a:bodyPr wrap="square" lIns="0" tIns="0" rIns="0" bIns="0" rtlCol="0" anchor="t"/>
          <a:lstStyle/>
          <a:p>
            <a:pPr marL="0" indent="0" algn="l">
              <a:lnSpc>
                <a:spcPts val="2600"/>
              </a:lnSpc>
              <a:buNone/>
            </a:pPr>
            <a:r>
              <a:rPr lang="en-US" sz="1600" dirty="0">
                <a:solidFill>
                  <a:srgbClr val="454240"/>
                </a:solidFill>
                <a:latin typeface="DM Sans" pitchFamily="34" charset="0"/>
                <a:ea typeface="DM Sans" pitchFamily="34" charset="-122"/>
                <a:cs typeface="DM Sans" pitchFamily="34" charset="-120"/>
              </a:rPr>
              <a:t>Environmental factors represent one of the most significant challenges for RFID systems. Physical conditions affect read reliability, requiring specialized solutions tailored to your specific warehouse environment. A one-size-fits-all approach rarely delivers optimal performance across all inventory types and locations.</a:t>
            </a:r>
            <a:endParaRPr lang="en-US"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091809"/>
          </a:xfrm>
          <a:prstGeom prst="rect">
            <a:avLst/>
          </a:prstGeom>
        </p:spPr>
      </p:pic>
      <p:sp>
        <p:nvSpPr>
          <p:cNvPr id="3" name="Text 0"/>
          <p:cNvSpPr/>
          <p:nvPr/>
        </p:nvSpPr>
        <p:spPr>
          <a:xfrm>
            <a:off x="585668" y="2686407"/>
            <a:ext cx="8905399" cy="522922"/>
          </a:xfrm>
          <a:prstGeom prst="rect">
            <a:avLst/>
          </a:prstGeom>
          <a:noFill/>
          <a:ln/>
        </p:spPr>
        <p:txBody>
          <a:bodyPr wrap="none" lIns="0" tIns="0" rIns="0" bIns="0" rtlCol="0" anchor="t"/>
          <a:lstStyle/>
          <a:p>
            <a:pPr marL="0" indent="0" algn="l">
              <a:lnSpc>
                <a:spcPts val="4100"/>
              </a:lnSpc>
              <a:buNone/>
            </a:pPr>
            <a:r>
              <a:rPr lang="en-US" sz="3250" dirty="0">
                <a:solidFill>
                  <a:srgbClr val="5C4E3D"/>
                </a:solidFill>
                <a:latin typeface="Libre Baskerville" pitchFamily="34" charset="0"/>
                <a:ea typeface="Libre Baskerville" pitchFamily="34" charset="-122"/>
                <a:cs typeface="Libre Baskerville" pitchFamily="34" charset="-120"/>
              </a:rPr>
              <a:t>Measuring RFID Implementation Success</a:t>
            </a:r>
            <a:endParaRPr lang="en-US" sz="3250" dirty="0"/>
          </a:p>
        </p:txBody>
      </p:sp>
      <p:sp>
        <p:nvSpPr>
          <p:cNvPr id="4" name="Text 1"/>
          <p:cNvSpPr/>
          <p:nvPr/>
        </p:nvSpPr>
        <p:spPr>
          <a:xfrm>
            <a:off x="585668" y="3543895"/>
            <a:ext cx="6604040" cy="552212"/>
          </a:xfrm>
          <a:prstGeom prst="rect">
            <a:avLst/>
          </a:prstGeom>
          <a:noFill/>
          <a:ln/>
        </p:spPr>
        <p:txBody>
          <a:bodyPr wrap="none" lIns="0" tIns="0" rIns="0" bIns="0" rtlCol="0" anchor="t"/>
          <a:lstStyle/>
          <a:p>
            <a:pPr marL="0" indent="0" algn="ctr">
              <a:lnSpc>
                <a:spcPts val="4300"/>
              </a:lnSpc>
              <a:buNone/>
            </a:pPr>
            <a:r>
              <a:rPr lang="en-US" sz="4300" dirty="0">
                <a:solidFill>
                  <a:srgbClr val="454240"/>
                </a:solidFill>
                <a:latin typeface="Libre Baskerville" pitchFamily="34" charset="0"/>
                <a:ea typeface="Libre Baskerville" pitchFamily="34" charset="-122"/>
                <a:cs typeface="Libre Baskerville" pitchFamily="34" charset="-120"/>
              </a:rPr>
              <a:t>99.5%</a:t>
            </a:r>
            <a:endParaRPr lang="en-US" sz="4300" dirty="0"/>
          </a:p>
        </p:txBody>
      </p:sp>
      <p:sp>
        <p:nvSpPr>
          <p:cNvPr id="5" name="Text 2"/>
          <p:cNvSpPr/>
          <p:nvPr/>
        </p:nvSpPr>
        <p:spPr>
          <a:xfrm>
            <a:off x="2841784" y="4305181"/>
            <a:ext cx="2091809" cy="261461"/>
          </a:xfrm>
          <a:prstGeom prst="rect">
            <a:avLst/>
          </a:prstGeom>
          <a:noFill/>
          <a:ln/>
        </p:spPr>
        <p:txBody>
          <a:bodyPr wrap="none" lIns="0" tIns="0" rIns="0" bIns="0" rtlCol="0" anchor="t"/>
          <a:lstStyle/>
          <a:p>
            <a:pPr marL="0" indent="0" algn="ctr">
              <a:lnSpc>
                <a:spcPts val="2050"/>
              </a:lnSpc>
              <a:buNone/>
            </a:pPr>
            <a:r>
              <a:rPr lang="en-US" sz="1600" dirty="0">
                <a:solidFill>
                  <a:srgbClr val="454240"/>
                </a:solidFill>
                <a:latin typeface="Libre Baskerville" pitchFamily="34" charset="0"/>
                <a:ea typeface="Libre Baskerville" pitchFamily="34" charset="-122"/>
                <a:cs typeface="Libre Baskerville" pitchFamily="34" charset="-120"/>
              </a:rPr>
              <a:t>Inventory Accuracy</a:t>
            </a:r>
            <a:endParaRPr lang="en-US" sz="1600" dirty="0"/>
          </a:p>
        </p:txBody>
      </p:sp>
      <p:sp>
        <p:nvSpPr>
          <p:cNvPr id="6" name="Text 3"/>
          <p:cNvSpPr/>
          <p:nvPr/>
        </p:nvSpPr>
        <p:spPr>
          <a:xfrm>
            <a:off x="585668" y="4667012"/>
            <a:ext cx="6604040" cy="267772"/>
          </a:xfrm>
          <a:prstGeom prst="rect">
            <a:avLst/>
          </a:prstGeom>
          <a:noFill/>
          <a:ln/>
        </p:spPr>
        <p:txBody>
          <a:bodyPr wrap="none" lIns="0" tIns="0" rIns="0" bIns="0" rtlCol="0" anchor="t"/>
          <a:lstStyle/>
          <a:p>
            <a:pPr marL="0" indent="0" algn="ctr">
              <a:lnSpc>
                <a:spcPts val="2100"/>
              </a:lnSpc>
              <a:buNone/>
            </a:pPr>
            <a:r>
              <a:rPr lang="en-US" sz="1300" dirty="0">
                <a:solidFill>
                  <a:srgbClr val="454240"/>
                </a:solidFill>
                <a:latin typeface="DM Sans" pitchFamily="34" charset="0"/>
                <a:ea typeface="DM Sans" pitchFamily="34" charset="-122"/>
                <a:cs typeface="DM Sans" pitchFamily="34" charset="-120"/>
              </a:rPr>
              <a:t>Target for properly implemented systems vs. 70-80% with traditional methods</a:t>
            </a:r>
            <a:endParaRPr lang="en-US" sz="1300" dirty="0"/>
          </a:p>
        </p:txBody>
      </p:sp>
      <p:sp>
        <p:nvSpPr>
          <p:cNvPr id="7" name="Text 4"/>
          <p:cNvSpPr/>
          <p:nvPr/>
        </p:nvSpPr>
        <p:spPr>
          <a:xfrm>
            <a:off x="7440692" y="3543895"/>
            <a:ext cx="6604040" cy="552212"/>
          </a:xfrm>
          <a:prstGeom prst="rect">
            <a:avLst/>
          </a:prstGeom>
          <a:noFill/>
          <a:ln/>
        </p:spPr>
        <p:txBody>
          <a:bodyPr wrap="none" lIns="0" tIns="0" rIns="0" bIns="0" rtlCol="0" anchor="t"/>
          <a:lstStyle/>
          <a:p>
            <a:pPr marL="0" indent="0" algn="ctr">
              <a:lnSpc>
                <a:spcPts val="4300"/>
              </a:lnSpc>
              <a:buNone/>
            </a:pPr>
            <a:r>
              <a:rPr lang="en-US" sz="4300" dirty="0">
                <a:solidFill>
                  <a:srgbClr val="454240"/>
                </a:solidFill>
                <a:latin typeface="Libre Baskerville" pitchFamily="34" charset="0"/>
                <a:ea typeface="Libre Baskerville" pitchFamily="34" charset="-122"/>
                <a:cs typeface="Libre Baskerville" pitchFamily="34" charset="-120"/>
              </a:rPr>
              <a:t>65%</a:t>
            </a:r>
            <a:endParaRPr lang="en-US" sz="4300" dirty="0"/>
          </a:p>
        </p:txBody>
      </p:sp>
      <p:sp>
        <p:nvSpPr>
          <p:cNvPr id="8" name="Text 5"/>
          <p:cNvSpPr/>
          <p:nvPr/>
        </p:nvSpPr>
        <p:spPr>
          <a:xfrm>
            <a:off x="9696807" y="4305181"/>
            <a:ext cx="2091809" cy="261461"/>
          </a:xfrm>
          <a:prstGeom prst="rect">
            <a:avLst/>
          </a:prstGeom>
          <a:noFill/>
          <a:ln/>
        </p:spPr>
        <p:txBody>
          <a:bodyPr wrap="none" lIns="0" tIns="0" rIns="0" bIns="0" rtlCol="0" anchor="t"/>
          <a:lstStyle/>
          <a:p>
            <a:pPr marL="0" indent="0" algn="ctr">
              <a:lnSpc>
                <a:spcPts val="2050"/>
              </a:lnSpc>
              <a:buNone/>
            </a:pPr>
            <a:r>
              <a:rPr lang="en-US" sz="1600" dirty="0">
                <a:solidFill>
                  <a:srgbClr val="454240"/>
                </a:solidFill>
                <a:latin typeface="Libre Baskerville" pitchFamily="34" charset="0"/>
                <a:ea typeface="Libre Baskerville" pitchFamily="34" charset="-122"/>
                <a:cs typeface="Libre Baskerville" pitchFamily="34" charset="-120"/>
              </a:rPr>
              <a:t>Time Reduction</a:t>
            </a:r>
            <a:endParaRPr lang="en-US" sz="1600" dirty="0"/>
          </a:p>
        </p:txBody>
      </p:sp>
      <p:sp>
        <p:nvSpPr>
          <p:cNvPr id="9" name="Text 6"/>
          <p:cNvSpPr/>
          <p:nvPr/>
        </p:nvSpPr>
        <p:spPr>
          <a:xfrm>
            <a:off x="7440692" y="4667012"/>
            <a:ext cx="6604040" cy="267772"/>
          </a:xfrm>
          <a:prstGeom prst="rect">
            <a:avLst/>
          </a:prstGeom>
          <a:noFill/>
          <a:ln/>
        </p:spPr>
        <p:txBody>
          <a:bodyPr wrap="none" lIns="0" tIns="0" rIns="0" bIns="0" rtlCol="0" anchor="t"/>
          <a:lstStyle/>
          <a:p>
            <a:pPr marL="0" indent="0" algn="ctr">
              <a:lnSpc>
                <a:spcPts val="2100"/>
              </a:lnSpc>
              <a:buNone/>
            </a:pPr>
            <a:r>
              <a:rPr lang="en-US" sz="1300" dirty="0">
                <a:solidFill>
                  <a:srgbClr val="454240"/>
                </a:solidFill>
                <a:latin typeface="DM Sans" pitchFamily="34" charset="0"/>
                <a:ea typeface="DM Sans" pitchFamily="34" charset="-122"/>
                <a:cs typeface="DM Sans" pitchFamily="34" charset="-120"/>
              </a:rPr>
              <a:t>Average decrease in time required for inventory counts and item location</a:t>
            </a:r>
            <a:endParaRPr lang="en-US" sz="1300" dirty="0"/>
          </a:p>
        </p:txBody>
      </p:sp>
      <p:sp>
        <p:nvSpPr>
          <p:cNvPr id="10" name="Text 7"/>
          <p:cNvSpPr/>
          <p:nvPr/>
        </p:nvSpPr>
        <p:spPr>
          <a:xfrm>
            <a:off x="585668" y="5520333"/>
            <a:ext cx="6604040" cy="552212"/>
          </a:xfrm>
          <a:prstGeom prst="rect">
            <a:avLst/>
          </a:prstGeom>
          <a:noFill/>
          <a:ln/>
        </p:spPr>
        <p:txBody>
          <a:bodyPr wrap="none" lIns="0" tIns="0" rIns="0" bIns="0" rtlCol="0" anchor="t"/>
          <a:lstStyle/>
          <a:p>
            <a:pPr marL="0" indent="0" algn="ctr">
              <a:lnSpc>
                <a:spcPts val="4300"/>
              </a:lnSpc>
              <a:buNone/>
            </a:pPr>
            <a:r>
              <a:rPr lang="en-US" sz="4300" dirty="0">
                <a:solidFill>
                  <a:srgbClr val="454240"/>
                </a:solidFill>
                <a:latin typeface="Libre Baskerville" pitchFamily="34" charset="0"/>
                <a:ea typeface="Libre Baskerville" pitchFamily="34" charset="-122"/>
                <a:cs typeface="Libre Baskerville" pitchFamily="34" charset="-120"/>
              </a:rPr>
              <a:t>30%</a:t>
            </a:r>
            <a:endParaRPr lang="en-US" sz="4300" dirty="0"/>
          </a:p>
        </p:txBody>
      </p:sp>
      <p:sp>
        <p:nvSpPr>
          <p:cNvPr id="11" name="Text 8"/>
          <p:cNvSpPr/>
          <p:nvPr/>
        </p:nvSpPr>
        <p:spPr>
          <a:xfrm>
            <a:off x="2841784" y="6281618"/>
            <a:ext cx="2091809" cy="261461"/>
          </a:xfrm>
          <a:prstGeom prst="rect">
            <a:avLst/>
          </a:prstGeom>
          <a:noFill/>
          <a:ln/>
        </p:spPr>
        <p:txBody>
          <a:bodyPr wrap="none" lIns="0" tIns="0" rIns="0" bIns="0" rtlCol="0" anchor="t"/>
          <a:lstStyle/>
          <a:p>
            <a:pPr marL="0" indent="0" algn="ctr">
              <a:lnSpc>
                <a:spcPts val="2050"/>
              </a:lnSpc>
              <a:buNone/>
            </a:pPr>
            <a:r>
              <a:rPr lang="en-US" sz="1600" dirty="0">
                <a:solidFill>
                  <a:srgbClr val="454240"/>
                </a:solidFill>
                <a:latin typeface="Libre Baskerville" pitchFamily="34" charset="0"/>
                <a:ea typeface="Libre Baskerville" pitchFamily="34" charset="-122"/>
                <a:cs typeface="Libre Baskerville" pitchFamily="34" charset="-120"/>
              </a:rPr>
              <a:t>Labor Savings</a:t>
            </a:r>
            <a:endParaRPr lang="en-US" sz="1600" dirty="0"/>
          </a:p>
        </p:txBody>
      </p:sp>
      <p:sp>
        <p:nvSpPr>
          <p:cNvPr id="12" name="Text 9"/>
          <p:cNvSpPr/>
          <p:nvPr/>
        </p:nvSpPr>
        <p:spPr>
          <a:xfrm>
            <a:off x="585668" y="6643449"/>
            <a:ext cx="6604040" cy="267772"/>
          </a:xfrm>
          <a:prstGeom prst="rect">
            <a:avLst/>
          </a:prstGeom>
          <a:noFill/>
          <a:ln/>
        </p:spPr>
        <p:txBody>
          <a:bodyPr wrap="none" lIns="0" tIns="0" rIns="0" bIns="0" rtlCol="0" anchor="t"/>
          <a:lstStyle/>
          <a:p>
            <a:pPr marL="0" indent="0" algn="ctr">
              <a:lnSpc>
                <a:spcPts val="2100"/>
              </a:lnSpc>
              <a:buNone/>
            </a:pPr>
            <a:r>
              <a:rPr lang="en-US" sz="1300" dirty="0">
                <a:solidFill>
                  <a:srgbClr val="454240"/>
                </a:solidFill>
                <a:latin typeface="DM Sans" pitchFamily="34" charset="0"/>
                <a:ea typeface="DM Sans" pitchFamily="34" charset="-122"/>
                <a:cs typeface="DM Sans" pitchFamily="34" charset="-120"/>
              </a:rPr>
              <a:t>Typical reduction in labor hours dedicated to inventory management</a:t>
            </a:r>
            <a:endParaRPr lang="en-US" sz="1300" dirty="0"/>
          </a:p>
        </p:txBody>
      </p:sp>
      <p:sp>
        <p:nvSpPr>
          <p:cNvPr id="13" name="Text 10"/>
          <p:cNvSpPr/>
          <p:nvPr/>
        </p:nvSpPr>
        <p:spPr>
          <a:xfrm>
            <a:off x="7440692" y="5520333"/>
            <a:ext cx="6604040" cy="552212"/>
          </a:xfrm>
          <a:prstGeom prst="rect">
            <a:avLst/>
          </a:prstGeom>
          <a:noFill/>
          <a:ln/>
        </p:spPr>
        <p:txBody>
          <a:bodyPr wrap="none" lIns="0" tIns="0" rIns="0" bIns="0" rtlCol="0" anchor="t"/>
          <a:lstStyle/>
          <a:p>
            <a:pPr marL="0" indent="0" algn="ctr">
              <a:lnSpc>
                <a:spcPts val="4300"/>
              </a:lnSpc>
              <a:buNone/>
            </a:pPr>
            <a:r>
              <a:rPr lang="en-US" sz="4300" dirty="0">
                <a:solidFill>
                  <a:srgbClr val="454240"/>
                </a:solidFill>
                <a:latin typeface="Libre Baskerville" pitchFamily="34" charset="0"/>
                <a:ea typeface="Libre Baskerville" pitchFamily="34" charset="-122"/>
                <a:cs typeface="Libre Baskerville" pitchFamily="34" charset="-120"/>
              </a:rPr>
              <a:t>ROI 12-18</a:t>
            </a:r>
            <a:endParaRPr lang="en-US" sz="4300" dirty="0"/>
          </a:p>
        </p:txBody>
      </p:sp>
      <p:sp>
        <p:nvSpPr>
          <p:cNvPr id="14" name="Text 11"/>
          <p:cNvSpPr/>
          <p:nvPr/>
        </p:nvSpPr>
        <p:spPr>
          <a:xfrm>
            <a:off x="9696807" y="6281618"/>
            <a:ext cx="2091809" cy="261461"/>
          </a:xfrm>
          <a:prstGeom prst="rect">
            <a:avLst/>
          </a:prstGeom>
          <a:noFill/>
          <a:ln/>
        </p:spPr>
        <p:txBody>
          <a:bodyPr wrap="none" lIns="0" tIns="0" rIns="0" bIns="0" rtlCol="0" anchor="t"/>
          <a:lstStyle/>
          <a:p>
            <a:pPr marL="0" indent="0" algn="ctr">
              <a:lnSpc>
                <a:spcPts val="2050"/>
              </a:lnSpc>
              <a:buNone/>
            </a:pPr>
            <a:r>
              <a:rPr lang="en-US" sz="1600" dirty="0">
                <a:solidFill>
                  <a:srgbClr val="454240"/>
                </a:solidFill>
                <a:latin typeface="Libre Baskerville" pitchFamily="34" charset="0"/>
                <a:ea typeface="Libre Baskerville" pitchFamily="34" charset="-122"/>
                <a:cs typeface="Libre Baskerville" pitchFamily="34" charset="-120"/>
              </a:rPr>
              <a:t>Months to Payback</a:t>
            </a:r>
            <a:endParaRPr lang="en-US" sz="1600" dirty="0"/>
          </a:p>
        </p:txBody>
      </p:sp>
      <p:sp>
        <p:nvSpPr>
          <p:cNvPr id="15" name="Text 12"/>
          <p:cNvSpPr/>
          <p:nvPr/>
        </p:nvSpPr>
        <p:spPr>
          <a:xfrm>
            <a:off x="7440692" y="6643449"/>
            <a:ext cx="6604040" cy="267772"/>
          </a:xfrm>
          <a:prstGeom prst="rect">
            <a:avLst/>
          </a:prstGeom>
          <a:noFill/>
          <a:ln/>
        </p:spPr>
        <p:txBody>
          <a:bodyPr wrap="none" lIns="0" tIns="0" rIns="0" bIns="0" rtlCol="0" anchor="t"/>
          <a:lstStyle/>
          <a:p>
            <a:pPr marL="0" indent="0" algn="ctr">
              <a:lnSpc>
                <a:spcPts val="2100"/>
              </a:lnSpc>
              <a:buNone/>
            </a:pPr>
            <a:r>
              <a:rPr lang="en-US" sz="1300" dirty="0">
                <a:solidFill>
                  <a:srgbClr val="454240"/>
                </a:solidFill>
                <a:latin typeface="DM Sans" pitchFamily="34" charset="0"/>
                <a:ea typeface="DM Sans" pitchFamily="34" charset="-122"/>
                <a:cs typeface="DM Sans" pitchFamily="34" charset="-120"/>
              </a:rPr>
              <a:t>Average timeframe for return on investment in warehouse environments</a:t>
            </a:r>
            <a:endParaRPr lang="en-US" sz="1300" dirty="0"/>
          </a:p>
        </p:txBody>
      </p:sp>
      <p:sp>
        <p:nvSpPr>
          <p:cNvPr id="16" name="Text 13"/>
          <p:cNvSpPr/>
          <p:nvPr/>
        </p:nvSpPr>
        <p:spPr>
          <a:xfrm>
            <a:off x="585668" y="7099459"/>
            <a:ext cx="13459063" cy="535543"/>
          </a:xfrm>
          <a:prstGeom prst="rect">
            <a:avLst/>
          </a:prstGeom>
          <a:noFill/>
          <a:ln/>
        </p:spPr>
        <p:txBody>
          <a:bodyPr wrap="square" lIns="0" tIns="0" rIns="0" bIns="0" rtlCol="0" anchor="t"/>
          <a:lstStyle/>
          <a:p>
            <a:pPr marL="0" indent="0" algn="l">
              <a:lnSpc>
                <a:spcPts val="2100"/>
              </a:lnSpc>
              <a:buNone/>
            </a:pPr>
            <a:r>
              <a:rPr lang="en-US" sz="1300" dirty="0">
                <a:solidFill>
                  <a:srgbClr val="454240"/>
                </a:solidFill>
                <a:latin typeface="DM Sans" pitchFamily="34" charset="0"/>
                <a:ea typeface="DM Sans" pitchFamily="34" charset="-122"/>
                <a:cs typeface="DM Sans" pitchFamily="34" charset="-120"/>
              </a:rPr>
              <a:t>Establishing clear metrics helps quantify your RFID implementation's success and identify areas needing refinement. Beyond these core metrics, consider additional KPIs specific to your operation, such as reduction in shipping errors, improved order fulfillment rates, or enhanced inventory visibility across multiple locations.</a:t>
            </a:r>
            <a:endParaRPr lang="en-US" sz="13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668774" y="620316"/>
            <a:ext cx="11557516" cy="597218"/>
          </a:xfrm>
          <a:prstGeom prst="rect">
            <a:avLst/>
          </a:prstGeom>
          <a:noFill/>
          <a:ln/>
        </p:spPr>
        <p:txBody>
          <a:bodyPr wrap="none" lIns="0" tIns="0" rIns="0" bIns="0" rtlCol="0" anchor="t"/>
          <a:lstStyle/>
          <a:p>
            <a:pPr marL="0" indent="0" algn="l">
              <a:lnSpc>
                <a:spcPts val="4700"/>
              </a:lnSpc>
              <a:buNone/>
            </a:pPr>
            <a:r>
              <a:rPr lang="en-US" sz="3750" dirty="0">
                <a:solidFill>
                  <a:srgbClr val="5C4E3D"/>
                </a:solidFill>
                <a:latin typeface="Libre Baskerville" pitchFamily="34" charset="0"/>
                <a:ea typeface="Libre Baskerville" pitchFamily="34" charset="-122"/>
                <a:cs typeface="Libre Baskerville" pitchFamily="34" charset="-120"/>
              </a:rPr>
              <a:t>Data Security Considerations for RFID Systems</a:t>
            </a:r>
            <a:endParaRPr lang="en-US" sz="3750" dirty="0"/>
          </a:p>
        </p:txBody>
      </p:sp>
      <p:sp>
        <p:nvSpPr>
          <p:cNvPr id="3" name="Text 1"/>
          <p:cNvSpPr/>
          <p:nvPr/>
        </p:nvSpPr>
        <p:spPr>
          <a:xfrm>
            <a:off x="668774" y="1676043"/>
            <a:ext cx="3523774" cy="2446020"/>
          </a:xfrm>
          <a:prstGeom prst="rect">
            <a:avLst/>
          </a:prstGeom>
          <a:noFill/>
          <a:ln/>
        </p:spPr>
        <p:txBody>
          <a:bodyPr wrap="square" lIns="0" tIns="0" rIns="0" bIns="0" rtlCol="0" anchor="t"/>
          <a:lstStyle/>
          <a:p>
            <a:pPr marL="0" indent="0" algn="l">
              <a:lnSpc>
                <a:spcPts val="2400"/>
              </a:lnSpc>
              <a:buNone/>
            </a:pPr>
            <a:r>
              <a:rPr lang="en-US" sz="1500" dirty="0">
                <a:solidFill>
                  <a:srgbClr val="454240"/>
                </a:solidFill>
                <a:latin typeface="DM Sans" pitchFamily="34" charset="0"/>
                <a:ea typeface="DM Sans" pitchFamily="34" charset="-122"/>
                <a:cs typeface="DM Sans" pitchFamily="34" charset="-120"/>
              </a:rPr>
              <a:t>Work with your IT security team to conduct a thorough risk assessment before implementation. Develop a comprehensive security plan that addresses physical security of RFID components, network security for data transmission, and application security for accessing stored information.</a:t>
            </a:r>
            <a:endParaRPr lang="en-US" sz="1500" dirty="0"/>
          </a:p>
        </p:txBody>
      </p:sp>
      <p:sp>
        <p:nvSpPr>
          <p:cNvPr id="4" name="Text 2"/>
          <p:cNvSpPr/>
          <p:nvPr/>
        </p:nvSpPr>
        <p:spPr>
          <a:xfrm>
            <a:off x="668774" y="4293989"/>
            <a:ext cx="3523774" cy="2140267"/>
          </a:xfrm>
          <a:prstGeom prst="rect">
            <a:avLst/>
          </a:prstGeom>
          <a:noFill/>
          <a:ln/>
        </p:spPr>
        <p:txBody>
          <a:bodyPr wrap="square" lIns="0" tIns="0" rIns="0" bIns="0" rtlCol="0" anchor="t"/>
          <a:lstStyle/>
          <a:p>
            <a:pPr marL="0" indent="0" algn="l">
              <a:lnSpc>
                <a:spcPts val="2400"/>
              </a:lnSpc>
              <a:buNone/>
            </a:pPr>
            <a:r>
              <a:rPr lang="en-US" sz="1500" dirty="0">
                <a:solidFill>
                  <a:srgbClr val="454240"/>
                </a:solidFill>
                <a:latin typeface="DM Sans" pitchFamily="34" charset="0"/>
                <a:ea typeface="DM Sans" pitchFamily="34" charset="-122"/>
                <a:cs typeface="DM Sans" pitchFamily="34" charset="-120"/>
              </a:rPr>
              <a:t>RFID systems capture detailed information about your inventory, operations, and potentially customer data. This wealth of information requires robust security measures to protect against both internal and external threats.</a:t>
            </a:r>
            <a:endParaRPr lang="en-US" sz="1500" dirty="0"/>
          </a:p>
        </p:txBody>
      </p:sp>
      <p:pic>
        <p:nvPicPr>
          <p:cNvPr id="5" name="Image 0" descr="preencoded.png"/>
          <p:cNvPicPr>
            <a:picLocks noChangeAspect="1"/>
          </p:cNvPicPr>
          <p:nvPr/>
        </p:nvPicPr>
        <p:blipFill>
          <a:blip r:embed="rId3"/>
          <a:stretch>
            <a:fillRect/>
          </a:stretch>
        </p:blipFill>
        <p:spPr>
          <a:xfrm>
            <a:off x="6527006" y="4603671"/>
            <a:ext cx="5581531" cy="5581531"/>
          </a:xfrm>
          <a:prstGeom prst="rect">
            <a:avLst/>
          </a:prstGeom>
        </p:spPr>
      </p:pic>
      <p:pic>
        <p:nvPicPr>
          <p:cNvPr id="6" name="Image 1" descr="preencoded.png"/>
          <p:cNvPicPr>
            <a:picLocks noChangeAspect="1"/>
          </p:cNvPicPr>
          <p:nvPr/>
        </p:nvPicPr>
        <p:blipFill>
          <a:blip r:embed="rId4"/>
          <a:stretch>
            <a:fillRect/>
          </a:stretch>
        </p:blipFill>
        <p:spPr>
          <a:xfrm>
            <a:off x="7222688" y="6391751"/>
            <a:ext cx="322421" cy="403027"/>
          </a:xfrm>
          <a:prstGeom prst="rect">
            <a:avLst/>
          </a:prstGeom>
        </p:spPr>
      </p:pic>
      <p:pic>
        <p:nvPicPr>
          <p:cNvPr id="7" name="Image 2" descr="preencoded.png"/>
          <p:cNvPicPr>
            <a:picLocks noChangeAspect="1"/>
          </p:cNvPicPr>
          <p:nvPr/>
        </p:nvPicPr>
        <p:blipFill>
          <a:blip r:embed="rId5"/>
          <a:stretch>
            <a:fillRect/>
          </a:stretch>
        </p:blipFill>
        <p:spPr>
          <a:xfrm>
            <a:off x="6527006" y="4603671"/>
            <a:ext cx="5581531" cy="5581531"/>
          </a:xfrm>
          <a:prstGeom prst="rect">
            <a:avLst/>
          </a:prstGeom>
        </p:spPr>
      </p:pic>
      <p:pic>
        <p:nvPicPr>
          <p:cNvPr id="8" name="Image 3" descr="preencoded.png"/>
          <p:cNvPicPr>
            <a:picLocks noChangeAspect="1"/>
          </p:cNvPicPr>
          <p:nvPr/>
        </p:nvPicPr>
        <p:blipFill>
          <a:blip r:embed="rId6"/>
          <a:stretch>
            <a:fillRect/>
          </a:stretch>
        </p:blipFill>
        <p:spPr>
          <a:xfrm>
            <a:off x="8355449" y="5258991"/>
            <a:ext cx="322421" cy="403027"/>
          </a:xfrm>
          <a:prstGeom prst="rect">
            <a:avLst/>
          </a:prstGeom>
        </p:spPr>
      </p:pic>
      <p:pic>
        <p:nvPicPr>
          <p:cNvPr id="9" name="Image 4" descr="preencoded.png"/>
          <p:cNvPicPr>
            <a:picLocks noChangeAspect="1"/>
          </p:cNvPicPr>
          <p:nvPr/>
        </p:nvPicPr>
        <p:blipFill>
          <a:blip r:embed="rId7"/>
          <a:stretch>
            <a:fillRect/>
          </a:stretch>
        </p:blipFill>
        <p:spPr>
          <a:xfrm>
            <a:off x="6527006" y="4603671"/>
            <a:ext cx="5581531" cy="5581531"/>
          </a:xfrm>
          <a:prstGeom prst="rect">
            <a:avLst/>
          </a:prstGeom>
        </p:spPr>
      </p:pic>
      <p:pic>
        <p:nvPicPr>
          <p:cNvPr id="10" name="Image 5" descr="preencoded.png"/>
          <p:cNvPicPr>
            <a:picLocks noChangeAspect="1"/>
          </p:cNvPicPr>
          <p:nvPr/>
        </p:nvPicPr>
        <p:blipFill>
          <a:blip r:embed="rId8"/>
          <a:stretch>
            <a:fillRect/>
          </a:stretch>
        </p:blipFill>
        <p:spPr>
          <a:xfrm>
            <a:off x="9957435" y="5258991"/>
            <a:ext cx="322421" cy="403027"/>
          </a:xfrm>
          <a:prstGeom prst="rect">
            <a:avLst/>
          </a:prstGeom>
        </p:spPr>
      </p:pic>
      <p:pic>
        <p:nvPicPr>
          <p:cNvPr id="11" name="Image 6" descr="preencoded.png"/>
          <p:cNvPicPr>
            <a:picLocks noChangeAspect="1"/>
          </p:cNvPicPr>
          <p:nvPr/>
        </p:nvPicPr>
        <p:blipFill>
          <a:blip r:embed="rId9"/>
          <a:stretch>
            <a:fillRect/>
          </a:stretch>
        </p:blipFill>
        <p:spPr>
          <a:xfrm>
            <a:off x="6527006" y="4603671"/>
            <a:ext cx="5581531" cy="5581531"/>
          </a:xfrm>
          <a:prstGeom prst="rect">
            <a:avLst/>
          </a:prstGeom>
        </p:spPr>
      </p:pic>
      <p:pic>
        <p:nvPicPr>
          <p:cNvPr id="12" name="Image 7" descr="preencoded.png"/>
          <p:cNvPicPr>
            <a:picLocks noChangeAspect="1"/>
          </p:cNvPicPr>
          <p:nvPr/>
        </p:nvPicPr>
        <p:blipFill>
          <a:blip r:embed="rId10"/>
          <a:stretch>
            <a:fillRect/>
          </a:stretch>
        </p:blipFill>
        <p:spPr>
          <a:xfrm>
            <a:off x="11090196" y="6391751"/>
            <a:ext cx="322421" cy="403027"/>
          </a:xfrm>
          <a:prstGeom prst="rect">
            <a:avLst/>
          </a:prstGeom>
        </p:spPr>
      </p:pic>
      <p:sp>
        <p:nvSpPr>
          <p:cNvPr id="13" name="Text 3"/>
          <p:cNvSpPr/>
          <p:nvPr/>
        </p:nvSpPr>
        <p:spPr>
          <a:xfrm>
            <a:off x="4666417" y="2625209"/>
            <a:ext cx="2110740" cy="298490"/>
          </a:xfrm>
          <a:prstGeom prst="rect">
            <a:avLst/>
          </a:prstGeom>
          <a:noFill/>
          <a:ln/>
        </p:spPr>
        <p:txBody>
          <a:bodyPr wrap="none" lIns="0" tIns="0" rIns="0" bIns="0" rtlCol="0" anchor="t"/>
          <a:lstStyle/>
          <a:p>
            <a:pPr marL="0" indent="0" algn="ctr">
              <a:lnSpc>
                <a:spcPts val="2350"/>
              </a:lnSpc>
              <a:buNone/>
            </a:pPr>
            <a:r>
              <a:rPr lang="en-US" sz="1850" dirty="0">
                <a:solidFill>
                  <a:srgbClr val="5C4E3D"/>
                </a:solidFill>
                <a:latin typeface="Libre Baskerville" pitchFamily="34" charset="0"/>
                <a:ea typeface="Libre Baskerville" pitchFamily="34" charset="-122"/>
                <a:cs typeface="Libre Baskerville" pitchFamily="34" charset="-120"/>
              </a:rPr>
              <a:t>Access Control</a:t>
            </a:r>
            <a:endParaRPr lang="en-US" sz="1850" dirty="0"/>
          </a:p>
        </p:txBody>
      </p:sp>
      <p:sp>
        <p:nvSpPr>
          <p:cNvPr id="14" name="Text 4"/>
          <p:cNvSpPr/>
          <p:nvPr/>
        </p:nvSpPr>
        <p:spPr>
          <a:xfrm>
            <a:off x="4666417" y="3114794"/>
            <a:ext cx="2110740" cy="2140267"/>
          </a:xfrm>
          <a:prstGeom prst="rect">
            <a:avLst/>
          </a:prstGeom>
          <a:noFill/>
          <a:ln/>
        </p:spPr>
        <p:txBody>
          <a:bodyPr wrap="square" lIns="0" tIns="0" rIns="0" bIns="0" rtlCol="0" anchor="t"/>
          <a:lstStyle/>
          <a:p>
            <a:pPr marL="0" indent="0" algn="ctr">
              <a:lnSpc>
                <a:spcPts val="2400"/>
              </a:lnSpc>
              <a:buNone/>
            </a:pPr>
            <a:r>
              <a:rPr lang="en-US" sz="1500" dirty="0">
                <a:solidFill>
                  <a:srgbClr val="454240"/>
                </a:solidFill>
                <a:latin typeface="DM Sans" pitchFamily="34" charset="0"/>
                <a:ea typeface="DM Sans" pitchFamily="34" charset="-122"/>
                <a:cs typeface="DM Sans" pitchFamily="34" charset="-120"/>
              </a:rPr>
              <a:t>Implement role-based permissions limiting who can view, modify, or export RFID data. Create audit trails tracking all system interactions.</a:t>
            </a:r>
            <a:endParaRPr lang="en-US" sz="1500" dirty="0"/>
          </a:p>
        </p:txBody>
      </p:sp>
      <p:sp>
        <p:nvSpPr>
          <p:cNvPr id="15" name="Text 5"/>
          <p:cNvSpPr/>
          <p:nvPr/>
        </p:nvSpPr>
        <p:spPr>
          <a:xfrm>
            <a:off x="7063740" y="1719024"/>
            <a:ext cx="2110740" cy="298490"/>
          </a:xfrm>
          <a:prstGeom prst="rect">
            <a:avLst/>
          </a:prstGeom>
          <a:noFill/>
          <a:ln/>
        </p:spPr>
        <p:txBody>
          <a:bodyPr wrap="none" lIns="0" tIns="0" rIns="0" bIns="0" rtlCol="0" anchor="t"/>
          <a:lstStyle/>
          <a:p>
            <a:pPr marL="0" indent="0" algn="ctr">
              <a:lnSpc>
                <a:spcPts val="2350"/>
              </a:lnSpc>
              <a:buNone/>
            </a:pPr>
            <a:r>
              <a:rPr lang="en-US" sz="1850" dirty="0">
                <a:solidFill>
                  <a:srgbClr val="5C4E3D"/>
                </a:solidFill>
                <a:latin typeface="Libre Baskerville" pitchFamily="34" charset="0"/>
                <a:ea typeface="Libre Baskerville" pitchFamily="34" charset="-122"/>
                <a:cs typeface="Libre Baskerville" pitchFamily="34" charset="-120"/>
              </a:rPr>
              <a:t>Data Encryption</a:t>
            </a:r>
            <a:endParaRPr lang="en-US" sz="1850" dirty="0"/>
          </a:p>
        </p:txBody>
      </p:sp>
      <p:sp>
        <p:nvSpPr>
          <p:cNvPr id="16" name="Text 6"/>
          <p:cNvSpPr/>
          <p:nvPr/>
        </p:nvSpPr>
        <p:spPr>
          <a:xfrm>
            <a:off x="7063740" y="2208609"/>
            <a:ext cx="2110740" cy="2140267"/>
          </a:xfrm>
          <a:prstGeom prst="rect">
            <a:avLst/>
          </a:prstGeom>
          <a:noFill/>
          <a:ln/>
        </p:spPr>
        <p:txBody>
          <a:bodyPr wrap="square" lIns="0" tIns="0" rIns="0" bIns="0" rtlCol="0" anchor="t"/>
          <a:lstStyle/>
          <a:p>
            <a:pPr marL="0" indent="0" algn="ctr">
              <a:lnSpc>
                <a:spcPts val="2400"/>
              </a:lnSpc>
              <a:buNone/>
            </a:pPr>
            <a:r>
              <a:rPr lang="en-US" sz="1500" dirty="0">
                <a:solidFill>
                  <a:srgbClr val="454240"/>
                </a:solidFill>
                <a:latin typeface="DM Sans" pitchFamily="34" charset="0"/>
                <a:ea typeface="DM Sans" pitchFamily="34" charset="-122"/>
                <a:cs typeface="DM Sans" pitchFamily="34" charset="-120"/>
              </a:rPr>
              <a:t>Encrypt data both in transit and at rest using industry-standard protocols. Apply additional encryption to sensitive product information.</a:t>
            </a:r>
            <a:endParaRPr lang="en-US" sz="1500" dirty="0"/>
          </a:p>
        </p:txBody>
      </p:sp>
      <p:sp>
        <p:nvSpPr>
          <p:cNvPr id="17" name="Text 7"/>
          <p:cNvSpPr/>
          <p:nvPr/>
        </p:nvSpPr>
        <p:spPr>
          <a:xfrm>
            <a:off x="9461063" y="1726287"/>
            <a:ext cx="2110740" cy="596979"/>
          </a:xfrm>
          <a:prstGeom prst="rect">
            <a:avLst/>
          </a:prstGeom>
          <a:noFill/>
          <a:ln/>
        </p:spPr>
        <p:txBody>
          <a:bodyPr wrap="square" lIns="0" tIns="0" rIns="0" bIns="0" rtlCol="0" anchor="t"/>
          <a:lstStyle/>
          <a:p>
            <a:pPr marL="0" indent="0" algn="ctr">
              <a:lnSpc>
                <a:spcPts val="2350"/>
              </a:lnSpc>
              <a:buNone/>
            </a:pPr>
            <a:r>
              <a:rPr lang="en-US" sz="1850" dirty="0">
                <a:solidFill>
                  <a:srgbClr val="5C4E3D"/>
                </a:solidFill>
                <a:latin typeface="Libre Baskerville" pitchFamily="34" charset="0"/>
                <a:ea typeface="Libre Baskerville" pitchFamily="34" charset="-122"/>
                <a:cs typeface="Libre Baskerville" pitchFamily="34" charset="-120"/>
              </a:rPr>
              <a:t>Privacy Protection</a:t>
            </a:r>
            <a:endParaRPr lang="en-US" sz="1850" dirty="0"/>
          </a:p>
        </p:txBody>
      </p:sp>
      <p:sp>
        <p:nvSpPr>
          <p:cNvPr id="18" name="Text 8"/>
          <p:cNvSpPr/>
          <p:nvPr/>
        </p:nvSpPr>
        <p:spPr>
          <a:xfrm>
            <a:off x="9461063" y="2514362"/>
            <a:ext cx="2110740" cy="1834515"/>
          </a:xfrm>
          <a:prstGeom prst="rect">
            <a:avLst/>
          </a:prstGeom>
          <a:noFill/>
          <a:ln/>
        </p:spPr>
        <p:txBody>
          <a:bodyPr wrap="square" lIns="0" tIns="0" rIns="0" bIns="0" rtlCol="0" anchor="t"/>
          <a:lstStyle/>
          <a:p>
            <a:pPr marL="0" indent="0" algn="ctr">
              <a:lnSpc>
                <a:spcPts val="2400"/>
              </a:lnSpc>
              <a:buNone/>
            </a:pPr>
            <a:r>
              <a:rPr lang="en-US" sz="1500" dirty="0">
                <a:solidFill>
                  <a:srgbClr val="454240"/>
                </a:solidFill>
                <a:latin typeface="DM Sans" pitchFamily="34" charset="0"/>
                <a:ea typeface="DM Sans" pitchFamily="34" charset="-122"/>
                <a:cs typeface="DM Sans" pitchFamily="34" charset="-120"/>
              </a:rPr>
              <a:t>Establish protocols for handling customer-associated data in compliance with relevant regulations like GDPR or CCPA.</a:t>
            </a:r>
            <a:endParaRPr lang="en-US" sz="1500" dirty="0"/>
          </a:p>
        </p:txBody>
      </p:sp>
      <p:sp>
        <p:nvSpPr>
          <p:cNvPr id="19" name="Text 9"/>
          <p:cNvSpPr/>
          <p:nvPr/>
        </p:nvSpPr>
        <p:spPr>
          <a:xfrm>
            <a:off x="11858387" y="2632472"/>
            <a:ext cx="2110740" cy="596979"/>
          </a:xfrm>
          <a:prstGeom prst="rect">
            <a:avLst/>
          </a:prstGeom>
          <a:noFill/>
          <a:ln/>
        </p:spPr>
        <p:txBody>
          <a:bodyPr wrap="square" lIns="0" tIns="0" rIns="0" bIns="0" rtlCol="0" anchor="t"/>
          <a:lstStyle/>
          <a:p>
            <a:pPr marL="0" indent="0" algn="ctr">
              <a:lnSpc>
                <a:spcPts val="2350"/>
              </a:lnSpc>
              <a:buNone/>
            </a:pPr>
            <a:r>
              <a:rPr lang="en-US" sz="1850" dirty="0">
                <a:solidFill>
                  <a:srgbClr val="5C4E3D"/>
                </a:solidFill>
                <a:latin typeface="Libre Baskerville" pitchFamily="34" charset="0"/>
                <a:ea typeface="Libre Baskerville" pitchFamily="34" charset="-122"/>
                <a:cs typeface="Libre Baskerville" pitchFamily="34" charset="-120"/>
              </a:rPr>
              <a:t>System Hardening</a:t>
            </a:r>
            <a:endParaRPr lang="en-US" sz="1850" dirty="0"/>
          </a:p>
        </p:txBody>
      </p:sp>
      <p:sp>
        <p:nvSpPr>
          <p:cNvPr id="20" name="Text 10"/>
          <p:cNvSpPr/>
          <p:nvPr/>
        </p:nvSpPr>
        <p:spPr>
          <a:xfrm>
            <a:off x="11858387" y="3420547"/>
            <a:ext cx="2110740" cy="1834515"/>
          </a:xfrm>
          <a:prstGeom prst="rect">
            <a:avLst/>
          </a:prstGeom>
          <a:noFill/>
          <a:ln/>
        </p:spPr>
        <p:txBody>
          <a:bodyPr wrap="square" lIns="0" tIns="0" rIns="0" bIns="0" rtlCol="0" anchor="t"/>
          <a:lstStyle/>
          <a:p>
            <a:pPr marL="0" indent="0" algn="ctr">
              <a:lnSpc>
                <a:spcPts val="2400"/>
              </a:lnSpc>
              <a:buNone/>
            </a:pPr>
            <a:r>
              <a:rPr lang="en-US" sz="1500" dirty="0">
                <a:solidFill>
                  <a:srgbClr val="454240"/>
                </a:solidFill>
                <a:latin typeface="DM Sans" pitchFamily="34" charset="0"/>
                <a:ea typeface="DM Sans" pitchFamily="34" charset="-122"/>
                <a:cs typeface="DM Sans" pitchFamily="34" charset="-120"/>
              </a:rPr>
              <a:t>Secure physical infrastructure including readers, network equipment, and servers against unauthorized access or tampering.</a:t>
            </a:r>
            <a:endParaRPr lang="en-US" sz="15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18066" y="888325"/>
            <a:ext cx="10772537" cy="641152"/>
          </a:xfrm>
          <a:prstGeom prst="rect">
            <a:avLst/>
          </a:prstGeom>
          <a:noFill/>
          <a:ln/>
        </p:spPr>
        <p:txBody>
          <a:bodyPr wrap="none" lIns="0" tIns="0" rIns="0" bIns="0" rtlCol="0" anchor="t"/>
          <a:lstStyle/>
          <a:p>
            <a:pPr marL="0" indent="0" algn="l">
              <a:lnSpc>
                <a:spcPts val="5000"/>
              </a:lnSpc>
              <a:buNone/>
            </a:pPr>
            <a:r>
              <a:rPr lang="en-US" sz="4000" dirty="0">
                <a:solidFill>
                  <a:srgbClr val="5C4E3D"/>
                </a:solidFill>
                <a:latin typeface="Libre Baskerville" pitchFamily="34" charset="0"/>
                <a:ea typeface="Libre Baskerville" pitchFamily="34" charset="-122"/>
                <a:cs typeface="Libre Baskerville" pitchFamily="34" charset="-120"/>
              </a:rPr>
              <a:t>RFID System Maintenance Best Practices</a:t>
            </a:r>
            <a:endParaRPr lang="en-US" sz="4000" dirty="0"/>
          </a:p>
        </p:txBody>
      </p:sp>
      <p:sp>
        <p:nvSpPr>
          <p:cNvPr id="3" name="Shape 1"/>
          <p:cNvSpPr/>
          <p:nvPr/>
        </p:nvSpPr>
        <p:spPr>
          <a:xfrm>
            <a:off x="718066" y="2170509"/>
            <a:ext cx="461605" cy="461605"/>
          </a:xfrm>
          <a:prstGeom prst="roundRect">
            <a:avLst>
              <a:gd name="adj" fmla="val 18668"/>
            </a:avLst>
          </a:prstGeom>
          <a:solidFill>
            <a:srgbClr val="F7EDD4"/>
          </a:solidFill>
          <a:ln w="7620">
            <a:solidFill>
              <a:srgbClr val="DDD3BA"/>
            </a:solidFill>
            <a:prstDash val="solid"/>
          </a:ln>
        </p:spPr>
        <p:txBody>
          <a:bodyPr/>
          <a:lstStyle/>
          <a:p>
            <a:endParaRPr lang="en-US"/>
          </a:p>
        </p:txBody>
      </p:sp>
      <p:pic>
        <p:nvPicPr>
          <p:cNvPr id="4" name="Image 0" descr="preencoded.png"/>
          <p:cNvPicPr>
            <a:picLocks noChangeAspect="1"/>
          </p:cNvPicPr>
          <p:nvPr/>
        </p:nvPicPr>
        <p:blipFill>
          <a:blip r:embed="rId3"/>
          <a:stretch>
            <a:fillRect/>
          </a:stretch>
        </p:blipFill>
        <p:spPr>
          <a:xfrm>
            <a:off x="794980" y="2208907"/>
            <a:ext cx="307658" cy="384691"/>
          </a:xfrm>
          <a:prstGeom prst="rect">
            <a:avLst/>
          </a:prstGeom>
        </p:spPr>
      </p:pic>
      <p:sp>
        <p:nvSpPr>
          <p:cNvPr id="5" name="Text 2"/>
          <p:cNvSpPr/>
          <p:nvPr/>
        </p:nvSpPr>
        <p:spPr>
          <a:xfrm>
            <a:off x="1384816" y="2170509"/>
            <a:ext cx="2477929" cy="320516"/>
          </a:xfrm>
          <a:prstGeom prst="rect">
            <a:avLst/>
          </a:prstGeom>
          <a:noFill/>
          <a:ln/>
        </p:spPr>
        <p:txBody>
          <a:bodyPr wrap="none" lIns="0" tIns="0" rIns="0" bIns="0" rtlCol="0" anchor="t"/>
          <a:lstStyle/>
          <a:p>
            <a:pPr marL="0" indent="0" algn="l">
              <a:lnSpc>
                <a:spcPts val="2500"/>
              </a:lnSpc>
              <a:buNone/>
            </a:pPr>
            <a:r>
              <a:rPr lang="en-US" sz="2000" dirty="0">
                <a:solidFill>
                  <a:srgbClr val="454240"/>
                </a:solidFill>
                <a:latin typeface="Libre Baskerville" pitchFamily="34" charset="0"/>
                <a:ea typeface="Libre Baskerville" pitchFamily="34" charset="-122"/>
                <a:cs typeface="Libre Baskerville" pitchFamily="34" charset="-120"/>
              </a:rPr>
              <a:t>Daily Checks</a:t>
            </a:r>
            <a:endParaRPr lang="en-US" sz="2000" dirty="0"/>
          </a:p>
        </p:txBody>
      </p:sp>
      <p:sp>
        <p:nvSpPr>
          <p:cNvPr id="6" name="Text 3"/>
          <p:cNvSpPr/>
          <p:nvPr/>
        </p:nvSpPr>
        <p:spPr>
          <a:xfrm>
            <a:off x="1384816" y="2614017"/>
            <a:ext cx="2477929" cy="2296954"/>
          </a:xfrm>
          <a:prstGeom prst="rect">
            <a:avLst/>
          </a:prstGeom>
          <a:noFill/>
          <a:ln/>
        </p:spPr>
        <p:txBody>
          <a:bodyPr wrap="squar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Perform quick reader functionality tests and verify tag read rates at key locations. Address any anomalies immediately before they affect operations.</a:t>
            </a:r>
            <a:endParaRPr lang="en-US" sz="1600" dirty="0"/>
          </a:p>
        </p:txBody>
      </p:sp>
      <p:sp>
        <p:nvSpPr>
          <p:cNvPr id="7" name="Shape 4"/>
          <p:cNvSpPr/>
          <p:nvPr/>
        </p:nvSpPr>
        <p:spPr>
          <a:xfrm>
            <a:off x="4067889" y="2170509"/>
            <a:ext cx="461605" cy="461605"/>
          </a:xfrm>
          <a:prstGeom prst="roundRect">
            <a:avLst>
              <a:gd name="adj" fmla="val 18668"/>
            </a:avLst>
          </a:prstGeom>
          <a:solidFill>
            <a:srgbClr val="F7EDD4"/>
          </a:solidFill>
          <a:ln w="7620">
            <a:solidFill>
              <a:srgbClr val="DDD3BA"/>
            </a:solidFill>
            <a:prstDash val="solid"/>
          </a:ln>
        </p:spPr>
        <p:txBody>
          <a:bodyPr/>
          <a:lstStyle/>
          <a:p>
            <a:endParaRPr lang="en-US"/>
          </a:p>
        </p:txBody>
      </p:sp>
      <p:pic>
        <p:nvPicPr>
          <p:cNvPr id="8" name="Image 1" descr="preencoded.png"/>
          <p:cNvPicPr>
            <a:picLocks noChangeAspect="1"/>
          </p:cNvPicPr>
          <p:nvPr/>
        </p:nvPicPr>
        <p:blipFill>
          <a:blip r:embed="rId4"/>
          <a:stretch>
            <a:fillRect/>
          </a:stretch>
        </p:blipFill>
        <p:spPr>
          <a:xfrm>
            <a:off x="4144804" y="2208907"/>
            <a:ext cx="307658" cy="384691"/>
          </a:xfrm>
          <a:prstGeom prst="rect">
            <a:avLst/>
          </a:prstGeom>
        </p:spPr>
      </p:pic>
      <p:sp>
        <p:nvSpPr>
          <p:cNvPr id="9" name="Text 5"/>
          <p:cNvSpPr/>
          <p:nvPr/>
        </p:nvSpPr>
        <p:spPr>
          <a:xfrm>
            <a:off x="4734639" y="2170509"/>
            <a:ext cx="2477929" cy="641033"/>
          </a:xfrm>
          <a:prstGeom prst="rect">
            <a:avLst/>
          </a:prstGeom>
          <a:noFill/>
          <a:ln/>
        </p:spPr>
        <p:txBody>
          <a:bodyPr wrap="square" lIns="0" tIns="0" rIns="0" bIns="0" rtlCol="0" anchor="t"/>
          <a:lstStyle/>
          <a:p>
            <a:pPr marL="0" indent="0" algn="l">
              <a:lnSpc>
                <a:spcPts val="2500"/>
              </a:lnSpc>
              <a:buNone/>
            </a:pPr>
            <a:r>
              <a:rPr lang="en-US" sz="2000" dirty="0">
                <a:solidFill>
                  <a:srgbClr val="454240"/>
                </a:solidFill>
                <a:latin typeface="Libre Baskerville" pitchFamily="34" charset="0"/>
                <a:ea typeface="Libre Baskerville" pitchFamily="34" charset="-122"/>
                <a:cs typeface="Libre Baskerville" pitchFamily="34" charset="-120"/>
              </a:rPr>
              <a:t>Weekly Maintenance</a:t>
            </a:r>
            <a:endParaRPr lang="en-US" sz="2000" dirty="0"/>
          </a:p>
        </p:txBody>
      </p:sp>
      <p:sp>
        <p:nvSpPr>
          <p:cNvPr id="10" name="Text 6"/>
          <p:cNvSpPr/>
          <p:nvPr/>
        </p:nvSpPr>
        <p:spPr>
          <a:xfrm>
            <a:off x="4734639" y="2934533"/>
            <a:ext cx="2477929" cy="2296954"/>
          </a:xfrm>
          <a:prstGeom prst="rect">
            <a:avLst/>
          </a:prstGeom>
          <a:noFill/>
          <a:ln/>
        </p:spPr>
        <p:txBody>
          <a:bodyPr wrap="squar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Clean reader antennas, inspect physical infrastructure for damage, and review performance data for any developing issues or declining read accuracy.</a:t>
            </a:r>
            <a:endParaRPr lang="en-US" sz="1600" dirty="0"/>
          </a:p>
        </p:txBody>
      </p:sp>
      <p:sp>
        <p:nvSpPr>
          <p:cNvPr id="11" name="Shape 7"/>
          <p:cNvSpPr/>
          <p:nvPr/>
        </p:nvSpPr>
        <p:spPr>
          <a:xfrm>
            <a:off x="7417713" y="2170509"/>
            <a:ext cx="461605" cy="461605"/>
          </a:xfrm>
          <a:prstGeom prst="roundRect">
            <a:avLst>
              <a:gd name="adj" fmla="val 18668"/>
            </a:avLst>
          </a:prstGeom>
          <a:solidFill>
            <a:srgbClr val="F7EDD4"/>
          </a:solidFill>
          <a:ln w="7620">
            <a:solidFill>
              <a:srgbClr val="DDD3BA"/>
            </a:solidFill>
            <a:prstDash val="solid"/>
          </a:ln>
        </p:spPr>
        <p:txBody>
          <a:bodyPr/>
          <a:lstStyle/>
          <a:p>
            <a:endParaRPr lang="en-US"/>
          </a:p>
        </p:txBody>
      </p:sp>
      <p:pic>
        <p:nvPicPr>
          <p:cNvPr id="12" name="Image 2" descr="preencoded.png"/>
          <p:cNvPicPr>
            <a:picLocks noChangeAspect="1"/>
          </p:cNvPicPr>
          <p:nvPr/>
        </p:nvPicPr>
        <p:blipFill>
          <a:blip r:embed="rId5"/>
          <a:stretch>
            <a:fillRect/>
          </a:stretch>
        </p:blipFill>
        <p:spPr>
          <a:xfrm>
            <a:off x="7494627" y="2208907"/>
            <a:ext cx="307658" cy="384691"/>
          </a:xfrm>
          <a:prstGeom prst="rect">
            <a:avLst/>
          </a:prstGeom>
        </p:spPr>
      </p:pic>
      <p:sp>
        <p:nvSpPr>
          <p:cNvPr id="13" name="Text 8"/>
          <p:cNvSpPr/>
          <p:nvPr/>
        </p:nvSpPr>
        <p:spPr>
          <a:xfrm>
            <a:off x="8084463" y="2170509"/>
            <a:ext cx="2477929" cy="320516"/>
          </a:xfrm>
          <a:prstGeom prst="rect">
            <a:avLst/>
          </a:prstGeom>
          <a:noFill/>
          <a:ln/>
        </p:spPr>
        <p:txBody>
          <a:bodyPr wrap="none" lIns="0" tIns="0" rIns="0" bIns="0" rtlCol="0" anchor="t"/>
          <a:lstStyle/>
          <a:p>
            <a:pPr marL="0" indent="0" algn="l">
              <a:lnSpc>
                <a:spcPts val="2500"/>
              </a:lnSpc>
              <a:buNone/>
            </a:pPr>
            <a:r>
              <a:rPr lang="en-US" sz="2000" dirty="0">
                <a:solidFill>
                  <a:srgbClr val="454240"/>
                </a:solidFill>
                <a:latin typeface="Libre Baskerville" pitchFamily="34" charset="0"/>
                <a:ea typeface="Libre Baskerville" pitchFamily="34" charset="-122"/>
                <a:cs typeface="Libre Baskerville" pitchFamily="34" charset="-120"/>
              </a:rPr>
              <a:t>Monthly Updates</a:t>
            </a:r>
            <a:endParaRPr lang="en-US" sz="2000" dirty="0"/>
          </a:p>
        </p:txBody>
      </p:sp>
      <p:sp>
        <p:nvSpPr>
          <p:cNvPr id="14" name="Text 9"/>
          <p:cNvSpPr/>
          <p:nvPr/>
        </p:nvSpPr>
        <p:spPr>
          <a:xfrm>
            <a:off x="8084463" y="2614017"/>
            <a:ext cx="2477929" cy="2296954"/>
          </a:xfrm>
          <a:prstGeom prst="rect">
            <a:avLst/>
          </a:prstGeom>
          <a:noFill/>
          <a:ln/>
        </p:spPr>
        <p:txBody>
          <a:bodyPr wrap="squar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Apply software updates, conduct thorough system diagnostics, and validate integration with connected systems to ensure continued compatibility.</a:t>
            </a:r>
            <a:endParaRPr lang="en-US" sz="1600" dirty="0"/>
          </a:p>
        </p:txBody>
      </p:sp>
      <p:sp>
        <p:nvSpPr>
          <p:cNvPr id="15" name="Shape 10"/>
          <p:cNvSpPr/>
          <p:nvPr/>
        </p:nvSpPr>
        <p:spPr>
          <a:xfrm>
            <a:off x="10767536" y="2170509"/>
            <a:ext cx="461605" cy="461605"/>
          </a:xfrm>
          <a:prstGeom prst="roundRect">
            <a:avLst>
              <a:gd name="adj" fmla="val 18668"/>
            </a:avLst>
          </a:prstGeom>
          <a:solidFill>
            <a:srgbClr val="F7EDD4"/>
          </a:solidFill>
          <a:ln w="7620">
            <a:solidFill>
              <a:srgbClr val="DDD3BA"/>
            </a:solidFill>
            <a:prstDash val="solid"/>
          </a:ln>
        </p:spPr>
        <p:txBody>
          <a:bodyPr/>
          <a:lstStyle/>
          <a:p>
            <a:endParaRPr lang="en-US"/>
          </a:p>
        </p:txBody>
      </p:sp>
      <p:pic>
        <p:nvPicPr>
          <p:cNvPr id="16" name="Image 3" descr="preencoded.png"/>
          <p:cNvPicPr>
            <a:picLocks noChangeAspect="1"/>
          </p:cNvPicPr>
          <p:nvPr/>
        </p:nvPicPr>
        <p:blipFill>
          <a:blip r:embed="rId6"/>
          <a:stretch>
            <a:fillRect/>
          </a:stretch>
        </p:blipFill>
        <p:spPr>
          <a:xfrm>
            <a:off x="10844451" y="2208907"/>
            <a:ext cx="307658" cy="384691"/>
          </a:xfrm>
          <a:prstGeom prst="rect">
            <a:avLst/>
          </a:prstGeom>
        </p:spPr>
      </p:pic>
      <p:sp>
        <p:nvSpPr>
          <p:cNvPr id="17" name="Text 11"/>
          <p:cNvSpPr/>
          <p:nvPr/>
        </p:nvSpPr>
        <p:spPr>
          <a:xfrm>
            <a:off x="11434286" y="2170509"/>
            <a:ext cx="2477929" cy="320516"/>
          </a:xfrm>
          <a:prstGeom prst="rect">
            <a:avLst/>
          </a:prstGeom>
          <a:noFill/>
          <a:ln/>
        </p:spPr>
        <p:txBody>
          <a:bodyPr wrap="none" lIns="0" tIns="0" rIns="0" bIns="0" rtlCol="0" anchor="t"/>
          <a:lstStyle/>
          <a:p>
            <a:pPr marL="0" indent="0" algn="l">
              <a:lnSpc>
                <a:spcPts val="2500"/>
              </a:lnSpc>
              <a:buNone/>
            </a:pPr>
            <a:r>
              <a:rPr lang="en-US" sz="2000" dirty="0">
                <a:solidFill>
                  <a:srgbClr val="454240"/>
                </a:solidFill>
                <a:latin typeface="Libre Baskerville" pitchFamily="34" charset="0"/>
                <a:ea typeface="Libre Baskerville" pitchFamily="34" charset="-122"/>
                <a:cs typeface="Libre Baskerville" pitchFamily="34" charset="-120"/>
              </a:rPr>
              <a:t>Quarterly Audits</a:t>
            </a:r>
            <a:endParaRPr lang="en-US" sz="2000" dirty="0"/>
          </a:p>
        </p:txBody>
      </p:sp>
      <p:sp>
        <p:nvSpPr>
          <p:cNvPr id="18" name="Text 12"/>
          <p:cNvSpPr/>
          <p:nvPr/>
        </p:nvSpPr>
        <p:spPr>
          <a:xfrm>
            <a:off x="11434286" y="2614017"/>
            <a:ext cx="2477929" cy="2625090"/>
          </a:xfrm>
          <a:prstGeom prst="rect">
            <a:avLst/>
          </a:prstGeom>
          <a:noFill/>
          <a:ln/>
        </p:spPr>
        <p:txBody>
          <a:bodyPr wrap="squar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Perform comprehensive system evaluations including signal coverage testing, hardware inspections, and performance benchmarking against established KPIs.</a:t>
            </a:r>
            <a:endParaRPr lang="en-US" sz="1600" dirty="0"/>
          </a:p>
        </p:txBody>
      </p:sp>
      <p:sp>
        <p:nvSpPr>
          <p:cNvPr id="19" name="Text 13"/>
          <p:cNvSpPr/>
          <p:nvPr/>
        </p:nvSpPr>
        <p:spPr>
          <a:xfrm>
            <a:off x="718066" y="5469850"/>
            <a:ext cx="13194268" cy="984409"/>
          </a:xfrm>
          <a:prstGeom prst="rect">
            <a:avLst/>
          </a:prstGeom>
          <a:noFill/>
          <a:ln/>
        </p:spPr>
        <p:txBody>
          <a:bodyPr wrap="squar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Proactive maintenance prevents costly downtime and performance degradation. Develop a structured maintenance schedule with clearly assigned responsibilities and documentation requirements. Establish escalation procedures for different types of system issues to ensure rapid resolution.</a:t>
            </a:r>
            <a:endParaRPr lang="en-US" sz="1600" dirty="0"/>
          </a:p>
        </p:txBody>
      </p:sp>
      <p:sp>
        <p:nvSpPr>
          <p:cNvPr id="20" name="Text 14"/>
          <p:cNvSpPr/>
          <p:nvPr/>
        </p:nvSpPr>
        <p:spPr>
          <a:xfrm>
            <a:off x="718066" y="6685002"/>
            <a:ext cx="13194268" cy="656273"/>
          </a:xfrm>
          <a:prstGeom prst="rect">
            <a:avLst/>
          </a:prstGeom>
          <a:noFill/>
          <a:ln/>
        </p:spPr>
        <p:txBody>
          <a:bodyPr wrap="squar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Consider creating a dedicated maintenance toolkit with spare parts, cleaning supplies, and testing equipment to streamline regular upkeep activities.</a:t>
            </a:r>
            <a:endParaRPr lang="en-US" sz="1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793790" y="752356"/>
            <a:ext cx="13042821" cy="1417558"/>
          </a:xfrm>
          <a:prstGeom prst="rect">
            <a:avLst/>
          </a:prstGeom>
          <a:noFill/>
          <a:ln/>
        </p:spPr>
        <p:txBody>
          <a:bodyPr wrap="square" lIns="0" tIns="0" rIns="0" bIns="0" rtlCol="0" anchor="t"/>
          <a:lstStyle/>
          <a:p>
            <a:pPr marL="0" indent="0" algn="l">
              <a:lnSpc>
                <a:spcPts val="5550"/>
              </a:lnSpc>
              <a:buNone/>
            </a:pPr>
            <a:r>
              <a:rPr lang="en-US" sz="4450" dirty="0">
                <a:solidFill>
                  <a:srgbClr val="5C4E3D"/>
                </a:solidFill>
                <a:latin typeface="Libre Baskerville" pitchFamily="34" charset="0"/>
                <a:ea typeface="Libre Baskerville" pitchFamily="34" charset="-122"/>
                <a:cs typeface="Libre Baskerville" pitchFamily="34" charset="-120"/>
              </a:rPr>
              <a:t>Cost Considerations for RFID Implementation</a:t>
            </a:r>
            <a:endParaRPr lang="en-US" sz="4450" dirty="0"/>
          </a:p>
        </p:txBody>
      </p:sp>
      <p:pic>
        <p:nvPicPr>
          <p:cNvPr id="3" name="Image 0" descr="preencoded.png"/>
          <p:cNvPicPr>
            <a:picLocks noChangeAspect="1"/>
          </p:cNvPicPr>
          <p:nvPr/>
        </p:nvPicPr>
        <p:blipFill>
          <a:blip r:embed="rId3"/>
          <a:stretch>
            <a:fillRect/>
          </a:stretch>
        </p:blipFill>
        <p:spPr>
          <a:xfrm>
            <a:off x="793790" y="2765227"/>
            <a:ext cx="3624382" cy="3624382"/>
          </a:xfrm>
          <a:prstGeom prst="rect">
            <a:avLst/>
          </a:prstGeom>
        </p:spPr>
      </p:pic>
      <p:sp>
        <p:nvSpPr>
          <p:cNvPr id="4" name="Shape 1"/>
          <p:cNvSpPr/>
          <p:nvPr/>
        </p:nvSpPr>
        <p:spPr>
          <a:xfrm>
            <a:off x="4448651" y="3515916"/>
            <a:ext cx="226814" cy="226814"/>
          </a:xfrm>
          <a:prstGeom prst="roundRect">
            <a:avLst>
              <a:gd name="adj" fmla="val 8063"/>
            </a:avLst>
          </a:prstGeom>
          <a:solidFill>
            <a:srgbClr val="40320C"/>
          </a:solidFill>
          <a:ln/>
        </p:spPr>
        <p:txBody>
          <a:bodyPr/>
          <a:lstStyle/>
          <a:p>
            <a:endParaRPr lang="en-US"/>
          </a:p>
        </p:txBody>
      </p:sp>
      <p:sp>
        <p:nvSpPr>
          <p:cNvPr id="5" name="Text 2"/>
          <p:cNvSpPr/>
          <p:nvPr/>
        </p:nvSpPr>
        <p:spPr>
          <a:xfrm>
            <a:off x="4736425" y="3515916"/>
            <a:ext cx="1000006" cy="226814"/>
          </a:xfrm>
          <a:prstGeom prst="rect">
            <a:avLst/>
          </a:prstGeom>
          <a:noFill/>
          <a:ln/>
        </p:spPr>
        <p:txBody>
          <a:bodyPr wrap="none" lIns="0" tIns="0" rIns="0" bIns="0" rtlCol="0" anchor="t"/>
          <a:lstStyle/>
          <a:p>
            <a:pPr marL="0" indent="0" algn="l">
              <a:lnSpc>
                <a:spcPts val="1750"/>
              </a:lnSpc>
              <a:buNone/>
            </a:pPr>
            <a:r>
              <a:rPr lang="en-US" sz="1750" dirty="0">
                <a:solidFill>
                  <a:srgbClr val="454240"/>
                </a:solidFill>
                <a:latin typeface="DM Sans" pitchFamily="34" charset="0"/>
                <a:ea typeface="DM Sans" pitchFamily="34" charset="-122"/>
                <a:cs typeface="DM Sans" pitchFamily="34" charset="-120"/>
              </a:rPr>
              <a:t>Hardware</a:t>
            </a:r>
            <a:endParaRPr lang="en-US" sz="1750" dirty="0"/>
          </a:p>
        </p:txBody>
      </p:sp>
      <p:sp>
        <p:nvSpPr>
          <p:cNvPr id="6" name="Shape 3"/>
          <p:cNvSpPr/>
          <p:nvPr/>
        </p:nvSpPr>
        <p:spPr>
          <a:xfrm>
            <a:off x="4448651" y="3895130"/>
            <a:ext cx="226814" cy="226814"/>
          </a:xfrm>
          <a:prstGeom prst="roundRect">
            <a:avLst>
              <a:gd name="adj" fmla="val 8063"/>
            </a:avLst>
          </a:prstGeom>
          <a:solidFill>
            <a:srgbClr val="6F5515"/>
          </a:solidFill>
          <a:ln/>
        </p:spPr>
        <p:txBody>
          <a:bodyPr/>
          <a:lstStyle/>
          <a:p>
            <a:endParaRPr lang="en-US"/>
          </a:p>
        </p:txBody>
      </p:sp>
      <p:sp>
        <p:nvSpPr>
          <p:cNvPr id="7" name="Text 4"/>
          <p:cNvSpPr/>
          <p:nvPr/>
        </p:nvSpPr>
        <p:spPr>
          <a:xfrm>
            <a:off x="4736425" y="3895130"/>
            <a:ext cx="932498" cy="226814"/>
          </a:xfrm>
          <a:prstGeom prst="rect">
            <a:avLst/>
          </a:prstGeom>
          <a:noFill/>
          <a:ln/>
        </p:spPr>
        <p:txBody>
          <a:bodyPr wrap="none" lIns="0" tIns="0" rIns="0" bIns="0" rtlCol="0" anchor="t"/>
          <a:lstStyle/>
          <a:p>
            <a:pPr marL="0" indent="0" algn="l">
              <a:lnSpc>
                <a:spcPts val="1750"/>
              </a:lnSpc>
              <a:buNone/>
            </a:pPr>
            <a:r>
              <a:rPr lang="en-US" sz="1750" dirty="0">
                <a:solidFill>
                  <a:srgbClr val="454240"/>
                </a:solidFill>
                <a:latin typeface="DM Sans" pitchFamily="34" charset="0"/>
                <a:ea typeface="DM Sans" pitchFamily="34" charset="-122"/>
                <a:cs typeface="DM Sans" pitchFamily="34" charset="-120"/>
              </a:rPr>
              <a:t>Software</a:t>
            </a:r>
            <a:endParaRPr lang="en-US" sz="1750" dirty="0"/>
          </a:p>
        </p:txBody>
      </p:sp>
      <p:sp>
        <p:nvSpPr>
          <p:cNvPr id="8" name="Shape 5"/>
          <p:cNvSpPr/>
          <p:nvPr/>
        </p:nvSpPr>
        <p:spPr>
          <a:xfrm>
            <a:off x="4448651" y="4274344"/>
            <a:ext cx="226814" cy="226814"/>
          </a:xfrm>
          <a:prstGeom prst="roundRect">
            <a:avLst>
              <a:gd name="adj" fmla="val 8063"/>
            </a:avLst>
          </a:prstGeom>
          <a:solidFill>
            <a:srgbClr val="9D791E"/>
          </a:solidFill>
          <a:ln/>
        </p:spPr>
        <p:txBody>
          <a:bodyPr/>
          <a:lstStyle/>
          <a:p>
            <a:endParaRPr lang="en-US"/>
          </a:p>
        </p:txBody>
      </p:sp>
      <p:sp>
        <p:nvSpPr>
          <p:cNvPr id="9" name="Text 6"/>
          <p:cNvSpPr/>
          <p:nvPr/>
        </p:nvSpPr>
        <p:spPr>
          <a:xfrm>
            <a:off x="4736425" y="4274344"/>
            <a:ext cx="1135380" cy="226814"/>
          </a:xfrm>
          <a:prstGeom prst="rect">
            <a:avLst/>
          </a:prstGeom>
          <a:noFill/>
          <a:ln/>
        </p:spPr>
        <p:txBody>
          <a:bodyPr wrap="none" lIns="0" tIns="0" rIns="0" bIns="0" rtlCol="0" anchor="t"/>
          <a:lstStyle/>
          <a:p>
            <a:pPr marL="0" indent="0" algn="l">
              <a:lnSpc>
                <a:spcPts val="1750"/>
              </a:lnSpc>
              <a:buNone/>
            </a:pPr>
            <a:r>
              <a:rPr lang="en-US" sz="1750" dirty="0">
                <a:solidFill>
                  <a:srgbClr val="454240"/>
                </a:solidFill>
                <a:latin typeface="DM Sans" pitchFamily="34" charset="0"/>
                <a:ea typeface="DM Sans" pitchFamily="34" charset="-122"/>
                <a:cs typeface="DM Sans" pitchFamily="34" charset="-120"/>
              </a:rPr>
              <a:t>Integration</a:t>
            </a:r>
            <a:endParaRPr lang="en-US" sz="1750" dirty="0"/>
          </a:p>
        </p:txBody>
      </p:sp>
      <p:sp>
        <p:nvSpPr>
          <p:cNvPr id="10" name="Shape 7"/>
          <p:cNvSpPr/>
          <p:nvPr/>
        </p:nvSpPr>
        <p:spPr>
          <a:xfrm>
            <a:off x="4448651" y="4653558"/>
            <a:ext cx="226814" cy="226814"/>
          </a:xfrm>
          <a:prstGeom prst="roundRect">
            <a:avLst>
              <a:gd name="adj" fmla="val 8063"/>
            </a:avLst>
          </a:prstGeom>
          <a:solidFill>
            <a:srgbClr val="CC9D27"/>
          </a:solidFill>
          <a:ln/>
        </p:spPr>
        <p:txBody>
          <a:bodyPr/>
          <a:lstStyle/>
          <a:p>
            <a:endParaRPr lang="en-US"/>
          </a:p>
        </p:txBody>
      </p:sp>
      <p:sp>
        <p:nvSpPr>
          <p:cNvPr id="11" name="Text 8"/>
          <p:cNvSpPr/>
          <p:nvPr/>
        </p:nvSpPr>
        <p:spPr>
          <a:xfrm>
            <a:off x="4736425" y="4653558"/>
            <a:ext cx="817126" cy="226814"/>
          </a:xfrm>
          <a:prstGeom prst="rect">
            <a:avLst/>
          </a:prstGeom>
          <a:noFill/>
          <a:ln/>
        </p:spPr>
        <p:txBody>
          <a:bodyPr wrap="none" lIns="0" tIns="0" rIns="0" bIns="0" rtlCol="0" anchor="t"/>
          <a:lstStyle/>
          <a:p>
            <a:pPr marL="0" indent="0" algn="l">
              <a:lnSpc>
                <a:spcPts val="1750"/>
              </a:lnSpc>
              <a:buNone/>
            </a:pPr>
            <a:r>
              <a:rPr lang="en-US" sz="1750" dirty="0">
                <a:solidFill>
                  <a:srgbClr val="454240"/>
                </a:solidFill>
                <a:latin typeface="DM Sans" pitchFamily="34" charset="0"/>
                <a:ea typeface="DM Sans" pitchFamily="34" charset="-122"/>
                <a:cs typeface="DM Sans" pitchFamily="34" charset="-120"/>
              </a:rPr>
              <a:t>Training</a:t>
            </a:r>
            <a:endParaRPr lang="en-US" sz="1750" dirty="0"/>
          </a:p>
        </p:txBody>
      </p:sp>
      <p:sp>
        <p:nvSpPr>
          <p:cNvPr id="12" name="Shape 9"/>
          <p:cNvSpPr/>
          <p:nvPr/>
        </p:nvSpPr>
        <p:spPr>
          <a:xfrm>
            <a:off x="4448651" y="5032772"/>
            <a:ext cx="226814" cy="226814"/>
          </a:xfrm>
          <a:prstGeom prst="roundRect">
            <a:avLst>
              <a:gd name="adj" fmla="val 8063"/>
            </a:avLst>
          </a:prstGeom>
          <a:solidFill>
            <a:srgbClr val="DDB44C"/>
          </a:solidFill>
          <a:ln/>
        </p:spPr>
        <p:txBody>
          <a:bodyPr/>
          <a:lstStyle/>
          <a:p>
            <a:endParaRPr lang="en-US"/>
          </a:p>
        </p:txBody>
      </p:sp>
      <p:sp>
        <p:nvSpPr>
          <p:cNvPr id="13" name="Text 10"/>
          <p:cNvSpPr/>
          <p:nvPr/>
        </p:nvSpPr>
        <p:spPr>
          <a:xfrm>
            <a:off x="4736425" y="5032772"/>
            <a:ext cx="1133356" cy="226814"/>
          </a:xfrm>
          <a:prstGeom prst="rect">
            <a:avLst/>
          </a:prstGeom>
          <a:noFill/>
          <a:ln/>
        </p:spPr>
        <p:txBody>
          <a:bodyPr wrap="none" lIns="0" tIns="0" rIns="0" bIns="0" rtlCol="0" anchor="t"/>
          <a:lstStyle/>
          <a:p>
            <a:pPr marL="0" indent="0" algn="l">
              <a:lnSpc>
                <a:spcPts val="1750"/>
              </a:lnSpc>
              <a:buNone/>
            </a:pPr>
            <a:r>
              <a:rPr lang="en-US" sz="1750" dirty="0">
                <a:solidFill>
                  <a:srgbClr val="454240"/>
                </a:solidFill>
                <a:latin typeface="DM Sans" pitchFamily="34" charset="0"/>
                <a:ea typeface="DM Sans" pitchFamily="34" charset="-122"/>
                <a:cs typeface="DM Sans" pitchFamily="34" charset="-120"/>
              </a:rPr>
              <a:t>Installation</a:t>
            </a:r>
            <a:endParaRPr lang="en-US" sz="1750" dirty="0"/>
          </a:p>
        </p:txBody>
      </p:sp>
      <p:sp>
        <p:nvSpPr>
          <p:cNvPr id="14" name="Shape 11"/>
          <p:cNvSpPr/>
          <p:nvPr/>
        </p:nvSpPr>
        <p:spPr>
          <a:xfrm>
            <a:off x="4448651" y="5411986"/>
            <a:ext cx="226814" cy="226814"/>
          </a:xfrm>
          <a:prstGeom prst="roundRect">
            <a:avLst>
              <a:gd name="adj" fmla="val 8063"/>
            </a:avLst>
          </a:prstGeom>
          <a:solidFill>
            <a:srgbClr val="E6C87B"/>
          </a:solidFill>
          <a:ln/>
        </p:spPr>
        <p:txBody>
          <a:bodyPr/>
          <a:lstStyle/>
          <a:p>
            <a:endParaRPr lang="en-US"/>
          </a:p>
        </p:txBody>
      </p:sp>
      <p:sp>
        <p:nvSpPr>
          <p:cNvPr id="15" name="Text 12"/>
          <p:cNvSpPr/>
          <p:nvPr/>
        </p:nvSpPr>
        <p:spPr>
          <a:xfrm>
            <a:off x="4736425" y="5411986"/>
            <a:ext cx="1355288" cy="226814"/>
          </a:xfrm>
          <a:prstGeom prst="rect">
            <a:avLst/>
          </a:prstGeom>
          <a:noFill/>
          <a:ln/>
        </p:spPr>
        <p:txBody>
          <a:bodyPr wrap="none" lIns="0" tIns="0" rIns="0" bIns="0" rtlCol="0" anchor="t"/>
          <a:lstStyle/>
          <a:p>
            <a:pPr marL="0" indent="0" algn="l">
              <a:lnSpc>
                <a:spcPts val="1750"/>
              </a:lnSpc>
              <a:buNone/>
            </a:pPr>
            <a:r>
              <a:rPr lang="en-US" sz="1750" dirty="0">
                <a:solidFill>
                  <a:srgbClr val="454240"/>
                </a:solidFill>
                <a:latin typeface="DM Sans" pitchFamily="34" charset="0"/>
                <a:ea typeface="DM Sans" pitchFamily="34" charset="-122"/>
                <a:cs typeface="DM Sans" pitchFamily="34" charset="-120"/>
              </a:rPr>
              <a:t>Maintenance</a:t>
            </a:r>
            <a:endParaRPr lang="en-US" sz="1750" dirty="0"/>
          </a:p>
        </p:txBody>
      </p:sp>
      <p:sp>
        <p:nvSpPr>
          <p:cNvPr id="16" name="Text 13"/>
          <p:cNvSpPr/>
          <p:nvPr/>
        </p:nvSpPr>
        <p:spPr>
          <a:xfrm>
            <a:off x="7599521" y="2714149"/>
            <a:ext cx="6244709" cy="2177415"/>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Understanding the full cost landscape helps develop accurate budgets and secure appropriate funding. While hardware costs like tags and readers are most visible, software licensing, system integration, and ongoing maintenance often represent significant portions of the total investment.</a:t>
            </a:r>
            <a:endParaRPr lang="en-US" sz="1750" dirty="0"/>
          </a:p>
        </p:txBody>
      </p:sp>
      <p:sp>
        <p:nvSpPr>
          <p:cNvPr id="17" name="Text 14"/>
          <p:cNvSpPr/>
          <p:nvPr/>
        </p:nvSpPr>
        <p:spPr>
          <a:xfrm>
            <a:off x="7599521" y="5095637"/>
            <a:ext cx="6244709" cy="2177415"/>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When calculating ROI, look beyond direct labor savings to consider benefits like reduced inventory carrying costs, decreased shrinkage, improved order accuracy, and enhanced customer satisfaction. The most successful implementations typically show positive returns within 12-18 months when all benefits are properly quantified.</a:t>
            </a:r>
            <a:endParaRPr lang="en-US" sz="17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737235" y="746641"/>
            <a:ext cx="13155930" cy="1316355"/>
          </a:xfrm>
          <a:prstGeom prst="rect">
            <a:avLst/>
          </a:prstGeom>
          <a:noFill/>
          <a:ln/>
        </p:spPr>
        <p:txBody>
          <a:bodyPr wrap="square" lIns="0" tIns="0" rIns="0" bIns="0" rtlCol="0" anchor="t"/>
          <a:lstStyle/>
          <a:p>
            <a:pPr marL="0" indent="0" algn="l">
              <a:lnSpc>
                <a:spcPts val="5150"/>
              </a:lnSpc>
              <a:buNone/>
            </a:pPr>
            <a:r>
              <a:rPr lang="en-US" sz="4100" dirty="0">
                <a:solidFill>
                  <a:srgbClr val="5C4E3D"/>
                </a:solidFill>
                <a:latin typeface="Libre Baskerville" pitchFamily="34" charset="0"/>
                <a:ea typeface="Libre Baskerville" pitchFamily="34" charset="-122"/>
                <a:cs typeface="Libre Baskerville" pitchFamily="34" charset="-120"/>
              </a:rPr>
              <a:t>Key Takeaways for Successful RFID Implementation</a:t>
            </a:r>
            <a:endParaRPr lang="en-US" sz="4100" dirty="0"/>
          </a:p>
        </p:txBody>
      </p:sp>
      <p:sp>
        <p:nvSpPr>
          <p:cNvPr id="3" name="Shape 1"/>
          <p:cNvSpPr/>
          <p:nvPr/>
        </p:nvSpPr>
        <p:spPr>
          <a:xfrm>
            <a:off x="737235" y="2721173"/>
            <a:ext cx="473869" cy="473869"/>
          </a:xfrm>
          <a:prstGeom prst="roundRect">
            <a:avLst>
              <a:gd name="adj" fmla="val 18669"/>
            </a:avLst>
          </a:prstGeom>
          <a:solidFill>
            <a:srgbClr val="F7EDD4"/>
          </a:solidFill>
          <a:ln w="7620">
            <a:solidFill>
              <a:srgbClr val="DDD3BA"/>
            </a:solidFill>
            <a:prstDash val="solid"/>
          </a:ln>
        </p:spPr>
        <p:txBody>
          <a:bodyPr/>
          <a:lstStyle/>
          <a:p>
            <a:endParaRPr lang="en-US"/>
          </a:p>
        </p:txBody>
      </p:sp>
      <p:pic>
        <p:nvPicPr>
          <p:cNvPr id="4" name="Image 0" descr="preencoded.png"/>
          <p:cNvPicPr>
            <a:picLocks noChangeAspect="1"/>
          </p:cNvPicPr>
          <p:nvPr/>
        </p:nvPicPr>
        <p:blipFill>
          <a:blip r:embed="rId3"/>
          <a:stretch>
            <a:fillRect/>
          </a:stretch>
        </p:blipFill>
        <p:spPr>
          <a:xfrm>
            <a:off x="816233" y="2760643"/>
            <a:ext cx="315873" cy="394930"/>
          </a:xfrm>
          <a:prstGeom prst="rect">
            <a:avLst/>
          </a:prstGeom>
        </p:spPr>
      </p:pic>
      <p:sp>
        <p:nvSpPr>
          <p:cNvPr id="5" name="Text 2"/>
          <p:cNvSpPr/>
          <p:nvPr/>
        </p:nvSpPr>
        <p:spPr>
          <a:xfrm>
            <a:off x="1421725" y="2721173"/>
            <a:ext cx="2446496" cy="657939"/>
          </a:xfrm>
          <a:prstGeom prst="rect">
            <a:avLst/>
          </a:prstGeom>
          <a:noFill/>
          <a:ln/>
        </p:spPr>
        <p:txBody>
          <a:bodyPr wrap="square" lIns="0" tIns="0" rIns="0" bIns="0" rtlCol="0" anchor="t"/>
          <a:lstStyle/>
          <a:p>
            <a:pPr marL="0" indent="0" algn="l">
              <a:lnSpc>
                <a:spcPts val="2550"/>
              </a:lnSpc>
              <a:buNone/>
            </a:pPr>
            <a:r>
              <a:rPr lang="en-US" sz="2050" dirty="0">
                <a:solidFill>
                  <a:srgbClr val="454240"/>
                </a:solidFill>
                <a:latin typeface="Libre Baskerville" pitchFamily="34" charset="0"/>
                <a:ea typeface="Libre Baskerville" pitchFamily="34" charset="-122"/>
                <a:cs typeface="Libre Baskerville" pitchFamily="34" charset="-120"/>
              </a:rPr>
              <a:t>Prioritize People and Processes</a:t>
            </a:r>
            <a:endParaRPr lang="en-US" sz="2050" dirty="0"/>
          </a:p>
        </p:txBody>
      </p:sp>
      <p:sp>
        <p:nvSpPr>
          <p:cNvPr id="6" name="Text 3"/>
          <p:cNvSpPr/>
          <p:nvPr/>
        </p:nvSpPr>
        <p:spPr>
          <a:xfrm>
            <a:off x="1421725" y="3505438"/>
            <a:ext cx="2446496" cy="1347788"/>
          </a:xfrm>
          <a:prstGeom prst="rect">
            <a:avLst/>
          </a:prstGeom>
          <a:noFill/>
          <a:ln/>
        </p:spPr>
        <p:txBody>
          <a:bodyPr wrap="square" lIns="0" tIns="0" rIns="0" bIns="0" rtlCol="0" anchor="t"/>
          <a:lstStyle/>
          <a:p>
            <a:pPr marL="0" indent="0" algn="l">
              <a:lnSpc>
                <a:spcPts val="2650"/>
              </a:lnSpc>
              <a:buNone/>
            </a:pPr>
            <a:r>
              <a:rPr lang="en-US" sz="1650" dirty="0">
                <a:solidFill>
                  <a:srgbClr val="454240"/>
                </a:solidFill>
                <a:latin typeface="DM Sans" pitchFamily="34" charset="0"/>
                <a:ea typeface="DM Sans" pitchFamily="34" charset="-122"/>
                <a:cs typeface="DM Sans" pitchFamily="34" charset="-120"/>
              </a:rPr>
              <a:t>Technology alone cannot deliver success without user adoption and process alignment</a:t>
            </a:r>
            <a:endParaRPr lang="en-US" sz="1650" dirty="0"/>
          </a:p>
        </p:txBody>
      </p:sp>
      <p:sp>
        <p:nvSpPr>
          <p:cNvPr id="7" name="Shape 4"/>
          <p:cNvSpPr/>
          <p:nvPr/>
        </p:nvSpPr>
        <p:spPr>
          <a:xfrm>
            <a:off x="4078843" y="2721173"/>
            <a:ext cx="473869" cy="473869"/>
          </a:xfrm>
          <a:prstGeom prst="roundRect">
            <a:avLst>
              <a:gd name="adj" fmla="val 18669"/>
            </a:avLst>
          </a:prstGeom>
          <a:solidFill>
            <a:srgbClr val="F7EDD4"/>
          </a:solidFill>
          <a:ln w="7620">
            <a:solidFill>
              <a:srgbClr val="DDD3BA"/>
            </a:solidFill>
            <a:prstDash val="solid"/>
          </a:ln>
        </p:spPr>
        <p:txBody>
          <a:bodyPr/>
          <a:lstStyle/>
          <a:p>
            <a:endParaRPr lang="en-US"/>
          </a:p>
        </p:txBody>
      </p:sp>
      <p:pic>
        <p:nvPicPr>
          <p:cNvPr id="8" name="Image 1" descr="preencoded.png"/>
          <p:cNvPicPr>
            <a:picLocks noChangeAspect="1"/>
          </p:cNvPicPr>
          <p:nvPr/>
        </p:nvPicPr>
        <p:blipFill>
          <a:blip r:embed="rId4"/>
          <a:stretch>
            <a:fillRect/>
          </a:stretch>
        </p:blipFill>
        <p:spPr>
          <a:xfrm>
            <a:off x="4157841" y="2760643"/>
            <a:ext cx="315873" cy="394930"/>
          </a:xfrm>
          <a:prstGeom prst="rect">
            <a:avLst/>
          </a:prstGeom>
        </p:spPr>
      </p:pic>
      <p:sp>
        <p:nvSpPr>
          <p:cNvPr id="9" name="Text 5"/>
          <p:cNvSpPr/>
          <p:nvPr/>
        </p:nvSpPr>
        <p:spPr>
          <a:xfrm>
            <a:off x="4763333" y="2721173"/>
            <a:ext cx="2446496" cy="986909"/>
          </a:xfrm>
          <a:prstGeom prst="rect">
            <a:avLst/>
          </a:prstGeom>
          <a:noFill/>
          <a:ln/>
        </p:spPr>
        <p:txBody>
          <a:bodyPr wrap="square" lIns="0" tIns="0" rIns="0" bIns="0" rtlCol="0" anchor="t"/>
          <a:lstStyle/>
          <a:p>
            <a:pPr marL="0" indent="0" algn="l">
              <a:lnSpc>
                <a:spcPts val="2550"/>
              </a:lnSpc>
              <a:buNone/>
            </a:pPr>
            <a:r>
              <a:rPr lang="en-US" sz="2050" dirty="0">
                <a:solidFill>
                  <a:srgbClr val="454240"/>
                </a:solidFill>
                <a:latin typeface="Libre Baskerville" pitchFamily="34" charset="0"/>
                <a:ea typeface="Libre Baskerville" pitchFamily="34" charset="-122"/>
                <a:cs typeface="Libre Baskerville" pitchFamily="34" charset="-120"/>
              </a:rPr>
              <a:t>Invest in the Right Technology Mix</a:t>
            </a:r>
            <a:endParaRPr lang="en-US" sz="2050" dirty="0"/>
          </a:p>
        </p:txBody>
      </p:sp>
      <p:sp>
        <p:nvSpPr>
          <p:cNvPr id="10" name="Text 6"/>
          <p:cNvSpPr/>
          <p:nvPr/>
        </p:nvSpPr>
        <p:spPr>
          <a:xfrm>
            <a:off x="4763333" y="3834408"/>
            <a:ext cx="2446496" cy="1347788"/>
          </a:xfrm>
          <a:prstGeom prst="rect">
            <a:avLst/>
          </a:prstGeom>
          <a:noFill/>
          <a:ln/>
        </p:spPr>
        <p:txBody>
          <a:bodyPr wrap="square" lIns="0" tIns="0" rIns="0" bIns="0" rtlCol="0" anchor="t"/>
          <a:lstStyle/>
          <a:p>
            <a:pPr marL="0" indent="0" algn="l">
              <a:lnSpc>
                <a:spcPts val="2650"/>
              </a:lnSpc>
              <a:buNone/>
            </a:pPr>
            <a:r>
              <a:rPr lang="en-US" sz="1650" dirty="0">
                <a:solidFill>
                  <a:srgbClr val="454240"/>
                </a:solidFill>
                <a:latin typeface="DM Sans" pitchFamily="34" charset="0"/>
                <a:ea typeface="DM Sans" pitchFamily="34" charset="-122"/>
                <a:cs typeface="DM Sans" pitchFamily="34" charset="-120"/>
              </a:rPr>
              <a:t>Choose solutions suited to your specific environment and requirements</a:t>
            </a:r>
            <a:endParaRPr lang="en-US" sz="1650" dirty="0"/>
          </a:p>
        </p:txBody>
      </p:sp>
      <p:sp>
        <p:nvSpPr>
          <p:cNvPr id="11" name="Shape 7"/>
          <p:cNvSpPr/>
          <p:nvPr/>
        </p:nvSpPr>
        <p:spPr>
          <a:xfrm>
            <a:off x="7420451" y="2721173"/>
            <a:ext cx="473869" cy="473869"/>
          </a:xfrm>
          <a:prstGeom prst="roundRect">
            <a:avLst>
              <a:gd name="adj" fmla="val 18669"/>
            </a:avLst>
          </a:prstGeom>
          <a:solidFill>
            <a:srgbClr val="F7EDD4"/>
          </a:solidFill>
          <a:ln w="7620">
            <a:solidFill>
              <a:srgbClr val="DDD3BA"/>
            </a:solidFill>
            <a:prstDash val="solid"/>
          </a:ln>
        </p:spPr>
        <p:txBody>
          <a:bodyPr/>
          <a:lstStyle/>
          <a:p>
            <a:endParaRPr lang="en-US"/>
          </a:p>
        </p:txBody>
      </p:sp>
      <p:pic>
        <p:nvPicPr>
          <p:cNvPr id="12" name="Image 2" descr="preencoded.png"/>
          <p:cNvPicPr>
            <a:picLocks noChangeAspect="1"/>
          </p:cNvPicPr>
          <p:nvPr/>
        </p:nvPicPr>
        <p:blipFill>
          <a:blip r:embed="rId5"/>
          <a:stretch>
            <a:fillRect/>
          </a:stretch>
        </p:blipFill>
        <p:spPr>
          <a:xfrm>
            <a:off x="7499449" y="2760643"/>
            <a:ext cx="315873" cy="394930"/>
          </a:xfrm>
          <a:prstGeom prst="rect">
            <a:avLst/>
          </a:prstGeom>
        </p:spPr>
      </p:pic>
      <p:sp>
        <p:nvSpPr>
          <p:cNvPr id="13" name="Text 8"/>
          <p:cNvSpPr/>
          <p:nvPr/>
        </p:nvSpPr>
        <p:spPr>
          <a:xfrm>
            <a:off x="8104942" y="2721173"/>
            <a:ext cx="2446496" cy="657939"/>
          </a:xfrm>
          <a:prstGeom prst="rect">
            <a:avLst/>
          </a:prstGeom>
          <a:noFill/>
          <a:ln/>
        </p:spPr>
        <p:txBody>
          <a:bodyPr wrap="square" lIns="0" tIns="0" rIns="0" bIns="0" rtlCol="0" anchor="t"/>
          <a:lstStyle/>
          <a:p>
            <a:pPr marL="0" indent="0" algn="l">
              <a:lnSpc>
                <a:spcPts val="2550"/>
              </a:lnSpc>
              <a:buNone/>
            </a:pPr>
            <a:r>
              <a:rPr lang="en-US" sz="2050" dirty="0">
                <a:solidFill>
                  <a:srgbClr val="454240"/>
                </a:solidFill>
                <a:latin typeface="Libre Baskerville" pitchFamily="34" charset="0"/>
                <a:ea typeface="Libre Baskerville" pitchFamily="34" charset="-122"/>
                <a:cs typeface="Libre Baskerville" pitchFamily="34" charset="-120"/>
              </a:rPr>
              <a:t>Test Thoroughly Before Scaling</a:t>
            </a:r>
            <a:endParaRPr lang="en-US" sz="2050" dirty="0"/>
          </a:p>
        </p:txBody>
      </p:sp>
      <p:sp>
        <p:nvSpPr>
          <p:cNvPr id="14" name="Text 9"/>
          <p:cNvSpPr/>
          <p:nvPr/>
        </p:nvSpPr>
        <p:spPr>
          <a:xfrm>
            <a:off x="8104942" y="3505438"/>
            <a:ext cx="2446496" cy="1010841"/>
          </a:xfrm>
          <a:prstGeom prst="rect">
            <a:avLst/>
          </a:prstGeom>
          <a:noFill/>
          <a:ln/>
        </p:spPr>
        <p:txBody>
          <a:bodyPr wrap="square" lIns="0" tIns="0" rIns="0" bIns="0" rtlCol="0" anchor="t"/>
          <a:lstStyle/>
          <a:p>
            <a:pPr marL="0" indent="0" algn="l">
              <a:lnSpc>
                <a:spcPts val="2650"/>
              </a:lnSpc>
              <a:buNone/>
            </a:pPr>
            <a:r>
              <a:rPr lang="en-US" sz="1650" dirty="0">
                <a:solidFill>
                  <a:srgbClr val="454240"/>
                </a:solidFill>
                <a:latin typeface="DM Sans" pitchFamily="34" charset="0"/>
                <a:ea typeface="DM Sans" pitchFamily="34" charset="-122"/>
                <a:cs typeface="DM Sans" pitchFamily="34" charset="-120"/>
              </a:rPr>
              <a:t>Use pilot programs to identify challenges in a controlled environment</a:t>
            </a:r>
            <a:endParaRPr lang="en-US" sz="1650" dirty="0"/>
          </a:p>
        </p:txBody>
      </p:sp>
      <p:sp>
        <p:nvSpPr>
          <p:cNvPr id="15" name="Shape 10"/>
          <p:cNvSpPr/>
          <p:nvPr/>
        </p:nvSpPr>
        <p:spPr>
          <a:xfrm>
            <a:off x="10762059" y="2721173"/>
            <a:ext cx="473869" cy="473869"/>
          </a:xfrm>
          <a:prstGeom prst="roundRect">
            <a:avLst>
              <a:gd name="adj" fmla="val 18669"/>
            </a:avLst>
          </a:prstGeom>
          <a:solidFill>
            <a:srgbClr val="F7EDD4"/>
          </a:solidFill>
          <a:ln w="7620">
            <a:solidFill>
              <a:srgbClr val="DDD3BA"/>
            </a:solidFill>
            <a:prstDash val="solid"/>
          </a:ln>
        </p:spPr>
        <p:txBody>
          <a:bodyPr/>
          <a:lstStyle/>
          <a:p>
            <a:endParaRPr lang="en-US"/>
          </a:p>
        </p:txBody>
      </p:sp>
      <p:pic>
        <p:nvPicPr>
          <p:cNvPr id="16" name="Image 3" descr="preencoded.png"/>
          <p:cNvPicPr>
            <a:picLocks noChangeAspect="1"/>
          </p:cNvPicPr>
          <p:nvPr/>
        </p:nvPicPr>
        <p:blipFill>
          <a:blip r:embed="rId6"/>
          <a:stretch>
            <a:fillRect/>
          </a:stretch>
        </p:blipFill>
        <p:spPr>
          <a:xfrm>
            <a:off x="10841057" y="2760643"/>
            <a:ext cx="315873" cy="394930"/>
          </a:xfrm>
          <a:prstGeom prst="rect">
            <a:avLst/>
          </a:prstGeom>
        </p:spPr>
      </p:pic>
      <p:sp>
        <p:nvSpPr>
          <p:cNvPr id="17" name="Text 11"/>
          <p:cNvSpPr/>
          <p:nvPr/>
        </p:nvSpPr>
        <p:spPr>
          <a:xfrm>
            <a:off x="11446550" y="2721173"/>
            <a:ext cx="2446496" cy="657939"/>
          </a:xfrm>
          <a:prstGeom prst="rect">
            <a:avLst/>
          </a:prstGeom>
          <a:noFill/>
          <a:ln/>
        </p:spPr>
        <p:txBody>
          <a:bodyPr wrap="square" lIns="0" tIns="0" rIns="0" bIns="0" rtlCol="0" anchor="t"/>
          <a:lstStyle/>
          <a:p>
            <a:pPr marL="0" indent="0" algn="l">
              <a:lnSpc>
                <a:spcPts val="2550"/>
              </a:lnSpc>
              <a:buNone/>
            </a:pPr>
            <a:r>
              <a:rPr lang="en-US" sz="2050" dirty="0">
                <a:solidFill>
                  <a:srgbClr val="454240"/>
                </a:solidFill>
                <a:latin typeface="Libre Baskerville" pitchFamily="34" charset="0"/>
                <a:ea typeface="Libre Baskerville" pitchFamily="34" charset="-122"/>
                <a:cs typeface="Libre Baskerville" pitchFamily="34" charset="-120"/>
              </a:rPr>
              <a:t>Start with Clear Objectives</a:t>
            </a:r>
            <a:endParaRPr lang="en-US" sz="2050" dirty="0"/>
          </a:p>
        </p:txBody>
      </p:sp>
      <p:sp>
        <p:nvSpPr>
          <p:cNvPr id="18" name="Text 12"/>
          <p:cNvSpPr/>
          <p:nvPr/>
        </p:nvSpPr>
        <p:spPr>
          <a:xfrm>
            <a:off x="11446550" y="3505438"/>
            <a:ext cx="2446496" cy="1010841"/>
          </a:xfrm>
          <a:prstGeom prst="rect">
            <a:avLst/>
          </a:prstGeom>
          <a:noFill/>
          <a:ln/>
        </p:spPr>
        <p:txBody>
          <a:bodyPr wrap="square" lIns="0" tIns="0" rIns="0" bIns="0" rtlCol="0" anchor="t"/>
          <a:lstStyle/>
          <a:p>
            <a:pPr marL="0" indent="0" algn="l">
              <a:lnSpc>
                <a:spcPts val="2650"/>
              </a:lnSpc>
              <a:buNone/>
            </a:pPr>
            <a:r>
              <a:rPr lang="en-US" sz="1650" dirty="0">
                <a:solidFill>
                  <a:srgbClr val="454240"/>
                </a:solidFill>
                <a:latin typeface="DM Sans" pitchFamily="34" charset="0"/>
                <a:ea typeface="DM Sans" pitchFamily="34" charset="-122"/>
                <a:cs typeface="DM Sans" pitchFamily="34" charset="-120"/>
              </a:rPr>
              <a:t>Define specific goals that will guide decisions and evaluate success</a:t>
            </a:r>
            <a:endParaRPr lang="en-US" sz="1650" dirty="0"/>
          </a:p>
        </p:txBody>
      </p:sp>
      <p:sp>
        <p:nvSpPr>
          <p:cNvPr id="19" name="Text 13"/>
          <p:cNvSpPr/>
          <p:nvPr/>
        </p:nvSpPr>
        <p:spPr>
          <a:xfrm>
            <a:off x="737235" y="5608677"/>
            <a:ext cx="6321028" cy="1684734"/>
          </a:xfrm>
          <a:prstGeom prst="rect">
            <a:avLst/>
          </a:prstGeom>
          <a:noFill/>
          <a:ln/>
        </p:spPr>
        <p:txBody>
          <a:bodyPr wrap="square" lIns="0" tIns="0" rIns="0" bIns="0" rtlCol="0" anchor="t"/>
          <a:lstStyle/>
          <a:p>
            <a:pPr marL="0" indent="0" algn="l">
              <a:lnSpc>
                <a:spcPts val="2650"/>
              </a:lnSpc>
              <a:buNone/>
            </a:pPr>
            <a:r>
              <a:rPr lang="en-US" sz="1650" dirty="0">
                <a:solidFill>
                  <a:srgbClr val="454240"/>
                </a:solidFill>
                <a:latin typeface="DM Sans" pitchFamily="34" charset="0"/>
                <a:ea typeface="DM Sans" pitchFamily="34" charset="-122"/>
                <a:cs typeface="DM Sans" pitchFamily="34" charset="-120"/>
              </a:rPr>
              <a:t>A smooth RFID system rollout requires balancing technical considerations with operational and human factors. By following these best practices, you can minimize disruption, accelerate time-to-value, and maximize the long-term benefits of your RFID investment.</a:t>
            </a:r>
            <a:endParaRPr lang="en-US" sz="1650" dirty="0"/>
          </a:p>
        </p:txBody>
      </p:sp>
      <p:sp>
        <p:nvSpPr>
          <p:cNvPr id="20" name="Text 14"/>
          <p:cNvSpPr/>
          <p:nvPr/>
        </p:nvSpPr>
        <p:spPr>
          <a:xfrm>
            <a:off x="7579757" y="5608677"/>
            <a:ext cx="6321028" cy="1684734"/>
          </a:xfrm>
          <a:prstGeom prst="rect">
            <a:avLst/>
          </a:prstGeom>
          <a:noFill/>
          <a:ln/>
        </p:spPr>
        <p:txBody>
          <a:bodyPr wrap="square" lIns="0" tIns="0" rIns="0" bIns="0" rtlCol="0" anchor="t"/>
          <a:lstStyle/>
          <a:p>
            <a:pPr marL="0" indent="0" algn="l">
              <a:lnSpc>
                <a:spcPts val="2650"/>
              </a:lnSpc>
              <a:buNone/>
            </a:pPr>
            <a:r>
              <a:rPr lang="en-US" sz="1650" dirty="0">
                <a:solidFill>
                  <a:srgbClr val="454240"/>
                </a:solidFill>
                <a:latin typeface="DM Sans" pitchFamily="34" charset="0"/>
                <a:ea typeface="DM Sans" pitchFamily="34" charset="-122"/>
                <a:cs typeface="DM Sans" pitchFamily="34" charset="-120"/>
              </a:rPr>
              <a:t>Remember that implementation is not a one-time event but an ongoing process of optimization. Continue monitoring performance, gathering feedback, and refining your approach to ensure your RFID system evolves alongside your warehouse operations.</a:t>
            </a:r>
            <a:endParaRPr lang="en-US" sz="16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42434" y="926544"/>
            <a:ext cx="7831931" cy="1171575"/>
          </a:xfrm>
          <a:prstGeom prst="rect">
            <a:avLst/>
          </a:prstGeom>
          <a:noFill/>
          <a:ln/>
        </p:spPr>
        <p:txBody>
          <a:bodyPr wrap="square" lIns="0" tIns="0" rIns="0" bIns="0" rtlCol="0" anchor="t"/>
          <a:lstStyle/>
          <a:p>
            <a:pPr marL="0" indent="0" algn="l">
              <a:lnSpc>
                <a:spcPts val="4600"/>
              </a:lnSpc>
              <a:buNone/>
            </a:pPr>
            <a:r>
              <a:rPr lang="en-US" sz="3650" dirty="0">
                <a:solidFill>
                  <a:srgbClr val="5C4E3D"/>
                </a:solidFill>
                <a:latin typeface="Libre Baskerville" pitchFamily="34" charset="0"/>
                <a:ea typeface="Libre Baskerville" pitchFamily="34" charset="-122"/>
                <a:cs typeface="Libre Baskerville" pitchFamily="34" charset="-120"/>
              </a:rPr>
              <a:t>Setting Clear Objectives for Your RFID Implementation</a:t>
            </a:r>
            <a:endParaRPr lang="en-US" sz="3650" dirty="0"/>
          </a:p>
        </p:txBody>
      </p:sp>
      <p:sp>
        <p:nvSpPr>
          <p:cNvPr id="4" name="Shape 1"/>
          <p:cNvSpPr/>
          <p:nvPr/>
        </p:nvSpPr>
        <p:spPr>
          <a:xfrm>
            <a:off x="6142434" y="2590086"/>
            <a:ext cx="421719" cy="421719"/>
          </a:xfrm>
          <a:prstGeom prst="roundRect">
            <a:avLst>
              <a:gd name="adj" fmla="val 18671"/>
            </a:avLst>
          </a:prstGeom>
          <a:solidFill>
            <a:srgbClr val="F7EDD4"/>
          </a:solidFill>
          <a:ln w="7620">
            <a:solidFill>
              <a:srgbClr val="DDD3BA"/>
            </a:solidFill>
            <a:prstDash val="solid"/>
          </a:ln>
        </p:spPr>
        <p:txBody>
          <a:bodyPr/>
          <a:lstStyle/>
          <a:p>
            <a:endParaRPr lang="en-US"/>
          </a:p>
        </p:txBody>
      </p:sp>
      <p:pic>
        <p:nvPicPr>
          <p:cNvPr id="5" name="Image 1" descr="preencoded.png"/>
          <p:cNvPicPr>
            <a:picLocks noChangeAspect="1"/>
          </p:cNvPicPr>
          <p:nvPr/>
        </p:nvPicPr>
        <p:blipFill>
          <a:blip r:embed="rId4"/>
          <a:stretch>
            <a:fillRect/>
          </a:stretch>
        </p:blipFill>
        <p:spPr>
          <a:xfrm>
            <a:off x="6212741" y="2625209"/>
            <a:ext cx="281107" cy="351472"/>
          </a:xfrm>
          <a:prstGeom prst="rect">
            <a:avLst/>
          </a:prstGeom>
        </p:spPr>
      </p:pic>
      <p:sp>
        <p:nvSpPr>
          <p:cNvPr id="6" name="Text 2"/>
          <p:cNvSpPr/>
          <p:nvPr/>
        </p:nvSpPr>
        <p:spPr>
          <a:xfrm>
            <a:off x="6751558" y="2590086"/>
            <a:ext cx="3213140" cy="585788"/>
          </a:xfrm>
          <a:prstGeom prst="rect">
            <a:avLst/>
          </a:prstGeom>
          <a:noFill/>
          <a:ln/>
        </p:spPr>
        <p:txBody>
          <a:bodyPr wrap="square" lIns="0" tIns="0" rIns="0" bIns="0" rtlCol="0" anchor="t"/>
          <a:lstStyle/>
          <a:p>
            <a:pPr marL="0" indent="0" algn="l">
              <a:lnSpc>
                <a:spcPts val="2300"/>
              </a:lnSpc>
              <a:buNone/>
            </a:pPr>
            <a:r>
              <a:rPr lang="en-US" sz="1800" dirty="0">
                <a:solidFill>
                  <a:srgbClr val="454240"/>
                </a:solidFill>
                <a:latin typeface="Libre Baskerville" pitchFamily="34" charset="0"/>
                <a:ea typeface="Libre Baskerville" pitchFamily="34" charset="-122"/>
                <a:cs typeface="Libre Baskerville" pitchFamily="34" charset="-120"/>
              </a:rPr>
              <a:t>Identify Specific Challenges</a:t>
            </a:r>
            <a:endParaRPr lang="en-US" sz="1800" dirty="0"/>
          </a:p>
        </p:txBody>
      </p:sp>
      <p:sp>
        <p:nvSpPr>
          <p:cNvPr id="7" name="Text 3"/>
          <p:cNvSpPr/>
          <p:nvPr/>
        </p:nvSpPr>
        <p:spPr>
          <a:xfrm>
            <a:off x="6751558" y="3288268"/>
            <a:ext cx="3213140" cy="1500188"/>
          </a:xfrm>
          <a:prstGeom prst="rect">
            <a:avLst/>
          </a:prstGeom>
          <a:noFill/>
          <a:ln/>
        </p:spPr>
        <p:txBody>
          <a:bodyPr wrap="square" lIns="0" tIns="0" rIns="0" bIns="0" rtlCol="0" anchor="t"/>
          <a:lstStyle/>
          <a:p>
            <a:pPr marL="0" indent="0" algn="l">
              <a:lnSpc>
                <a:spcPts val="2350"/>
              </a:lnSpc>
              <a:buNone/>
            </a:pPr>
            <a:r>
              <a:rPr lang="en-US" sz="1450" dirty="0">
                <a:solidFill>
                  <a:srgbClr val="454240"/>
                </a:solidFill>
                <a:latin typeface="DM Sans" pitchFamily="34" charset="0"/>
                <a:ea typeface="DM Sans" pitchFamily="34" charset="-122"/>
                <a:cs typeface="DM Sans" pitchFamily="34" charset="-120"/>
              </a:rPr>
              <a:t>Pinpoint the exact warehouse operations that will benefit most from RFID technology, such as receiving processes, inventory counts, or order fulfillment.</a:t>
            </a:r>
            <a:endParaRPr lang="en-US" sz="1450" dirty="0"/>
          </a:p>
        </p:txBody>
      </p:sp>
      <p:sp>
        <p:nvSpPr>
          <p:cNvPr id="8" name="Shape 4"/>
          <p:cNvSpPr/>
          <p:nvPr/>
        </p:nvSpPr>
        <p:spPr>
          <a:xfrm>
            <a:off x="10152102" y="2590086"/>
            <a:ext cx="421719" cy="421719"/>
          </a:xfrm>
          <a:prstGeom prst="roundRect">
            <a:avLst>
              <a:gd name="adj" fmla="val 18671"/>
            </a:avLst>
          </a:prstGeom>
          <a:solidFill>
            <a:srgbClr val="F7EDD4"/>
          </a:solidFill>
          <a:ln w="7620">
            <a:solidFill>
              <a:srgbClr val="DDD3BA"/>
            </a:solidFill>
            <a:prstDash val="solid"/>
          </a:ln>
        </p:spPr>
        <p:txBody>
          <a:bodyPr/>
          <a:lstStyle/>
          <a:p>
            <a:endParaRPr lang="en-US"/>
          </a:p>
        </p:txBody>
      </p:sp>
      <p:pic>
        <p:nvPicPr>
          <p:cNvPr id="9" name="Image 2" descr="preencoded.png"/>
          <p:cNvPicPr>
            <a:picLocks noChangeAspect="1"/>
          </p:cNvPicPr>
          <p:nvPr/>
        </p:nvPicPr>
        <p:blipFill>
          <a:blip r:embed="rId5"/>
          <a:stretch>
            <a:fillRect/>
          </a:stretch>
        </p:blipFill>
        <p:spPr>
          <a:xfrm>
            <a:off x="10222409" y="2625209"/>
            <a:ext cx="281107" cy="351472"/>
          </a:xfrm>
          <a:prstGeom prst="rect">
            <a:avLst/>
          </a:prstGeom>
        </p:spPr>
      </p:pic>
      <p:sp>
        <p:nvSpPr>
          <p:cNvPr id="10" name="Text 5"/>
          <p:cNvSpPr/>
          <p:nvPr/>
        </p:nvSpPr>
        <p:spPr>
          <a:xfrm>
            <a:off x="10761226" y="2590086"/>
            <a:ext cx="3134439" cy="292894"/>
          </a:xfrm>
          <a:prstGeom prst="rect">
            <a:avLst/>
          </a:prstGeom>
          <a:noFill/>
          <a:ln/>
        </p:spPr>
        <p:txBody>
          <a:bodyPr wrap="none" lIns="0" tIns="0" rIns="0" bIns="0" rtlCol="0" anchor="t"/>
          <a:lstStyle/>
          <a:p>
            <a:pPr marL="0" indent="0" algn="l">
              <a:lnSpc>
                <a:spcPts val="2300"/>
              </a:lnSpc>
              <a:buNone/>
            </a:pPr>
            <a:r>
              <a:rPr lang="en-US" sz="1800" dirty="0">
                <a:solidFill>
                  <a:srgbClr val="454240"/>
                </a:solidFill>
                <a:latin typeface="Libre Baskerville" pitchFamily="34" charset="0"/>
                <a:ea typeface="Libre Baskerville" pitchFamily="34" charset="-122"/>
                <a:cs typeface="Libre Baskerville" pitchFamily="34" charset="-120"/>
              </a:rPr>
              <a:t>Establish Measurable KPIs</a:t>
            </a:r>
            <a:endParaRPr lang="en-US" sz="1800" dirty="0"/>
          </a:p>
        </p:txBody>
      </p:sp>
      <p:sp>
        <p:nvSpPr>
          <p:cNvPr id="11" name="Text 6"/>
          <p:cNvSpPr/>
          <p:nvPr/>
        </p:nvSpPr>
        <p:spPr>
          <a:xfrm>
            <a:off x="10761226" y="2995374"/>
            <a:ext cx="3213140" cy="1200150"/>
          </a:xfrm>
          <a:prstGeom prst="rect">
            <a:avLst/>
          </a:prstGeom>
          <a:noFill/>
          <a:ln/>
        </p:spPr>
        <p:txBody>
          <a:bodyPr wrap="square" lIns="0" tIns="0" rIns="0" bIns="0" rtlCol="0" anchor="t"/>
          <a:lstStyle/>
          <a:p>
            <a:pPr marL="0" indent="0" algn="l">
              <a:lnSpc>
                <a:spcPts val="2350"/>
              </a:lnSpc>
              <a:buNone/>
            </a:pPr>
            <a:r>
              <a:rPr lang="en-US" sz="1450" dirty="0">
                <a:solidFill>
                  <a:srgbClr val="454240"/>
                </a:solidFill>
                <a:latin typeface="DM Sans" pitchFamily="34" charset="0"/>
                <a:ea typeface="DM Sans" pitchFamily="34" charset="-122"/>
                <a:cs typeface="DM Sans" pitchFamily="34" charset="-120"/>
              </a:rPr>
              <a:t>Define concrete metrics like error reduction percentages, cycle count time improvements, or labor cost savings to evaluate success.</a:t>
            </a:r>
            <a:endParaRPr lang="en-US" sz="1450" dirty="0"/>
          </a:p>
        </p:txBody>
      </p:sp>
      <p:sp>
        <p:nvSpPr>
          <p:cNvPr id="12" name="Shape 7"/>
          <p:cNvSpPr/>
          <p:nvPr/>
        </p:nvSpPr>
        <p:spPr>
          <a:xfrm>
            <a:off x="6142434" y="5186720"/>
            <a:ext cx="421719" cy="421719"/>
          </a:xfrm>
          <a:prstGeom prst="roundRect">
            <a:avLst>
              <a:gd name="adj" fmla="val 18671"/>
            </a:avLst>
          </a:prstGeom>
          <a:solidFill>
            <a:srgbClr val="F7EDD4"/>
          </a:solidFill>
          <a:ln w="7620">
            <a:solidFill>
              <a:srgbClr val="DDD3BA"/>
            </a:solidFill>
            <a:prstDash val="solid"/>
          </a:ln>
        </p:spPr>
        <p:txBody>
          <a:bodyPr/>
          <a:lstStyle/>
          <a:p>
            <a:endParaRPr lang="en-US"/>
          </a:p>
        </p:txBody>
      </p:sp>
      <p:pic>
        <p:nvPicPr>
          <p:cNvPr id="13" name="Image 3" descr="preencoded.png"/>
          <p:cNvPicPr>
            <a:picLocks noChangeAspect="1"/>
          </p:cNvPicPr>
          <p:nvPr/>
        </p:nvPicPr>
        <p:blipFill>
          <a:blip r:embed="rId6"/>
          <a:stretch>
            <a:fillRect/>
          </a:stretch>
        </p:blipFill>
        <p:spPr>
          <a:xfrm>
            <a:off x="6212741" y="5221843"/>
            <a:ext cx="281107" cy="351472"/>
          </a:xfrm>
          <a:prstGeom prst="rect">
            <a:avLst/>
          </a:prstGeom>
        </p:spPr>
      </p:pic>
      <p:sp>
        <p:nvSpPr>
          <p:cNvPr id="14" name="Text 8"/>
          <p:cNvSpPr/>
          <p:nvPr/>
        </p:nvSpPr>
        <p:spPr>
          <a:xfrm>
            <a:off x="6751558" y="5186720"/>
            <a:ext cx="3739991" cy="292894"/>
          </a:xfrm>
          <a:prstGeom prst="rect">
            <a:avLst/>
          </a:prstGeom>
          <a:noFill/>
          <a:ln/>
        </p:spPr>
        <p:txBody>
          <a:bodyPr wrap="none" lIns="0" tIns="0" rIns="0" bIns="0" rtlCol="0" anchor="t"/>
          <a:lstStyle/>
          <a:p>
            <a:pPr marL="0" indent="0" algn="l">
              <a:lnSpc>
                <a:spcPts val="2300"/>
              </a:lnSpc>
              <a:buNone/>
            </a:pPr>
            <a:r>
              <a:rPr lang="en-US" sz="1800" dirty="0">
                <a:solidFill>
                  <a:srgbClr val="454240"/>
                </a:solidFill>
                <a:latin typeface="Libre Baskerville" pitchFamily="34" charset="0"/>
                <a:ea typeface="Libre Baskerville" pitchFamily="34" charset="-122"/>
                <a:cs typeface="Libre Baskerville" pitchFamily="34" charset="-120"/>
              </a:rPr>
              <a:t>Align Stakeholder Expectations</a:t>
            </a:r>
            <a:endParaRPr lang="en-US" sz="1800" dirty="0"/>
          </a:p>
        </p:txBody>
      </p:sp>
      <p:sp>
        <p:nvSpPr>
          <p:cNvPr id="15" name="Text 9"/>
          <p:cNvSpPr/>
          <p:nvPr/>
        </p:nvSpPr>
        <p:spPr>
          <a:xfrm>
            <a:off x="6751558" y="5592008"/>
            <a:ext cx="7222808" cy="600075"/>
          </a:xfrm>
          <a:prstGeom prst="rect">
            <a:avLst/>
          </a:prstGeom>
          <a:noFill/>
          <a:ln/>
        </p:spPr>
        <p:txBody>
          <a:bodyPr wrap="square" lIns="0" tIns="0" rIns="0" bIns="0" rtlCol="0" anchor="t"/>
          <a:lstStyle/>
          <a:p>
            <a:pPr marL="0" indent="0" algn="l">
              <a:lnSpc>
                <a:spcPts val="2350"/>
              </a:lnSpc>
              <a:buNone/>
            </a:pPr>
            <a:r>
              <a:rPr lang="en-US" sz="1450" dirty="0">
                <a:solidFill>
                  <a:srgbClr val="454240"/>
                </a:solidFill>
                <a:latin typeface="DM Sans" pitchFamily="34" charset="0"/>
                <a:ea typeface="DM Sans" pitchFamily="34" charset="-122"/>
                <a:cs typeface="DM Sans" pitchFamily="34" charset="-120"/>
              </a:rPr>
              <a:t>Ensure all departments from IT to operations understand the project timeline, resource requirements, and expected outcomes.</a:t>
            </a:r>
            <a:endParaRPr lang="en-US" sz="1450" dirty="0"/>
          </a:p>
        </p:txBody>
      </p:sp>
      <p:sp>
        <p:nvSpPr>
          <p:cNvPr id="16" name="Text 10"/>
          <p:cNvSpPr/>
          <p:nvPr/>
        </p:nvSpPr>
        <p:spPr>
          <a:xfrm>
            <a:off x="6142434" y="6402943"/>
            <a:ext cx="7831931" cy="900113"/>
          </a:xfrm>
          <a:prstGeom prst="rect">
            <a:avLst/>
          </a:prstGeom>
          <a:noFill/>
          <a:ln/>
        </p:spPr>
        <p:txBody>
          <a:bodyPr wrap="square" lIns="0" tIns="0" rIns="0" bIns="0" rtlCol="0" anchor="t"/>
          <a:lstStyle/>
          <a:p>
            <a:pPr marL="0" indent="0" algn="l">
              <a:lnSpc>
                <a:spcPts val="2350"/>
              </a:lnSpc>
              <a:buNone/>
            </a:pPr>
            <a:r>
              <a:rPr lang="en-US" sz="1450" dirty="0">
                <a:solidFill>
                  <a:srgbClr val="454240"/>
                </a:solidFill>
                <a:latin typeface="DM Sans" pitchFamily="34" charset="0"/>
                <a:ea typeface="DM Sans" pitchFamily="34" charset="-122"/>
                <a:cs typeface="DM Sans" pitchFamily="34" charset="-120"/>
              </a:rPr>
              <a:t>Without clear objectives, RFID implementations often fail to deliver their full potential. Taking time to establish specific goals helps maintain focus throughout the project and provides benchmarks for measuring return on investment.</a:t>
            </a:r>
            <a:endParaRPr lang="en-US" sz="14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24126" y="549235"/>
            <a:ext cx="7870150" cy="557213"/>
          </a:xfrm>
          <a:prstGeom prst="rect">
            <a:avLst/>
          </a:prstGeom>
          <a:noFill/>
          <a:ln/>
        </p:spPr>
        <p:txBody>
          <a:bodyPr wrap="none" lIns="0" tIns="0" rIns="0" bIns="0" rtlCol="0" anchor="t"/>
          <a:lstStyle/>
          <a:p>
            <a:pPr marL="0" indent="0" algn="l">
              <a:lnSpc>
                <a:spcPts val="4350"/>
              </a:lnSpc>
              <a:buNone/>
            </a:pPr>
            <a:r>
              <a:rPr lang="en-US" sz="3500" dirty="0">
                <a:solidFill>
                  <a:srgbClr val="5C4E3D"/>
                </a:solidFill>
                <a:latin typeface="Libre Baskerville" pitchFamily="34" charset="0"/>
                <a:ea typeface="Libre Baskerville" pitchFamily="34" charset="-122"/>
                <a:cs typeface="Libre Baskerville" pitchFamily="34" charset="-120"/>
              </a:rPr>
              <a:t>The Importance of Pilot Programs</a:t>
            </a:r>
            <a:endParaRPr lang="en-US" sz="3500" dirty="0"/>
          </a:p>
        </p:txBody>
      </p:sp>
      <p:pic>
        <p:nvPicPr>
          <p:cNvPr id="4" name="Image 1" descr="preencoded.png"/>
          <p:cNvPicPr>
            <a:picLocks noChangeAspect="1"/>
          </p:cNvPicPr>
          <p:nvPr/>
        </p:nvPicPr>
        <p:blipFill>
          <a:blip r:embed="rId4"/>
          <a:stretch>
            <a:fillRect/>
          </a:stretch>
        </p:blipFill>
        <p:spPr>
          <a:xfrm>
            <a:off x="624126" y="1373862"/>
            <a:ext cx="891540" cy="1312545"/>
          </a:xfrm>
          <a:prstGeom prst="rect">
            <a:avLst/>
          </a:prstGeom>
        </p:spPr>
      </p:pic>
      <p:sp>
        <p:nvSpPr>
          <p:cNvPr id="5" name="Text 1"/>
          <p:cNvSpPr/>
          <p:nvPr/>
        </p:nvSpPr>
        <p:spPr>
          <a:xfrm>
            <a:off x="1783080" y="1552099"/>
            <a:ext cx="2228969" cy="278606"/>
          </a:xfrm>
          <a:prstGeom prst="rect">
            <a:avLst/>
          </a:prstGeom>
          <a:noFill/>
          <a:ln/>
        </p:spPr>
        <p:txBody>
          <a:bodyPr wrap="none" lIns="0" tIns="0" rIns="0" bIns="0" rtlCol="0" anchor="t"/>
          <a:lstStyle/>
          <a:p>
            <a:pPr marL="0" indent="0" algn="l">
              <a:lnSpc>
                <a:spcPts val="2150"/>
              </a:lnSpc>
              <a:buNone/>
            </a:pPr>
            <a:r>
              <a:rPr lang="en-US" sz="1750" dirty="0">
                <a:solidFill>
                  <a:srgbClr val="454240"/>
                </a:solidFill>
                <a:latin typeface="Libre Baskerville" pitchFamily="34" charset="0"/>
                <a:ea typeface="Libre Baskerville" pitchFamily="34" charset="-122"/>
                <a:cs typeface="Libre Baskerville" pitchFamily="34" charset="-120"/>
              </a:rPr>
              <a:t>Select Test Area</a:t>
            </a:r>
            <a:endParaRPr lang="en-US" sz="1750" dirty="0"/>
          </a:p>
        </p:txBody>
      </p:sp>
      <p:sp>
        <p:nvSpPr>
          <p:cNvPr id="6" name="Text 2"/>
          <p:cNvSpPr/>
          <p:nvPr/>
        </p:nvSpPr>
        <p:spPr>
          <a:xfrm>
            <a:off x="1783080" y="1937623"/>
            <a:ext cx="6736794" cy="570548"/>
          </a:xfrm>
          <a:prstGeom prst="rect">
            <a:avLst/>
          </a:prstGeom>
          <a:noFill/>
          <a:ln/>
        </p:spPr>
        <p:txBody>
          <a:bodyPr wrap="square" lIns="0" tIns="0" rIns="0" bIns="0" rtlCol="0" anchor="t"/>
          <a:lstStyle/>
          <a:p>
            <a:pPr marL="0" indent="0" algn="l">
              <a:lnSpc>
                <a:spcPts val="2200"/>
              </a:lnSpc>
              <a:buNone/>
            </a:pPr>
            <a:r>
              <a:rPr lang="en-US" sz="1400" dirty="0">
                <a:solidFill>
                  <a:srgbClr val="454240"/>
                </a:solidFill>
                <a:latin typeface="DM Sans" pitchFamily="34" charset="0"/>
                <a:ea typeface="DM Sans" pitchFamily="34" charset="-122"/>
                <a:cs typeface="DM Sans" pitchFamily="34" charset="-120"/>
              </a:rPr>
              <a:t>Choose a controlled section of your warehouse with a diverse mix of inventory types and workflows to ensure comprehensive testing.</a:t>
            </a:r>
            <a:endParaRPr lang="en-US" sz="1400" dirty="0"/>
          </a:p>
        </p:txBody>
      </p:sp>
      <p:pic>
        <p:nvPicPr>
          <p:cNvPr id="7" name="Image 2" descr="preencoded.png"/>
          <p:cNvPicPr>
            <a:picLocks noChangeAspect="1"/>
          </p:cNvPicPr>
          <p:nvPr/>
        </p:nvPicPr>
        <p:blipFill>
          <a:blip r:embed="rId5"/>
          <a:stretch>
            <a:fillRect/>
          </a:stretch>
        </p:blipFill>
        <p:spPr>
          <a:xfrm>
            <a:off x="624126" y="2686407"/>
            <a:ext cx="891540" cy="1312545"/>
          </a:xfrm>
          <a:prstGeom prst="rect">
            <a:avLst/>
          </a:prstGeom>
        </p:spPr>
      </p:pic>
      <p:sp>
        <p:nvSpPr>
          <p:cNvPr id="8" name="Text 3"/>
          <p:cNvSpPr/>
          <p:nvPr/>
        </p:nvSpPr>
        <p:spPr>
          <a:xfrm>
            <a:off x="1783080" y="2864644"/>
            <a:ext cx="2714982" cy="278606"/>
          </a:xfrm>
          <a:prstGeom prst="rect">
            <a:avLst/>
          </a:prstGeom>
          <a:noFill/>
          <a:ln/>
        </p:spPr>
        <p:txBody>
          <a:bodyPr wrap="none" lIns="0" tIns="0" rIns="0" bIns="0" rtlCol="0" anchor="t"/>
          <a:lstStyle/>
          <a:p>
            <a:pPr marL="0" indent="0" algn="l">
              <a:lnSpc>
                <a:spcPts val="2150"/>
              </a:lnSpc>
              <a:buNone/>
            </a:pPr>
            <a:r>
              <a:rPr lang="en-US" sz="1750" dirty="0">
                <a:solidFill>
                  <a:srgbClr val="454240"/>
                </a:solidFill>
                <a:latin typeface="Libre Baskerville" pitchFamily="34" charset="0"/>
                <a:ea typeface="Libre Baskerville" pitchFamily="34" charset="-122"/>
                <a:cs typeface="Libre Baskerville" pitchFamily="34" charset="-120"/>
              </a:rPr>
              <a:t>Test Multiple Tag Types</a:t>
            </a:r>
            <a:endParaRPr lang="en-US" sz="1750" dirty="0"/>
          </a:p>
        </p:txBody>
      </p:sp>
      <p:sp>
        <p:nvSpPr>
          <p:cNvPr id="9" name="Text 4"/>
          <p:cNvSpPr/>
          <p:nvPr/>
        </p:nvSpPr>
        <p:spPr>
          <a:xfrm>
            <a:off x="1783080" y="3250168"/>
            <a:ext cx="6736794" cy="570548"/>
          </a:xfrm>
          <a:prstGeom prst="rect">
            <a:avLst/>
          </a:prstGeom>
          <a:noFill/>
          <a:ln/>
        </p:spPr>
        <p:txBody>
          <a:bodyPr wrap="square" lIns="0" tIns="0" rIns="0" bIns="0" rtlCol="0" anchor="t"/>
          <a:lstStyle/>
          <a:p>
            <a:pPr marL="0" indent="0" algn="l">
              <a:lnSpc>
                <a:spcPts val="2200"/>
              </a:lnSpc>
              <a:buNone/>
            </a:pPr>
            <a:r>
              <a:rPr lang="en-US" sz="1400" dirty="0">
                <a:solidFill>
                  <a:srgbClr val="454240"/>
                </a:solidFill>
                <a:latin typeface="DM Sans" pitchFamily="34" charset="0"/>
                <a:ea typeface="DM Sans" pitchFamily="34" charset="-122"/>
                <a:cs typeface="DM Sans" pitchFamily="34" charset="-120"/>
              </a:rPr>
              <a:t>Evaluate various RFID tag options with different products and packaging materials to determine optimal performance.</a:t>
            </a:r>
            <a:endParaRPr lang="en-US" sz="1400" dirty="0"/>
          </a:p>
        </p:txBody>
      </p:sp>
      <p:pic>
        <p:nvPicPr>
          <p:cNvPr id="10" name="Image 3" descr="preencoded.png"/>
          <p:cNvPicPr>
            <a:picLocks noChangeAspect="1"/>
          </p:cNvPicPr>
          <p:nvPr/>
        </p:nvPicPr>
        <p:blipFill>
          <a:blip r:embed="rId6"/>
          <a:stretch>
            <a:fillRect/>
          </a:stretch>
        </p:blipFill>
        <p:spPr>
          <a:xfrm>
            <a:off x="624126" y="3998952"/>
            <a:ext cx="891540" cy="1312545"/>
          </a:xfrm>
          <a:prstGeom prst="rect">
            <a:avLst/>
          </a:prstGeom>
        </p:spPr>
      </p:pic>
      <p:sp>
        <p:nvSpPr>
          <p:cNvPr id="11" name="Text 5"/>
          <p:cNvSpPr/>
          <p:nvPr/>
        </p:nvSpPr>
        <p:spPr>
          <a:xfrm>
            <a:off x="1783080" y="4177189"/>
            <a:ext cx="3408164" cy="278606"/>
          </a:xfrm>
          <a:prstGeom prst="rect">
            <a:avLst/>
          </a:prstGeom>
          <a:noFill/>
          <a:ln/>
        </p:spPr>
        <p:txBody>
          <a:bodyPr wrap="none" lIns="0" tIns="0" rIns="0" bIns="0" rtlCol="0" anchor="t"/>
          <a:lstStyle/>
          <a:p>
            <a:pPr marL="0" indent="0" algn="l">
              <a:lnSpc>
                <a:spcPts val="2150"/>
              </a:lnSpc>
              <a:buNone/>
            </a:pPr>
            <a:r>
              <a:rPr lang="en-US" sz="1750" dirty="0">
                <a:solidFill>
                  <a:srgbClr val="454240"/>
                </a:solidFill>
                <a:latin typeface="Libre Baskerville" pitchFamily="34" charset="0"/>
                <a:ea typeface="Libre Baskerville" pitchFamily="34" charset="-122"/>
                <a:cs typeface="Libre Baskerville" pitchFamily="34" charset="-120"/>
              </a:rPr>
              <a:t>Monitor Performance Metrics</a:t>
            </a:r>
            <a:endParaRPr lang="en-US" sz="1750" dirty="0"/>
          </a:p>
        </p:txBody>
      </p:sp>
      <p:sp>
        <p:nvSpPr>
          <p:cNvPr id="12" name="Text 6"/>
          <p:cNvSpPr/>
          <p:nvPr/>
        </p:nvSpPr>
        <p:spPr>
          <a:xfrm>
            <a:off x="1783080" y="4562713"/>
            <a:ext cx="6736794" cy="570548"/>
          </a:xfrm>
          <a:prstGeom prst="rect">
            <a:avLst/>
          </a:prstGeom>
          <a:noFill/>
          <a:ln/>
        </p:spPr>
        <p:txBody>
          <a:bodyPr wrap="square" lIns="0" tIns="0" rIns="0" bIns="0" rtlCol="0" anchor="t"/>
          <a:lstStyle/>
          <a:p>
            <a:pPr marL="0" indent="0" algn="l">
              <a:lnSpc>
                <a:spcPts val="2200"/>
              </a:lnSpc>
              <a:buNone/>
            </a:pPr>
            <a:r>
              <a:rPr lang="en-US" sz="1400" dirty="0">
                <a:solidFill>
                  <a:srgbClr val="454240"/>
                </a:solidFill>
                <a:latin typeface="DM Sans" pitchFamily="34" charset="0"/>
                <a:ea typeface="DM Sans" pitchFamily="34" charset="-122"/>
                <a:cs typeface="DM Sans" pitchFamily="34" charset="-120"/>
              </a:rPr>
              <a:t>Track read rates, processing speed, and error reduction to establish baseline expectations for full deployment.</a:t>
            </a:r>
            <a:endParaRPr lang="en-US" sz="1400" dirty="0"/>
          </a:p>
        </p:txBody>
      </p:sp>
      <p:pic>
        <p:nvPicPr>
          <p:cNvPr id="13" name="Image 4" descr="preencoded.png"/>
          <p:cNvPicPr>
            <a:picLocks noChangeAspect="1"/>
          </p:cNvPicPr>
          <p:nvPr/>
        </p:nvPicPr>
        <p:blipFill>
          <a:blip r:embed="rId7"/>
          <a:stretch>
            <a:fillRect/>
          </a:stretch>
        </p:blipFill>
        <p:spPr>
          <a:xfrm>
            <a:off x="624126" y="5311497"/>
            <a:ext cx="891540" cy="1312545"/>
          </a:xfrm>
          <a:prstGeom prst="rect">
            <a:avLst/>
          </a:prstGeom>
        </p:spPr>
      </p:pic>
      <p:sp>
        <p:nvSpPr>
          <p:cNvPr id="14" name="Text 7"/>
          <p:cNvSpPr/>
          <p:nvPr/>
        </p:nvSpPr>
        <p:spPr>
          <a:xfrm>
            <a:off x="1783080" y="5489734"/>
            <a:ext cx="2228969" cy="278606"/>
          </a:xfrm>
          <a:prstGeom prst="rect">
            <a:avLst/>
          </a:prstGeom>
          <a:noFill/>
          <a:ln/>
        </p:spPr>
        <p:txBody>
          <a:bodyPr wrap="none" lIns="0" tIns="0" rIns="0" bIns="0" rtlCol="0" anchor="t"/>
          <a:lstStyle/>
          <a:p>
            <a:pPr marL="0" indent="0" algn="l">
              <a:lnSpc>
                <a:spcPts val="2150"/>
              </a:lnSpc>
              <a:buNone/>
            </a:pPr>
            <a:r>
              <a:rPr lang="en-US" sz="1750" dirty="0">
                <a:solidFill>
                  <a:srgbClr val="454240"/>
                </a:solidFill>
                <a:latin typeface="Libre Baskerville" pitchFamily="34" charset="0"/>
                <a:ea typeface="Libre Baskerville" pitchFamily="34" charset="-122"/>
                <a:cs typeface="Libre Baskerville" pitchFamily="34" charset="-120"/>
              </a:rPr>
              <a:t>Refine Processes</a:t>
            </a:r>
            <a:endParaRPr lang="en-US" sz="1750" dirty="0"/>
          </a:p>
        </p:txBody>
      </p:sp>
      <p:sp>
        <p:nvSpPr>
          <p:cNvPr id="15" name="Text 8"/>
          <p:cNvSpPr/>
          <p:nvPr/>
        </p:nvSpPr>
        <p:spPr>
          <a:xfrm>
            <a:off x="1783080" y="5875258"/>
            <a:ext cx="6736794" cy="570548"/>
          </a:xfrm>
          <a:prstGeom prst="rect">
            <a:avLst/>
          </a:prstGeom>
          <a:noFill/>
          <a:ln/>
        </p:spPr>
        <p:txBody>
          <a:bodyPr wrap="square" lIns="0" tIns="0" rIns="0" bIns="0" rtlCol="0" anchor="t"/>
          <a:lstStyle/>
          <a:p>
            <a:pPr marL="0" indent="0" algn="l">
              <a:lnSpc>
                <a:spcPts val="2200"/>
              </a:lnSpc>
              <a:buNone/>
            </a:pPr>
            <a:r>
              <a:rPr lang="en-US" sz="1400" dirty="0">
                <a:solidFill>
                  <a:srgbClr val="454240"/>
                </a:solidFill>
                <a:latin typeface="DM Sans" pitchFamily="34" charset="0"/>
                <a:ea typeface="DM Sans" pitchFamily="34" charset="-122"/>
                <a:cs typeface="DM Sans" pitchFamily="34" charset="-120"/>
              </a:rPr>
              <a:t>Use insights from the pilot to adjust workflows, hardware placements, and system configurations before scaling.</a:t>
            </a:r>
            <a:endParaRPr lang="en-US" sz="1400" dirty="0"/>
          </a:p>
        </p:txBody>
      </p:sp>
      <p:sp>
        <p:nvSpPr>
          <p:cNvPr id="16" name="Text 9"/>
          <p:cNvSpPr/>
          <p:nvPr/>
        </p:nvSpPr>
        <p:spPr>
          <a:xfrm>
            <a:off x="624126" y="6824543"/>
            <a:ext cx="7895749" cy="855821"/>
          </a:xfrm>
          <a:prstGeom prst="rect">
            <a:avLst/>
          </a:prstGeom>
          <a:noFill/>
          <a:ln/>
        </p:spPr>
        <p:txBody>
          <a:bodyPr wrap="square" lIns="0" tIns="0" rIns="0" bIns="0" rtlCol="0" anchor="t"/>
          <a:lstStyle/>
          <a:p>
            <a:pPr marL="0" indent="0" algn="l">
              <a:lnSpc>
                <a:spcPts val="2200"/>
              </a:lnSpc>
              <a:buNone/>
            </a:pPr>
            <a:r>
              <a:rPr lang="en-US" sz="1400" dirty="0">
                <a:solidFill>
                  <a:srgbClr val="454240"/>
                </a:solidFill>
                <a:latin typeface="DM Sans" pitchFamily="34" charset="0"/>
                <a:ea typeface="DM Sans" pitchFamily="34" charset="-122"/>
                <a:cs typeface="DM Sans" pitchFamily="34" charset="-120"/>
              </a:rPr>
              <a:t>A pilot program serves as your proving ground, revealing potential obstacles before they impact your entire operation. Companies that invest in thorough pilot testing typically experience 60% fewer disruptions during full-scale implementation.</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075" y="624602"/>
            <a:ext cx="10215324" cy="708065"/>
          </a:xfrm>
          <a:prstGeom prst="rect">
            <a:avLst/>
          </a:prstGeom>
          <a:noFill/>
          <a:ln/>
        </p:spPr>
        <p:txBody>
          <a:bodyPr wrap="none" lIns="0" tIns="0" rIns="0" bIns="0" rtlCol="0" anchor="t"/>
          <a:lstStyle/>
          <a:p>
            <a:pPr marL="0" indent="0" algn="l">
              <a:lnSpc>
                <a:spcPts val="5550"/>
              </a:lnSpc>
              <a:buNone/>
            </a:pPr>
            <a:r>
              <a:rPr lang="en-US" sz="4450" dirty="0">
                <a:solidFill>
                  <a:srgbClr val="5C4E3D"/>
                </a:solidFill>
                <a:latin typeface="Libre Baskerville" pitchFamily="34" charset="0"/>
                <a:ea typeface="Libre Baskerville" pitchFamily="34" charset="-122"/>
                <a:cs typeface="Libre Baskerville" pitchFamily="34" charset="-120"/>
              </a:rPr>
              <a:t>Selecting the Right RFID Hardware</a:t>
            </a:r>
            <a:endParaRPr lang="en-US" sz="4450" dirty="0"/>
          </a:p>
        </p:txBody>
      </p:sp>
      <p:sp>
        <p:nvSpPr>
          <p:cNvPr id="3" name="Text 1"/>
          <p:cNvSpPr/>
          <p:nvPr/>
        </p:nvSpPr>
        <p:spPr>
          <a:xfrm>
            <a:off x="793075" y="1899166"/>
            <a:ext cx="2832616" cy="353973"/>
          </a:xfrm>
          <a:prstGeom prst="rect">
            <a:avLst/>
          </a:prstGeom>
          <a:noFill/>
          <a:ln/>
        </p:spPr>
        <p:txBody>
          <a:bodyPr wrap="none" lIns="0" tIns="0" rIns="0" bIns="0" rtlCol="0" anchor="t"/>
          <a:lstStyle/>
          <a:p>
            <a:pPr marL="0" indent="0" algn="l">
              <a:lnSpc>
                <a:spcPts val="2750"/>
              </a:lnSpc>
              <a:buNone/>
            </a:pPr>
            <a:r>
              <a:rPr lang="en-US" sz="2200" dirty="0">
                <a:solidFill>
                  <a:srgbClr val="5C4E3D"/>
                </a:solidFill>
                <a:latin typeface="Libre Baskerville" pitchFamily="34" charset="0"/>
                <a:ea typeface="Libre Baskerville" pitchFamily="34" charset="-122"/>
                <a:cs typeface="Libre Baskerville" pitchFamily="34" charset="-120"/>
              </a:rPr>
              <a:t>Passive RFID Tags</a:t>
            </a:r>
            <a:endParaRPr lang="en-US" sz="2200" dirty="0"/>
          </a:p>
        </p:txBody>
      </p:sp>
      <p:sp>
        <p:nvSpPr>
          <p:cNvPr id="4" name="Text 2"/>
          <p:cNvSpPr/>
          <p:nvPr/>
        </p:nvSpPr>
        <p:spPr>
          <a:xfrm>
            <a:off x="793075" y="2479715"/>
            <a:ext cx="3978950" cy="724853"/>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No internal power source, activated by reader signals</a:t>
            </a:r>
            <a:endParaRPr lang="en-US" sz="1750" dirty="0"/>
          </a:p>
        </p:txBody>
      </p:sp>
      <p:sp>
        <p:nvSpPr>
          <p:cNvPr id="5" name="Text 3"/>
          <p:cNvSpPr/>
          <p:nvPr/>
        </p:nvSpPr>
        <p:spPr>
          <a:xfrm>
            <a:off x="793075" y="3408521"/>
            <a:ext cx="3978950" cy="362426"/>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Lower cost ($0.10-$0.50 per tag)</a:t>
            </a:r>
            <a:endParaRPr lang="en-US" sz="1750" dirty="0"/>
          </a:p>
        </p:txBody>
      </p:sp>
      <p:sp>
        <p:nvSpPr>
          <p:cNvPr id="6" name="Text 4"/>
          <p:cNvSpPr/>
          <p:nvPr/>
        </p:nvSpPr>
        <p:spPr>
          <a:xfrm>
            <a:off x="793075" y="3850243"/>
            <a:ext cx="3978950" cy="724853"/>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Smaller size, ideal for most products</a:t>
            </a:r>
            <a:endParaRPr lang="en-US" sz="1750" dirty="0"/>
          </a:p>
        </p:txBody>
      </p:sp>
      <p:sp>
        <p:nvSpPr>
          <p:cNvPr id="7" name="Text 5"/>
          <p:cNvSpPr/>
          <p:nvPr/>
        </p:nvSpPr>
        <p:spPr>
          <a:xfrm>
            <a:off x="793075" y="4654391"/>
            <a:ext cx="3978950" cy="362426"/>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Limited read range (up to 20 feet)</a:t>
            </a:r>
            <a:endParaRPr lang="en-US" sz="1750" dirty="0"/>
          </a:p>
        </p:txBody>
      </p:sp>
      <p:sp>
        <p:nvSpPr>
          <p:cNvPr id="8" name="Text 6"/>
          <p:cNvSpPr/>
          <p:nvPr/>
        </p:nvSpPr>
        <p:spPr>
          <a:xfrm>
            <a:off x="793075" y="5096113"/>
            <a:ext cx="3978950" cy="362426"/>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Best for high-volume inventory</a:t>
            </a:r>
            <a:endParaRPr lang="en-US" sz="1750" dirty="0"/>
          </a:p>
        </p:txBody>
      </p:sp>
      <p:sp>
        <p:nvSpPr>
          <p:cNvPr id="9" name="Text 7"/>
          <p:cNvSpPr/>
          <p:nvPr/>
        </p:nvSpPr>
        <p:spPr>
          <a:xfrm>
            <a:off x="5332571" y="1899166"/>
            <a:ext cx="2832616" cy="353973"/>
          </a:xfrm>
          <a:prstGeom prst="rect">
            <a:avLst/>
          </a:prstGeom>
          <a:noFill/>
          <a:ln/>
        </p:spPr>
        <p:txBody>
          <a:bodyPr wrap="none" lIns="0" tIns="0" rIns="0" bIns="0" rtlCol="0" anchor="t"/>
          <a:lstStyle/>
          <a:p>
            <a:pPr marL="0" indent="0" algn="l">
              <a:lnSpc>
                <a:spcPts val="2750"/>
              </a:lnSpc>
              <a:buNone/>
            </a:pPr>
            <a:r>
              <a:rPr lang="en-US" sz="2200" dirty="0">
                <a:solidFill>
                  <a:srgbClr val="5C4E3D"/>
                </a:solidFill>
                <a:latin typeface="Libre Baskerville" pitchFamily="34" charset="0"/>
                <a:ea typeface="Libre Baskerville" pitchFamily="34" charset="-122"/>
                <a:cs typeface="Libre Baskerville" pitchFamily="34" charset="-120"/>
              </a:rPr>
              <a:t>Active RFID Tags</a:t>
            </a:r>
            <a:endParaRPr lang="en-US" sz="2200" dirty="0"/>
          </a:p>
        </p:txBody>
      </p:sp>
      <p:sp>
        <p:nvSpPr>
          <p:cNvPr id="10" name="Text 8"/>
          <p:cNvSpPr/>
          <p:nvPr/>
        </p:nvSpPr>
        <p:spPr>
          <a:xfrm>
            <a:off x="5332571" y="2479715"/>
            <a:ext cx="3978950" cy="724853"/>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Battery-powered for continuous transmission</a:t>
            </a:r>
            <a:endParaRPr lang="en-US" sz="1750" dirty="0"/>
          </a:p>
        </p:txBody>
      </p:sp>
      <p:sp>
        <p:nvSpPr>
          <p:cNvPr id="11" name="Text 9"/>
          <p:cNvSpPr/>
          <p:nvPr/>
        </p:nvSpPr>
        <p:spPr>
          <a:xfrm>
            <a:off x="5332571" y="3408521"/>
            <a:ext cx="3978950" cy="362426"/>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Higher cost ($5-$50 per tag)</a:t>
            </a:r>
            <a:endParaRPr lang="en-US" sz="1750" dirty="0"/>
          </a:p>
        </p:txBody>
      </p:sp>
      <p:sp>
        <p:nvSpPr>
          <p:cNvPr id="12" name="Text 10"/>
          <p:cNvSpPr/>
          <p:nvPr/>
        </p:nvSpPr>
        <p:spPr>
          <a:xfrm>
            <a:off x="5332571" y="3850243"/>
            <a:ext cx="3978950" cy="724853"/>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Extended read range (up to 300 feet)</a:t>
            </a:r>
            <a:endParaRPr lang="en-US" sz="1750" dirty="0"/>
          </a:p>
        </p:txBody>
      </p:sp>
      <p:sp>
        <p:nvSpPr>
          <p:cNvPr id="13" name="Text 11"/>
          <p:cNvSpPr/>
          <p:nvPr/>
        </p:nvSpPr>
        <p:spPr>
          <a:xfrm>
            <a:off x="5332571" y="4654391"/>
            <a:ext cx="3978950" cy="362426"/>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Enhanced data capacity</a:t>
            </a:r>
            <a:endParaRPr lang="en-US" sz="1750" dirty="0"/>
          </a:p>
        </p:txBody>
      </p:sp>
      <p:sp>
        <p:nvSpPr>
          <p:cNvPr id="14" name="Text 12"/>
          <p:cNvSpPr/>
          <p:nvPr/>
        </p:nvSpPr>
        <p:spPr>
          <a:xfrm>
            <a:off x="5332571" y="5096113"/>
            <a:ext cx="3978950" cy="362426"/>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Ideal for high-value assets</a:t>
            </a:r>
            <a:endParaRPr lang="en-US" sz="1750" dirty="0"/>
          </a:p>
        </p:txBody>
      </p:sp>
      <p:sp>
        <p:nvSpPr>
          <p:cNvPr id="15" name="Text 13"/>
          <p:cNvSpPr/>
          <p:nvPr/>
        </p:nvSpPr>
        <p:spPr>
          <a:xfrm>
            <a:off x="9872067" y="1899166"/>
            <a:ext cx="2832616" cy="353973"/>
          </a:xfrm>
          <a:prstGeom prst="rect">
            <a:avLst/>
          </a:prstGeom>
          <a:noFill/>
          <a:ln/>
        </p:spPr>
        <p:txBody>
          <a:bodyPr wrap="none" lIns="0" tIns="0" rIns="0" bIns="0" rtlCol="0" anchor="t"/>
          <a:lstStyle/>
          <a:p>
            <a:pPr marL="0" indent="0" algn="l">
              <a:lnSpc>
                <a:spcPts val="2750"/>
              </a:lnSpc>
              <a:buNone/>
            </a:pPr>
            <a:r>
              <a:rPr lang="en-US" sz="2200" dirty="0">
                <a:solidFill>
                  <a:srgbClr val="5C4E3D"/>
                </a:solidFill>
                <a:latin typeface="Libre Baskerville" pitchFamily="34" charset="0"/>
                <a:ea typeface="Libre Baskerville" pitchFamily="34" charset="-122"/>
                <a:cs typeface="Libre Baskerville" pitchFamily="34" charset="-120"/>
              </a:rPr>
              <a:t>RFID Readers</a:t>
            </a:r>
            <a:endParaRPr lang="en-US" sz="2200" dirty="0"/>
          </a:p>
        </p:txBody>
      </p:sp>
      <p:sp>
        <p:nvSpPr>
          <p:cNvPr id="16" name="Text 14"/>
          <p:cNvSpPr/>
          <p:nvPr/>
        </p:nvSpPr>
        <p:spPr>
          <a:xfrm>
            <a:off x="9872067" y="2479715"/>
            <a:ext cx="3978950" cy="362426"/>
          </a:xfrm>
          <a:prstGeom prst="rect">
            <a:avLst/>
          </a:prstGeom>
          <a:noFill/>
          <a:ln/>
        </p:spPr>
        <p:txBody>
          <a:bodyPr wrap="non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Available in multiple form factors</a:t>
            </a:r>
            <a:endParaRPr lang="en-US" sz="1750" dirty="0"/>
          </a:p>
        </p:txBody>
      </p:sp>
      <p:sp>
        <p:nvSpPr>
          <p:cNvPr id="17" name="Text 15"/>
          <p:cNvSpPr/>
          <p:nvPr/>
        </p:nvSpPr>
        <p:spPr>
          <a:xfrm>
            <a:off x="9872067" y="3046095"/>
            <a:ext cx="3978950" cy="724853"/>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Fixed portal readers for entry/exit points</a:t>
            </a:r>
            <a:endParaRPr lang="en-US" sz="1750" dirty="0"/>
          </a:p>
        </p:txBody>
      </p:sp>
      <p:sp>
        <p:nvSpPr>
          <p:cNvPr id="18" name="Text 16"/>
          <p:cNvSpPr/>
          <p:nvPr/>
        </p:nvSpPr>
        <p:spPr>
          <a:xfrm>
            <a:off x="9872067" y="3850243"/>
            <a:ext cx="3978950" cy="724853"/>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Handheld devices for manual scanning</a:t>
            </a:r>
            <a:endParaRPr lang="en-US" sz="1750" dirty="0"/>
          </a:p>
        </p:txBody>
      </p:sp>
      <p:sp>
        <p:nvSpPr>
          <p:cNvPr id="19" name="Text 17"/>
          <p:cNvSpPr/>
          <p:nvPr/>
        </p:nvSpPr>
        <p:spPr>
          <a:xfrm>
            <a:off x="9872067" y="4654391"/>
            <a:ext cx="3978950" cy="724853"/>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Mobile readers mounted on forklifts</a:t>
            </a:r>
            <a:endParaRPr lang="en-US" sz="1750" dirty="0"/>
          </a:p>
        </p:txBody>
      </p:sp>
      <p:sp>
        <p:nvSpPr>
          <p:cNvPr id="20" name="Text 18"/>
          <p:cNvSpPr/>
          <p:nvPr/>
        </p:nvSpPr>
        <p:spPr>
          <a:xfrm>
            <a:off x="9872067" y="5458539"/>
            <a:ext cx="3978950" cy="724853"/>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Consider read range and network connectivity</a:t>
            </a:r>
            <a:endParaRPr lang="en-US" sz="1750" dirty="0"/>
          </a:p>
        </p:txBody>
      </p:sp>
      <p:sp>
        <p:nvSpPr>
          <p:cNvPr id="21" name="Text 19"/>
          <p:cNvSpPr/>
          <p:nvPr/>
        </p:nvSpPr>
        <p:spPr>
          <a:xfrm>
            <a:off x="793075" y="6517600"/>
            <a:ext cx="13044249" cy="1087279"/>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Hardware selection directly impacts your RFID system's effectiveness and ROI. The optimal configuration depends on your warehouse environment, inventory characteristics, and specific operational needs. Most warehouses benefit from a combination of different reader types and tag specifications.</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18899" y="564833"/>
            <a:ext cx="9923502" cy="641866"/>
          </a:xfrm>
          <a:prstGeom prst="rect">
            <a:avLst/>
          </a:prstGeom>
          <a:noFill/>
          <a:ln/>
        </p:spPr>
        <p:txBody>
          <a:bodyPr wrap="none" lIns="0" tIns="0" rIns="0" bIns="0" rtlCol="0" anchor="t"/>
          <a:lstStyle/>
          <a:p>
            <a:pPr marL="0" indent="0" algn="l">
              <a:lnSpc>
                <a:spcPts val="5050"/>
              </a:lnSpc>
              <a:buNone/>
            </a:pPr>
            <a:r>
              <a:rPr lang="en-US" sz="4000" dirty="0">
                <a:solidFill>
                  <a:srgbClr val="5C4E3D"/>
                </a:solidFill>
                <a:latin typeface="Libre Baskerville" pitchFamily="34" charset="0"/>
                <a:ea typeface="Libre Baskerville" pitchFamily="34" charset="-122"/>
                <a:cs typeface="Libre Baskerville" pitchFamily="34" charset="-120"/>
              </a:rPr>
              <a:t>RFID Software Solutions Comparison</a:t>
            </a:r>
            <a:endParaRPr lang="en-US" sz="4000" dirty="0"/>
          </a:p>
        </p:txBody>
      </p:sp>
      <p:sp>
        <p:nvSpPr>
          <p:cNvPr id="3" name="Shape 1"/>
          <p:cNvSpPr/>
          <p:nvPr/>
        </p:nvSpPr>
        <p:spPr>
          <a:xfrm>
            <a:off x="718899" y="1514713"/>
            <a:ext cx="13192601" cy="4938474"/>
          </a:xfrm>
          <a:prstGeom prst="roundRect">
            <a:avLst>
              <a:gd name="adj" fmla="val 1747"/>
            </a:avLst>
          </a:prstGeom>
          <a:noFill/>
          <a:ln w="7620">
            <a:solidFill>
              <a:srgbClr val="000000">
                <a:alpha val="8000"/>
              </a:srgbClr>
            </a:solidFill>
            <a:prstDash val="solid"/>
          </a:ln>
        </p:spPr>
        <p:txBody>
          <a:bodyPr/>
          <a:lstStyle/>
          <a:p>
            <a:endParaRPr lang="en-US"/>
          </a:p>
        </p:txBody>
      </p:sp>
      <p:sp>
        <p:nvSpPr>
          <p:cNvPr id="4" name="Shape 2"/>
          <p:cNvSpPr/>
          <p:nvPr/>
        </p:nvSpPr>
        <p:spPr>
          <a:xfrm>
            <a:off x="726519" y="1522333"/>
            <a:ext cx="13177361" cy="590312"/>
          </a:xfrm>
          <a:prstGeom prst="rect">
            <a:avLst/>
          </a:prstGeom>
          <a:solidFill>
            <a:srgbClr val="FFFFFF">
              <a:alpha val="4000"/>
            </a:srgbClr>
          </a:solidFill>
          <a:ln/>
        </p:spPr>
        <p:txBody>
          <a:bodyPr/>
          <a:lstStyle/>
          <a:p>
            <a:endParaRPr lang="en-US"/>
          </a:p>
        </p:txBody>
      </p:sp>
      <p:sp>
        <p:nvSpPr>
          <p:cNvPr id="5" name="Text 3"/>
          <p:cNvSpPr/>
          <p:nvPr/>
        </p:nvSpPr>
        <p:spPr>
          <a:xfrm>
            <a:off x="931902" y="1653183"/>
            <a:ext cx="2879765" cy="328613"/>
          </a:xfrm>
          <a:prstGeom prst="rect">
            <a:avLst/>
          </a:prstGeom>
          <a:noFill/>
          <a:ln/>
        </p:spPr>
        <p:txBody>
          <a:bodyPr wrap="non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Software Solution</a:t>
            </a:r>
            <a:endParaRPr lang="en-US" sz="1600" dirty="0"/>
          </a:p>
        </p:txBody>
      </p:sp>
      <p:sp>
        <p:nvSpPr>
          <p:cNvPr id="6" name="Text 4"/>
          <p:cNvSpPr/>
          <p:nvPr/>
        </p:nvSpPr>
        <p:spPr>
          <a:xfrm>
            <a:off x="4230053" y="1653183"/>
            <a:ext cx="2875955" cy="328613"/>
          </a:xfrm>
          <a:prstGeom prst="rect">
            <a:avLst/>
          </a:prstGeom>
          <a:noFill/>
          <a:ln/>
        </p:spPr>
        <p:txBody>
          <a:bodyPr wrap="non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Key Features</a:t>
            </a:r>
            <a:endParaRPr lang="en-US" sz="1600" dirty="0"/>
          </a:p>
        </p:txBody>
      </p:sp>
      <p:sp>
        <p:nvSpPr>
          <p:cNvPr id="7" name="Text 5"/>
          <p:cNvSpPr/>
          <p:nvPr/>
        </p:nvSpPr>
        <p:spPr>
          <a:xfrm>
            <a:off x="7524393" y="1653183"/>
            <a:ext cx="2875955" cy="328613"/>
          </a:xfrm>
          <a:prstGeom prst="rect">
            <a:avLst/>
          </a:prstGeom>
          <a:noFill/>
          <a:ln/>
        </p:spPr>
        <p:txBody>
          <a:bodyPr wrap="non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Best For</a:t>
            </a:r>
            <a:endParaRPr lang="en-US" sz="1600" dirty="0"/>
          </a:p>
        </p:txBody>
      </p:sp>
      <p:sp>
        <p:nvSpPr>
          <p:cNvPr id="8" name="Text 6"/>
          <p:cNvSpPr/>
          <p:nvPr/>
        </p:nvSpPr>
        <p:spPr>
          <a:xfrm>
            <a:off x="10818733" y="1653183"/>
            <a:ext cx="2879765" cy="328613"/>
          </a:xfrm>
          <a:prstGeom prst="rect">
            <a:avLst/>
          </a:prstGeom>
          <a:noFill/>
          <a:ln/>
        </p:spPr>
        <p:txBody>
          <a:bodyPr wrap="non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Integration Capabilities</a:t>
            </a:r>
            <a:endParaRPr lang="en-US" sz="1600" dirty="0"/>
          </a:p>
        </p:txBody>
      </p:sp>
      <p:sp>
        <p:nvSpPr>
          <p:cNvPr id="9" name="Shape 7"/>
          <p:cNvSpPr/>
          <p:nvPr/>
        </p:nvSpPr>
        <p:spPr>
          <a:xfrm>
            <a:off x="726519" y="2112645"/>
            <a:ext cx="13177361" cy="1247537"/>
          </a:xfrm>
          <a:prstGeom prst="rect">
            <a:avLst/>
          </a:prstGeom>
          <a:solidFill>
            <a:srgbClr val="000000">
              <a:alpha val="4000"/>
            </a:srgbClr>
          </a:solidFill>
          <a:ln/>
        </p:spPr>
        <p:txBody>
          <a:bodyPr/>
          <a:lstStyle/>
          <a:p>
            <a:endParaRPr lang="en-US"/>
          </a:p>
        </p:txBody>
      </p:sp>
      <p:sp>
        <p:nvSpPr>
          <p:cNvPr id="10" name="Text 8"/>
          <p:cNvSpPr/>
          <p:nvPr/>
        </p:nvSpPr>
        <p:spPr>
          <a:xfrm>
            <a:off x="931902" y="2243495"/>
            <a:ext cx="2879765" cy="328613"/>
          </a:xfrm>
          <a:prstGeom prst="rect">
            <a:avLst/>
          </a:prstGeom>
          <a:noFill/>
          <a:ln/>
        </p:spPr>
        <p:txBody>
          <a:bodyPr wrap="non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Impinj Platform</a:t>
            </a:r>
            <a:endParaRPr lang="en-US" sz="1600" dirty="0"/>
          </a:p>
        </p:txBody>
      </p:sp>
      <p:sp>
        <p:nvSpPr>
          <p:cNvPr id="11" name="Text 9"/>
          <p:cNvSpPr/>
          <p:nvPr/>
        </p:nvSpPr>
        <p:spPr>
          <a:xfrm>
            <a:off x="4230053" y="2243495"/>
            <a:ext cx="2875955" cy="985837"/>
          </a:xfrm>
          <a:prstGeom prst="rect">
            <a:avLst/>
          </a:prstGeom>
          <a:noFill/>
          <a:ln/>
        </p:spPr>
        <p:txBody>
          <a:bodyPr wrap="squar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Item intelligence, real-time tracking, high-volume processing</a:t>
            </a:r>
            <a:endParaRPr lang="en-US" sz="1600" dirty="0"/>
          </a:p>
        </p:txBody>
      </p:sp>
      <p:sp>
        <p:nvSpPr>
          <p:cNvPr id="12" name="Text 10"/>
          <p:cNvSpPr/>
          <p:nvPr/>
        </p:nvSpPr>
        <p:spPr>
          <a:xfrm>
            <a:off x="7524393" y="2243495"/>
            <a:ext cx="2875955" cy="328613"/>
          </a:xfrm>
          <a:prstGeom prst="rect">
            <a:avLst/>
          </a:prstGeom>
          <a:noFill/>
          <a:ln/>
        </p:spPr>
        <p:txBody>
          <a:bodyPr wrap="non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Large enterprise warehouses</a:t>
            </a:r>
            <a:endParaRPr lang="en-US" sz="1600" dirty="0"/>
          </a:p>
        </p:txBody>
      </p:sp>
      <p:sp>
        <p:nvSpPr>
          <p:cNvPr id="13" name="Text 11"/>
          <p:cNvSpPr/>
          <p:nvPr/>
        </p:nvSpPr>
        <p:spPr>
          <a:xfrm>
            <a:off x="10818733" y="2243495"/>
            <a:ext cx="2879765" cy="328613"/>
          </a:xfrm>
          <a:prstGeom prst="rect">
            <a:avLst/>
          </a:prstGeom>
          <a:noFill/>
          <a:ln/>
        </p:spPr>
        <p:txBody>
          <a:bodyPr wrap="non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ERP, WMS, custom APIs</a:t>
            </a:r>
            <a:endParaRPr lang="en-US" sz="1600" dirty="0"/>
          </a:p>
        </p:txBody>
      </p:sp>
      <p:sp>
        <p:nvSpPr>
          <p:cNvPr id="14" name="Shape 12"/>
          <p:cNvSpPr/>
          <p:nvPr/>
        </p:nvSpPr>
        <p:spPr>
          <a:xfrm>
            <a:off x="726519" y="3360182"/>
            <a:ext cx="13177361" cy="1247537"/>
          </a:xfrm>
          <a:prstGeom prst="rect">
            <a:avLst/>
          </a:prstGeom>
          <a:solidFill>
            <a:srgbClr val="FFFFFF">
              <a:alpha val="4000"/>
            </a:srgbClr>
          </a:solidFill>
          <a:ln/>
        </p:spPr>
        <p:txBody>
          <a:bodyPr/>
          <a:lstStyle/>
          <a:p>
            <a:endParaRPr lang="en-US"/>
          </a:p>
        </p:txBody>
      </p:sp>
      <p:sp>
        <p:nvSpPr>
          <p:cNvPr id="15" name="Text 13"/>
          <p:cNvSpPr/>
          <p:nvPr/>
        </p:nvSpPr>
        <p:spPr>
          <a:xfrm>
            <a:off x="931902" y="3491032"/>
            <a:ext cx="2879765" cy="328613"/>
          </a:xfrm>
          <a:prstGeom prst="rect">
            <a:avLst/>
          </a:prstGeom>
          <a:noFill/>
          <a:ln/>
        </p:spPr>
        <p:txBody>
          <a:bodyPr wrap="non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Zebra MotionWorks</a:t>
            </a:r>
            <a:endParaRPr lang="en-US" sz="1600" dirty="0"/>
          </a:p>
        </p:txBody>
      </p:sp>
      <p:sp>
        <p:nvSpPr>
          <p:cNvPr id="16" name="Text 14"/>
          <p:cNvSpPr/>
          <p:nvPr/>
        </p:nvSpPr>
        <p:spPr>
          <a:xfrm>
            <a:off x="4230053" y="3491032"/>
            <a:ext cx="2875955" cy="985837"/>
          </a:xfrm>
          <a:prstGeom prst="rect">
            <a:avLst/>
          </a:prstGeom>
          <a:noFill/>
          <a:ln/>
        </p:spPr>
        <p:txBody>
          <a:bodyPr wrap="squar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Asset visibility, operational analytics, workflow automation</a:t>
            </a:r>
            <a:endParaRPr lang="en-US" sz="1600" dirty="0"/>
          </a:p>
        </p:txBody>
      </p:sp>
      <p:sp>
        <p:nvSpPr>
          <p:cNvPr id="17" name="Text 15"/>
          <p:cNvSpPr/>
          <p:nvPr/>
        </p:nvSpPr>
        <p:spPr>
          <a:xfrm>
            <a:off x="7524393" y="3491032"/>
            <a:ext cx="2875955" cy="328613"/>
          </a:xfrm>
          <a:prstGeom prst="rect">
            <a:avLst/>
          </a:prstGeom>
          <a:noFill/>
          <a:ln/>
        </p:spPr>
        <p:txBody>
          <a:bodyPr wrap="non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Manufacturing &amp; distribution</a:t>
            </a:r>
            <a:endParaRPr lang="en-US" sz="1600" dirty="0"/>
          </a:p>
        </p:txBody>
      </p:sp>
      <p:sp>
        <p:nvSpPr>
          <p:cNvPr id="18" name="Text 16"/>
          <p:cNvSpPr/>
          <p:nvPr/>
        </p:nvSpPr>
        <p:spPr>
          <a:xfrm>
            <a:off x="10818733" y="3491032"/>
            <a:ext cx="2879765" cy="657225"/>
          </a:xfrm>
          <a:prstGeom prst="rect">
            <a:avLst/>
          </a:prstGeom>
          <a:noFill/>
          <a:ln/>
        </p:spPr>
        <p:txBody>
          <a:bodyPr wrap="squar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Zebra hardware ecosystem, SAP</a:t>
            </a:r>
            <a:endParaRPr lang="en-US" sz="1600" dirty="0"/>
          </a:p>
        </p:txBody>
      </p:sp>
      <p:sp>
        <p:nvSpPr>
          <p:cNvPr id="19" name="Shape 17"/>
          <p:cNvSpPr/>
          <p:nvPr/>
        </p:nvSpPr>
        <p:spPr>
          <a:xfrm>
            <a:off x="726519" y="4607719"/>
            <a:ext cx="13177361" cy="918924"/>
          </a:xfrm>
          <a:prstGeom prst="rect">
            <a:avLst/>
          </a:prstGeom>
          <a:solidFill>
            <a:srgbClr val="000000">
              <a:alpha val="4000"/>
            </a:srgbClr>
          </a:solidFill>
          <a:ln/>
        </p:spPr>
        <p:txBody>
          <a:bodyPr/>
          <a:lstStyle/>
          <a:p>
            <a:endParaRPr lang="en-US"/>
          </a:p>
        </p:txBody>
      </p:sp>
      <p:sp>
        <p:nvSpPr>
          <p:cNvPr id="20" name="Text 18"/>
          <p:cNvSpPr/>
          <p:nvPr/>
        </p:nvSpPr>
        <p:spPr>
          <a:xfrm>
            <a:off x="931902" y="4738568"/>
            <a:ext cx="2879765" cy="328613"/>
          </a:xfrm>
          <a:prstGeom prst="rect">
            <a:avLst/>
          </a:prstGeom>
          <a:noFill/>
          <a:ln/>
        </p:spPr>
        <p:txBody>
          <a:bodyPr wrap="non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SOTI Connect</a:t>
            </a:r>
            <a:endParaRPr lang="en-US" sz="1600" dirty="0"/>
          </a:p>
        </p:txBody>
      </p:sp>
      <p:sp>
        <p:nvSpPr>
          <p:cNvPr id="21" name="Text 19"/>
          <p:cNvSpPr/>
          <p:nvPr/>
        </p:nvSpPr>
        <p:spPr>
          <a:xfrm>
            <a:off x="4230053" y="4738568"/>
            <a:ext cx="2875955" cy="657225"/>
          </a:xfrm>
          <a:prstGeom prst="rect">
            <a:avLst/>
          </a:prstGeom>
          <a:noFill/>
          <a:ln/>
        </p:spPr>
        <p:txBody>
          <a:bodyPr wrap="squar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IoT management, security features, remote diagnostics</a:t>
            </a:r>
            <a:endParaRPr lang="en-US" sz="1600" dirty="0"/>
          </a:p>
        </p:txBody>
      </p:sp>
      <p:sp>
        <p:nvSpPr>
          <p:cNvPr id="22" name="Text 20"/>
          <p:cNvSpPr/>
          <p:nvPr/>
        </p:nvSpPr>
        <p:spPr>
          <a:xfrm>
            <a:off x="7524393" y="4738568"/>
            <a:ext cx="2875955" cy="328613"/>
          </a:xfrm>
          <a:prstGeom prst="rect">
            <a:avLst/>
          </a:prstGeom>
          <a:noFill/>
          <a:ln/>
        </p:spPr>
        <p:txBody>
          <a:bodyPr wrap="non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Multi-location operations</a:t>
            </a:r>
            <a:endParaRPr lang="en-US" sz="1600" dirty="0"/>
          </a:p>
        </p:txBody>
      </p:sp>
      <p:sp>
        <p:nvSpPr>
          <p:cNvPr id="23" name="Text 21"/>
          <p:cNvSpPr/>
          <p:nvPr/>
        </p:nvSpPr>
        <p:spPr>
          <a:xfrm>
            <a:off x="10818733" y="4738568"/>
            <a:ext cx="2879765" cy="657225"/>
          </a:xfrm>
          <a:prstGeom prst="rect">
            <a:avLst/>
          </a:prstGeom>
          <a:noFill/>
          <a:ln/>
        </p:spPr>
        <p:txBody>
          <a:bodyPr wrap="squar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Mobile device management systems</a:t>
            </a:r>
            <a:endParaRPr lang="en-US" sz="1600" dirty="0"/>
          </a:p>
        </p:txBody>
      </p:sp>
      <p:sp>
        <p:nvSpPr>
          <p:cNvPr id="24" name="Shape 22"/>
          <p:cNvSpPr/>
          <p:nvPr/>
        </p:nvSpPr>
        <p:spPr>
          <a:xfrm>
            <a:off x="726519" y="5526643"/>
            <a:ext cx="13177361" cy="918924"/>
          </a:xfrm>
          <a:prstGeom prst="rect">
            <a:avLst/>
          </a:prstGeom>
          <a:solidFill>
            <a:srgbClr val="FFFFFF">
              <a:alpha val="4000"/>
            </a:srgbClr>
          </a:solidFill>
          <a:ln/>
        </p:spPr>
        <p:txBody>
          <a:bodyPr/>
          <a:lstStyle/>
          <a:p>
            <a:endParaRPr lang="en-US"/>
          </a:p>
        </p:txBody>
      </p:sp>
      <p:sp>
        <p:nvSpPr>
          <p:cNvPr id="25" name="Text 23"/>
          <p:cNvSpPr/>
          <p:nvPr/>
        </p:nvSpPr>
        <p:spPr>
          <a:xfrm>
            <a:off x="931902" y="5657493"/>
            <a:ext cx="2879765" cy="328613"/>
          </a:xfrm>
          <a:prstGeom prst="rect">
            <a:avLst/>
          </a:prstGeom>
          <a:noFill/>
          <a:ln/>
        </p:spPr>
        <p:txBody>
          <a:bodyPr wrap="non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Oracle NetSuite WMS</a:t>
            </a:r>
            <a:endParaRPr lang="en-US" sz="1600" dirty="0"/>
          </a:p>
        </p:txBody>
      </p:sp>
      <p:sp>
        <p:nvSpPr>
          <p:cNvPr id="26" name="Text 24"/>
          <p:cNvSpPr/>
          <p:nvPr/>
        </p:nvSpPr>
        <p:spPr>
          <a:xfrm>
            <a:off x="4230053" y="5657493"/>
            <a:ext cx="2875955" cy="657225"/>
          </a:xfrm>
          <a:prstGeom prst="rect">
            <a:avLst/>
          </a:prstGeom>
          <a:noFill/>
          <a:ln/>
        </p:spPr>
        <p:txBody>
          <a:bodyPr wrap="squar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Cloud-based, inventory control, demand planning</a:t>
            </a:r>
            <a:endParaRPr lang="en-US" sz="1600" dirty="0"/>
          </a:p>
        </p:txBody>
      </p:sp>
      <p:sp>
        <p:nvSpPr>
          <p:cNvPr id="27" name="Text 25"/>
          <p:cNvSpPr/>
          <p:nvPr/>
        </p:nvSpPr>
        <p:spPr>
          <a:xfrm>
            <a:off x="7524393" y="5657493"/>
            <a:ext cx="2875955" cy="328613"/>
          </a:xfrm>
          <a:prstGeom prst="rect">
            <a:avLst/>
          </a:prstGeom>
          <a:noFill/>
          <a:ln/>
        </p:spPr>
        <p:txBody>
          <a:bodyPr wrap="non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Mid-sized businesses</a:t>
            </a:r>
            <a:endParaRPr lang="en-US" sz="1600" dirty="0"/>
          </a:p>
        </p:txBody>
      </p:sp>
      <p:sp>
        <p:nvSpPr>
          <p:cNvPr id="28" name="Text 26"/>
          <p:cNvSpPr/>
          <p:nvPr/>
        </p:nvSpPr>
        <p:spPr>
          <a:xfrm>
            <a:off x="10818733" y="5657493"/>
            <a:ext cx="2879765" cy="657225"/>
          </a:xfrm>
          <a:prstGeom prst="rect">
            <a:avLst/>
          </a:prstGeom>
          <a:noFill/>
          <a:ln/>
        </p:spPr>
        <p:txBody>
          <a:bodyPr wrap="squar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Oracle ecosystem, comprehensive API</a:t>
            </a:r>
            <a:endParaRPr lang="en-US" sz="1600" dirty="0"/>
          </a:p>
        </p:txBody>
      </p:sp>
      <p:sp>
        <p:nvSpPr>
          <p:cNvPr id="29" name="Text 27"/>
          <p:cNvSpPr/>
          <p:nvPr/>
        </p:nvSpPr>
        <p:spPr>
          <a:xfrm>
            <a:off x="718899" y="6684169"/>
            <a:ext cx="13192601" cy="985837"/>
          </a:xfrm>
          <a:prstGeom prst="rect">
            <a:avLst/>
          </a:prstGeom>
          <a:noFill/>
          <a:ln/>
        </p:spPr>
        <p:txBody>
          <a:bodyPr wrap="squar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Your software platform forms the backbone of your RFID system, converting tag reads into actionable business intelligence. When evaluating options, prioritize solutions that offer robust reporting capabilities, straightforward integration with existing systems, and user-friendly interfaces that warehouse staff can quickly learn.</a:t>
            </a:r>
            <a:endParaRPr lang="en-US"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610552" y="479703"/>
            <a:ext cx="13409295" cy="1090136"/>
          </a:xfrm>
          <a:prstGeom prst="rect">
            <a:avLst/>
          </a:prstGeom>
          <a:noFill/>
          <a:ln/>
        </p:spPr>
        <p:txBody>
          <a:bodyPr wrap="square" lIns="0" tIns="0" rIns="0" bIns="0" rtlCol="0" anchor="t"/>
          <a:lstStyle/>
          <a:p>
            <a:pPr marL="0" indent="0" algn="l">
              <a:lnSpc>
                <a:spcPts val="4250"/>
              </a:lnSpc>
              <a:buNone/>
            </a:pPr>
            <a:r>
              <a:rPr lang="en-US" sz="3400" dirty="0">
                <a:solidFill>
                  <a:srgbClr val="5C4E3D"/>
                </a:solidFill>
                <a:latin typeface="Libre Baskerville" pitchFamily="34" charset="0"/>
                <a:ea typeface="Libre Baskerville" pitchFamily="34" charset="-122"/>
                <a:cs typeface="Libre Baskerville" pitchFamily="34" charset="-120"/>
              </a:rPr>
              <a:t>System Integration: Connecting RFID with Existing Infrastructure</a:t>
            </a:r>
            <a:endParaRPr lang="en-US" sz="3400" dirty="0"/>
          </a:p>
        </p:txBody>
      </p:sp>
      <p:sp>
        <p:nvSpPr>
          <p:cNvPr id="3" name="Text 1"/>
          <p:cNvSpPr/>
          <p:nvPr/>
        </p:nvSpPr>
        <p:spPr>
          <a:xfrm>
            <a:off x="2526149" y="2628543"/>
            <a:ext cx="2180749" cy="272653"/>
          </a:xfrm>
          <a:prstGeom prst="rect">
            <a:avLst/>
          </a:prstGeom>
          <a:noFill/>
          <a:ln/>
        </p:spPr>
        <p:txBody>
          <a:bodyPr wrap="none" lIns="0" tIns="0" rIns="0" bIns="0" rtlCol="0" anchor="t"/>
          <a:lstStyle/>
          <a:p>
            <a:pPr marL="0" indent="0" algn="r">
              <a:lnSpc>
                <a:spcPts val="2100"/>
              </a:lnSpc>
              <a:buNone/>
            </a:pPr>
            <a:r>
              <a:rPr lang="en-US" sz="1700" dirty="0">
                <a:solidFill>
                  <a:srgbClr val="454240"/>
                </a:solidFill>
                <a:latin typeface="Libre Baskerville" pitchFamily="34" charset="0"/>
                <a:ea typeface="Libre Baskerville" pitchFamily="34" charset="-122"/>
                <a:cs typeface="Libre Baskerville" pitchFamily="34" charset="-120"/>
              </a:rPr>
              <a:t>Data Mapping</a:t>
            </a:r>
            <a:endParaRPr lang="en-US" sz="1700" dirty="0"/>
          </a:p>
        </p:txBody>
      </p:sp>
      <p:sp>
        <p:nvSpPr>
          <p:cNvPr id="4" name="Text 2"/>
          <p:cNvSpPr/>
          <p:nvPr/>
        </p:nvSpPr>
        <p:spPr>
          <a:xfrm>
            <a:off x="610552" y="3005852"/>
            <a:ext cx="4096345" cy="558165"/>
          </a:xfrm>
          <a:prstGeom prst="rect">
            <a:avLst/>
          </a:prstGeom>
          <a:noFill/>
          <a:ln/>
        </p:spPr>
        <p:txBody>
          <a:bodyPr wrap="square" lIns="0" tIns="0" rIns="0" bIns="0" rtlCol="0" anchor="t"/>
          <a:lstStyle/>
          <a:p>
            <a:pPr marL="0" indent="0" algn="r">
              <a:lnSpc>
                <a:spcPts val="2150"/>
              </a:lnSpc>
              <a:buNone/>
            </a:pPr>
            <a:r>
              <a:rPr lang="en-US" sz="1350" dirty="0">
                <a:solidFill>
                  <a:srgbClr val="454240"/>
                </a:solidFill>
                <a:latin typeface="DM Sans" pitchFamily="34" charset="0"/>
                <a:ea typeface="DM Sans" pitchFamily="34" charset="-122"/>
                <a:cs typeface="DM Sans" pitchFamily="34" charset="-120"/>
              </a:rPr>
              <a:t>Align RFID data fields with existing database structures</a:t>
            </a:r>
            <a:endParaRPr lang="en-US" sz="1350" dirty="0"/>
          </a:p>
        </p:txBody>
      </p:sp>
      <p:pic>
        <p:nvPicPr>
          <p:cNvPr id="5" name="Image 0" descr="preencoded.png"/>
          <p:cNvPicPr>
            <a:picLocks noChangeAspect="1"/>
          </p:cNvPicPr>
          <p:nvPr/>
        </p:nvPicPr>
        <p:blipFill>
          <a:blip r:embed="rId3"/>
          <a:stretch>
            <a:fillRect/>
          </a:stretch>
        </p:blipFill>
        <p:spPr>
          <a:xfrm>
            <a:off x="4968597" y="1918692"/>
            <a:ext cx="4693206" cy="4693206"/>
          </a:xfrm>
          <a:prstGeom prst="rect">
            <a:avLst/>
          </a:prstGeom>
        </p:spPr>
      </p:pic>
      <p:pic>
        <p:nvPicPr>
          <p:cNvPr id="6" name="Image 1" descr="preencoded.png"/>
          <p:cNvPicPr>
            <a:picLocks noChangeAspect="1"/>
          </p:cNvPicPr>
          <p:nvPr/>
        </p:nvPicPr>
        <p:blipFill>
          <a:blip r:embed="rId4"/>
          <a:stretch>
            <a:fillRect/>
          </a:stretch>
        </p:blipFill>
        <p:spPr>
          <a:xfrm>
            <a:off x="6240125" y="2758142"/>
            <a:ext cx="260985" cy="326231"/>
          </a:xfrm>
          <a:prstGeom prst="rect">
            <a:avLst/>
          </a:prstGeom>
        </p:spPr>
      </p:pic>
      <p:sp>
        <p:nvSpPr>
          <p:cNvPr id="7" name="Text 3"/>
          <p:cNvSpPr/>
          <p:nvPr/>
        </p:nvSpPr>
        <p:spPr>
          <a:xfrm>
            <a:off x="9923502" y="2768084"/>
            <a:ext cx="2180749" cy="272653"/>
          </a:xfrm>
          <a:prstGeom prst="rect">
            <a:avLst/>
          </a:prstGeom>
          <a:noFill/>
          <a:ln/>
        </p:spPr>
        <p:txBody>
          <a:bodyPr wrap="none" lIns="0" tIns="0" rIns="0" bIns="0" rtlCol="0" anchor="t"/>
          <a:lstStyle/>
          <a:p>
            <a:pPr marL="0" indent="0" algn="l">
              <a:lnSpc>
                <a:spcPts val="2100"/>
              </a:lnSpc>
              <a:buNone/>
            </a:pPr>
            <a:r>
              <a:rPr lang="en-US" sz="1700" dirty="0">
                <a:solidFill>
                  <a:srgbClr val="454240"/>
                </a:solidFill>
                <a:latin typeface="Libre Baskerville" pitchFamily="34" charset="0"/>
                <a:ea typeface="Libre Baskerville" pitchFamily="34" charset="-122"/>
                <a:cs typeface="Libre Baskerville" pitchFamily="34" charset="-120"/>
              </a:rPr>
              <a:t>API Integration</a:t>
            </a:r>
            <a:endParaRPr lang="en-US" sz="1700" dirty="0"/>
          </a:p>
        </p:txBody>
      </p:sp>
      <p:sp>
        <p:nvSpPr>
          <p:cNvPr id="8" name="Text 4"/>
          <p:cNvSpPr/>
          <p:nvPr/>
        </p:nvSpPr>
        <p:spPr>
          <a:xfrm>
            <a:off x="9923502" y="3145393"/>
            <a:ext cx="4096345" cy="279083"/>
          </a:xfrm>
          <a:prstGeom prst="rect">
            <a:avLst/>
          </a:prstGeom>
          <a:noFill/>
          <a:ln/>
        </p:spPr>
        <p:txBody>
          <a:bodyPr wrap="none" lIns="0" tIns="0" rIns="0" bIns="0" rtlCol="0" anchor="t"/>
          <a:lstStyle/>
          <a:p>
            <a:pPr marL="0" indent="0" algn="l">
              <a:lnSpc>
                <a:spcPts val="2150"/>
              </a:lnSpc>
              <a:buNone/>
            </a:pPr>
            <a:r>
              <a:rPr lang="en-US" sz="1350" dirty="0">
                <a:solidFill>
                  <a:srgbClr val="454240"/>
                </a:solidFill>
                <a:latin typeface="DM Sans" pitchFamily="34" charset="0"/>
                <a:ea typeface="DM Sans" pitchFamily="34" charset="-122"/>
                <a:cs typeface="DM Sans" pitchFamily="34" charset="-120"/>
              </a:rPr>
              <a:t>Establish secure connections between systems</a:t>
            </a:r>
            <a:endParaRPr lang="en-US" sz="1350" dirty="0"/>
          </a:p>
        </p:txBody>
      </p:sp>
      <p:pic>
        <p:nvPicPr>
          <p:cNvPr id="9" name="Image 2" descr="preencoded.png"/>
          <p:cNvPicPr>
            <a:picLocks noChangeAspect="1"/>
          </p:cNvPicPr>
          <p:nvPr/>
        </p:nvPicPr>
        <p:blipFill>
          <a:blip r:embed="rId5"/>
          <a:stretch>
            <a:fillRect/>
          </a:stretch>
        </p:blipFill>
        <p:spPr>
          <a:xfrm>
            <a:off x="4968597" y="1918692"/>
            <a:ext cx="4693206" cy="4693206"/>
          </a:xfrm>
          <a:prstGeom prst="rect">
            <a:avLst/>
          </a:prstGeom>
        </p:spPr>
      </p:pic>
      <p:pic>
        <p:nvPicPr>
          <p:cNvPr id="10" name="Image 3" descr="preencoded.png"/>
          <p:cNvPicPr>
            <a:picLocks noChangeAspect="1"/>
          </p:cNvPicPr>
          <p:nvPr/>
        </p:nvPicPr>
        <p:blipFill>
          <a:blip r:embed="rId6"/>
          <a:stretch>
            <a:fillRect/>
          </a:stretch>
        </p:blipFill>
        <p:spPr>
          <a:xfrm>
            <a:off x="8528506" y="3157597"/>
            <a:ext cx="260985" cy="326231"/>
          </a:xfrm>
          <a:prstGeom prst="rect">
            <a:avLst/>
          </a:prstGeom>
        </p:spPr>
      </p:pic>
      <p:sp>
        <p:nvSpPr>
          <p:cNvPr id="11" name="Text 5"/>
          <p:cNvSpPr/>
          <p:nvPr/>
        </p:nvSpPr>
        <p:spPr>
          <a:xfrm>
            <a:off x="9923502" y="5245537"/>
            <a:ext cx="2180749" cy="272653"/>
          </a:xfrm>
          <a:prstGeom prst="rect">
            <a:avLst/>
          </a:prstGeom>
          <a:noFill/>
          <a:ln/>
        </p:spPr>
        <p:txBody>
          <a:bodyPr wrap="none" lIns="0" tIns="0" rIns="0" bIns="0" rtlCol="0" anchor="t"/>
          <a:lstStyle/>
          <a:p>
            <a:pPr marL="0" indent="0" algn="l">
              <a:lnSpc>
                <a:spcPts val="2100"/>
              </a:lnSpc>
              <a:buNone/>
            </a:pPr>
            <a:r>
              <a:rPr lang="en-US" sz="1700" dirty="0">
                <a:solidFill>
                  <a:srgbClr val="454240"/>
                </a:solidFill>
                <a:latin typeface="Libre Baskerville" pitchFamily="34" charset="0"/>
                <a:ea typeface="Libre Baskerville" pitchFamily="34" charset="-122"/>
                <a:cs typeface="Libre Baskerville" pitchFamily="34" charset="-120"/>
              </a:rPr>
              <a:t>Synchronization</a:t>
            </a:r>
            <a:endParaRPr lang="en-US" sz="1700" dirty="0"/>
          </a:p>
        </p:txBody>
      </p:sp>
      <p:sp>
        <p:nvSpPr>
          <p:cNvPr id="12" name="Text 6"/>
          <p:cNvSpPr/>
          <p:nvPr/>
        </p:nvSpPr>
        <p:spPr>
          <a:xfrm>
            <a:off x="9923502" y="5622846"/>
            <a:ext cx="4096345" cy="279083"/>
          </a:xfrm>
          <a:prstGeom prst="rect">
            <a:avLst/>
          </a:prstGeom>
          <a:noFill/>
          <a:ln/>
        </p:spPr>
        <p:txBody>
          <a:bodyPr wrap="none" lIns="0" tIns="0" rIns="0" bIns="0" rtlCol="0" anchor="t"/>
          <a:lstStyle/>
          <a:p>
            <a:pPr marL="0" indent="0" algn="l">
              <a:lnSpc>
                <a:spcPts val="2150"/>
              </a:lnSpc>
              <a:buNone/>
            </a:pPr>
            <a:r>
              <a:rPr lang="en-US" sz="1350" dirty="0">
                <a:solidFill>
                  <a:srgbClr val="454240"/>
                </a:solidFill>
                <a:latin typeface="DM Sans" pitchFamily="34" charset="0"/>
                <a:ea typeface="DM Sans" pitchFamily="34" charset="-122"/>
                <a:cs typeface="DM Sans" pitchFamily="34" charset="-120"/>
              </a:rPr>
              <a:t>Ensure real-time data updates across platforms</a:t>
            </a:r>
            <a:endParaRPr lang="en-US" sz="1350" dirty="0"/>
          </a:p>
        </p:txBody>
      </p:sp>
      <p:pic>
        <p:nvPicPr>
          <p:cNvPr id="13" name="Image 4" descr="preencoded.png"/>
          <p:cNvPicPr>
            <a:picLocks noChangeAspect="1"/>
          </p:cNvPicPr>
          <p:nvPr/>
        </p:nvPicPr>
        <p:blipFill>
          <a:blip r:embed="rId7"/>
          <a:stretch>
            <a:fillRect/>
          </a:stretch>
        </p:blipFill>
        <p:spPr>
          <a:xfrm>
            <a:off x="4968597" y="1918692"/>
            <a:ext cx="4693206" cy="4693206"/>
          </a:xfrm>
          <a:prstGeom prst="rect">
            <a:avLst/>
          </a:prstGeom>
        </p:spPr>
      </p:pic>
      <p:pic>
        <p:nvPicPr>
          <p:cNvPr id="14" name="Image 5" descr="preencoded.png"/>
          <p:cNvPicPr>
            <a:picLocks noChangeAspect="1"/>
          </p:cNvPicPr>
          <p:nvPr/>
        </p:nvPicPr>
        <p:blipFill>
          <a:blip r:embed="rId8"/>
          <a:stretch>
            <a:fillRect/>
          </a:stretch>
        </p:blipFill>
        <p:spPr>
          <a:xfrm>
            <a:off x="8129052" y="5445978"/>
            <a:ext cx="260985" cy="326231"/>
          </a:xfrm>
          <a:prstGeom prst="rect">
            <a:avLst/>
          </a:prstGeom>
        </p:spPr>
      </p:pic>
      <p:sp>
        <p:nvSpPr>
          <p:cNvPr id="15" name="Text 7"/>
          <p:cNvSpPr/>
          <p:nvPr/>
        </p:nvSpPr>
        <p:spPr>
          <a:xfrm>
            <a:off x="2526149" y="5245537"/>
            <a:ext cx="2180749" cy="272653"/>
          </a:xfrm>
          <a:prstGeom prst="rect">
            <a:avLst/>
          </a:prstGeom>
          <a:noFill/>
          <a:ln/>
        </p:spPr>
        <p:txBody>
          <a:bodyPr wrap="none" lIns="0" tIns="0" rIns="0" bIns="0" rtlCol="0" anchor="t"/>
          <a:lstStyle/>
          <a:p>
            <a:pPr marL="0" indent="0" algn="r">
              <a:lnSpc>
                <a:spcPts val="2100"/>
              </a:lnSpc>
              <a:buNone/>
            </a:pPr>
            <a:r>
              <a:rPr lang="en-US" sz="1700" dirty="0">
                <a:solidFill>
                  <a:srgbClr val="454240"/>
                </a:solidFill>
                <a:latin typeface="Libre Baskerville" pitchFamily="34" charset="0"/>
                <a:ea typeface="Libre Baskerville" pitchFamily="34" charset="-122"/>
                <a:cs typeface="Libre Baskerville" pitchFamily="34" charset="-120"/>
              </a:rPr>
              <a:t>Security Protocols</a:t>
            </a:r>
            <a:endParaRPr lang="en-US" sz="1700" dirty="0"/>
          </a:p>
        </p:txBody>
      </p:sp>
      <p:sp>
        <p:nvSpPr>
          <p:cNvPr id="16" name="Text 8"/>
          <p:cNvSpPr/>
          <p:nvPr/>
        </p:nvSpPr>
        <p:spPr>
          <a:xfrm>
            <a:off x="610552" y="5622846"/>
            <a:ext cx="4096345" cy="279083"/>
          </a:xfrm>
          <a:prstGeom prst="rect">
            <a:avLst/>
          </a:prstGeom>
          <a:noFill/>
          <a:ln/>
        </p:spPr>
        <p:txBody>
          <a:bodyPr wrap="none" lIns="0" tIns="0" rIns="0" bIns="0" rtlCol="0" anchor="t"/>
          <a:lstStyle/>
          <a:p>
            <a:pPr marL="0" indent="0" algn="r">
              <a:lnSpc>
                <a:spcPts val="2150"/>
              </a:lnSpc>
              <a:buNone/>
            </a:pPr>
            <a:r>
              <a:rPr lang="en-US" sz="1350" dirty="0">
                <a:solidFill>
                  <a:srgbClr val="454240"/>
                </a:solidFill>
                <a:latin typeface="DM Sans" pitchFamily="34" charset="0"/>
                <a:ea typeface="DM Sans" pitchFamily="34" charset="-122"/>
                <a:cs typeface="DM Sans" pitchFamily="34" charset="-120"/>
              </a:rPr>
              <a:t>Implement data protection measures</a:t>
            </a:r>
            <a:endParaRPr lang="en-US" sz="1350" dirty="0"/>
          </a:p>
        </p:txBody>
      </p:sp>
      <p:pic>
        <p:nvPicPr>
          <p:cNvPr id="17" name="Image 6" descr="preencoded.png"/>
          <p:cNvPicPr>
            <a:picLocks noChangeAspect="1"/>
          </p:cNvPicPr>
          <p:nvPr/>
        </p:nvPicPr>
        <p:blipFill>
          <a:blip r:embed="rId9"/>
          <a:stretch>
            <a:fillRect/>
          </a:stretch>
        </p:blipFill>
        <p:spPr>
          <a:xfrm>
            <a:off x="4968597" y="1918692"/>
            <a:ext cx="4693206" cy="4693206"/>
          </a:xfrm>
          <a:prstGeom prst="rect">
            <a:avLst/>
          </a:prstGeom>
        </p:spPr>
      </p:pic>
      <p:pic>
        <p:nvPicPr>
          <p:cNvPr id="18" name="Image 7" descr="preencoded.png"/>
          <p:cNvPicPr>
            <a:picLocks noChangeAspect="1"/>
          </p:cNvPicPr>
          <p:nvPr/>
        </p:nvPicPr>
        <p:blipFill>
          <a:blip r:embed="rId10"/>
          <a:stretch>
            <a:fillRect/>
          </a:stretch>
        </p:blipFill>
        <p:spPr>
          <a:xfrm>
            <a:off x="5840670" y="5046524"/>
            <a:ext cx="260985" cy="326231"/>
          </a:xfrm>
          <a:prstGeom prst="rect">
            <a:avLst/>
          </a:prstGeom>
        </p:spPr>
      </p:pic>
      <p:sp>
        <p:nvSpPr>
          <p:cNvPr id="19" name="Text 9"/>
          <p:cNvSpPr/>
          <p:nvPr/>
        </p:nvSpPr>
        <p:spPr>
          <a:xfrm>
            <a:off x="610552" y="6808113"/>
            <a:ext cx="13409295" cy="558165"/>
          </a:xfrm>
          <a:prstGeom prst="rect">
            <a:avLst/>
          </a:prstGeom>
          <a:noFill/>
          <a:ln/>
        </p:spPr>
        <p:txBody>
          <a:bodyPr wrap="square" lIns="0" tIns="0" rIns="0" bIns="0" rtlCol="0" anchor="t"/>
          <a:lstStyle/>
          <a:p>
            <a:pPr marL="0" indent="0" algn="l">
              <a:lnSpc>
                <a:spcPts val="2150"/>
              </a:lnSpc>
              <a:buNone/>
            </a:pPr>
            <a:r>
              <a:rPr lang="en-US" sz="1350" dirty="0">
                <a:solidFill>
                  <a:srgbClr val="454240"/>
                </a:solidFill>
                <a:latin typeface="DM Sans" pitchFamily="34" charset="0"/>
                <a:ea typeface="DM Sans" pitchFamily="34" charset="-122"/>
                <a:cs typeface="DM Sans" pitchFamily="34" charset="-120"/>
              </a:rPr>
              <a:t>Seamless integration enables your RFID system to communicate effectively with existing warehouse management systems (WMS), enterprise resource planning (ERP) software, and inventory databases. This connectivity eliminates manual data entry, reduces errors, and provides comprehensive visibility across operations.</a:t>
            </a:r>
            <a:endParaRPr lang="en-US" sz="1350" dirty="0"/>
          </a:p>
        </p:txBody>
      </p:sp>
      <p:sp>
        <p:nvSpPr>
          <p:cNvPr id="20" name="Text 10"/>
          <p:cNvSpPr/>
          <p:nvPr/>
        </p:nvSpPr>
        <p:spPr>
          <a:xfrm>
            <a:off x="610552" y="7562493"/>
            <a:ext cx="13409295" cy="558165"/>
          </a:xfrm>
          <a:prstGeom prst="rect">
            <a:avLst/>
          </a:prstGeom>
          <a:noFill/>
          <a:ln/>
        </p:spPr>
        <p:txBody>
          <a:bodyPr wrap="square" lIns="0" tIns="0" rIns="0" bIns="0" rtlCol="0" anchor="t"/>
          <a:lstStyle/>
          <a:p>
            <a:pPr marL="0" indent="0" algn="l">
              <a:lnSpc>
                <a:spcPts val="2150"/>
              </a:lnSpc>
              <a:buNone/>
            </a:pPr>
            <a:r>
              <a:rPr lang="en-US" sz="1350" dirty="0">
                <a:solidFill>
                  <a:srgbClr val="454240"/>
                </a:solidFill>
                <a:latin typeface="DM Sans" pitchFamily="34" charset="0"/>
                <a:ea typeface="DM Sans" pitchFamily="34" charset="-122"/>
                <a:cs typeface="DM Sans" pitchFamily="34" charset="-120"/>
              </a:rPr>
              <a:t>Work closely with your IT department or systems integrator to develop a detailed integration plan that addresses potential compatibility issues before they disrupt operations.</a:t>
            </a:r>
            <a:endParaRPr lang="en-US" sz="13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02231" y="585192"/>
            <a:ext cx="13225939" cy="1253966"/>
          </a:xfrm>
          <a:prstGeom prst="rect">
            <a:avLst/>
          </a:prstGeom>
          <a:noFill/>
          <a:ln/>
        </p:spPr>
        <p:txBody>
          <a:bodyPr wrap="square" lIns="0" tIns="0" rIns="0" bIns="0" rtlCol="0" anchor="t"/>
          <a:lstStyle/>
          <a:p>
            <a:pPr marL="0" indent="0" algn="l">
              <a:lnSpc>
                <a:spcPts val="4900"/>
              </a:lnSpc>
              <a:buNone/>
            </a:pPr>
            <a:r>
              <a:rPr lang="en-US" sz="3900" dirty="0">
                <a:solidFill>
                  <a:srgbClr val="5C4E3D"/>
                </a:solidFill>
                <a:latin typeface="Libre Baskerville" pitchFamily="34" charset="0"/>
                <a:ea typeface="Libre Baskerville" pitchFamily="34" charset="-122"/>
                <a:cs typeface="Libre Baskerville" pitchFamily="34" charset="-120"/>
              </a:rPr>
              <a:t>Optimizing Warehouse Layout for RFID Performance</a:t>
            </a:r>
            <a:endParaRPr lang="en-US" sz="3900" dirty="0"/>
          </a:p>
        </p:txBody>
      </p:sp>
      <p:sp>
        <p:nvSpPr>
          <p:cNvPr id="3" name="Shape 1"/>
          <p:cNvSpPr/>
          <p:nvPr/>
        </p:nvSpPr>
        <p:spPr>
          <a:xfrm>
            <a:off x="702231" y="2240399"/>
            <a:ext cx="2204204" cy="1156097"/>
          </a:xfrm>
          <a:prstGeom prst="roundRect">
            <a:avLst>
              <a:gd name="adj" fmla="val 7290"/>
            </a:avLst>
          </a:prstGeom>
          <a:solidFill>
            <a:srgbClr val="F7EDD4"/>
          </a:solidFill>
          <a:ln w="7620">
            <a:solidFill>
              <a:srgbClr val="DDD3BA"/>
            </a:solidFill>
            <a:prstDash val="solid"/>
          </a:ln>
        </p:spPr>
        <p:txBody>
          <a:bodyPr/>
          <a:lstStyle/>
          <a:p>
            <a:endParaRPr lang="en-US"/>
          </a:p>
        </p:txBody>
      </p:sp>
      <p:pic>
        <p:nvPicPr>
          <p:cNvPr id="4" name="Image 0" descr="preencoded.png"/>
          <p:cNvPicPr>
            <a:picLocks noChangeAspect="1"/>
          </p:cNvPicPr>
          <p:nvPr/>
        </p:nvPicPr>
        <p:blipFill>
          <a:blip r:embed="rId3"/>
          <a:stretch>
            <a:fillRect/>
          </a:stretch>
        </p:blipFill>
        <p:spPr>
          <a:xfrm>
            <a:off x="1663303" y="2642116"/>
            <a:ext cx="282059" cy="352663"/>
          </a:xfrm>
          <a:prstGeom prst="rect">
            <a:avLst/>
          </a:prstGeom>
        </p:spPr>
      </p:pic>
      <p:sp>
        <p:nvSpPr>
          <p:cNvPr id="5" name="Text 2"/>
          <p:cNvSpPr/>
          <p:nvPr/>
        </p:nvSpPr>
        <p:spPr>
          <a:xfrm>
            <a:off x="3107055" y="2441019"/>
            <a:ext cx="3444359" cy="313492"/>
          </a:xfrm>
          <a:prstGeom prst="rect">
            <a:avLst/>
          </a:prstGeom>
          <a:noFill/>
          <a:ln/>
        </p:spPr>
        <p:txBody>
          <a:bodyPr wrap="none" lIns="0" tIns="0" rIns="0" bIns="0" rtlCol="0" anchor="t"/>
          <a:lstStyle/>
          <a:p>
            <a:pPr marL="0" indent="0" algn="l">
              <a:lnSpc>
                <a:spcPts val="2450"/>
              </a:lnSpc>
              <a:buNone/>
            </a:pPr>
            <a:r>
              <a:rPr lang="en-US" sz="1950" dirty="0">
                <a:solidFill>
                  <a:srgbClr val="454240"/>
                </a:solidFill>
                <a:latin typeface="Libre Baskerville" pitchFamily="34" charset="0"/>
                <a:ea typeface="Libre Baskerville" pitchFamily="34" charset="-122"/>
                <a:cs typeface="Libre Baskerville" pitchFamily="34" charset="-120"/>
              </a:rPr>
              <a:t>Reader Placement Analysis</a:t>
            </a:r>
            <a:endParaRPr lang="en-US" sz="1950" dirty="0"/>
          </a:p>
        </p:txBody>
      </p:sp>
      <p:sp>
        <p:nvSpPr>
          <p:cNvPr id="6" name="Text 3"/>
          <p:cNvSpPr/>
          <p:nvPr/>
        </p:nvSpPr>
        <p:spPr>
          <a:xfrm>
            <a:off x="3107055" y="2874883"/>
            <a:ext cx="5566886" cy="320992"/>
          </a:xfrm>
          <a:prstGeom prst="rect">
            <a:avLst/>
          </a:prstGeom>
          <a:noFill/>
          <a:ln/>
        </p:spPr>
        <p:txBody>
          <a:bodyPr wrap="none" lIns="0" tIns="0" rIns="0" bIns="0" rtlCol="0" anchor="t"/>
          <a:lstStyle/>
          <a:p>
            <a:pPr marL="0" indent="0" algn="l">
              <a:lnSpc>
                <a:spcPts val="2500"/>
              </a:lnSpc>
              <a:buNone/>
            </a:pPr>
            <a:r>
              <a:rPr lang="en-US" sz="1550" dirty="0">
                <a:solidFill>
                  <a:srgbClr val="454240"/>
                </a:solidFill>
                <a:latin typeface="DM Sans" pitchFamily="34" charset="0"/>
                <a:ea typeface="DM Sans" pitchFamily="34" charset="-122"/>
                <a:cs typeface="DM Sans" pitchFamily="34" charset="-120"/>
              </a:rPr>
              <a:t>Conduct RF site surveys to identify optimal reader locations</a:t>
            </a:r>
            <a:endParaRPr lang="en-US" sz="1550" dirty="0"/>
          </a:p>
        </p:txBody>
      </p:sp>
      <p:sp>
        <p:nvSpPr>
          <p:cNvPr id="7" name="Shape 4"/>
          <p:cNvSpPr/>
          <p:nvPr/>
        </p:nvSpPr>
        <p:spPr>
          <a:xfrm>
            <a:off x="3006685" y="3386971"/>
            <a:ext cx="10821233" cy="11430"/>
          </a:xfrm>
          <a:prstGeom prst="roundRect">
            <a:avLst>
              <a:gd name="adj" fmla="val 737333"/>
            </a:avLst>
          </a:prstGeom>
          <a:solidFill>
            <a:srgbClr val="DDD3BA"/>
          </a:solidFill>
          <a:ln/>
        </p:spPr>
        <p:txBody>
          <a:bodyPr/>
          <a:lstStyle/>
          <a:p>
            <a:endParaRPr lang="en-US"/>
          </a:p>
        </p:txBody>
      </p:sp>
      <p:sp>
        <p:nvSpPr>
          <p:cNvPr id="8" name="Shape 5"/>
          <p:cNvSpPr/>
          <p:nvPr/>
        </p:nvSpPr>
        <p:spPr>
          <a:xfrm>
            <a:off x="702231" y="3496747"/>
            <a:ext cx="4408527" cy="1156097"/>
          </a:xfrm>
          <a:prstGeom prst="roundRect">
            <a:avLst>
              <a:gd name="adj" fmla="val 7290"/>
            </a:avLst>
          </a:prstGeom>
          <a:solidFill>
            <a:srgbClr val="F7EDD4"/>
          </a:solidFill>
          <a:ln w="7620">
            <a:solidFill>
              <a:srgbClr val="DDD3BA"/>
            </a:solidFill>
            <a:prstDash val="solid"/>
          </a:ln>
        </p:spPr>
        <p:txBody>
          <a:bodyPr/>
          <a:lstStyle/>
          <a:p>
            <a:endParaRPr lang="en-US"/>
          </a:p>
        </p:txBody>
      </p:sp>
      <p:pic>
        <p:nvPicPr>
          <p:cNvPr id="9" name="Image 1" descr="preencoded.png"/>
          <p:cNvPicPr>
            <a:picLocks noChangeAspect="1"/>
          </p:cNvPicPr>
          <p:nvPr/>
        </p:nvPicPr>
        <p:blipFill>
          <a:blip r:embed="rId4"/>
          <a:stretch>
            <a:fillRect/>
          </a:stretch>
        </p:blipFill>
        <p:spPr>
          <a:xfrm>
            <a:off x="2765465" y="3898463"/>
            <a:ext cx="282059" cy="352663"/>
          </a:xfrm>
          <a:prstGeom prst="rect">
            <a:avLst/>
          </a:prstGeom>
        </p:spPr>
      </p:pic>
      <p:sp>
        <p:nvSpPr>
          <p:cNvPr id="10" name="Text 6"/>
          <p:cNvSpPr/>
          <p:nvPr/>
        </p:nvSpPr>
        <p:spPr>
          <a:xfrm>
            <a:off x="5311378" y="3697367"/>
            <a:ext cx="3870365" cy="313492"/>
          </a:xfrm>
          <a:prstGeom prst="rect">
            <a:avLst/>
          </a:prstGeom>
          <a:noFill/>
          <a:ln/>
        </p:spPr>
        <p:txBody>
          <a:bodyPr wrap="none" lIns="0" tIns="0" rIns="0" bIns="0" rtlCol="0" anchor="t"/>
          <a:lstStyle/>
          <a:p>
            <a:pPr marL="0" indent="0" algn="l">
              <a:lnSpc>
                <a:spcPts val="2450"/>
              </a:lnSpc>
              <a:buNone/>
            </a:pPr>
            <a:r>
              <a:rPr lang="en-US" sz="1950" dirty="0">
                <a:solidFill>
                  <a:srgbClr val="454240"/>
                </a:solidFill>
                <a:latin typeface="Libre Baskerville" pitchFamily="34" charset="0"/>
                <a:ea typeface="Libre Baskerville" pitchFamily="34" charset="-122"/>
                <a:cs typeface="Libre Baskerville" pitchFamily="34" charset="-120"/>
              </a:rPr>
              <a:t>Signal Interference Mitigation</a:t>
            </a:r>
            <a:endParaRPr lang="en-US" sz="1950" dirty="0"/>
          </a:p>
        </p:txBody>
      </p:sp>
      <p:sp>
        <p:nvSpPr>
          <p:cNvPr id="11" name="Text 7"/>
          <p:cNvSpPr/>
          <p:nvPr/>
        </p:nvSpPr>
        <p:spPr>
          <a:xfrm>
            <a:off x="5311378" y="4131231"/>
            <a:ext cx="5377101" cy="320992"/>
          </a:xfrm>
          <a:prstGeom prst="rect">
            <a:avLst/>
          </a:prstGeom>
          <a:noFill/>
          <a:ln/>
        </p:spPr>
        <p:txBody>
          <a:bodyPr wrap="none" lIns="0" tIns="0" rIns="0" bIns="0" rtlCol="0" anchor="t"/>
          <a:lstStyle/>
          <a:p>
            <a:pPr marL="0" indent="0" algn="l">
              <a:lnSpc>
                <a:spcPts val="2500"/>
              </a:lnSpc>
              <a:buNone/>
            </a:pPr>
            <a:r>
              <a:rPr lang="en-US" sz="1550" dirty="0">
                <a:solidFill>
                  <a:srgbClr val="454240"/>
                </a:solidFill>
                <a:latin typeface="DM Sans" pitchFamily="34" charset="0"/>
                <a:ea typeface="DM Sans" pitchFamily="34" charset="-122"/>
                <a:cs typeface="DM Sans" pitchFamily="34" charset="-120"/>
              </a:rPr>
              <a:t>Address metal surfaces, liquids, and electronic equipment</a:t>
            </a:r>
            <a:endParaRPr lang="en-US" sz="1550" dirty="0"/>
          </a:p>
        </p:txBody>
      </p:sp>
      <p:sp>
        <p:nvSpPr>
          <p:cNvPr id="12" name="Shape 8"/>
          <p:cNvSpPr/>
          <p:nvPr/>
        </p:nvSpPr>
        <p:spPr>
          <a:xfrm>
            <a:off x="5211008" y="4643318"/>
            <a:ext cx="8616910" cy="11430"/>
          </a:xfrm>
          <a:prstGeom prst="roundRect">
            <a:avLst>
              <a:gd name="adj" fmla="val 737333"/>
            </a:avLst>
          </a:prstGeom>
          <a:solidFill>
            <a:srgbClr val="DDD3BA"/>
          </a:solidFill>
          <a:ln/>
        </p:spPr>
        <p:txBody>
          <a:bodyPr/>
          <a:lstStyle/>
          <a:p>
            <a:endParaRPr lang="en-US"/>
          </a:p>
        </p:txBody>
      </p:sp>
      <p:sp>
        <p:nvSpPr>
          <p:cNvPr id="13" name="Shape 9"/>
          <p:cNvSpPr/>
          <p:nvPr/>
        </p:nvSpPr>
        <p:spPr>
          <a:xfrm>
            <a:off x="702231" y="4753094"/>
            <a:ext cx="6612969" cy="1156097"/>
          </a:xfrm>
          <a:prstGeom prst="roundRect">
            <a:avLst>
              <a:gd name="adj" fmla="val 7290"/>
            </a:avLst>
          </a:prstGeom>
          <a:solidFill>
            <a:srgbClr val="F7EDD4"/>
          </a:solidFill>
          <a:ln w="7620">
            <a:solidFill>
              <a:srgbClr val="DDD3BA"/>
            </a:solidFill>
            <a:prstDash val="solid"/>
          </a:ln>
        </p:spPr>
        <p:txBody>
          <a:bodyPr/>
          <a:lstStyle/>
          <a:p>
            <a:endParaRPr lang="en-US"/>
          </a:p>
        </p:txBody>
      </p:sp>
      <p:pic>
        <p:nvPicPr>
          <p:cNvPr id="14" name="Image 2" descr="preencoded.png"/>
          <p:cNvPicPr>
            <a:picLocks noChangeAspect="1"/>
          </p:cNvPicPr>
          <p:nvPr/>
        </p:nvPicPr>
        <p:blipFill>
          <a:blip r:embed="rId5"/>
          <a:stretch>
            <a:fillRect/>
          </a:stretch>
        </p:blipFill>
        <p:spPr>
          <a:xfrm>
            <a:off x="3867626" y="5154811"/>
            <a:ext cx="282059" cy="352663"/>
          </a:xfrm>
          <a:prstGeom prst="rect">
            <a:avLst/>
          </a:prstGeom>
        </p:spPr>
      </p:pic>
      <p:sp>
        <p:nvSpPr>
          <p:cNvPr id="15" name="Text 10"/>
          <p:cNvSpPr/>
          <p:nvPr/>
        </p:nvSpPr>
        <p:spPr>
          <a:xfrm>
            <a:off x="7515820" y="4953714"/>
            <a:ext cx="2805112" cy="313492"/>
          </a:xfrm>
          <a:prstGeom prst="rect">
            <a:avLst/>
          </a:prstGeom>
          <a:noFill/>
          <a:ln/>
        </p:spPr>
        <p:txBody>
          <a:bodyPr wrap="none" lIns="0" tIns="0" rIns="0" bIns="0" rtlCol="0" anchor="t"/>
          <a:lstStyle/>
          <a:p>
            <a:pPr marL="0" indent="0" algn="l">
              <a:lnSpc>
                <a:spcPts val="2450"/>
              </a:lnSpc>
              <a:buNone/>
            </a:pPr>
            <a:r>
              <a:rPr lang="en-US" sz="1950" dirty="0">
                <a:solidFill>
                  <a:srgbClr val="454240"/>
                </a:solidFill>
                <a:latin typeface="Libre Baskerville" pitchFamily="34" charset="0"/>
                <a:ea typeface="Libre Baskerville" pitchFamily="34" charset="-122"/>
                <a:cs typeface="Libre Baskerville" pitchFamily="34" charset="-120"/>
              </a:rPr>
              <a:t>Traffic Flow Redesign</a:t>
            </a:r>
            <a:endParaRPr lang="en-US" sz="1950" dirty="0"/>
          </a:p>
        </p:txBody>
      </p:sp>
      <p:sp>
        <p:nvSpPr>
          <p:cNvPr id="16" name="Text 11"/>
          <p:cNvSpPr/>
          <p:nvPr/>
        </p:nvSpPr>
        <p:spPr>
          <a:xfrm>
            <a:off x="7515820" y="5387578"/>
            <a:ext cx="5144929" cy="320992"/>
          </a:xfrm>
          <a:prstGeom prst="rect">
            <a:avLst/>
          </a:prstGeom>
          <a:noFill/>
          <a:ln/>
        </p:spPr>
        <p:txBody>
          <a:bodyPr wrap="none" lIns="0" tIns="0" rIns="0" bIns="0" rtlCol="0" anchor="t"/>
          <a:lstStyle/>
          <a:p>
            <a:pPr marL="0" indent="0" algn="l">
              <a:lnSpc>
                <a:spcPts val="2500"/>
              </a:lnSpc>
              <a:buNone/>
            </a:pPr>
            <a:r>
              <a:rPr lang="en-US" sz="1550" dirty="0">
                <a:solidFill>
                  <a:srgbClr val="454240"/>
                </a:solidFill>
                <a:latin typeface="DM Sans" pitchFamily="34" charset="0"/>
                <a:ea typeface="DM Sans" pitchFamily="34" charset="-122"/>
                <a:cs typeface="DM Sans" pitchFamily="34" charset="-120"/>
              </a:rPr>
              <a:t>Adjust movement patterns for maximum read accuracy</a:t>
            </a:r>
            <a:endParaRPr lang="en-US" sz="1550" dirty="0"/>
          </a:p>
        </p:txBody>
      </p:sp>
      <p:sp>
        <p:nvSpPr>
          <p:cNvPr id="17" name="Text 12"/>
          <p:cNvSpPr/>
          <p:nvPr/>
        </p:nvSpPr>
        <p:spPr>
          <a:xfrm>
            <a:off x="702231" y="6134814"/>
            <a:ext cx="13225939" cy="641985"/>
          </a:xfrm>
          <a:prstGeom prst="rect">
            <a:avLst/>
          </a:prstGeom>
          <a:noFill/>
          <a:ln/>
        </p:spPr>
        <p:txBody>
          <a:bodyPr wrap="square" lIns="0" tIns="0" rIns="0" bIns="0" rtlCol="0" anchor="t"/>
          <a:lstStyle/>
          <a:p>
            <a:pPr marL="0" indent="0" algn="l">
              <a:lnSpc>
                <a:spcPts val="2500"/>
              </a:lnSpc>
              <a:buNone/>
            </a:pPr>
            <a:r>
              <a:rPr lang="en-US" sz="1550" dirty="0">
                <a:solidFill>
                  <a:srgbClr val="454240"/>
                </a:solidFill>
                <a:latin typeface="DM Sans" pitchFamily="34" charset="0"/>
                <a:ea typeface="DM Sans" pitchFamily="34" charset="-122"/>
                <a:cs typeface="DM Sans" pitchFamily="34" charset="-120"/>
              </a:rPr>
              <a:t>Physical environment significantly impacts RFID system performance. Metal shelving, dense product packaging, and even concrete walls can interfere with radio frequency signals. Strategic reader placement and potential layout modifications can dramatically improve read rates.</a:t>
            </a:r>
            <a:endParaRPr lang="en-US" sz="1550" dirty="0"/>
          </a:p>
        </p:txBody>
      </p:sp>
      <p:sp>
        <p:nvSpPr>
          <p:cNvPr id="18" name="Text 13"/>
          <p:cNvSpPr/>
          <p:nvPr/>
        </p:nvSpPr>
        <p:spPr>
          <a:xfrm>
            <a:off x="702231" y="7002423"/>
            <a:ext cx="13225939" cy="641985"/>
          </a:xfrm>
          <a:prstGeom prst="rect">
            <a:avLst/>
          </a:prstGeom>
          <a:noFill/>
          <a:ln/>
        </p:spPr>
        <p:txBody>
          <a:bodyPr wrap="square" lIns="0" tIns="0" rIns="0" bIns="0" rtlCol="0" anchor="t"/>
          <a:lstStyle/>
          <a:p>
            <a:pPr marL="0" indent="0" algn="l">
              <a:lnSpc>
                <a:spcPts val="2500"/>
              </a:lnSpc>
              <a:buNone/>
            </a:pPr>
            <a:r>
              <a:rPr lang="en-US" sz="1550" dirty="0">
                <a:solidFill>
                  <a:srgbClr val="454240"/>
                </a:solidFill>
                <a:latin typeface="DM Sans" pitchFamily="34" charset="0"/>
                <a:ea typeface="DM Sans" pitchFamily="34" charset="-122"/>
                <a:cs typeface="DM Sans" pitchFamily="34" charset="-120"/>
              </a:rPr>
              <a:t>Consider creating dedicated RFID scanning zones at key points such as receiving docks, shipping areas, and transition points between warehouse sections. These optimized zones can increase read accuracy from industry averages of 85-90% to over 99%.</a:t>
            </a:r>
            <a:endParaRPr lang="en-US" sz="15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42236" y="583168"/>
            <a:ext cx="9080063" cy="662821"/>
          </a:xfrm>
          <a:prstGeom prst="rect">
            <a:avLst/>
          </a:prstGeom>
          <a:noFill/>
          <a:ln/>
        </p:spPr>
        <p:txBody>
          <a:bodyPr wrap="none" lIns="0" tIns="0" rIns="0" bIns="0" rtlCol="0" anchor="t"/>
          <a:lstStyle/>
          <a:p>
            <a:pPr marL="0" indent="0" algn="l">
              <a:lnSpc>
                <a:spcPts val="5200"/>
              </a:lnSpc>
              <a:buNone/>
            </a:pPr>
            <a:r>
              <a:rPr lang="en-US" sz="4150" dirty="0">
                <a:solidFill>
                  <a:srgbClr val="5C4E3D"/>
                </a:solidFill>
                <a:latin typeface="Libre Baskerville" pitchFamily="34" charset="0"/>
                <a:ea typeface="Libre Baskerville" pitchFamily="34" charset="-122"/>
                <a:cs typeface="Libre Baskerville" pitchFamily="34" charset="-120"/>
              </a:rPr>
              <a:t>Effective Staff Training Strategies</a:t>
            </a:r>
            <a:endParaRPr lang="en-US" sz="4150" dirty="0"/>
          </a:p>
        </p:txBody>
      </p:sp>
      <p:sp>
        <p:nvSpPr>
          <p:cNvPr id="3" name="Shape 1"/>
          <p:cNvSpPr/>
          <p:nvPr/>
        </p:nvSpPr>
        <p:spPr>
          <a:xfrm>
            <a:off x="742236" y="1670090"/>
            <a:ext cx="6466999" cy="2254687"/>
          </a:xfrm>
          <a:prstGeom prst="roundRect">
            <a:avLst>
              <a:gd name="adj" fmla="val 3951"/>
            </a:avLst>
          </a:prstGeom>
          <a:solidFill>
            <a:srgbClr val="F7EDD4"/>
          </a:solidFill>
          <a:ln w="7620">
            <a:solidFill>
              <a:srgbClr val="DDD3BA"/>
            </a:solidFill>
            <a:prstDash val="solid"/>
          </a:ln>
        </p:spPr>
        <p:txBody>
          <a:bodyPr/>
          <a:lstStyle/>
          <a:p>
            <a:endParaRPr lang="en-US"/>
          </a:p>
        </p:txBody>
      </p:sp>
      <p:sp>
        <p:nvSpPr>
          <p:cNvPr id="4" name="Text 2"/>
          <p:cNvSpPr/>
          <p:nvPr/>
        </p:nvSpPr>
        <p:spPr>
          <a:xfrm>
            <a:off x="961906" y="1889760"/>
            <a:ext cx="4021098" cy="331351"/>
          </a:xfrm>
          <a:prstGeom prst="rect">
            <a:avLst/>
          </a:prstGeom>
          <a:noFill/>
          <a:ln/>
        </p:spPr>
        <p:txBody>
          <a:bodyPr wrap="none" lIns="0" tIns="0" rIns="0" bIns="0" rtlCol="0" anchor="t"/>
          <a:lstStyle/>
          <a:p>
            <a:pPr marL="0" indent="0" algn="l">
              <a:lnSpc>
                <a:spcPts val="2600"/>
              </a:lnSpc>
              <a:buNone/>
            </a:pPr>
            <a:r>
              <a:rPr lang="en-US" sz="2050" dirty="0">
                <a:solidFill>
                  <a:srgbClr val="454240"/>
                </a:solidFill>
                <a:latin typeface="Libre Baskerville" pitchFamily="34" charset="0"/>
                <a:ea typeface="Libre Baskerville" pitchFamily="34" charset="-122"/>
                <a:cs typeface="Libre Baskerville" pitchFamily="34" charset="-120"/>
              </a:rPr>
              <a:t>Role-Based Training Modules</a:t>
            </a:r>
            <a:endParaRPr lang="en-US" sz="2050" dirty="0"/>
          </a:p>
        </p:txBody>
      </p:sp>
      <p:sp>
        <p:nvSpPr>
          <p:cNvPr id="5" name="Text 3"/>
          <p:cNvSpPr/>
          <p:nvPr/>
        </p:nvSpPr>
        <p:spPr>
          <a:xfrm>
            <a:off x="961906" y="2348270"/>
            <a:ext cx="6027658" cy="1356836"/>
          </a:xfrm>
          <a:prstGeom prst="rect">
            <a:avLst/>
          </a:prstGeom>
          <a:noFill/>
          <a:ln/>
        </p:spPr>
        <p:txBody>
          <a:bodyPr wrap="square" lIns="0" tIns="0" rIns="0" bIns="0" rtlCol="0" anchor="t"/>
          <a:lstStyle/>
          <a:p>
            <a:pPr marL="0" indent="0" algn="l">
              <a:lnSpc>
                <a:spcPts val="2650"/>
              </a:lnSpc>
              <a:buNone/>
            </a:pPr>
            <a:r>
              <a:rPr lang="en-US" sz="1650" dirty="0">
                <a:solidFill>
                  <a:srgbClr val="454240"/>
                </a:solidFill>
                <a:latin typeface="DM Sans" pitchFamily="34" charset="0"/>
                <a:ea typeface="DM Sans" pitchFamily="34" charset="-122"/>
                <a:cs typeface="DM Sans" pitchFamily="34" charset="-120"/>
              </a:rPr>
              <a:t>Develop specialized training content for different warehouse roles, from pickers and receivers to supervisors and system administrators. Focus on the specific RFID interactions each position requires.</a:t>
            </a:r>
            <a:endParaRPr lang="en-US" sz="1650" dirty="0"/>
          </a:p>
        </p:txBody>
      </p:sp>
      <p:sp>
        <p:nvSpPr>
          <p:cNvPr id="6" name="Shape 4"/>
          <p:cNvSpPr/>
          <p:nvPr/>
        </p:nvSpPr>
        <p:spPr>
          <a:xfrm>
            <a:off x="7421285" y="1670090"/>
            <a:ext cx="6466999" cy="2254687"/>
          </a:xfrm>
          <a:prstGeom prst="roundRect">
            <a:avLst>
              <a:gd name="adj" fmla="val 3951"/>
            </a:avLst>
          </a:prstGeom>
          <a:solidFill>
            <a:srgbClr val="F7EDD4"/>
          </a:solidFill>
          <a:ln w="7620">
            <a:solidFill>
              <a:srgbClr val="DDD3BA"/>
            </a:solidFill>
            <a:prstDash val="solid"/>
          </a:ln>
        </p:spPr>
        <p:txBody>
          <a:bodyPr/>
          <a:lstStyle/>
          <a:p>
            <a:endParaRPr lang="en-US"/>
          </a:p>
        </p:txBody>
      </p:sp>
      <p:sp>
        <p:nvSpPr>
          <p:cNvPr id="7" name="Text 5"/>
          <p:cNvSpPr/>
          <p:nvPr/>
        </p:nvSpPr>
        <p:spPr>
          <a:xfrm>
            <a:off x="7640955" y="1889760"/>
            <a:ext cx="3941326" cy="331351"/>
          </a:xfrm>
          <a:prstGeom prst="rect">
            <a:avLst/>
          </a:prstGeom>
          <a:noFill/>
          <a:ln/>
        </p:spPr>
        <p:txBody>
          <a:bodyPr wrap="none" lIns="0" tIns="0" rIns="0" bIns="0" rtlCol="0" anchor="t"/>
          <a:lstStyle/>
          <a:p>
            <a:pPr marL="0" indent="0" algn="l">
              <a:lnSpc>
                <a:spcPts val="2600"/>
              </a:lnSpc>
              <a:buNone/>
            </a:pPr>
            <a:r>
              <a:rPr lang="en-US" sz="2050" dirty="0">
                <a:solidFill>
                  <a:srgbClr val="454240"/>
                </a:solidFill>
                <a:latin typeface="Libre Baskerville" pitchFamily="34" charset="0"/>
                <a:ea typeface="Libre Baskerville" pitchFamily="34" charset="-122"/>
                <a:cs typeface="Libre Baskerville" pitchFamily="34" charset="-120"/>
              </a:rPr>
              <a:t>Hands-On Learning Sessions</a:t>
            </a:r>
            <a:endParaRPr lang="en-US" sz="2050" dirty="0"/>
          </a:p>
        </p:txBody>
      </p:sp>
      <p:sp>
        <p:nvSpPr>
          <p:cNvPr id="8" name="Text 6"/>
          <p:cNvSpPr/>
          <p:nvPr/>
        </p:nvSpPr>
        <p:spPr>
          <a:xfrm>
            <a:off x="7640955" y="2348270"/>
            <a:ext cx="6027658" cy="1356836"/>
          </a:xfrm>
          <a:prstGeom prst="rect">
            <a:avLst/>
          </a:prstGeom>
          <a:noFill/>
          <a:ln/>
        </p:spPr>
        <p:txBody>
          <a:bodyPr wrap="square" lIns="0" tIns="0" rIns="0" bIns="0" rtlCol="0" anchor="t"/>
          <a:lstStyle/>
          <a:p>
            <a:pPr marL="0" indent="0" algn="l">
              <a:lnSpc>
                <a:spcPts val="2650"/>
              </a:lnSpc>
              <a:buNone/>
            </a:pPr>
            <a:r>
              <a:rPr lang="en-US" sz="1650" dirty="0">
                <a:solidFill>
                  <a:srgbClr val="454240"/>
                </a:solidFill>
                <a:latin typeface="DM Sans" pitchFamily="34" charset="0"/>
                <a:ea typeface="DM Sans" pitchFamily="34" charset="-122"/>
                <a:cs typeface="DM Sans" pitchFamily="34" charset="-120"/>
              </a:rPr>
              <a:t>Conduct small-group workshops where employees practice using RFID equipment in realistic scenarios. Include troubleshooting exercises to build confidence and problem-solving skills.</a:t>
            </a:r>
            <a:endParaRPr lang="en-US" sz="1650" dirty="0"/>
          </a:p>
        </p:txBody>
      </p:sp>
      <p:sp>
        <p:nvSpPr>
          <p:cNvPr id="9" name="Shape 7"/>
          <p:cNvSpPr/>
          <p:nvPr/>
        </p:nvSpPr>
        <p:spPr>
          <a:xfrm>
            <a:off x="742236" y="4136827"/>
            <a:ext cx="6466999" cy="2254687"/>
          </a:xfrm>
          <a:prstGeom prst="roundRect">
            <a:avLst>
              <a:gd name="adj" fmla="val 3951"/>
            </a:avLst>
          </a:prstGeom>
          <a:solidFill>
            <a:srgbClr val="F7EDD4"/>
          </a:solidFill>
          <a:ln w="7620">
            <a:solidFill>
              <a:srgbClr val="DDD3BA"/>
            </a:solidFill>
            <a:prstDash val="solid"/>
          </a:ln>
        </p:spPr>
        <p:txBody>
          <a:bodyPr/>
          <a:lstStyle/>
          <a:p>
            <a:endParaRPr lang="en-US"/>
          </a:p>
        </p:txBody>
      </p:sp>
      <p:sp>
        <p:nvSpPr>
          <p:cNvPr id="10" name="Text 8"/>
          <p:cNvSpPr/>
          <p:nvPr/>
        </p:nvSpPr>
        <p:spPr>
          <a:xfrm>
            <a:off x="961906" y="4356497"/>
            <a:ext cx="3605570" cy="331351"/>
          </a:xfrm>
          <a:prstGeom prst="rect">
            <a:avLst/>
          </a:prstGeom>
          <a:noFill/>
          <a:ln/>
        </p:spPr>
        <p:txBody>
          <a:bodyPr wrap="none" lIns="0" tIns="0" rIns="0" bIns="0" rtlCol="0" anchor="t"/>
          <a:lstStyle/>
          <a:p>
            <a:pPr marL="0" indent="0" algn="l">
              <a:lnSpc>
                <a:spcPts val="2600"/>
              </a:lnSpc>
              <a:buNone/>
            </a:pPr>
            <a:r>
              <a:rPr lang="en-US" sz="2050" dirty="0">
                <a:solidFill>
                  <a:srgbClr val="454240"/>
                </a:solidFill>
                <a:latin typeface="Libre Baskerville" pitchFamily="34" charset="0"/>
                <a:ea typeface="Libre Baskerville" pitchFamily="34" charset="-122"/>
                <a:cs typeface="Libre Baskerville" pitchFamily="34" charset="-120"/>
              </a:rPr>
              <a:t>Visual Reference Materials</a:t>
            </a:r>
            <a:endParaRPr lang="en-US" sz="2050" dirty="0"/>
          </a:p>
        </p:txBody>
      </p:sp>
      <p:sp>
        <p:nvSpPr>
          <p:cNvPr id="11" name="Text 9"/>
          <p:cNvSpPr/>
          <p:nvPr/>
        </p:nvSpPr>
        <p:spPr>
          <a:xfrm>
            <a:off x="961906" y="4815007"/>
            <a:ext cx="6027658" cy="1356836"/>
          </a:xfrm>
          <a:prstGeom prst="rect">
            <a:avLst/>
          </a:prstGeom>
          <a:noFill/>
          <a:ln/>
        </p:spPr>
        <p:txBody>
          <a:bodyPr wrap="square" lIns="0" tIns="0" rIns="0" bIns="0" rtlCol="0" anchor="t"/>
          <a:lstStyle/>
          <a:p>
            <a:pPr marL="0" indent="0" algn="l">
              <a:lnSpc>
                <a:spcPts val="2650"/>
              </a:lnSpc>
              <a:buNone/>
            </a:pPr>
            <a:r>
              <a:rPr lang="en-US" sz="1650" dirty="0">
                <a:solidFill>
                  <a:srgbClr val="454240"/>
                </a:solidFill>
                <a:latin typeface="DM Sans" pitchFamily="34" charset="0"/>
                <a:ea typeface="DM Sans" pitchFamily="34" charset="-122"/>
                <a:cs typeface="DM Sans" pitchFamily="34" charset="-120"/>
              </a:rPr>
              <a:t>Create clear, accessible documentation including quick-reference guides, process flowcharts, and equipment diagrams. Position these materials at workstations for immediate reference.</a:t>
            </a:r>
            <a:endParaRPr lang="en-US" sz="1650" dirty="0"/>
          </a:p>
        </p:txBody>
      </p:sp>
      <p:sp>
        <p:nvSpPr>
          <p:cNvPr id="12" name="Shape 10"/>
          <p:cNvSpPr/>
          <p:nvPr/>
        </p:nvSpPr>
        <p:spPr>
          <a:xfrm>
            <a:off x="7421285" y="4136827"/>
            <a:ext cx="6466999" cy="2254687"/>
          </a:xfrm>
          <a:prstGeom prst="roundRect">
            <a:avLst>
              <a:gd name="adj" fmla="val 3951"/>
            </a:avLst>
          </a:prstGeom>
          <a:solidFill>
            <a:srgbClr val="F7EDD4"/>
          </a:solidFill>
          <a:ln w="7620">
            <a:solidFill>
              <a:srgbClr val="DDD3BA"/>
            </a:solidFill>
            <a:prstDash val="solid"/>
          </a:ln>
        </p:spPr>
        <p:txBody>
          <a:bodyPr/>
          <a:lstStyle/>
          <a:p>
            <a:endParaRPr lang="en-US"/>
          </a:p>
        </p:txBody>
      </p:sp>
      <p:sp>
        <p:nvSpPr>
          <p:cNvPr id="13" name="Text 11"/>
          <p:cNvSpPr/>
          <p:nvPr/>
        </p:nvSpPr>
        <p:spPr>
          <a:xfrm>
            <a:off x="7640955" y="4356497"/>
            <a:ext cx="3441502" cy="331351"/>
          </a:xfrm>
          <a:prstGeom prst="rect">
            <a:avLst/>
          </a:prstGeom>
          <a:noFill/>
          <a:ln/>
        </p:spPr>
        <p:txBody>
          <a:bodyPr wrap="none" lIns="0" tIns="0" rIns="0" bIns="0" rtlCol="0" anchor="t"/>
          <a:lstStyle/>
          <a:p>
            <a:pPr marL="0" indent="0" algn="l">
              <a:lnSpc>
                <a:spcPts val="2600"/>
              </a:lnSpc>
              <a:buNone/>
            </a:pPr>
            <a:r>
              <a:rPr lang="en-US" sz="2050" dirty="0">
                <a:solidFill>
                  <a:srgbClr val="454240"/>
                </a:solidFill>
                <a:latin typeface="Libre Baskerville" pitchFamily="34" charset="0"/>
                <a:ea typeface="Libre Baskerville" pitchFamily="34" charset="-122"/>
                <a:cs typeface="Libre Baskerville" pitchFamily="34" charset="-120"/>
              </a:rPr>
              <a:t>Ongoing Support System</a:t>
            </a:r>
            <a:endParaRPr lang="en-US" sz="2050" dirty="0"/>
          </a:p>
        </p:txBody>
      </p:sp>
      <p:sp>
        <p:nvSpPr>
          <p:cNvPr id="14" name="Text 12"/>
          <p:cNvSpPr/>
          <p:nvPr/>
        </p:nvSpPr>
        <p:spPr>
          <a:xfrm>
            <a:off x="7640955" y="4815007"/>
            <a:ext cx="6027658" cy="1017627"/>
          </a:xfrm>
          <a:prstGeom prst="rect">
            <a:avLst/>
          </a:prstGeom>
          <a:noFill/>
          <a:ln/>
        </p:spPr>
        <p:txBody>
          <a:bodyPr wrap="square" lIns="0" tIns="0" rIns="0" bIns="0" rtlCol="0" anchor="t"/>
          <a:lstStyle/>
          <a:p>
            <a:pPr marL="0" indent="0" algn="l">
              <a:lnSpc>
                <a:spcPts val="2650"/>
              </a:lnSpc>
              <a:buNone/>
            </a:pPr>
            <a:r>
              <a:rPr lang="en-US" sz="1650" dirty="0">
                <a:solidFill>
                  <a:srgbClr val="454240"/>
                </a:solidFill>
                <a:latin typeface="DM Sans" pitchFamily="34" charset="0"/>
                <a:ea typeface="DM Sans" pitchFamily="34" charset="-122"/>
                <a:cs typeface="DM Sans" pitchFamily="34" charset="-120"/>
              </a:rPr>
              <a:t>Designate RFID champions within each team who receive advanced training and serve as first-line support for colleagues encountering issues during daily operations.</a:t>
            </a:r>
            <a:endParaRPr lang="en-US" sz="1650" dirty="0"/>
          </a:p>
        </p:txBody>
      </p:sp>
      <p:sp>
        <p:nvSpPr>
          <p:cNvPr id="15" name="Text 13"/>
          <p:cNvSpPr/>
          <p:nvPr/>
        </p:nvSpPr>
        <p:spPr>
          <a:xfrm>
            <a:off x="742236" y="6630114"/>
            <a:ext cx="13145929" cy="1017627"/>
          </a:xfrm>
          <a:prstGeom prst="rect">
            <a:avLst/>
          </a:prstGeom>
          <a:noFill/>
          <a:ln/>
        </p:spPr>
        <p:txBody>
          <a:bodyPr wrap="square" lIns="0" tIns="0" rIns="0" bIns="0" rtlCol="0" anchor="t"/>
          <a:lstStyle/>
          <a:p>
            <a:pPr marL="0" indent="0" algn="l">
              <a:lnSpc>
                <a:spcPts val="2650"/>
              </a:lnSpc>
              <a:buNone/>
            </a:pPr>
            <a:r>
              <a:rPr lang="en-US" sz="1650" dirty="0">
                <a:solidFill>
                  <a:srgbClr val="454240"/>
                </a:solidFill>
                <a:latin typeface="DM Sans" pitchFamily="34" charset="0"/>
                <a:ea typeface="DM Sans" pitchFamily="34" charset="-122"/>
                <a:cs typeface="DM Sans" pitchFamily="34" charset="-120"/>
              </a:rPr>
              <a:t>Employee adoption can make or break your RFID implementation. Staff who understand the technology's benefits and feel confident using the equipment will embrace the new system, while those who receive inadequate training may resist changes or develop inefficient workarounds.</a:t>
            </a:r>
            <a:endParaRPr lang="en-US" sz="16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15685" y="562332"/>
            <a:ext cx="11517987" cy="639008"/>
          </a:xfrm>
          <a:prstGeom prst="rect">
            <a:avLst/>
          </a:prstGeom>
          <a:noFill/>
          <a:ln/>
        </p:spPr>
        <p:txBody>
          <a:bodyPr wrap="none" lIns="0" tIns="0" rIns="0" bIns="0" rtlCol="0" anchor="t"/>
          <a:lstStyle/>
          <a:p>
            <a:pPr marL="0" indent="0" algn="l">
              <a:lnSpc>
                <a:spcPts val="5000"/>
              </a:lnSpc>
              <a:buNone/>
            </a:pPr>
            <a:r>
              <a:rPr lang="en-US" sz="4000" dirty="0">
                <a:solidFill>
                  <a:srgbClr val="5C4E3D"/>
                </a:solidFill>
                <a:latin typeface="Libre Baskerville" pitchFamily="34" charset="0"/>
                <a:ea typeface="Libre Baskerville" pitchFamily="34" charset="-122"/>
                <a:cs typeface="Libre Baskerville" pitchFamily="34" charset="-120"/>
              </a:rPr>
              <a:t>Common RFID Implementation Challenges</a:t>
            </a:r>
            <a:endParaRPr lang="en-US" sz="4000" dirty="0"/>
          </a:p>
        </p:txBody>
      </p:sp>
      <p:pic>
        <p:nvPicPr>
          <p:cNvPr id="3" name="Image 0" descr="preencoded.png"/>
          <p:cNvPicPr>
            <a:picLocks noChangeAspect="1"/>
          </p:cNvPicPr>
          <p:nvPr/>
        </p:nvPicPr>
        <p:blipFill>
          <a:blip r:embed="rId3"/>
          <a:stretch>
            <a:fillRect/>
          </a:stretch>
        </p:blipFill>
        <p:spPr>
          <a:xfrm>
            <a:off x="2926437" y="1610201"/>
            <a:ext cx="2177772" cy="1178004"/>
          </a:xfrm>
          <a:prstGeom prst="rect">
            <a:avLst/>
          </a:prstGeom>
        </p:spPr>
      </p:pic>
      <p:pic>
        <p:nvPicPr>
          <p:cNvPr id="4" name="Image 1" descr="preencoded.png"/>
          <p:cNvPicPr>
            <a:picLocks noChangeAspect="1"/>
          </p:cNvPicPr>
          <p:nvPr/>
        </p:nvPicPr>
        <p:blipFill>
          <a:blip r:embed="rId4"/>
          <a:stretch>
            <a:fillRect/>
          </a:stretch>
        </p:blipFill>
        <p:spPr>
          <a:xfrm>
            <a:off x="3871555" y="2165509"/>
            <a:ext cx="287536" cy="359331"/>
          </a:xfrm>
          <a:prstGeom prst="rect">
            <a:avLst/>
          </a:prstGeom>
        </p:spPr>
      </p:pic>
      <p:sp>
        <p:nvSpPr>
          <p:cNvPr id="5" name="Text 1"/>
          <p:cNvSpPr/>
          <p:nvPr/>
        </p:nvSpPr>
        <p:spPr>
          <a:xfrm>
            <a:off x="5308640" y="1814632"/>
            <a:ext cx="3226356" cy="319445"/>
          </a:xfrm>
          <a:prstGeom prst="rect">
            <a:avLst/>
          </a:prstGeom>
          <a:noFill/>
          <a:ln/>
        </p:spPr>
        <p:txBody>
          <a:bodyPr wrap="none" lIns="0" tIns="0" rIns="0" bIns="0" rtlCol="0" anchor="t"/>
          <a:lstStyle/>
          <a:p>
            <a:pPr marL="0" indent="0" algn="l">
              <a:lnSpc>
                <a:spcPts val="2500"/>
              </a:lnSpc>
              <a:buNone/>
            </a:pPr>
            <a:r>
              <a:rPr lang="en-US" sz="2000" dirty="0">
                <a:solidFill>
                  <a:srgbClr val="454240"/>
                </a:solidFill>
                <a:latin typeface="Libre Baskerville" pitchFamily="34" charset="0"/>
                <a:ea typeface="Libre Baskerville" pitchFamily="34" charset="-122"/>
                <a:cs typeface="Libre Baskerville" pitchFamily="34" charset="-120"/>
              </a:rPr>
              <a:t>Strategic Planning Issues</a:t>
            </a:r>
            <a:endParaRPr lang="en-US" sz="2000" dirty="0"/>
          </a:p>
        </p:txBody>
      </p:sp>
      <p:sp>
        <p:nvSpPr>
          <p:cNvPr id="6" name="Text 2"/>
          <p:cNvSpPr/>
          <p:nvPr/>
        </p:nvSpPr>
        <p:spPr>
          <a:xfrm>
            <a:off x="5308640" y="2256711"/>
            <a:ext cx="3727847" cy="327065"/>
          </a:xfrm>
          <a:prstGeom prst="rect">
            <a:avLst/>
          </a:prstGeom>
          <a:noFill/>
          <a:ln/>
        </p:spPr>
        <p:txBody>
          <a:bodyPr wrap="non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Unclear objectives, unrealistic timelines</a:t>
            </a:r>
            <a:endParaRPr lang="en-US" sz="1600" dirty="0"/>
          </a:p>
        </p:txBody>
      </p:sp>
      <p:sp>
        <p:nvSpPr>
          <p:cNvPr id="7" name="Shape 3"/>
          <p:cNvSpPr/>
          <p:nvPr/>
        </p:nvSpPr>
        <p:spPr>
          <a:xfrm>
            <a:off x="5155287" y="2804160"/>
            <a:ext cx="8708350" cy="11430"/>
          </a:xfrm>
          <a:prstGeom prst="roundRect">
            <a:avLst>
              <a:gd name="adj" fmla="val 751392"/>
            </a:avLst>
          </a:prstGeom>
          <a:solidFill>
            <a:srgbClr val="DDD3BA"/>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1837492" y="2839283"/>
            <a:ext cx="4355663" cy="1178004"/>
          </a:xfrm>
          <a:prstGeom prst="rect">
            <a:avLst/>
          </a:prstGeom>
        </p:spPr>
      </p:pic>
      <p:pic>
        <p:nvPicPr>
          <p:cNvPr id="9" name="Image 3" descr="preencoded.png"/>
          <p:cNvPicPr>
            <a:picLocks noChangeAspect="1"/>
          </p:cNvPicPr>
          <p:nvPr/>
        </p:nvPicPr>
        <p:blipFill>
          <a:blip r:embed="rId6"/>
          <a:stretch>
            <a:fillRect/>
          </a:stretch>
        </p:blipFill>
        <p:spPr>
          <a:xfrm>
            <a:off x="3871555" y="3248620"/>
            <a:ext cx="287536" cy="359331"/>
          </a:xfrm>
          <a:prstGeom prst="rect">
            <a:avLst/>
          </a:prstGeom>
        </p:spPr>
      </p:pic>
      <p:sp>
        <p:nvSpPr>
          <p:cNvPr id="10" name="Text 4"/>
          <p:cNvSpPr/>
          <p:nvPr/>
        </p:nvSpPr>
        <p:spPr>
          <a:xfrm>
            <a:off x="6397585" y="3043714"/>
            <a:ext cx="2580442" cy="319445"/>
          </a:xfrm>
          <a:prstGeom prst="rect">
            <a:avLst/>
          </a:prstGeom>
          <a:noFill/>
          <a:ln/>
        </p:spPr>
        <p:txBody>
          <a:bodyPr wrap="none" lIns="0" tIns="0" rIns="0" bIns="0" rtlCol="0" anchor="t"/>
          <a:lstStyle/>
          <a:p>
            <a:pPr marL="0" indent="0" algn="l">
              <a:lnSpc>
                <a:spcPts val="2500"/>
              </a:lnSpc>
              <a:buNone/>
            </a:pPr>
            <a:r>
              <a:rPr lang="en-US" sz="2000" dirty="0">
                <a:solidFill>
                  <a:srgbClr val="454240"/>
                </a:solidFill>
                <a:latin typeface="Libre Baskerville" pitchFamily="34" charset="0"/>
                <a:ea typeface="Libre Baskerville" pitchFamily="34" charset="-122"/>
                <a:cs typeface="Libre Baskerville" pitchFamily="34" charset="-120"/>
              </a:rPr>
              <a:t>Technical Obstacles</a:t>
            </a:r>
            <a:endParaRPr lang="en-US" sz="2000" dirty="0"/>
          </a:p>
        </p:txBody>
      </p:sp>
      <p:sp>
        <p:nvSpPr>
          <p:cNvPr id="11" name="Text 5"/>
          <p:cNvSpPr/>
          <p:nvPr/>
        </p:nvSpPr>
        <p:spPr>
          <a:xfrm>
            <a:off x="6397585" y="3485793"/>
            <a:ext cx="4342567" cy="327065"/>
          </a:xfrm>
          <a:prstGeom prst="rect">
            <a:avLst/>
          </a:prstGeom>
          <a:noFill/>
          <a:ln/>
        </p:spPr>
        <p:txBody>
          <a:bodyPr wrap="non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Read accuracy problems, integration conflicts</a:t>
            </a:r>
            <a:endParaRPr lang="en-US" sz="1600" dirty="0"/>
          </a:p>
        </p:txBody>
      </p:sp>
      <p:sp>
        <p:nvSpPr>
          <p:cNvPr id="12" name="Shape 6"/>
          <p:cNvSpPr/>
          <p:nvPr/>
        </p:nvSpPr>
        <p:spPr>
          <a:xfrm>
            <a:off x="6244233" y="4033242"/>
            <a:ext cx="7619405" cy="11430"/>
          </a:xfrm>
          <a:prstGeom prst="roundRect">
            <a:avLst>
              <a:gd name="adj" fmla="val 751392"/>
            </a:avLst>
          </a:prstGeom>
          <a:solidFill>
            <a:srgbClr val="DDD3BA"/>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748665" y="4068366"/>
            <a:ext cx="6533436" cy="1178004"/>
          </a:xfrm>
          <a:prstGeom prst="rect">
            <a:avLst/>
          </a:prstGeom>
        </p:spPr>
      </p:pic>
      <p:pic>
        <p:nvPicPr>
          <p:cNvPr id="14" name="Image 5" descr="preencoded.png"/>
          <p:cNvPicPr>
            <a:picLocks noChangeAspect="1"/>
          </p:cNvPicPr>
          <p:nvPr/>
        </p:nvPicPr>
        <p:blipFill>
          <a:blip r:embed="rId8"/>
          <a:stretch>
            <a:fillRect/>
          </a:stretch>
        </p:blipFill>
        <p:spPr>
          <a:xfrm>
            <a:off x="3871555" y="4477703"/>
            <a:ext cx="287536" cy="359331"/>
          </a:xfrm>
          <a:prstGeom prst="rect">
            <a:avLst/>
          </a:prstGeom>
        </p:spPr>
      </p:pic>
      <p:sp>
        <p:nvSpPr>
          <p:cNvPr id="15" name="Text 7"/>
          <p:cNvSpPr/>
          <p:nvPr/>
        </p:nvSpPr>
        <p:spPr>
          <a:xfrm>
            <a:off x="7486531" y="4272796"/>
            <a:ext cx="3799761" cy="319445"/>
          </a:xfrm>
          <a:prstGeom prst="rect">
            <a:avLst/>
          </a:prstGeom>
          <a:noFill/>
          <a:ln/>
        </p:spPr>
        <p:txBody>
          <a:bodyPr wrap="none" lIns="0" tIns="0" rIns="0" bIns="0" rtlCol="0" anchor="t"/>
          <a:lstStyle/>
          <a:p>
            <a:pPr marL="0" indent="0" algn="l">
              <a:lnSpc>
                <a:spcPts val="2500"/>
              </a:lnSpc>
              <a:buNone/>
            </a:pPr>
            <a:r>
              <a:rPr lang="en-US" sz="2000" dirty="0">
                <a:solidFill>
                  <a:srgbClr val="454240"/>
                </a:solidFill>
                <a:latin typeface="Libre Baskerville" pitchFamily="34" charset="0"/>
                <a:ea typeface="Libre Baskerville" pitchFamily="34" charset="-122"/>
                <a:cs typeface="Libre Baskerville" pitchFamily="34" charset="-120"/>
              </a:rPr>
              <a:t>People Management Hurdles</a:t>
            </a:r>
            <a:endParaRPr lang="en-US" sz="2000" dirty="0"/>
          </a:p>
        </p:txBody>
      </p:sp>
      <p:sp>
        <p:nvSpPr>
          <p:cNvPr id="16" name="Text 8"/>
          <p:cNvSpPr/>
          <p:nvPr/>
        </p:nvSpPr>
        <p:spPr>
          <a:xfrm>
            <a:off x="7486531" y="4714875"/>
            <a:ext cx="3799761" cy="327065"/>
          </a:xfrm>
          <a:prstGeom prst="rect">
            <a:avLst/>
          </a:prstGeom>
          <a:noFill/>
          <a:ln/>
        </p:spPr>
        <p:txBody>
          <a:bodyPr wrap="non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Resistance to change, training gaps</a:t>
            </a:r>
            <a:endParaRPr lang="en-US" sz="1600" dirty="0"/>
          </a:p>
        </p:txBody>
      </p:sp>
      <p:sp>
        <p:nvSpPr>
          <p:cNvPr id="17" name="Text 9"/>
          <p:cNvSpPr/>
          <p:nvPr/>
        </p:nvSpPr>
        <p:spPr>
          <a:xfrm>
            <a:off x="715685" y="5476399"/>
            <a:ext cx="13199031" cy="981194"/>
          </a:xfrm>
          <a:prstGeom prst="rect">
            <a:avLst/>
          </a:prstGeom>
          <a:noFill/>
          <a:ln/>
        </p:spPr>
        <p:txBody>
          <a:bodyPr wrap="squar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Understanding common pitfalls helps you proactively address them before they derail your implementation. Technical challenges often receive the most attention, but strategic planning issues and people management hurdles frequently cause the most significant disruptions.</a:t>
            </a:r>
            <a:endParaRPr lang="en-US" sz="1600" dirty="0"/>
          </a:p>
        </p:txBody>
      </p:sp>
      <p:sp>
        <p:nvSpPr>
          <p:cNvPr id="18" name="Text 10"/>
          <p:cNvSpPr/>
          <p:nvPr/>
        </p:nvSpPr>
        <p:spPr>
          <a:xfrm>
            <a:off x="715685" y="6687622"/>
            <a:ext cx="13199031" cy="981194"/>
          </a:xfrm>
          <a:prstGeom prst="rect">
            <a:avLst/>
          </a:prstGeom>
          <a:noFill/>
          <a:ln/>
        </p:spPr>
        <p:txBody>
          <a:bodyPr wrap="squar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Successful implementations typically allocate 25% of the budget to change management and training – not just the 5-10% that many projects mistakenly designate. Additionally, planning for a phased rollout with buffer time between stages allows for addressing unexpected issues without cascading delays.</a:t>
            </a:r>
            <a:endParaRPr lang="en-US" sz="1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TotalTime>
  <Words>2001</Words>
  <Application>Microsoft Office PowerPoint</Application>
  <PresentationFormat>Custom</PresentationFormat>
  <Paragraphs>184</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Libre Baskerville</vt:lpstr>
      <vt:lpstr>DM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Kimberly Wiethoff</cp:lastModifiedBy>
  <cp:revision>4</cp:revision>
  <dcterms:created xsi:type="dcterms:W3CDTF">2025-03-20T18:57:41Z</dcterms:created>
  <dcterms:modified xsi:type="dcterms:W3CDTF">2026-06-02T19:20:51Z</dcterms:modified>
</cp:coreProperties>
</file>