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5143500" cy="9144000"/>
  <p:embeddedFontLst>
    <p:embeddedFont>
      <p:font typeface="Roboto" panose="02000000000000000000" pitchFamily="2" charset="0"/>
      <p:regular r:id="rId16"/>
      <p:bold r:id="rId17"/>
      <p:italic r:id="rId18"/>
    </p:embeddedFont>
    <p:embeddedFont>
      <p:font typeface="Roboto Slab" pitchFamily="2" charset="0"/>
      <p:regular r:id="rId1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09" d="100"/>
          <a:sy n="109" d="100"/>
        </p:scale>
        <p:origin x="70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551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DF1F8"/>
          </a:solidFill>
          <a:ln/>
        </p:spPr>
        <p:txBody>
          <a:bodyPr/>
          <a:lstStyle/>
          <a:p>
            <a:endParaRPr lang="en-US"/>
          </a:p>
        </p:txBody>
      </p:sp>
      <p:sp>
        <p:nvSpPr>
          <p:cNvPr id="3" name="Shape 1"/>
          <p:cNvSpPr/>
          <p:nvPr/>
        </p:nvSpPr>
        <p:spPr>
          <a:xfrm>
            <a:off x="0" y="0"/>
            <a:ext cx="9144000" cy="5143500"/>
          </a:xfrm>
          <a:prstGeom prst="rect">
            <a:avLst/>
          </a:prstGeom>
          <a:solidFill>
            <a:srgbClr val="FBFCFE"/>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707901"/>
            <a:ext cx="4722763" cy="775097"/>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The Agile Coach's Playbook for Continuous Improvement</a:t>
            </a:r>
            <a:endParaRPr lang="en-US" sz="2400" dirty="0"/>
          </a:p>
        </p:txBody>
      </p:sp>
      <p:sp>
        <p:nvSpPr>
          <p:cNvPr id="4" name="Text 1"/>
          <p:cNvSpPr/>
          <p:nvPr/>
        </p:nvSpPr>
        <p:spPr>
          <a:xfrm>
            <a:off x="496119" y="1669033"/>
            <a:ext cx="4722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 practical guide for Agile Coaches and team leads who want to move beyond occasional retrospectives and build a genuine culture of learning, adaptation, and growth — one iteration at a time.</a:t>
            </a:r>
            <a:endParaRPr lang="en-US" sz="950" dirty="0"/>
          </a:p>
        </p:txBody>
      </p:sp>
      <p:sp>
        <p:nvSpPr>
          <p:cNvPr id="5" name="Shape 2"/>
          <p:cNvSpPr/>
          <p:nvPr/>
        </p:nvSpPr>
        <p:spPr>
          <a:xfrm>
            <a:off x="496119" y="2408709"/>
            <a:ext cx="938585" cy="233214"/>
          </a:xfrm>
          <a:prstGeom prst="roundRect">
            <a:avLst>
              <a:gd name="adj" fmla="val 6383"/>
            </a:avLst>
          </a:prstGeom>
          <a:solidFill>
            <a:srgbClr val="D7DFF4"/>
          </a:solidFill>
          <a:ln/>
        </p:spPr>
        <p:txBody>
          <a:bodyPr/>
          <a:lstStyle/>
          <a:p>
            <a:endParaRPr lang="en-US"/>
          </a:p>
        </p:txBody>
      </p:sp>
      <p:sp>
        <p:nvSpPr>
          <p:cNvPr id="6" name="Text 3"/>
          <p:cNvSpPr/>
          <p:nvPr/>
        </p:nvSpPr>
        <p:spPr>
          <a:xfrm>
            <a:off x="570533" y="2445916"/>
            <a:ext cx="1246956" cy="158800"/>
          </a:xfrm>
          <a:prstGeom prst="rect">
            <a:avLst/>
          </a:prstGeom>
          <a:noFill/>
          <a:ln/>
        </p:spPr>
        <p:txBody>
          <a:bodyPr wrap="none" lIns="0" tIns="0" rIns="0" bIns="0" rtlCol="0" anchor="t"/>
          <a:lstStyle/>
          <a:p>
            <a:pPr marL="0" indent="0" algn="l">
              <a:lnSpc>
                <a:spcPct val="133000"/>
              </a:lnSpc>
              <a:buNone/>
            </a:pPr>
            <a:r>
              <a:rPr lang="en-US" sz="750" dirty="0">
                <a:solidFill>
                  <a:srgbClr val="15213F"/>
                </a:solidFill>
                <a:latin typeface="Roboto" pitchFamily="34" charset="0"/>
                <a:ea typeface="Roboto" pitchFamily="34" charset="-122"/>
                <a:cs typeface="Roboto" pitchFamily="34" charset="-120"/>
              </a:rPr>
              <a:t>AGILE COACHING</a:t>
            </a:r>
            <a:endParaRPr lang="en-US" sz="750" dirty="0"/>
          </a:p>
        </p:txBody>
      </p:sp>
      <p:sp>
        <p:nvSpPr>
          <p:cNvPr id="7" name="Shape 4"/>
          <p:cNvSpPr/>
          <p:nvPr/>
        </p:nvSpPr>
        <p:spPr>
          <a:xfrm>
            <a:off x="1496690" y="2403946"/>
            <a:ext cx="1493416" cy="242739"/>
          </a:xfrm>
          <a:prstGeom prst="roundRect">
            <a:avLst>
              <a:gd name="adj" fmla="val 6132"/>
            </a:avLst>
          </a:prstGeom>
          <a:noFill/>
          <a:ln w="4763">
            <a:solidFill>
              <a:srgbClr val="3257B8"/>
            </a:solidFill>
            <a:prstDash val="solid"/>
          </a:ln>
        </p:spPr>
        <p:txBody>
          <a:bodyPr/>
          <a:lstStyle/>
          <a:p>
            <a:endParaRPr lang="en-US"/>
          </a:p>
        </p:txBody>
      </p:sp>
      <p:sp>
        <p:nvSpPr>
          <p:cNvPr id="8" name="Text 5"/>
          <p:cNvSpPr/>
          <p:nvPr/>
        </p:nvSpPr>
        <p:spPr>
          <a:xfrm>
            <a:off x="1575867" y="2445916"/>
            <a:ext cx="1792263" cy="158800"/>
          </a:xfrm>
          <a:prstGeom prst="rect">
            <a:avLst/>
          </a:prstGeom>
          <a:noFill/>
          <a:ln/>
        </p:spPr>
        <p:txBody>
          <a:bodyPr wrap="none" lIns="0" tIns="0" rIns="0" bIns="0" rtlCol="0" anchor="t"/>
          <a:lstStyle/>
          <a:p>
            <a:pPr marL="0" indent="0" algn="l">
              <a:lnSpc>
                <a:spcPct val="133000"/>
              </a:lnSpc>
              <a:buNone/>
            </a:pPr>
            <a:r>
              <a:rPr lang="en-US" sz="750" dirty="0">
                <a:solidFill>
                  <a:srgbClr val="3257B8"/>
                </a:solidFill>
                <a:latin typeface="Roboto" pitchFamily="34" charset="0"/>
                <a:ea typeface="Roboto" pitchFamily="34" charset="-122"/>
                <a:cs typeface="Roboto" pitchFamily="34" charset="-120"/>
              </a:rPr>
              <a:t>CONTINUOUS IMPROVEMENT</a:t>
            </a:r>
            <a:endParaRPr lang="en-US" sz="750" dirty="0"/>
          </a:p>
        </p:txBody>
      </p:sp>
      <p:pic>
        <p:nvPicPr>
          <p:cNvPr id="9" name="Image 1" descr="preencoded.png"/>
          <p:cNvPicPr>
            <a:picLocks noChangeAspect="1"/>
          </p:cNvPicPr>
          <p:nvPr/>
        </p:nvPicPr>
        <p:blipFill>
          <a:blip r:embed="rId4"/>
          <a:stretch>
            <a:fillRect/>
          </a:stretch>
        </p:blipFill>
        <p:spPr>
          <a:xfrm>
            <a:off x="496119" y="2786211"/>
            <a:ext cx="2795960" cy="517550"/>
          </a:xfrm>
          <a:prstGeom prst="rect">
            <a:avLst/>
          </a:prstGeom>
        </p:spPr>
      </p:pic>
      <p:sp>
        <p:nvSpPr>
          <p:cNvPr id="10" name="Text 6"/>
          <p:cNvSpPr/>
          <p:nvPr/>
        </p:nvSpPr>
        <p:spPr>
          <a:xfrm>
            <a:off x="496119" y="3443287"/>
            <a:ext cx="4722763"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#ContinuousImprovement #AgileCoaching #AgileTransformation #LeanAgile #Scrum #ScrumMaster #Leadership #OrganizationalChange #BusinessTransformation #TeamPerformance #ContinuousLearning #AgileLeadership #EnterpriseAgility #DigitalTransformation #ProjectManagement #ProductManagement #Innovation #TeamCollaboration #FutureOfWork #OperationalExcellence</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96119" y="745852"/>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Chapter 7</a:t>
            </a:r>
            <a:endParaRPr lang="en-US" sz="1200" dirty="0"/>
          </a:p>
        </p:txBody>
      </p:sp>
      <p:sp>
        <p:nvSpPr>
          <p:cNvPr id="3" name="Text 1"/>
          <p:cNvSpPr/>
          <p:nvPr/>
        </p:nvSpPr>
        <p:spPr>
          <a:xfrm>
            <a:off x="496119" y="989261"/>
            <a:ext cx="6566967"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Creating Sustainable Improvement Habits</a:t>
            </a:r>
            <a:endParaRPr lang="en-US" sz="2400" dirty="0"/>
          </a:p>
        </p:txBody>
      </p:sp>
      <p:sp>
        <p:nvSpPr>
          <p:cNvPr id="4" name="Text 2"/>
          <p:cNvSpPr/>
          <p:nvPr/>
        </p:nvSpPr>
        <p:spPr>
          <a:xfrm>
            <a:off x="496119" y="1562844"/>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One of the most common mistakes organizations make is treating continuous improvement as a temporary initiative — a workshop, a sprint, a quarter-long push. Sustainable improvement requires habits that become embedded in everyday work, not activities bolted on top of it.</a:t>
            </a:r>
            <a:endParaRPr lang="en-US" sz="950" dirty="0"/>
          </a:p>
        </p:txBody>
      </p:sp>
      <p:pic>
        <p:nvPicPr>
          <p:cNvPr id="5" name="Image 0" descr="preencoded.png"/>
          <p:cNvPicPr>
            <a:picLocks noChangeAspect="1"/>
          </p:cNvPicPr>
          <p:nvPr/>
        </p:nvPicPr>
        <p:blipFill>
          <a:blip r:embed="rId3"/>
          <a:stretch>
            <a:fillRect/>
          </a:stretch>
        </p:blipFill>
        <p:spPr>
          <a:xfrm>
            <a:off x="496119" y="2099295"/>
            <a:ext cx="1114499" cy="688777"/>
          </a:xfrm>
          <a:prstGeom prst="rect">
            <a:avLst/>
          </a:prstGeom>
        </p:spPr>
      </p:pic>
      <p:sp>
        <p:nvSpPr>
          <p:cNvPr id="6" name="Text 3"/>
          <p:cNvSpPr/>
          <p:nvPr/>
        </p:nvSpPr>
        <p:spPr>
          <a:xfrm>
            <a:off x="496119" y="2943076"/>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Reflect Regularly</a:t>
            </a:r>
            <a:endParaRPr lang="en-US" sz="1200" dirty="0"/>
          </a:p>
        </p:txBody>
      </p:sp>
      <p:sp>
        <p:nvSpPr>
          <p:cNvPr id="7" name="Text 4"/>
          <p:cNvSpPr/>
          <p:nvPr/>
        </p:nvSpPr>
        <p:spPr>
          <a:xfrm>
            <a:off x="496119" y="3211339"/>
            <a:ext cx="1921669"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Build structured reflection into the rhythm of work — not just at retrospectives, but in daily standups and weekly check-ins.</a:t>
            </a:r>
            <a:endParaRPr lang="en-US" sz="950" dirty="0"/>
          </a:p>
        </p:txBody>
      </p:sp>
      <p:pic>
        <p:nvPicPr>
          <p:cNvPr id="8" name="Image 1" descr="preencoded.png"/>
          <p:cNvPicPr>
            <a:picLocks noChangeAspect="1"/>
          </p:cNvPicPr>
          <p:nvPr/>
        </p:nvPicPr>
        <p:blipFill>
          <a:blip r:embed="rId4"/>
          <a:stretch>
            <a:fillRect/>
          </a:stretch>
        </p:blipFill>
        <p:spPr>
          <a:xfrm>
            <a:off x="2572792" y="2099295"/>
            <a:ext cx="1114499" cy="688777"/>
          </a:xfrm>
          <a:prstGeom prst="rect">
            <a:avLst/>
          </a:prstGeom>
        </p:spPr>
      </p:pic>
      <p:sp>
        <p:nvSpPr>
          <p:cNvPr id="9" name="Text 5"/>
          <p:cNvSpPr/>
          <p:nvPr/>
        </p:nvSpPr>
        <p:spPr>
          <a:xfrm>
            <a:off x="2572792" y="2943076"/>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Celebrate Progress</a:t>
            </a:r>
            <a:endParaRPr lang="en-US" sz="1200" dirty="0"/>
          </a:p>
        </p:txBody>
      </p:sp>
      <p:sp>
        <p:nvSpPr>
          <p:cNvPr id="10" name="Text 6"/>
          <p:cNvSpPr/>
          <p:nvPr/>
        </p:nvSpPr>
        <p:spPr>
          <a:xfrm>
            <a:off x="2572792" y="3211339"/>
            <a:ext cx="1921669"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Recognize and share wins — however small. Celebrating progress reinforces the behaviors that drive continuous improvement.</a:t>
            </a:r>
            <a:endParaRPr lang="en-US" sz="950" dirty="0"/>
          </a:p>
        </p:txBody>
      </p:sp>
      <p:pic>
        <p:nvPicPr>
          <p:cNvPr id="11" name="Image 2" descr="preencoded.png"/>
          <p:cNvPicPr>
            <a:picLocks noChangeAspect="1"/>
          </p:cNvPicPr>
          <p:nvPr/>
        </p:nvPicPr>
        <p:blipFill>
          <a:blip r:embed="rId5"/>
          <a:stretch>
            <a:fillRect/>
          </a:stretch>
        </p:blipFill>
        <p:spPr>
          <a:xfrm>
            <a:off x="4649465" y="2099295"/>
            <a:ext cx="1114499" cy="688777"/>
          </a:xfrm>
          <a:prstGeom prst="rect">
            <a:avLst/>
          </a:prstGeom>
        </p:spPr>
      </p:pic>
      <p:sp>
        <p:nvSpPr>
          <p:cNvPr id="12" name="Text 7"/>
          <p:cNvSpPr/>
          <p:nvPr/>
        </p:nvSpPr>
        <p:spPr>
          <a:xfrm>
            <a:off x="4649465" y="2943076"/>
            <a:ext cx="1689795"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Share Lessons Learned</a:t>
            </a:r>
            <a:endParaRPr lang="en-US" sz="1200" dirty="0"/>
          </a:p>
        </p:txBody>
      </p:sp>
      <p:sp>
        <p:nvSpPr>
          <p:cNvPr id="13" name="Text 8"/>
          <p:cNvSpPr/>
          <p:nvPr/>
        </p:nvSpPr>
        <p:spPr>
          <a:xfrm>
            <a:off x="4649465" y="3211339"/>
            <a:ext cx="1921669"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Create channels for learnings to flow across teams. What one team discovers today can save another team weeks tomorrow.</a:t>
            </a:r>
            <a:endParaRPr lang="en-US" sz="950" dirty="0"/>
          </a:p>
        </p:txBody>
      </p:sp>
      <p:pic>
        <p:nvPicPr>
          <p:cNvPr id="14" name="Image 3" descr="preencoded.png"/>
          <p:cNvPicPr>
            <a:picLocks noChangeAspect="1"/>
          </p:cNvPicPr>
          <p:nvPr/>
        </p:nvPicPr>
        <p:blipFill>
          <a:blip r:embed="rId6"/>
          <a:stretch>
            <a:fillRect/>
          </a:stretch>
        </p:blipFill>
        <p:spPr>
          <a:xfrm>
            <a:off x="6726138" y="2099295"/>
            <a:ext cx="1114574" cy="688851"/>
          </a:xfrm>
          <a:prstGeom prst="rect">
            <a:avLst/>
          </a:prstGeom>
        </p:spPr>
      </p:pic>
      <p:sp>
        <p:nvSpPr>
          <p:cNvPr id="15" name="Text 9"/>
          <p:cNvSpPr/>
          <p:nvPr/>
        </p:nvSpPr>
        <p:spPr>
          <a:xfrm>
            <a:off x="6726138" y="2943151"/>
            <a:ext cx="1921743"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Embrace Experimentation</a:t>
            </a:r>
            <a:endParaRPr lang="en-US" sz="1200" dirty="0"/>
          </a:p>
        </p:txBody>
      </p:sp>
      <p:sp>
        <p:nvSpPr>
          <p:cNvPr id="16" name="Text 10"/>
          <p:cNvSpPr/>
          <p:nvPr/>
        </p:nvSpPr>
        <p:spPr>
          <a:xfrm>
            <a:off x="6726138" y="3405262"/>
            <a:ext cx="1921743"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Challenge assumptions continuously. The teams that improve fastest are those most willing to question how they currently work.</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96119" y="459953"/>
            <a:ext cx="6271468"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The Continuous Improvement Flywheel</a:t>
            </a:r>
            <a:endParaRPr lang="en-US" sz="2400" dirty="0"/>
          </a:p>
        </p:txBody>
      </p:sp>
      <p:sp>
        <p:nvSpPr>
          <p:cNvPr id="3" name="Text 1"/>
          <p:cNvSpPr/>
          <p:nvPr/>
        </p:nvSpPr>
        <p:spPr>
          <a:xfrm>
            <a:off x="496119" y="1095524"/>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High-performing Agile teams create a self-reinforcing cycle where each iteration generates new insights, stronger capabilities, and consistently improved outcomes. This flywheel effect allows organizations to continuously adapt while maintaining alignment with business objectives — and it accelerates over time.</a:t>
            </a:r>
            <a:endParaRPr lang="en-US" sz="950" dirty="0"/>
          </a:p>
        </p:txBody>
      </p:sp>
      <p:sp>
        <p:nvSpPr>
          <p:cNvPr id="4" name="Text 2"/>
          <p:cNvSpPr/>
          <p:nvPr/>
        </p:nvSpPr>
        <p:spPr>
          <a:xfrm>
            <a:off x="1408807" y="2214190"/>
            <a:ext cx="1550566" cy="193849"/>
          </a:xfrm>
          <a:prstGeom prst="rect">
            <a:avLst/>
          </a:prstGeom>
          <a:noFill/>
          <a:ln/>
        </p:spPr>
        <p:txBody>
          <a:bodyPr wrap="none" lIns="0" tIns="0" rIns="0" bIns="0" rtlCol="0" anchor="t"/>
          <a:lstStyle/>
          <a:p>
            <a:pPr marL="0" indent="0" algn="r">
              <a:lnSpc>
                <a:spcPct val="104000"/>
              </a:lnSpc>
              <a:buNone/>
            </a:pPr>
            <a:r>
              <a:rPr lang="en-US" sz="1200" dirty="0">
                <a:solidFill>
                  <a:srgbClr val="15213F"/>
                </a:solidFill>
                <a:latin typeface="Roboto Slab" pitchFamily="34" charset="0"/>
                <a:ea typeface="Roboto Slab" pitchFamily="34" charset="-122"/>
                <a:cs typeface="Roboto Slab" pitchFamily="34" charset="-120"/>
              </a:rPr>
              <a:t>Measure</a:t>
            </a:r>
            <a:endParaRPr lang="en-US" sz="1200" dirty="0"/>
          </a:p>
        </p:txBody>
      </p:sp>
      <p:sp>
        <p:nvSpPr>
          <p:cNvPr id="5" name="Text 3"/>
          <p:cNvSpPr/>
          <p:nvPr/>
        </p:nvSpPr>
        <p:spPr>
          <a:xfrm>
            <a:off x="496119" y="2482453"/>
            <a:ext cx="2463254" cy="198462"/>
          </a:xfrm>
          <a:prstGeom prst="rect">
            <a:avLst/>
          </a:prstGeom>
          <a:noFill/>
          <a:ln/>
        </p:spPr>
        <p:txBody>
          <a:bodyPr wrap="none" lIns="0" tIns="0" rIns="0" bIns="0" rtlCol="0" anchor="t"/>
          <a:lstStyle/>
          <a:p>
            <a:pPr marL="0" indent="0" algn="r">
              <a:lnSpc>
                <a:spcPct val="133000"/>
              </a:lnSpc>
              <a:buNone/>
            </a:pPr>
            <a:r>
              <a:rPr lang="en-US" sz="950" dirty="0">
                <a:solidFill>
                  <a:srgbClr val="15213F"/>
                </a:solidFill>
                <a:latin typeface="Roboto" pitchFamily="34" charset="0"/>
                <a:ea typeface="Roboto" pitchFamily="34" charset="-122"/>
                <a:cs typeface="Roboto" pitchFamily="34" charset="-120"/>
              </a:rPr>
              <a:t>Track performance with meaningful metrics</a:t>
            </a:r>
            <a:endParaRPr lang="en-US" sz="950" dirty="0"/>
          </a:p>
        </p:txBody>
      </p:sp>
      <p:pic>
        <p:nvPicPr>
          <p:cNvPr id="6" name="Image 0" descr="preencoded.png"/>
          <p:cNvPicPr>
            <a:picLocks noChangeAspect="1"/>
          </p:cNvPicPr>
          <p:nvPr/>
        </p:nvPicPr>
        <p:blipFill>
          <a:blip r:embed="rId3"/>
          <a:stretch>
            <a:fillRect/>
          </a:stretch>
        </p:blipFill>
        <p:spPr>
          <a:xfrm>
            <a:off x="3145408" y="1830437"/>
            <a:ext cx="2853110" cy="2853110"/>
          </a:xfrm>
          <a:prstGeom prst="rect">
            <a:avLst/>
          </a:prstGeom>
        </p:spPr>
      </p:pic>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84141" y="2446995"/>
            <a:ext cx="185589" cy="185589"/>
          </a:xfrm>
          <a:prstGeom prst="rect">
            <a:avLst/>
          </a:prstGeom>
        </p:spPr>
      </p:pic>
      <p:sp>
        <p:nvSpPr>
          <p:cNvPr id="8" name="Text 4"/>
          <p:cNvSpPr/>
          <p:nvPr/>
        </p:nvSpPr>
        <p:spPr>
          <a:xfrm>
            <a:off x="6184553" y="194436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Identify</a:t>
            </a:r>
            <a:endParaRPr lang="en-US" sz="1200" dirty="0"/>
          </a:p>
        </p:txBody>
      </p:sp>
      <p:sp>
        <p:nvSpPr>
          <p:cNvPr id="9" name="Text 5"/>
          <p:cNvSpPr/>
          <p:nvPr/>
        </p:nvSpPr>
        <p:spPr>
          <a:xfrm>
            <a:off x="6184553" y="2212628"/>
            <a:ext cx="2463329" cy="198462"/>
          </a:xfrm>
          <a:prstGeom prst="rect">
            <a:avLst/>
          </a:prstGeom>
          <a:noFill/>
          <a:ln/>
        </p:spPr>
        <p:txBody>
          <a:bodyPr wrap="none" lIns="0" tIns="0" rIns="0" bIns="0" rtlCol="0" anchor="t"/>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Surface opportunities for improvement</a:t>
            </a:r>
            <a:endParaRPr lang="en-US" sz="950" dirty="0"/>
          </a:p>
        </p:txBody>
      </p:sp>
      <p:pic>
        <p:nvPicPr>
          <p:cNvPr id="10" name="Image 2" descr="preencoded.png"/>
          <p:cNvPicPr>
            <a:picLocks noChangeAspect="1"/>
          </p:cNvPicPr>
          <p:nvPr/>
        </p:nvPicPr>
        <p:blipFill>
          <a:blip r:embed="rId5"/>
          <a:stretch>
            <a:fillRect/>
          </a:stretch>
        </p:blipFill>
        <p:spPr>
          <a:xfrm>
            <a:off x="3145408" y="1830437"/>
            <a:ext cx="2853110" cy="2853110"/>
          </a:xfrm>
          <a:prstGeom prst="rect">
            <a:avLst/>
          </a:prstGeom>
        </p:spPr>
      </p:pic>
      <p:pic>
        <p:nvPicPr>
          <p:cNvPr id="1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46340" y="2281572"/>
            <a:ext cx="185589" cy="185589"/>
          </a:xfrm>
          <a:prstGeom prst="rect">
            <a:avLst/>
          </a:prstGeom>
        </p:spPr>
      </p:pic>
      <p:sp>
        <p:nvSpPr>
          <p:cNvPr id="12" name="Text 6"/>
          <p:cNvSpPr/>
          <p:nvPr/>
        </p:nvSpPr>
        <p:spPr>
          <a:xfrm>
            <a:off x="6246540" y="2825130"/>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Experiment</a:t>
            </a:r>
            <a:endParaRPr lang="en-US" sz="1200" dirty="0"/>
          </a:p>
        </p:txBody>
      </p:sp>
      <p:sp>
        <p:nvSpPr>
          <p:cNvPr id="13" name="Text 7"/>
          <p:cNvSpPr/>
          <p:nvPr/>
        </p:nvSpPr>
        <p:spPr>
          <a:xfrm>
            <a:off x="6246540" y="3093393"/>
            <a:ext cx="240134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Test hypotheses with small, safe-to-fail trials</a:t>
            </a:r>
            <a:endParaRPr lang="en-US" sz="950" dirty="0"/>
          </a:p>
        </p:txBody>
      </p:sp>
      <p:pic>
        <p:nvPicPr>
          <p:cNvPr id="14" name="Image 4" descr="preencoded.png"/>
          <p:cNvPicPr>
            <a:picLocks noChangeAspect="1"/>
          </p:cNvPicPr>
          <p:nvPr/>
        </p:nvPicPr>
        <p:blipFill>
          <a:blip r:embed="rId7"/>
          <a:stretch>
            <a:fillRect/>
          </a:stretch>
        </p:blipFill>
        <p:spPr>
          <a:xfrm>
            <a:off x="3145408" y="1830437"/>
            <a:ext cx="2853110" cy="2853110"/>
          </a:xfrm>
          <a:prstGeom prst="rect">
            <a:avLst/>
          </a:prstGeom>
        </p:spPr>
      </p:pic>
      <p:pic>
        <p:nvPicPr>
          <p:cNvPr id="15"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62848" y="3335796"/>
            <a:ext cx="185589" cy="185589"/>
          </a:xfrm>
          <a:prstGeom prst="rect">
            <a:avLst/>
          </a:prstGeom>
        </p:spPr>
      </p:pic>
      <p:sp>
        <p:nvSpPr>
          <p:cNvPr id="16" name="Text 8"/>
          <p:cNvSpPr/>
          <p:nvPr/>
        </p:nvSpPr>
        <p:spPr>
          <a:xfrm>
            <a:off x="6184553" y="3904357"/>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Evaluate</a:t>
            </a:r>
            <a:endParaRPr lang="en-US" sz="1200" dirty="0"/>
          </a:p>
        </p:txBody>
      </p:sp>
      <p:sp>
        <p:nvSpPr>
          <p:cNvPr id="17" name="Text 9"/>
          <p:cNvSpPr/>
          <p:nvPr/>
        </p:nvSpPr>
        <p:spPr>
          <a:xfrm>
            <a:off x="6184553" y="4172620"/>
            <a:ext cx="2463329"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Assess results against defined success criteria</a:t>
            </a:r>
            <a:endParaRPr lang="en-US" sz="950" dirty="0"/>
          </a:p>
        </p:txBody>
      </p:sp>
      <p:pic>
        <p:nvPicPr>
          <p:cNvPr id="18" name="Image 6" descr="preencoded.png"/>
          <p:cNvPicPr>
            <a:picLocks noChangeAspect="1"/>
          </p:cNvPicPr>
          <p:nvPr/>
        </p:nvPicPr>
        <p:blipFill>
          <a:blip r:embed="rId9"/>
          <a:stretch>
            <a:fillRect/>
          </a:stretch>
        </p:blipFill>
        <p:spPr>
          <a:xfrm>
            <a:off x="3145408" y="1830437"/>
            <a:ext cx="2853110" cy="2853110"/>
          </a:xfrm>
          <a:prstGeom prst="rect">
            <a:avLst/>
          </a:prstGeom>
        </p:spPr>
      </p:pic>
      <p:pic>
        <p:nvPicPr>
          <p:cNvPr id="1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619811" y="4152714"/>
            <a:ext cx="185589" cy="185589"/>
          </a:xfrm>
          <a:prstGeom prst="rect">
            <a:avLst/>
          </a:prstGeom>
        </p:spPr>
      </p:pic>
      <p:sp>
        <p:nvSpPr>
          <p:cNvPr id="20" name="Text 10"/>
          <p:cNvSpPr/>
          <p:nvPr/>
        </p:nvSpPr>
        <p:spPr>
          <a:xfrm>
            <a:off x="1408807" y="3733726"/>
            <a:ext cx="1550566" cy="193849"/>
          </a:xfrm>
          <a:prstGeom prst="rect">
            <a:avLst/>
          </a:prstGeom>
          <a:noFill/>
          <a:ln/>
        </p:spPr>
        <p:txBody>
          <a:bodyPr wrap="none" lIns="0" tIns="0" rIns="0" bIns="0" rtlCol="0" anchor="t"/>
          <a:lstStyle/>
          <a:p>
            <a:pPr marL="0" indent="0" algn="r">
              <a:lnSpc>
                <a:spcPct val="104000"/>
              </a:lnSpc>
              <a:buNone/>
            </a:pPr>
            <a:r>
              <a:rPr lang="en-US" sz="1200" dirty="0">
                <a:solidFill>
                  <a:srgbClr val="15213F"/>
                </a:solidFill>
                <a:latin typeface="Roboto Slab" pitchFamily="34" charset="0"/>
                <a:ea typeface="Roboto Slab" pitchFamily="34" charset="-122"/>
                <a:cs typeface="Roboto Slab" pitchFamily="34" charset="-120"/>
              </a:rPr>
              <a:t>Implement</a:t>
            </a:r>
            <a:endParaRPr lang="en-US" sz="1200" dirty="0"/>
          </a:p>
        </p:txBody>
      </p:sp>
      <p:sp>
        <p:nvSpPr>
          <p:cNvPr id="21" name="Text 11"/>
          <p:cNvSpPr/>
          <p:nvPr/>
        </p:nvSpPr>
        <p:spPr>
          <a:xfrm>
            <a:off x="496119" y="4001988"/>
            <a:ext cx="2463254" cy="198462"/>
          </a:xfrm>
          <a:prstGeom prst="rect">
            <a:avLst/>
          </a:prstGeom>
          <a:noFill/>
          <a:ln/>
        </p:spPr>
        <p:txBody>
          <a:bodyPr wrap="none" lIns="0" tIns="0" rIns="0" bIns="0" rtlCol="0" anchor="t"/>
          <a:lstStyle/>
          <a:p>
            <a:pPr marL="0" indent="0" algn="r">
              <a:lnSpc>
                <a:spcPct val="133000"/>
              </a:lnSpc>
              <a:buNone/>
            </a:pPr>
            <a:r>
              <a:rPr lang="en-US" sz="950" dirty="0">
                <a:solidFill>
                  <a:srgbClr val="15213F"/>
                </a:solidFill>
                <a:latin typeface="Roboto" pitchFamily="34" charset="0"/>
                <a:ea typeface="Roboto" pitchFamily="34" charset="-122"/>
                <a:cs typeface="Roboto" pitchFamily="34" charset="-120"/>
              </a:rPr>
              <a:t>Adopt successful changes at scale</a:t>
            </a:r>
            <a:endParaRPr lang="en-US" sz="950" dirty="0"/>
          </a:p>
        </p:txBody>
      </p:sp>
      <p:pic>
        <p:nvPicPr>
          <p:cNvPr id="22" name="Image 8" descr="preencoded.png"/>
          <p:cNvPicPr>
            <a:picLocks noChangeAspect="1"/>
          </p:cNvPicPr>
          <p:nvPr/>
        </p:nvPicPr>
        <p:blipFill>
          <a:blip r:embed="rId11"/>
          <a:stretch>
            <a:fillRect/>
          </a:stretch>
        </p:blipFill>
        <p:spPr>
          <a:xfrm>
            <a:off x="3145408" y="1830437"/>
            <a:ext cx="2853110" cy="2853110"/>
          </a:xfrm>
          <a:prstGeom prst="rect">
            <a:avLst/>
          </a:prstGeom>
        </p:spPr>
      </p:pic>
      <p:pic>
        <p:nvPicPr>
          <p:cNvPr id="23"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582330" y="3603464"/>
            <a:ext cx="185589" cy="18558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96119" y="1056010"/>
            <a:ext cx="2087091"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Putting It All Together</a:t>
            </a:r>
            <a:endParaRPr lang="en-US" sz="1200" dirty="0"/>
          </a:p>
        </p:txBody>
      </p:sp>
      <p:sp>
        <p:nvSpPr>
          <p:cNvPr id="3" name="Text 1"/>
          <p:cNvSpPr/>
          <p:nvPr/>
        </p:nvSpPr>
        <p:spPr>
          <a:xfrm>
            <a:off x="496119" y="1299418"/>
            <a:ext cx="7954789"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The Agile Coach's Continuous Improvement Toolkit</a:t>
            </a:r>
            <a:endParaRPr lang="en-US" sz="24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913260"/>
            <a:ext cx="123974" cy="123974"/>
          </a:xfrm>
          <a:prstGeom prst="rect">
            <a:avLst/>
          </a:prstGeom>
        </p:spPr>
      </p:pic>
      <p:pic>
        <p:nvPicPr>
          <p:cNvPr id="5" name="Image 1" descr="preencoded.png"/>
          <p:cNvPicPr>
            <a:picLocks noChangeAspect="1"/>
          </p:cNvPicPr>
          <p:nvPr/>
        </p:nvPicPr>
        <p:blipFill>
          <a:blip r:embed="rId4"/>
          <a:stretch>
            <a:fillRect/>
          </a:stretch>
        </p:blipFill>
        <p:spPr>
          <a:xfrm>
            <a:off x="496119" y="2069455"/>
            <a:ext cx="4013895" cy="14288"/>
          </a:xfrm>
          <a:prstGeom prst="rect">
            <a:avLst/>
          </a:prstGeom>
        </p:spPr>
      </p:pic>
      <p:sp>
        <p:nvSpPr>
          <p:cNvPr id="6" name="Text 2"/>
          <p:cNvSpPr/>
          <p:nvPr/>
        </p:nvSpPr>
        <p:spPr>
          <a:xfrm>
            <a:off x="496119" y="2160017"/>
            <a:ext cx="1937445"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Diagnose the Current State</a:t>
            </a:r>
            <a:endParaRPr lang="en-US" sz="1200" dirty="0"/>
          </a:p>
        </p:txBody>
      </p:sp>
      <p:sp>
        <p:nvSpPr>
          <p:cNvPr id="7" name="Text 3"/>
          <p:cNvSpPr/>
          <p:nvPr/>
        </p:nvSpPr>
        <p:spPr>
          <a:xfrm>
            <a:off x="496119" y="2428280"/>
            <a:ext cx="4013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Use flow metrics, retrospective data, and team health indicators to build an honest picture of where the team stands today.</a:t>
            </a:r>
            <a:endParaRPr lang="en-US" sz="950" dirty="0"/>
          </a:p>
        </p:txBody>
      </p:sp>
      <p:pic>
        <p:nvPicPr>
          <p:cNvPr id="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33987" y="1913260"/>
            <a:ext cx="123974" cy="123974"/>
          </a:xfrm>
          <a:prstGeom prst="rect">
            <a:avLst/>
          </a:prstGeom>
        </p:spPr>
      </p:pic>
      <p:pic>
        <p:nvPicPr>
          <p:cNvPr id="9" name="Image 3" descr="preencoded.png"/>
          <p:cNvPicPr>
            <a:picLocks noChangeAspect="1"/>
          </p:cNvPicPr>
          <p:nvPr/>
        </p:nvPicPr>
        <p:blipFill>
          <a:blip r:embed="rId4"/>
          <a:stretch>
            <a:fillRect/>
          </a:stretch>
        </p:blipFill>
        <p:spPr>
          <a:xfrm>
            <a:off x="4633987" y="2069455"/>
            <a:ext cx="4013895" cy="14288"/>
          </a:xfrm>
          <a:prstGeom prst="rect">
            <a:avLst/>
          </a:prstGeom>
        </p:spPr>
      </p:pic>
      <p:sp>
        <p:nvSpPr>
          <p:cNvPr id="10" name="Text 4"/>
          <p:cNvSpPr/>
          <p:nvPr/>
        </p:nvSpPr>
        <p:spPr>
          <a:xfrm>
            <a:off x="4633987" y="2160017"/>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Engage the Team</a:t>
            </a:r>
            <a:endParaRPr lang="en-US" sz="1200" dirty="0"/>
          </a:p>
        </p:txBody>
      </p:sp>
      <p:sp>
        <p:nvSpPr>
          <p:cNvPr id="11" name="Text 5"/>
          <p:cNvSpPr/>
          <p:nvPr/>
        </p:nvSpPr>
        <p:spPr>
          <a:xfrm>
            <a:off x="4633987" y="2428280"/>
            <a:ext cx="4013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Co-create improvement goals with the team. Ownership drives commitment — improvements assigned from outside rarely stick.</a:t>
            </a:r>
            <a:endParaRPr lang="en-US" sz="950" dirty="0"/>
          </a:p>
        </p:txBody>
      </p:sp>
      <p:pic>
        <p:nvPicPr>
          <p:cNvPr id="12" name="Image 4"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6119" y="3057674"/>
            <a:ext cx="123974" cy="123974"/>
          </a:xfrm>
          <a:prstGeom prst="rect">
            <a:avLst/>
          </a:prstGeom>
        </p:spPr>
      </p:pic>
      <p:pic>
        <p:nvPicPr>
          <p:cNvPr id="13" name="Image 5" descr="preencoded.png"/>
          <p:cNvPicPr>
            <a:picLocks noChangeAspect="1"/>
          </p:cNvPicPr>
          <p:nvPr/>
        </p:nvPicPr>
        <p:blipFill>
          <a:blip r:embed="rId4"/>
          <a:stretch>
            <a:fillRect/>
          </a:stretch>
        </p:blipFill>
        <p:spPr>
          <a:xfrm>
            <a:off x="496119" y="3226296"/>
            <a:ext cx="4013895" cy="14288"/>
          </a:xfrm>
          <a:prstGeom prst="rect">
            <a:avLst/>
          </a:prstGeom>
        </p:spPr>
      </p:pic>
      <p:sp>
        <p:nvSpPr>
          <p:cNvPr id="14" name="Text 6"/>
          <p:cNvSpPr/>
          <p:nvPr/>
        </p:nvSpPr>
        <p:spPr>
          <a:xfrm>
            <a:off x="496119" y="3329211"/>
            <a:ext cx="2165524"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Clear Organizational Blockers</a:t>
            </a:r>
            <a:endParaRPr lang="en-US" sz="1200" dirty="0"/>
          </a:p>
        </p:txBody>
      </p:sp>
      <p:sp>
        <p:nvSpPr>
          <p:cNvPr id="15" name="Text 7"/>
          <p:cNvSpPr/>
          <p:nvPr/>
        </p:nvSpPr>
        <p:spPr>
          <a:xfrm>
            <a:off x="496119" y="3597473"/>
            <a:ext cx="4013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Partner with leadership to address the systemic impediments that teams cannot resolve on their own.</a:t>
            </a:r>
            <a:endParaRPr lang="en-US" sz="950" dirty="0"/>
          </a:p>
        </p:txBody>
      </p:sp>
      <p:pic>
        <p:nvPicPr>
          <p:cNvPr id="16" name="Image 6"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633987" y="3057674"/>
            <a:ext cx="123974" cy="123974"/>
          </a:xfrm>
          <a:prstGeom prst="rect">
            <a:avLst/>
          </a:prstGeom>
        </p:spPr>
      </p:pic>
      <p:pic>
        <p:nvPicPr>
          <p:cNvPr id="17" name="Image 7" descr="preencoded.png"/>
          <p:cNvPicPr>
            <a:picLocks noChangeAspect="1"/>
          </p:cNvPicPr>
          <p:nvPr/>
        </p:nvPicPr>
        <p:blipFill>
          <a:blip r:embed="rId4"/>
          <a:stretch>
            <a:fillRect/>
          </a:stretch>
        </p:blipFill>
        <p:spPr>
          <a:xfrm>
            <a:off x="4633987" y="3226296"/>
            <a:ext cx="4013895" cy="14288"/>
          </a:xfrm>
          <a:prstGeom prst="rect">
            <a:avLst/>
          </a:prstGeom>
        </p:spPr>
      </p:pic>
      <p:sp>
        <p:nvSpPr>
          <p:cNvPr id="18" name="Text 8"/>
          <p:cNvSpPr/>
          <p:nvPr/>
        </p:nvSpPr>
        <p:spPr>
          <a:xfrm>
            <a:off x="4633987" y="3329211"/>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Build the Habit Loop</a:t>
            </a:r>
            <a:endParaRPr lang="en-US" sz="1200" dirty="0"/>
          </a:p>
        </p:txBody>
      </p:sp>
      <p:sp>
        <p:nvSpPr>
          <p:cNvPr id="19" name="Text 9"/>
          <p:cNvSpPr/>
          <p:nvPr/>
        </p:nvSpPr>
        <p:spPr>
          <a:xfrm>
            <a:off x="4633987" y="3597473"/>
            <a:ext cx="4013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Embed reflection, experimentation, and measurement into the regular rhythm of work — not as extra effort, but as second nature.</a:t>
            </a:r>
            <a:endParaRPr lang="en-US" sz="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96119" y="822275"/>
            <a:ext cx="5613127"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The Teams That Learn Fastest Win</a:t>
            </a:r>
            <a:endParaRPr lang="en-US" sz="2400" dirty="0"/>
          </a:p>
        </p:txBody>
      </p:sp>
      <p:sp>
        <p:nvSpPr>
          <p:cNvPr id="3" name="Text 1"/>
          <p:cNvSpPr/>
          <p:nvPr/>
        </p:nvSpPr>
        <p:spPr>
          <a:xfrm>
            <a:off x="496119" y="1457846"/>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Continuous improvement is the heartbeat of Agile. While frameworks, ceremonies, and tools provide structure, lasting success comes from creating a culture where </a:t>
            </a:r>
            <a:r>
              <a:rPr lang="en-US" sz="950" b="1" dirty="0">
                <a:solidFill>
                  <a:srgbClr val="15213F"/>
                </a:solidFill>
                <a:latin typeface="Roboto" pitchFamily="34" charset="0"/>
                <a:ea typeface="Roboto" pitchFamily="34" charset="-122"/>
                <a:cs typeface="Roboto" pitchFamily="34" charset="-120"/>
              </a:rPr>
              <a:t>learning, experimentation, and adaptation are embedded into daily work</a:t>
            </a:r>
            <a:r>
              <a:rPr lang="en-US" sz="950" dirty="0">
                <a:solidFill>
                  <a:srgbClr val="15213F"/>
                </a:solidFill>
                <a:latin typeface="Roboto" pitchFamily="34" charset="0"/>
                <a:ea typeface="Roboto" pitchFamily="34" charset="-122"/>
                <a:cs typeface="Roboto" pitchFamily="34" charset="-120"/>
              </a:rPr>
              <a:t> — not scheduled into a calendar.</a:t>
            </a:r>
            <a:endParaRPr lang="en-US" sz="950" dirty="0"/>
          </a:p>
        </p:txBody>
      </p:sp>
      <p:sp>
        <p:nvSpPr>
          <p:cNvPr id="4" name="Shape 2"/>
          <p:cNvSpPr/>
          <p:nvPr/>
        </p:nvSpPr>
        <p:spPr>
          <a:xfrm>
            <a:off x="496119" y="2133823"/>
            <a:ext cx="14288" cy="818629"/>
          </a:xfrm>
          <a:prstGeom prst="roundRect">
            <a:avLst>
              <a:gd name="adj" fmla="val 59998"/>
            </a:avLst>
          </a:prstGeom>
          <a:solidFill>
            <a:srgbClr val="3257B8"/>
          </a:solidFill>
          <a:ln/>
        </p:spPr>
        <p:txBody>
          <a:bodyPr/>
          <a:lstStyle/>
          <a:p>
            <a:endParaRPr lang="en-US"/>
          </a:p>
        </p:txBody>
      </p:sp>
      <p:sp>
        <p:nvSpPr>
          <p:cNvPr id="5" name="Text 3"/>
          <p:cNvSpPr/>
          <p:nvPr/>
        </p:nvSpPr>
        <p:spPr>
          <a:xfrm>
            <a:off x="682154" y="2245444"/>
            <a:ext cx="373856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"The most successful Agile teams are not those that get everything right the first time. They are the teams that learn faster than everyone else."</a:t>
            </a:r>
            <a:endParaRPr lang="en-US" sz="950" dirty="0"/>
          </a:p>
        </p:txBody>
      </p:sp>
      <p:sp>
        <p:nvSpPr>
          <p:cNvPr id="6" name="Text 4"/>
          <p:cNvSpPr/>
          <p:nvPr/>
        </p:nvSpPr>
        <p:spPr>
          <a:xfrm>
            <a:off x="4728046" y="2118271"/>
            <a:ext cx="2298799"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What Organizations Gain</a:t>
            </a:r>
            <a:endParaRPr lang="en-US" sz="1200" dirty="0"/>
          </a:p>
        </p:txBody>
      </p:sp>
      <p:sp>
        <p:nvSpPr>
          <p:cNvPr id="7" name="Text 5"/>
          <p:cNvSpPr/>
          <p:nvPr/>
        </p:nvSpPr>
        <p:spPr>
          <a:xfrm>
            <a:off x="4728046" y="2436093"/>
            <a:ext cx="3924598" cy="880616"/>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b="1" dirty="0">
                <a:solidFill>
                  <a:srgbClr val="15213F"/>
                </a:solidFill>
                <a:latin typeface="Roboto" pitchFamily="34" charset="0"/>
                <a:ea typeface="Roboto" pitchFamily="34" charset="-122"/>
                <a:cs typeface="Roboto" pitchFamily="34" charset="-120"/>
              </a:rPr>
              <a:t>Resilience</a:t>
            </a:r>
            <a:r>
              <a:rPr lang="en-US" sz="950" dirty="0">
                <a:solidFill>
                  <a:srgbClr val="15213F"/>
                </a:solidFill>
                <a:latin typeface="Roboto" pitchFamily="34" charset="0"/>
                <a:ea typeface="Roboto" pitchFamily="34" charset="-122"/>
                <a:cs typeface="Roboto" pitchFamily="34" charset="-120"/>
              </a:rPr>
              <a:t> — the ability to absorb and recover from disruption</a:t>
            </a:r>
            <a:endParaRPr lang="en-US" sz="950" dirty="0"/>
          </a:p>
          <a:p>
            <a:pPr marL="342900" indent="-342900" algn="l">
              <a:lnSpc>
                <a:spcPct val="133000"/>
              </a:lnSpc>
              <a:buSzPct val="100000"/>
              <a:buChar char="•"/>
            </a:pPr>
            <a:r>
              <a:rPr lang="en-US" sz="950" b="1" dirty="0">
                <a:solidFill>
                  <a:srgbClr val="15213F"/>
                </a:solidFill>
                <a:latin typeface="Roboto" pitchFamily="34" charset="0"/>
                <a:ea typeface="Roboto" pitchFamily="34" charset="-122"/>
                <a:cs typeface="Roboto" pitchFamily="34" charset="-120"/>
              </a:rPr>
              <a:t>Adaptability</a:t>
            </a:r>
            <a:r>
              <a:rPr lang="en-US" sz="950" dirty="0">
                <a:solidFill>
                  <a:srgbClr val="15213F"/>
                </a:solidFill>
                <a:latin typeface="Roboto" pitchFamily="34" charset="0"/>
                <a:ea typeface="Roboto" pitchFamily="34" charset="-122"/>
                <a:cs typeface="Roboto" pitchFamily="34" charset="-120"/>
              </a:rPr>
              <a:t> — the capacity to pivot when the market demands it</a:t>
            </a:r>
            <a:endParaRPr lang="en-US" sz="950" dirty="0"/>
          </a:p>
          <a:p>
            <a:pPr marL="342900" indent="-342900" algn="l">
              <a:lnSpc>
                <a:spcPct val="133000"/>
              </a:lnSpc>
              <a:buSzPct val="100000"/>
              <a:buChar char="•"/>
            </a:pPr>
            <a:r>
              <a:rPr lang="en-US" sz="950" b="1" dirty="0">
                <a:solidFill>
                  <a:srgbClr val="15213F"/>
                </a:solidFill>
                <a:latin typeface="Roboto" pitchFamily="34" charset="0"/>
                <a:ea typeface="Roboto" pitchFamily="34" charset="-122"/>
                <a:cs typeface="Roboto" pitchFamily="34" charset="-120"/>
              </a:rPr>
              <a:t>Competitive advantage</a:t>
            </a:r>
            <a:r>
              <a:rPr lang="en-US" sz="950" dirty="0">
                <a:solidFill>
                  <a:srgbClr val="15213F"/>
                </a:solidFill>
                <a:latin typeface="Roboto" pitchFamily="34" charset="0"/>
                <a:ea typeface="Roboto" pitchFamily="34" charset="-122"/>
                <a:cs typeface="Roboto" pitchFamily="34" charset="-120"/>
              </a:rPr>
              <a:t> — a pace of learning that compounds over time</a:t>
            </a:r>
            <a:endParaRPr lang="en-US" sz="950" dirty="0"/>
          </a:p>
        </p:txBody>
      </p:sp>
      <p:sp>
        <p:nvSpPr>
          <p:cNvPr id="8" name="Shape 6"/>
          <p:cNvSpPr/>
          <p:nvPr/>
        </p:nvSpPr>
        <p:spPr>
          <a:xfrm>
            <a:off x="496119" y="3499619"/>
            <a:ext cx="8151763" cy="682079"/>
          </a:xfrm>
          <a:prstGeom prst="roundRect">
            <a:avLst>
              <a:gd name="adj" fmla="val 2728"/>
            </a:avLst>
          </a:prstGeom>
          <a:solidFill>
            <a:srgbClr val="B6FCB8"/>
          </a:solidFill>
          <a:ln/>
        </p:spPr>
        <p:txBody>
          <a:bodyPr/>
          <a:lstStyle/>
          <a:p>
            <a:endParaRPr lang="en-US"/>
          </a:p>
        </p:txBody>
      </p:sp>
      <p:pic>
        <p:nvPicPr>
          <p:cNvPr id="9" name="Image 0" descr="preencoded.png"/>
          <p:cNvPicPr>
            <a:picLocks noChangeAspect="1"/>
          </p:cNvPicPr>
          <p:nvPr/>
        </p:nvPicPr>
        <p:blipFill>
          <a:blip r:embed="rId3"/>
          <a:stretch>
            <a:fillRect/>
          </a:stretch>
        </p:blipFill>
        <p:spPr>
          <a:xfrm>
            <a:off x="620092" y="3679403"/>
            <a:ext cx="155004" cy="123974"/>
          </a:xfrm>
          <a:prstGeom prst="rect">
            <a:avLst/>
          </a:prstGeom>
        </p:spPr>
      </p:pic>
      <p:sp>
        <p:nvSpPr>
          <p:cNvPr id="10" name="Text 7"/>
          <p:cNvSpPr/>
          <p:nvPr/>
        </p:nvSpPr>
        <p:spPr>
          <a:xfrm>
            <a:off x="899071" y="3642196"/>
            <a:ext cx="7624837"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Roboto" pitchFamily="34" charset="0"/>
                <a:ea typeface="Roboto" pitchFamily="34" charset="-122"/>
                <a:cs typeface="Roboto" pitchFamily="34" charset="-120"/>
              </a:rPr>
              <a:t>Agile Coaches who invest in building continuous improvement as an organizational capability — not just a practice — create teams that are ready for whatever comes next.</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348704"/>
            <a:ext cx="1838176" cy="172641"/>
          </a:xfrm>
          <a:prstGeom prst="rect">
            <a:avLst/>
          </a:prstGeom>
          <a:noFill/>
          <a:ln/>
        </p:spPr>
        <p:txBody>
          <a:bodyPr wrap="none" lIns="0" tIns="0" rIns="0" bIns="0" rtlCol="0" anchor="t"/>
          <a:lstStyle/>
          <a:p>
            <a:pPr marL="0" indent="0" algn="l">
              <a:lnSpc>
                <a:spcPct val="104000"/>
              </a:lnSpc>
              <a:buNone/>
            </a:pPr>
            <a:r>
              <a:rPr lang="en-US" sz="1050" dirty="0">
                <a:solidFill>
                  <a:srgbClr val="3257B8"/>
                </a:solidFill>
                <a:latin typeface="Roboto Slab" pitchFamily="34" charset="0"/>
                <a:ea typeface="Roboto Slab" pitchFamily="34" charset="-122"/>
                <a:cs typeface="Roboto Slab" pitchFamily="34" charset="-120"/>
              </a:rPr>
              <a:t>The Challenge</a:t>
            </a:r>
            <a:endParaRPr lang="en-US" sz="1050" dirty="0"/>
          </a:p>
        </p:txBody>
      </p:sp>
      <p:sp>
        <p:nvSpPr>
          <p:cNvPr id="3" name="Text 1"/>
          <p:cNvSpPr/>
          <p:nvPr/>
        </p:nvSpPr>
        <p:spPr>
          <a:xfrm>
            <a:off x="496119" y="560636"/>
            <a:ext cx="4044776" cy="345281"/>
          </a:xfrm>
          <a:prstGeom prst="rect">
            <a:avLst/>
          </a:prstGeom>
          <a:noFill/>
          <a:ln/>
        </p:spPr>
        <p:txBody>
          <a:bodyPr wrap="none" lIns="0" tIns="0" rIns="0" bIns="0" rtlCol="0" anchor="t"/>
          <a:lstStyle/>
          <a:p>
            <a:pPr marL="0" indent="0" algn="l">
              <a:lnSpc>
                <a:spcPct val="104000"/>
              </a:lnSpc>
              <a:buNone/>
            </a:pPr>
            <a:r>
              <a:rPr lang="en-US" sz="2150" dirty="0">
                <a:solidFill>
                  <a:srgbClr val="3257B8"/>
                </a:solidFill>
                <a:latin typeface="Roboto Slab" pitchFamily="34" charset="0"/>
                <a:ea typeface="Roboto Slab" pitchFamily="34" charset="-122"/>
                <a:cs typeface="Roboto Slab" pitchFamily="34" charset="-120"/>
              </a:rPr>
              <a:t>Why Most Teams Get Stuck</a:t>
            </a:r>
            <a:endParaRPr lang="en-US" sz="2150" dirty="0"/>
          </a:p>
        </p:txBody>
      </p:sp>
      <p:sp>
        <p:nvSpPr>
          <p:cNvPr id="4" name="Text 2"/>
          <p:cNvSpPr/>
          <p:nvPr/>
        </p:nvSpPr>
        <p:spPr>
          <a:xfrm>
            <a:off x="496119" y="1142033"/>
            <a:ext cx="4362152" cy="1258491"/>
          </a:xfrm>
          <a:prstGeom prst="rect">
            <a:avLst/>
          </a:prstGeom>
          <a:noFill/>
          <a:ln/>
        </p:spPr>
        <p:txBody>
          <a:bodyPr wrap="square" lIns="0" tIns="0" rIns="0" bIns="0" rtlCol="0" anchor="t">
            <a:normAutofit/>
          </a:bodyPr>
          <a:lstStyle/>
          <a:p>
            <a:pPr marL="0" indent="0" algn="l">
              <a:lnSpc>
                <a:spcPct val="126000"/>
              </a:lnSpc>
              <a:spcAft>
                <a:spcPts val="650"/>
              </a:spcAft>
              <a:buNone/>
            </a:pPr>
            <a:r>
              <a:rPr lang="en-US" sz="850" dirty="0">
                <a:solidFill>
                  <a:srgbClr val="15213F"/>
                </a:solidFill>
                <a:latin typeface="Roboto" pitchFamily="34" charset="0"/>
                <a:ea typeface="Roboto" pitchFamily="34" charset="-122"/>
                <a:cs typeface="Roboto" pitchFamily="34" charset="-120"/>
              </a:rPr>
              <a:t>Continuous improvement is one of the foundational principles of Agile — yet many organizations struggle to move beyond the occasional retrospective or one-off process adjustment. Teams settle into the status quo, recurring issues go unresolved, and growth opportunities slip by unnoticed.</a:t>
            </a:r>
            <a:endParaRPr lang="en-US" sz="850" dirty="0"/>
          </a:p>
          <a:p>
            <a:pPr marL="0" indent="0" algn="l">
              <a:lnSpc>
                <a:spcPct val="126000"/>
              </a:lnSpc>
              <a:buNone/>
            </a:pPr>
            <a:r>
              <a:rPr lang="en-US" sz="850" dirty="0">
                <a:solidFill>
                  <a:srgbClr val="15213F"/>
                </a:solidFill>
                <a:latin typeface="Roboto" pitchFamily="34" charset="0"/>
                <a:ea typeface="Roboto" pitchFamily="34" charset="-122"/>
                <a:cs typeface="Roboto" pitchFamily="34" charset="-120"/>
              </a:rPr>
              <a:t>The most effective Agile Coaches understand that continuous improvement is </a:t>
            </a:r>
            <a:r>
              <a:rPr lang="en-US" sz="850" b="1" dirty="0">
                <a:solidFill>
                  <a:srgbClr val="15213F"/>
                </a:solidFill>
                <a:latin typeface="Roboto" pitchFamily="34" charset="0"/>
                <a:ea typeface="Roboto" pitchFamily="34" charset="-122"/>
                <a:cs typeface="Roboto" pitchFamily="34" charset="-120"/>
              </a:rPr>
              <a:t>not a meeting, a metric, or a single initiative</a:t>
            </a:r>
            <a:r>
              <a:rPr lang="en-US" sz="850" dirty="0">
                <a:solidFill>
                  <a:srgbClr val="15213F"/>
                </a:solidFill>
                <a:latin typeface="Roboto" pitchFamily="34" charset="0"/>
                <a:ea typeface="Roboto" pitchFamily="34" charset="-122"/>
                <a:cs typeface="Roboto" pitchFamily="34" charset="-120"/>
              </a:rPr>
              <a:t>. It is a mindset and organizational capability that enables teams to consistently learn, adapt, and raise their performance over time.</a:t>
            </a:r>
            <a:endParaRPr lang="en-US" sz="850" dirty="0"/>
          </a:p>
        </p:txBody>
      </p:sp>
      <p:sp>
        <p:nvSpPr>
          <p:cNvPr id="5" name="Shape 3"/>
          <p:cNvSpPr/>
          <p:nvPr/>
        </p:nvSpPr>
        <p:spPr>
          <a:xfrm>
            <a:off x="496119" y="2511177"/>
            <a:ext cx="4362152" cy="566589"/>
          </a:xfrm>
          <a:prstGeom prst="roundRect">
            <a:avLst>
              <a:gd name="adj" fmla="val 2925"/>
            </a:avLst>
          </a:prstGeom>
          <a:solidFill>
            <a:srgbClr val="B6D6FC"/>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606549" y="2671614"/>
            <a:ext cx="138038" cy="110430"/>
          </a:xfrm>
          <a:prstGeom prst="rect">
            <a:avLst/>
          </a:prstGeom>
        </p:spPr>
      </p:pic>
      <p:sp>
        <p:nvSpPr>
          <p:cNvPr id="7" name="Text 4"/>
          <p:cNvSpPr/>
          <p:nvPr/>
        </p:nvSpPr>
        <p:spPr>
          <a:xfrm>
            <a:off x="855018" y="2627337"/>
            <a:ext cx="3892823" cy="334268"/>
          </a:xfrm>
          <a:prstGeom prst="rect">
            <a:avLst/>
          </a:prstGeom>
          <a:noFill/>
          <a:ln/>
        </p:spPr>
        <p:txBody>
          <a:bodyPr wrap="square" lIns="0" tIns="0" rIns="0" bIns="0" rtlCol="0" anchor="t">
            <a:normAutofit/>
          </a:bodyPr>
          <a:lstStyle/>
          <a:p>
            <a:pPr marL="0" indent="0" algn="l">
              <a:lnSpc>
                <a:spcPct val="126000"/>
              </a:lnSpc>
              <a:buNone/>
            </a:pPr>
            <a:r>
              <a:rPr lang="en-US" sz="850" dirty="0">
                <a:solidFill>
                  <a:srgbClr val="000000"/>
                </a:solidFill>
                <a:latin typeface="Roboto" pitchFamily="34" charset="0"/>
                <a:ea typeface="Roboto" pitchFamily="34" charset="-122"/>
                <a:cs typeface="Roboto" pitchFamily="34" charset="-120"/>
              </a:rPr>
              <a:t>High-performing organizations succeed not by avoiding challenges — but by continuously identifying opportunities and taking action.</a:t>
            </a:r>
            <a:endParaRPr lang="en-US" sz="850" dirty="0"/>
          </a:p>
        </p:txBody>
      </p:sp>
      <p:pic>
        <p:nvPicPr>
          <p:cNvPr id="8" name="Image 1" descr="preencoded.png"/>
          <p:cNvPicPr>
            <a:picLocks noChangeAspect="1"/>
          </p:cNvPicPr>
          <p:nvPr/>
        </p:nvPicPr>
        <p:blipFill>
          <a:blip r:embed="rId4"/>
          <a:stretch>
            <a:fillRect/>
          </a:stretch>
        </p:blipFill>
        <p:spPr>
          <a:xfrm>
            <a:off x="5132561" y="1164134"/>
            <a:ext cx="3520008" cy="35200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96119" y="1010617"/>
            <a:ext cx="6156350"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Why Continuous Improvement Matters</a:t>
            </a:r>
            <a:endParaRPr lang="en-US" sz="2400" dirty="0"/>
          </a:p>
        </p:txBody>
      </p:sp>
      <p:sp>
        <p:nvSpPr>
          <p:cNvPr id="3" name="Text 1"/>
          <p:cNvSpPr/>
          <p:nvPr/>
        </p:nvSpPr>
        <p:spPr>
          <a:xfrm>
            <a:off x="496119" y="1646188"/>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Markets evolve, customer expectations shift, and technology advances at an unprecedented pace. Organizations that fail to adapt quickly risk falling behind. </a:t>
            </a:r>
            <a:r>
              <a:rPr lang="en-US" sz="950" b="1" dirty="0">
                <a:solidFill>
                  <a:srgbClr val="15213F"/>
                </a:solidFill>
                <a:latin typeface="Roboto" pitchFamily="34" charset="0"/>
                <a:ea typeface="Roboto" pitchFamily="34" charset="-122"/>
                <a:cs typeface="Roboto" pitchFamily="34" charset="-120"/>
              </a:rPr>
              <a:t>Small improvements made consistently over time generate far greater results than large, infrequent transformation efforts.</a:t>
            </a:r>
            <a:r>
              <a:rPr lang="en-US" sz="950" dirty="0">
                <a:solidFill>
                  <a:srgbClr val="15213F"/>
                </a:solidFill>
                <a:latin typeface="Roboto" pitchFamily="34" charset="0"/>
                <a:ea typeface="Roboto" pitchFamily="34" charset="-122"/>
                <a:cs typeface="Roboto" pitchFamily="34" charset="-120"/>
              </a:rPr>
              <a:t> The goal is not perfection — it is becoming slightly better with every iteration.</a:t>
            </a:r>
            <a:endParaRPr lang="en-US" sz="950" dirty="0"/>
          </a:p>
        </p:txBody>
      </p:sp>
      <p:sp>
        <p:nvSpPr>
          <p:cNvPr id="4" name="Shape 2"/>
          <p:cNvSpPr/>
          <p:nvPr/>
        </p:nvSpPr>
        <p:spPr>
          <a:xfrm>
            <a:off x="496119" y="2381101"/>
            <a:ext cx="2634555" cy="913135"/>
          </a:xfrm>
          <a:prstGeom prst="roundRect">
            <a:avLst>
              <a:gd name="adj" fmla="val 2038"/>
            </a:avLst>
          </a:prstGeom>
          <a:solidFill>
            <a:srgbClr val="E9ECF2"/>
          </a:solidFill>
          <a:ln/>
        </p:spPr>
        <p:txBody>
          <a:bodyPr/>
          <a:lstStyle/>
          <a:p>
            <a:endParaRPr lang="en-US"/>
          </a:p>
        </p:txBody>
      </p:sp>
      <p:sp>
        <p:nvSpPr>
          <p:cNvPr id="5" name="Text 3"/>
          <p:cNvSpPr/>
          <p:nvPr/>
        </p:nvSpPr>
        <p:spPr>
          <a:xfrm>
            <a:off x="620092" y="250507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Delivery</a:t>
            </a:r>
            <a:endParaRPr lang="en-US" sz="1200" dirty="0"/>
          </a:p>
        </p:txBody>
      </p:sp>
      <p:sp>
        <p:nvSpPr>
          <p:cNvPr id="6" name="Text 4"/>
          <p:cNvSpPr/>
          <p:nvPr/>
        </p:nvSpPr>
        <p:spPr>
          <a:xfrm>
            <a:off x="620092" y="2773338"/>
            <a:ext cx="238660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Increase predictability and release frequency</a:t>
            </a:r>
            <a:endParaRPr lang="en-US" sz="950" dirty="0"/>
          </a:p>
        </p:txBody>
      </p:sp>
      <p:sp>
        <p:nvSpPr>
          <p:cNvPr id="7" name="Shape 5"/>
          <p:cNvSpPr/>
          <p:nvPr/>
        </p:nvSpPr>
        <p:spPr>
          <a:xfrm>
            <a:off x="3254648" y="2381101"/>
            <a:ext cx="2634630" cy="913135"/>
          </a:xfrm>
          <a:prstGeom prst="roundRect">
            <a:avLst>
              <a:gd name="adj" fmla="val 2038"/>
            </a:avLst>
          </a:prstGeom>
          <a:solidFill>
            <a:srgbClr val="E9ECF2"/>
          </a:solidFill>
          <a:ln/>
        </p:spPr>
        <p:txBody>
          <a:bodyPr/>
          <a:lstStyle/>
          <a:p>
            <a:endParaRPr lang="en-US"/>
          </a:p>
        </p:txBody>
      </p:sp>
      <p:sp>
        <p:nvSpPr>
          <p:cNvPr id="8" name="Text 6"/>
          <p:cNvSpPr/>
          <p:nvPr/>
        </p:nvSpPr>
        <p:spPr>
          <a:xfrm>
            <a:off x="3378622" y="250507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Quality</a:t>
            </a:r>
            <a:endParaRPr lang="en-US" sz="1200" dirty="0"/>
          </a:p>
        </p:txBody>
      </p:sp>
      <p:sp>
        <p:nvSpPr>
          <p:cNvPr id="9" name="Text 7"/>
          <p:cNvSpPr/>
          <p:nvPr/>
        </p:nvSpPr>
        <p:spPr>
          <a:xfrm>
            <a:off x="3378622" y="2773338"/>
            <a:ext cx="238668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Reduce defects and rework across products</a:t>
            </a:r>
            <a:endParaRPr lang="en-US" sz="950" dirty="0"/>
          </a:p>
        </p:txBody>
      </p:sp>
      <p:sp>
        <p:nvSpPr>
          <p:cNvPr id="10" name="Shape 8"/>
          <p:cNvSpPr/>
          <p:nvPr/>
        </p:nvSpPr>
        <p:spPr>
          <a:xfrm>
            <a:off x="6013252" y="2381101"/>
            <a:ext cx="2634555" cy="913135"/>
          </a:xfrm>
          <a:prstGeom prst="roundRect">
            <a:avLst>
              <a:gd name="adj" fmla="val 2038"/>
            </a:avLst>
          </a:prstGeom>
          <a:solidFill>
            <a:srgbClr val="E9ECF2"/>
          </a:solidFill>
          <a:ln/>
        </p:spPr>
        <p:txBody>
          <a:bodyPr/>
          <a:lstStyle/>
          <a:p>
            <a:endParaRPr lang="en-US"/>
          </a:p>
        </p:txBody>
      </p:sp>
      <p:sp>
        <p:nvSpPr>
          <p:cNvPr id="11" name="Text 9"/>
          <p:cNvSpPr/>
          <p:nvPr/>
        </p:nvSpPr>
        <p:spPr>
          <a:xfrm>
            <a:off x="6137225" y="250507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Efficiency</a:t>
            </a:r>
            <a:endParaRPr lang="en-US" sz="1200" dirty="0"/>
          </a:p>
        </p:txBody>
      </p:sp>
      <p:sp>
        <p:nvSpPr>
          <p:cNvPr id="12" name="Text 10"/>
          <p:cNvSpPr/>
          <p:nvPr/>
        </p:nvSpPr>
        <p:spPr>
          <a:xfrm>
            <a:off x="6137225" y="2773338"/>
            <a:ext cx="2386608" cy="198462"/>
          </a:xfrm>
          <a:prstGeom prst="rect">
            <a:avLst/>
          </a:prstGeom>
          <a:noFill/>
          <a:ln/>
        </p:spPr>
        <p:txBody>
          <a:bodyPr wrap="none" lIns="0" tIns="0" rIns="0" bIns="0" rtlCol="0" anchor="t"/>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Eliminate waste and streamline workflows</a:t>
            </a:r>
            <a:endParaRPr lang="en-US" sz="950" dirty="0"/>
          </a:p>
        </p:txBody>
      </p:sp>
      <p:sp>
        <p:nvSpPr>
          <p:cNvPr id="13" name="Shape 11"/>
          <p:cNvSpPr/>
          <p:nvPr/>
        </p:nvSpPr>
        <p:spPr>
          <a:xfrm>
            <a:off x="496119" y="3418210"/>
            <a:ext cx="4013820" cy="714673"/>
          </a:xfrm>
          <a:prstGeom prst="roundRect">
            <a:avLst>
              <a:gd name="adj" fmla="val 2604"/>
            </a:avLst>
          </a:prstGeom>
          <a:solidFill>
            <a:srgbClr val="E9ECF2"/>
          </a:solidFill>
          <a:ln/>
        </p:spPr>
        <p:txBody>
          <a:bodyPr/>
          <a:lstStyle/>
          <a:p>
            <a:endParaRPr lang="en-US"/>
          </a:p>
        </p:txBody>
      </p:sp>
      <p:sp>
        <p:nvSpPr>
          <p:cNvPr id="14" name="Text 12"/>
          <p:cNvSpPr/>
          <p:nvPr/>
        </p:nvSpPr>
        <p:spPr>
          <a:xfrm>
            <a:off x="620092" y="3542184"/>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Engagement</a:t>
            </a:r>
            <a:endParaRPr lang="en-US" sz="1200" dirty="0"/>
          </a:p>
        </p:txBody>
      </p:sp>
      <p:sp>
        <p:nvSpPr>
          <p:cNvPr id="15" name="Text 13"/>
          <p:cNvSpPr/>
          <p:nvPr/>
        </p:nvSpPr>
        <p:spPr>
          <a:xfrm>
            <a:off x="620092" y="3810446"/>
            <a:ext cx="3765872" cy="198462"/>
          </a:xfrm>
          <a:prstGeom prst="rect">
            <a:avLst/>
          </a:prstGeom>
          <a:noFill/>
          <a:ln/>
        </p:spPr>
        <p:txBody>
          <a:bodyPr wrap="none" lIns="0" tIns="0" rIns="0" bIns="0" rtlCol="0" anchor="t"/>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Boost team morale and stakeholder satisfaction</a:t>
            </a:r>
            <a:endParaRPr lang="en-US" sz="950" dirty="0"/>
          </a:p>
        </p:txBody>
      </p:sp>
      <p:sp>
        <p:nvSpPr>
          <p:cNvPr id="16" name="Shape 14"/>
          <p:cNvSpPr/>
          <p:nvPr/>
        </p:nvSpPr>
        <p:spPr>
          <a:xfrm>
            <a:off x="4633913" y="3418210"/>
            <a:ext cx="4013895" cy="714673"/>
          </a:xfrm>
          <a:prstGeom prst="roundRect">
            <a:avLst>
              <a:gd name="adj" fmla="val 2604"/>
            </a:avLst>
          </a:prstGeom>
          <a:solidFill>
            <a:srgbClr val="E9ECF2"/>
          </a:solidFill>
          <a:ln/>
        </p:spPr>
        <p:txBody>
          <a:bodyPr/>
          <a:lstStyle/>
          <a:p>
            <a:endParaRPr lang="en-US"/>
          </a:p>
        </p:txBody>
      </p:sp>
      <p:sp>
        <p:nvSpPr>
          <p:cNvPr id="17" name="Text 15"/>
          <p:cNvSpPr/>
          <p:nvPr/>
        </p:nvSpPr>
        <p:spPr>
          <a:xfrm>
            <a:off x="4757886" y="3542184"/>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Agility</a:t>
            </a:r>
            <a:endParaRPr lang="en-US" sz="1200" dirty="0"/>
          </a:p>
        </p:txBody>
      </p:sp>
      <p:sp>
        <p:nvSpPr>
          <p:cNvPr id="18" name="Text 16"/>
          <p:cNvSpPr/>
          <p:nvPr/>
        </p:nvSpPr>
        <p:spPr>
          <a:xfrm>
            <a:off x="4757886" y="3810446"/>
            <a:ext cx="3765947" cy="198462"/>
          </a:xfrm>
          <a:prstGeom prst="rect">
            <a:avLst/>
          </a:prstGeom>
          <a:noFill/>
          <a:ln/>
        </p:spPr>
        <p:txBody>
          <a:bodyPr wrap="none" lIns="0" tIns="0" rIns="0" bIns="0" rtlCol="0" anchor="t"/>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Strengthen the organization's ability to adapt</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96119" y="348704"/>
            <a:ext cx="1838176" cy="172641"/>
          </a:xfrm>
          <a:prstGeom prst="rect">
            <a:avLst/>
          </a:prstGeom>
          <a:noFill/>
          <a:ln/>
        </p:spPr>
        <p:txBody>
          <a:bodyPr wrap="none" lIns="0" tIns="0" rIns="0" bIns="0" rtlCol="0" anchor="t"/>
          <a:lstStyle/>
          <a:p>
            <a:pPr marL="0" indent="0" algn="l">
              <a:lnSpc>
                <a:spcPct val="104000"/>
              </a:lnSpc>
              <a:buNone/>
            </a:pPr>
            <a:r>
              <a:rPr lang="en-US" sz="1050" dirty="0">
                <a:solidFill>
                  <a:srgbClr val="3257B8"/>
                </a:solidFill>
                <a:latin typeface="Roboto Slab" pitchFamily="34" charset="0"/>
                <a:ea typeface="Roboto Slab" pitchFamily="34" charset="-122"/>
                <a:cs typeface="Roboto Slab" pitchFamily="34" charset="-120"/>
              </a:rPr>
              <a:t>Chapter 1</a:t>
            </a:r>
            <a:endParaRPr lang="en-US" sz="1050" dirty="0"/>
          </a:p>
        </p:txBody>
      </p:sp>
      <p:sp>
        <p:nvSpPr>
          <p:cNvPr id="3" name="Text 1"/>
          <p:cNvSpPr/>
          <p:nvPr/>
        </p:nvSpPr>
        <p:spPr>
          <a:xfrm>
            <a:off x="496119" y="560636"/>
            <a:ext cx="4827910" cy="345281"/>
          </a:xfrm>
          <a:prstGeom prst="rect">
            <a:avLst/>
          </a:prstGeom>
          <a:noFill/>
          <a:ln/>
        </p:spPr>
        <p:txBody>
          <a:bodyPr wrap="none" lIns="0" tIns="0" rIns="0" bIns="0" rtlCol="0" anchor="t"/>
          <a:lstStyle/>
          <a:p>
            <a:pPr marL="0" indent="0" algn="l">
              <a:lnSpc>
                <a:spcPct val="104000"/>
              </a:lnSpc>
              <a:buNone/>
            </a:pPr>
            <a:r>
              <a:rPr lang="en-US" sz="2150" dirty="0">
                <a:solidFill>
                  <a:srgbClr val="3257B8"/>
                </a:solidFill>
                <a:latin typeface="Roboto Slab" pitchFamily="34" charset="0"/>
                <a:ea typeface="Roboto Slab" pitchFamily="34" charset="-122"/>
                <a:cs typeface="Roboto Slab" pitchFamily="34" charset="-120"/>
              </a:rPr>
              <a:t>Moving Beyond the Retrospective</a:t>
            </a:r>
            <a:endParaRPr lang="en-US" sz="2150" dirty="0"/>
          </a:p>
        </p:txBody>
      </p:sp>
      <p:pic>
        <p:nvPicPr>
          <p:cNvPr id="4" name="Image 0" descr="preencoded.png"/>
          <p:cNvPicPr>
            <a:picLocks noChangeAspect="1"/>
          </p:cNvPicPr>
          <p:nvPr/>
        </p:nvPicPr>
        <p:blipFill>
          <a:blip r:embed="rId3"/>
          <a:stretch>
            <a:fillRect/>
          </a:stretch>
        </p:blipFill>
        <p:spPr>
          <a:xfrm>
            <a:off x="496119" y="1164134"/>
            <a:ext cx="3520008" cy="3520008"/>
          </a:xfrm>
          <a:prstGeom prst="rect">
            <a:avLst/>
          </a:prstGeom>
        </p:spPr>
      </p:pic>
      <p:sp>
        <p:nvSpPr>
          <p:cNvPr id="5" name="Text 2"/>
          <p:cNvSpPr/>
          <p:nvPr/>
        </p:nvSpPr>
        <p:spPr>
          <a:xfrm>
            <a:off x="4290417" y="1142033"/>
            <a:ext cx="4362152" cy="501402"/>
          </a:xfrm>
          <a:prstGeom prst="rect">
            <a:avLst/>
          </a:prstGeom>
          <a:noFill/>
          <a:ln/>
        </p:spPr>
        <p:txBody>
          <a:bodyPr wrap="square" lIns="0" tIns="0" rIns="0" bIns="0" rtlCol="0" anchor="t">
            <a:normAutofit/>
          </a:bodyPr>
          <a:lstStyle/>
          <a:p>
            <a:pPr marL="0" indent="0" algn="l">
              <a:lnSpc>
                <a:spcPct val="126000"/>
              </a:lnSpc>
              <a:buNone/>
            </a:pPr>
            <a:r>
              <a:rPr lang="en-US" sz="850" dirty="0">
                <a:solidFill>
                  <a:srgbClr val="15213F"/>
                </a:solidFill>
                <a:latin typeface="Roboto" pitchFamily="34" charset="0"/>
                <a:ea typeface="Roboto" pitchFamily="34" charset="-122"/>
                <a:cs typeface="Roboto" pitchFamily="34" charset="-120"/>
              </a:rPr>
              <a:t>Retrospectives are a vital Agile practice — but continuous improvement cannot be confined to a single discussion at the end of a sprint. Many teams fall into patterns that prevent real progress.</a:t>
            </a:r>
            <a:endParaRPr lang="en-US" sz="85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276130" y="1754088"/>
            <a:ext cx="2146176" cy="1960662"/>
          </a:xfrm>
          <a:prstGeom prst="rect">
            <a:avLst/>
          </a:prstGeom>
        </p:spPr>
      </p:pic>
      <p:sp>
        <p:nvSpPr>
          <p:cNvPr id="7" name="Text 3"/>
          <p:cNvSpPr/>
          <p:nvPr/>
        </p:nvSpPr>
        <p:spPr>
          <a:xfrm>
            <a:off x="4457998" y="1878806"/>
            <a:ext cx="1380976" cy="172641"/>
          </a:xfrm>
          <a:prstGeom prst="rect">
            <a:avLst/>
          </a:prstGeom>
          <a:noFill/>
          <a:ln/>
        </p:spPr>
        <p:txBody>
          <a:bodyPr wrap="none" lIns="0" tIns="0" rIns="0" bIns="0" rtlCol="0" anchor="t"/>
          <a:lstStyle/>
          <a:p>
            <a:pPr marL="0" indent="0" algn="l">
              <a:lnSpc>
                <a:spcPct val="104000"/>
              </a:lnSpc>
              <a:buNone/>
            </a:pPr>
            <a:r>
              <a:rPr lang="en-US" sz="1050" dirty="0">
                <a:solidFill>
                  <a:srgbClr val="15213F"/>
                </a:solidFill>
                <a:latin typeface="Roboto Slab" pitchFamily="34" charset="0"/>
                <a:ea typeface="Roboto Slab" pitchFamily="34" charset="-122"/>
                <a:cs typeface="Roboto Slab" pitchFamily="34" charset="-120"/>
              </a:rPr>
              <a:t>Common Traps</a:t>
            </a:r>
            <a:endParaRPr lang="en-US" sz="1050" dirty="0"/>
          </a:p>
        </p:txBody>
      </p:sp>
      <p:sp>
        <p:nvSpPr>
          <p:cNvPr id="8" name="Text 4"/>
          <p:cNvSpPr/>
          <p:nvPr/>
        </p:nvSpPr>
        <p:spPr>
          <a:xfrm>
            <a:off x="4457998" y="2149822"/>
            <a:ext cx="1839590" cy="1440210"/>
          </a:xfrm>
          <a:prstGeom prst="rect">
            <a:avLst/>
          </a:prstGeom>
          <a:noFill/>
          <a:ln/>
        </p:spPr>
        <p:txBody>
          <a:bodyPr wrap="square" lIns="0" tIns="0" rIns="0" bIns="0" rtlCol="0" anchor="t">
            <a:normAutofit/>
          </a:bodyPr>
          <a:lstStyle/>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Revisiting the same issues sprint after sprint</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Action items that never get completed</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Focusing only on team-level concerns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Failing to measure improvement efforts</a:t>
            </a:r>
            <a:endParaRPr lang="en-US" sz="85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06394" y="1754088"/>
            <a:ext cx="2146176" cy="1960662"/>
          </a:xfrm>
          <a:prstGeom prst="rect">
            <a:avLst/>
          </a:prstGeom>
        </p:spPr>
      </p:pic>
      <p:sp>
        <p:nvSpPr>
          <p:cNvPr id="10" name="Text 5"/>
          <p:cNvSpPr/>
          <p:nvPr/>
        </p:nvSpPr>
        <p:spPr>
          <a:xfrm>
            <a:off x="6688262" y="1878806"/>
            <a:ext cx="1565821" cy="172641"/>
          </a:xfrm>
          <a:prstGeom prst="rect">
            <a:avLst/>
          </a:prstGeom>
          <a:noFill/>
          <a:ln/>
        </p:spPr>
        <p:txBody>
          <a:bodyPr wrap="none" lIns="0" tIns="0" rIns="0" bIns="0" rtlCol="0" anchor="t"/>
          <a:lstStyle/>
          <a:p>
            <a:pPr marL="0" indent="0" algn="l">
              <a:lnSpc>
                <a:spcPct val="104000"/>
              </a:lnSpc>
              <a:buNone/>
            </a:pPr>
            <a:r>
              <a:rPr lang="en-US" sz="1050" dirty="0">
                <a:solidFill>
                  <a:srgbClr val="15213F"/>
                </a:solidFill>
                <a:latin typeface="Roboto Slab" pitchFamily="34" charset="0"/>
                <a:ea typeface="Roboto Slab" pitchFamily="34" charset="-122"/>
                <a:cs typeface="Roboto Slab" pitchFamily="34" charset="-120"/>
              </a:rPr>
              <a:t>Effective Retrospectives</a:t>
            </a:r>
            <a:endParaRPr lang="en-US" sz="1050" dirty="0"/>
          </a:p>
        </p:txBody>
      </p:sp>
      <p:sp>
        <p:nvSpPr>
          <p:cNvPr id="11" name="Text 6"/>
          <p:cNvSpPr/>
          <p:nvPr/>
        </p:nvSpPr>
        <p:spPr>
          <a:xfrm>
            <a:off x="6688262" y="2149822"/>
            <a:ext cx="1839590" cy="1273076"/>
          </a:xfrm>
          <a:prstGeom prst="rect">
            <a:avLst/>
          </a:prstGeom>
          <a:noFill/>
          <a:ln/>
        </p:spPr>
        <p:txBody>
          <a:bodyPr wrap="square" lIns="0" tIns="0" rIns="0" bIns="0" rtlCol="0" anchor="t">
            <a:normAutofit/>
          </a:bodyPr>
          <a:lstStyle/>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Identify root causes, not just symptoms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Assign clear ownership of action items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Establish measurable outcomes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Review progress at the next session</a:t>
            </a:r>
            <a:endParaRPr lang="en-US" sz="850" dirty="0"/>
          </a:p>
        </p:txBody>
      </p:sp>
      <p:sp>
        <p:nvSpPr>
          <p:cNvPr id="12" name="Shape 7"/>
          <p:cNvSpPr/>
          <p:nvPr/>
        </p:nvSpPr>
        <p:spPr>
          <a:xfrm>
            <a:off x="4290417" y="3825404"/>
            <a:ext cx="4362152" cy="399455"/>
          </a:xfrm>
          <a:prstGeom prst="roundRect">
            <a:avLst>
              <a:gd name="adj" fmla="val 4149"/>
            </a:avLst>
          </a:prstGeom>
          <a:solidFill>
            <a:srgbClr val="B6FCB8"/>
          </a:solidFill>
          <a:ln/>
        </p:spPr>
        <p:txBody>
          <a:bodyPr/>
          <a:lstStyle/>
          <a:p>
            <a:endParaRPr lang="en-US"/>
          </a:p>
        </p:txBody>
      </p:sp>
      <p:pic>
        <p:nvPicPr>
          <p:cNvPr id="13" name="Image 3" descr="preencoded.png"/>
          <p:cNvPicPr>
            <a:picLocks noChangeAspect="1"/>
          </p:cNvPicPr>
          <p:nvPr/>
        </p:nvPicPr>
        <p:blipFill>
          <a:blip r:embed="rId5"/>
          <a:stretch>
            <a:fillRect/>
          </a:stretch>
        </p:blipFill>
        <p:spPr>
          <a:xfrm>
            <a:off x="4400848" y="3985840"/>
            <a:ext cx="138038" cy="110430"/>
          </a:xfrm>
          <a:prstGeom prst="rect">
            <a:avLst/>
          </a:prstGeom>
        </p:spPr>
      </p:pic>
      <p:sp>
        <p:nvSpPr>
          <p:cNvPr id="14" name="Text 8"/>
          <p:cNvSpPr/>
          <p:nvPr/>
        </p:nvSpPr>
        <p:spPr>
          <a:xfrm>
            <a:off x="4649316" y="3941564"/>
            <a:ext cx="4350023" cy="167134"/>
          </a:xfrm>
          <a:prstGeom prst="rect">
            <a:avLst/>
          </a:prstGeom>
          <a:noFill/>
          <a:ln/>
        </p:spPr>
        <p:txBody>
          <a:bodyPr wrap="none" lIns="0" tIns="0" rIns="0" bIns="0" rtlCol="0" anchor="t"/>
          <a:lstStyle/>
          <a:p>
            <a:pPr marL="0" indent="0" algn="l">
              <a:lnSpc>
                <a:spcPct val="126000"/>
              </a:lnSpc>
              <a:buNone/>
            </a:pPr>
            <a:r>
              <a:rPr lang="en-US" sz="850" dirty="0">
                <a:solidFill>
                  <a:srgbClr val="000000"/>
                </a:solidFill>
                <a:latin typeface="Roboto" pitchFamily="34" charset="0"/>
                <a:ea typeface="Roboto" pitchFamily="34" charset="-122"/>
                <a:cs typeface="Roboto" pitchFamily="34" charset="-120"/>
              </a:rPr>
              <a:t>Improvement only occurs when insights consistently lead to action.</a:t>
            </a:r>
            <a:endParaRPr lang="en-US" sz="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96119" y="640705"/>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Chapter 2</a:t>
            </a:r>
            <a:endParaRPr lang="en-US" sz="1200" dirty="0"/>
          </a:p>
        </p:txBody>
      </p:sp>
      <p:sp>
        <p:nvSpPr>
          <p:cNvPr id="3" name="Text 1"/>
          <p:cNvSpPr/>
          <p:nvPr/>
        </p:nvSpPr>
        <p:spPr>
          <a:xfrm>
            <a:off x="496119" y="884113"/>
            <a:ext cx="6004992"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Building a Culture of Experimentation</a:t>
            </a:r>
            <a:endParaRPr lang="en-US" sz="2400" dirty="0"/>
          </a:p>
        </p:txBody>
      </p:sp>
      <p:sp>
        <p:nvSpPr>
          <p:cNvPr id="4" name="Text 2"/>
          <p:cNvSpPr/>
          <p:nvPr/>
        </p:nvSpPr>
        <p:spPr>
          <a:xfrm>
            <a:off x="496119" y="1457697"/>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Continuous improvement thrives in environments where teams feel empowered to try new things without fear of failure. Agile Coaches shift teams from defensiveness to curiosity — replacing "How do we fix this permanently?" with a more agile set of questions.</a:t>
            </a:r>
            <a:endParaRPr lang="en-US" sz="95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994148"/>
            <a:ext cx="310083" cy="310083"/>
          </a:xfrm>
          <a:prstGeom prst="rect">
            <a:avLst/>
          </a:prstGeom>
        </p:spPr>
      </p:pic>
      <p:sp>
        <p:nvSpPr>
          <p:cNvPr id="6" name="Text 3"/>
          <p:cNvSpPr/>
          <p:nvPr/>
        </p:nvSpPr>
        <p:spPr>
          <a:xfrm>
            <a:off x="496119" y="2459236"/>
            <a:ext cx="1652513"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What can we try next?</a:t>
            </a:r>
            <a:endParaRPr lang="en-US" sz="1200" dirty="0"/>
          </a:p>
        </p:txBody>
      </p:sp>
      <p:sp>
        <p:nvSpPr>
          <p:cNvPr id="7" name="Text 4"/>
          <p:cNvSpPr/>
          <p:nvPr/>
        </p:nvSpPr>
        <p:spPr>
          <a:xfrm>
            <a:off x="496119" y="2727499"/>
            <a:ext cx="399834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Generate multiple hypotheses before committing to a single solution. Quantity of ideas precedes quality of execution.</a:t>
            </a:r>
            <a:endParaRPr lang="en-US" sz="95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49465" y="1994148"/>
            <a:ext cx="310083" cy="310083"/>
          </a:xfrm>
          <a:prstGeom prst="rect">
            <a:avLst/>
          </a:prstGeom>
        </p:spPr>
      </p:pic>
      <p:sp>
        <p:nvSpPr>
          <p:cNvPr id="9" name="Text 5"/>
          <p:cNvSpPr/>
          <p:nvPr/>
        </p:nvSpPr>
        <p:spPr>
          <a:xfrm>
            <a:off x="4649465" y="2459236"/>
            <a:ext cx="1865635"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How can we test quickly?</a:t>
            </a:r>
            <a:endParaRPr lang="en-US" sz="1200" dirty="0"/>
          </a:p>
        </p:txBody>
      </p:sp>
      <p:sp>
        <p:nvSpPr>
          <p:cNvPr id="10" name="Text 6"/>
          <p:cNvSpPr/>
          <p:nvPr/>
        </p:nvSpPr>
        <p:spPr>
          <a:xfrm>
            <a:off x="4649465" y="2727499"/>
            <a:ext cx="3998416"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Small, low-risk experiments produce valuable insights while minimizing disruption to ongoing delivery.</a:t>
            </a:r>
            <a:endParaRPr lang="en-US" sz="95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6119" y="3372445"/>
            <a:ext cx="310083" cy="310083"/>
          </a:xfrm>
          <a:prstGeom prst="rect">
            <a:avLst/>
          </a:prstGeom>
        </p:spPr>
      </p:pic>
      <p:sp>
        <p:nvSpPr>
          <p:cNvPr id="12" name="Text 7"/>
          <p:cNvSpPr/>
          <p:nvPr/>
        </p:nvSpPr>
        <p:spPr>
          <a:xfrm>
            <a:off x="496119" y="3837533"/>
            <a:ext cx="2126903"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What does success look like?</a:t>
            </a:r>
            <a:endParaRPr lang="en-US" sz="1200" dirty="0"/>
          </a:p>
        </p:txBody>
      </p:sp>
      <p:sp>
        <p:nvSpPr>
          <p:cNvPr id="13" name="Text 8"/>
          <p:cNvSpPr/>
          <p:nvPr/>
        </p:nvSpPr>
        <p:spPr>
          <a:xfrm>
            <a:off x="496119" y="4105796"/>
            <a:ext cx="399834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Define clear, measurable outcomes before the experiment begins so results can be evaluated objectively.</a:t>
            </a:r>
            <a:endParaRPr lang="en-US" sz="950" dirty="0"/>
          </a:p>
        </p:txBody>
      </p:sp>
      <p:pic>
        <p:nvPicPr>
          <p:cNvPr id="1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49465" y="3372445"/>
            <a:ext cx="310083" cy="310083"/>
          </a:xfrm>
          <a:prstGeom prst="rect">
            <a:avLst/>
          </a:prstGeom>
        </p:spPr>
      </p:pic>
      <p:sp>
        <p:nvSpPr>
          <p:cNvPr id="15" name="Text 9"/>
          <p:cNvSpPr/>
          <p:nvPr/>
        </p:nvSpPr>
        <p:spPr>
          <a:xfrm>
            <a:off x="4649465" y="3837533"/>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What did we learn?</a:t>
            </a:r>
            <a:endParaRPr lang="en-US" sz="1200" dirty="0"/>
          </a:p>
        </p:txBody>
      </p:sp>
      <p:sp>
        <p:nvSpPr>
          <p:cNvPr id="16" name="Text 10"/>
          <p:cNvSpPr/>
          <p:nvPr/>
        </p:nvSpPr>
        <p:spPr>
          <a:xfrm>
            <a:off x="4649465" y="4105796"/>
            <a:ext cx="3998416"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Whether an experiment succeeds or fails, the learning itself is the value. Capture and share it broadly.</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362298" y="387028"/>
            <a:ext cx="1474738" cy="127099"/>
          </a:xfrm>
          <a:prstGeom prst="rect">
            <a:avLst/>
          </a:prstGeom>
          <a:noFill/>
          <a:ln/>
        </p:spPr>
        <p:txBody>
          <a:bodyPr wrap="none" lIns="0" tIns="0" rIns="0" bIns="0" rtlCol="0" anchor="t"/>
          <a:lstStyle/>
          <a:p>
            <a:pPr marL="0" indent="0" algn="l">
              <a:lnSpc>
                <a:spcPct val="104000"/>
              </a:lnSpc>
              <a:buNone/>
            </a:pPr>
            <a:r>
              <a:rPr lang="en-US" sz="800" dirty="0">
                <a:solidFill>
                  <a:srgbClr val="3257B8"/>
                </a:solidFill>
                <a:latin typeface="Roboto Slab" pitchFamily="34" charset="0"/>
                <a:ea typeface="Roboto Slab" pitchFamily="34" charset="-122"/>
                <a:cs typeface="Roboto Slab" pitchFamily="34" charset="-120"/>
              </a:rPr>
              <a:t>Chapter 3</a:t>
            </a:r>
            <a:endParaRPr lang="en-US" sz="800" dirty="0"/>
          </a:p>
        </p:txBody>
      </p:sp>
      <p:sp>
        <p:nvSpPr>
          <p:cNvPr id="3" name="Text 1"/>
          <p:cNvSpPr/>
          <p:nvPr/>
        </p:nvSpPr>
        <p:spPr>
          <a:xfrm>
            <a:off x="1362298" y="535484"/>
            <a:ext cx="3944094" cy="254347"/>
          </a:xfrm>
          <a:prstGeom prst="rect">
            <a:avLst/>
          </a:prstGeom>
          <a:noFill/>
          <a:ln/>
        </p:spPr>
        <p:txBody>
          <a:bodyPr wrap="none" lIns="0" tIns="0" rIns="0" bIns="0" rtlCol="0" anchor="t"/>
          <a:lstStyle/>
          <a:p>
            <a:pPr marL="0" indent="0" algn="l">
              <a:lnSpc>
                <a:spcPct val="104000"/>
              </a:lnSpc>
              <a:buNone/>
            </a:pPr>
            <a:r>
              <a:rPr lang="en-US" sz="1600" dirty="0">
                <a:solidFill>
                  <a:srgbClr val="3257B8"/>
                </a:solidFill>
                <a:latin typeface="Roboto Slab" pitchFamily="34" charset="0"/>
                <a:ea typeface="Roboto Slab" pitchFamily="34" charset="-122"/>
                <a:cs typeface="Roboto Slab" pitchFamily="34" charset="-120"/>
              </a:rPr>
              <a:t>Using Metrics to Drive Improvement</a:t>
            </a:r>
            <a:endParaRPr lang="en-US" sz="1600" dirty="0"/>
          </a:p>
        </p:txBody>
      </p:sp>
      <p:sp>
        <p:nvSpPr>
          <p:cNvPr id="4" name="Text 2"/>
          <p:cNvSpPr/>
          <p:nvPr/>
        </p:nvSpPr>
        <p:spPr>
          <a:xfrm>
            <a:off x="1362298" y="869900"/>
            <a:ext cx="6419404" cy="215652"/>
          </a:xfrm>
          <a:prstGeom prst="rect">
            <a:avLst/>
          </a:prstGeom>
          <a:noFill/>
          <a:ln/>
        </p:spPr>
        <p:txBody>
          <a:bodyPr wrap="square" lIns="0" tIns="0" rIns="0" bIns="0" rtlCol="0" anchor="t">
            <a:normAutofit/>
          </a:bodyPr>
          <a:lstStyle/>
          <a:p>
            <a:pPr marL="0" indent="0" algn="l">
              <a:lnSpc>
                <a:spcPct val="110000"/>
              </a:lnSpc>
              <a:buNone/>
            </a:pPr>
            <a:r>
              <a:rPr lang="en-US" sz="600" dirty="0">
                <a:solidFill>
                  <a:srgbClr val="15213F"/>
                </a:solidFill>
                <a:latin typeface="Roboto" pitchFamily="34" charset="0"/>
                <a:ea typeface="Roboto" pitchFamily="34" charset="-122"/>
                <a:cs typeface="Roboto" pitchFamily="34" charset="-120"/>
              </a:rPr>
              <a:t>Data provides visibility into team performance — but metrics should never be used as a tool for judgment. </a:t>
            </a:r>
            <a:r>
              <a:rPr lang="en-US" sz="600" b="1" dirty="0">
                <a:solidFill>
                  <a:srgbClr val="15213F"/>
                </a:solidFill>
                <a:latin typeface="Roboto" pitchFamily="34" charset="0"/>
                <a:ea typeface="Roboto" pitchFamily="34" charset="-122"/>
                <a:cs typeface="Roboto" pitchFamily="34" charset="-120"/>
              </a:rPr>
              <a:t>The purpose of measurement is learning.</a:t>
            </a:r>
            <a:r>
              <a:rPr lang="en-US" sz="600" dirty="0">
                <a:solidFill>
                  <a:srgbClr val="15213F"/>
                </a:solidFill>
                <a:latin typeface="Roboto" pitchFamily="34" charset="0"/>
                <a:ea typeface="Roboto" pitchFamily="34" charset="-122"/>
                <a:cs typeface="Roboto" pitchFamily="34" charset="-120"/>
              </a:rPr>
              <a:t> The most important question is never "What does the metric say?" — it is "What should we do differently because of it?"</a:t>
            </a:r>
            <a:endParaRPr lang="en-US" sz="600" dirty="0"/>
          </a:p>
        </p:txBody>
      </p:sp>
      <p:pic>
        <p:nvPicPr>
          <p:cNvPr id="5" name="Image 0" descr="preencoded.png"/>
          <p:cNvPicPr>
            <a:picLocks noChangeAspect="1"/>
          </p:cNvPicPr>
          <p:nvPr/>
        </p:nvPicPr>
        <p:blipFill>
          <a:blip r:embed="rId3"/>
          <a:stretch>
            <a:fillRect/>
          </a:stretch>
        </p:blipFill>
        <p:spPr>
          <a:xfrm>
            <a:off x="1362298" y="1145604"/>
            <a:ext cx="6419404" cy="36108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361206"/>
            <a:ext cx="1959322" cy="187747"/>
          </a:xfrm>
          <a:prstGeom prst="rect">
            <a:avLst/>
          </a:prstGeom>
          <a:noFill/>
          <a:ln/>
        </p:spPr>
        <p:txBody>
          <a:bodyPr wrap="none" lIns="0" tIns="0" rIns="0" bIns="0" rtlCol="0" anchor="t"/>
          <a:lstStyle/>
          <a:p>
            <a:pPr marL="0" indent="0" algn="l">
              <a:lnSpc>
                <a:spcPct val="104000"/>
              </a:lnSpc>
              <a:buNone/>
            </a:pPr>
            <a:r>
              <a:rPr lang="en-US" sz="1150" dirty="0">
                <a:solidFill>
                  <a:srgbClr val="3257B8"/>
                </a:solidFill>
                <a:latin typeface="Roboto Slab" pitchFamily="34" charset="0"/>
                <a:ea typeface="Roboto Slab" pitchFamily="34" charset="-122"/>
                <a:cs typeface="Roboto Slab" pitchFamily="34" charset="-120"/>
              </a:rPr>
              <a:t>Chapter 4</a:t>
            </a:r>
            <a:endParaRPr lang="en-US" sz="1150" dirty="0"/>
          </a:p>
        </p:txBody>
      </p:sp>
      <p:sp>
        <p:nvSpPr>
          <p:cNvPr id="3" name="Text 1"/>
          <p:cNvSpPr/>
          <p:nvPr/>
        </p:nvSpPr>
        <p:spPr>
          <a:xfrm>
            <a:off x="496119" y="595461"/>
            <a:ext cx="6041975" cy="375493"/>
          </a:xfrm>
          <a:prstGeom prst="rect">
            <a:avLst/>
          </a:prstGeom>
          <a:noFill/>
          <a:ln/>
        </p:spPr>
        <p:txBody>
          <a:bodyPr wrap="none" lIns="0" tIns="0" rIns="0" bIns="0" rtlCol="0" anchor="t"/>
          <a:lstStyle/>
          <a:p>
            <a:pPr marL="0" indent="0" algn="l">
              <a:lnSpc>
                <a:spcPct val="104000"/>
              </a:lnSpc>
              <a:buNone/>
            </a:pPr>
            <a:r>
              <a:rPr lang="en-US" sz="2350" dirty="0">
                <a:solidFill>
                  <a:srgbClr val="3257B8"/>
                </a:solidFill>
                <a:latin typeface="Roboto Slab" pitchFamily="34" charset="0"/>
                <a:ea typeface="Roboto Slab" pitchFamily="34" charset="-122"/>
                <a:cs typeface="Roboto Slab" pitchFamily="34" charset="-120"/>
              </a:rPr>
              <a:t>Removing Organizational Impediments</a:t>
            </a:r>
            <a:endParaRPr lang="en-US" sz="2350" dirty="0"/>
          </a:p>
        </p:txBody>
      </p:sp>
      <p:sp>
        <p:nvSpPr>
          <p:cNvPr id="4" name="Text 2"/>
          <p:cNvSpPr/>
          <p:nvPr/>
        </p:nvSpPr>
        <p:spPr>
          <a:xfrm>
            <a:off x="496119" y="1250231"/>
            <a:ext cx="4351511" cy="567705"/>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15213F"/>
                </a:solidFill>
                <a:latin typeface="Roboto" pitchFamily="34" charset="0"/>
                <a:ea typeface="Roboto" pitchFamily="34" charset="-122"/>
                <a:cs typeface="Roboto" pitchFamily="34" charset="-120"/>
              </a:rPr>
              <a:t>Many of the most impactful improvement opportunities lie </a:t>
            </a:r>
            <a:r>
              <a:rPr lang="en-US" sz="900" i="1" dirty="0">
                <a:solidFill>
                  <a:srgbClr val="15213F"/>
                </a:solidFill>
                <a:latin typeface="Roboto" pitchFamily="34" charset="0"/>
                <a:ea typeface="Roboto" pitchFamily="34" charset="-122"/>
                <a:cs typeface="Roboto" pitchFamily="34" charset="-120"/>
              </a:rPr>
              <a:t>outside</a:t>
            </a:r>
            <a:r>
              <a:rPr lang="en-US" sz="900" dirty="0">
                <a:solidFill>
                  <a:srgbClr val="15213F"/>
                </a:solidFill>
                <a:latin typeface="Roboto" pitchFamily="34" charset="0"/>
                <a:ea typeface="Roboto" pitchFamily="34" charset="-122"/>
                <a:cs typeface="Roboto" pitchFamily="34" charset="-120"/>
              </a:rPr>
              <a:t> the team's direct control. Systemic barriers at the organizational level can quietly undermine even the most motivated teams — no matter how strong their practices are.</a:t>
            </a:r>
            <a:endParaRPr lang="en-US" sz="90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1139" y="1952513"/>
            <a:ext cx="180231" cy="180231"/>
          </a:xfrm>
          <a:prstGeom prst="rect">
            <a:avLst/>
          </a:prstGeom>
        </p:spPr>
      </p:pic>
      <p:sp>
        <p:nvSpPr>
          <p:cNvPr id="6" name="Text 3"/>
          <p:cNvSpPr/>
          <p:nvPr/>
        </p:nvSpPr>
        <p:spPr>
          <a:xfrm>
            <a:off x="886569" y="1948830"/>
            <a:ext cx="1761604" cy="187747"/>
          </a:xfrm>
          <a:prstGeom prst="rect">
            <a:avLst/>
          </a:prstGeom>
          <a:noFill/>
          <a:ln/>
        </p:spPr>
        <p:txBody>
          <a:bodyPr wrap="none" lIns="0" tIns="0" rIns="0" bIns="0" rtlCol="0" anchor="t"/>
          <a:lstStyle/>
          <a:p>
            <a:pPr marL="0" indent="0" algn="l">
              <a:lnSpc>
                <a:spcPct val="104000"/>
              </a:lnSpc>
              <a:buNone/>
            </a:pPr>
            <a:r>
              <a:rPr lang="en-US" sz="1150" dirty="0">
                <a:solidFill>
                  <a:srgbClr val="15213F"/>
                </a:solidFill>
                <a:latin typeface="Roboto Slab" pitchFamily="34" charset="0"/>
                <a:ea typeface="Roboto Slab" pitchFamily="34" charset="-122"/>
                <a:cs typeface="Roboto Slab" pitchFamily="34" charset="-120"/>
              </a:rPr>
              <a:t>Identify the real blockers</a:t>
            </a:r>
            <a:endParaRPr lang="en-US" sz="1150" dirty="0"/>
          </a:p>
        </p:txBody>
      </p:sp>
      <p:sp>
        <p:nvSpPr>
          <p:cNvPr id="7" name="Text 4"/>
          <p:cNvSpPr/>
          <p:nvPr/>
        </p:nvSpPr>
        <p:spPr>
          <a:xfrm>
            <a:off x="886569" y="2252960"/>
            <a:ext cx="3961061"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15213F"/>
                </a:solidFill>
                <a:latin typeface="Roboto" pitchFamily="34" charset="0"/>
                <a:ea typeface="Roboto" pitchFamily="34" charset="-122"/>
                <a:cs typeface="Roboto" pitchFamily="34" charset="-120"/>
              </a:rPr>
              <a:t>Slow approvals, unclear decision authority, resource constraints, and excessive governance all reduce team effectiveness.</a:t>
            </a:r>
            <a:endParaRPr lang="en-US" sz="90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1139" y="2867881"/>
            <a:ext cx="180231" cy="180231"/>
          </a:xfrm>
          <a:prstGeom prst="rect">
            <a:avLst/>
          </a:prstGeom>
        </p:spPr>
      </p:pic>
      <p:sp>
        <p:nvSpPr>
          <p:cNvPr id="9" name="Text 5"/>
          <p:cNvSpPr/>
          <p:nvPr/>
        </p:nvSpPr>
        <p:spPr>
          <a:xfrm>
            <a:off x="886569" y="2864197"/>
            <a:ext cx="1683841" cy="187747"/>
          </a:xfrm>
          <a:prstGeom prst="rect">
            <a:avLst/>
          </a:prstGeom>
          <a:noFill/>
          <a:ln/>
        </p:spPr>
        <p:txBody>
          <a:bodyPr wrap="none" lIns="0" tIns="0" rIns="0" bIns="0" rtlCol="0" anchor="t"/>
          <a:lstStyle/>
          <a:p>
            <a:pPr marL="0" indent="0" algn="l">
              <a:lnSpc>
                <a:spcPct val="104000"/>
              </a:lnSpc>
              <a:buNone/>
            </a:pPr>
            <a:r>
              <a:rPr lang="en-US" sz="1150" dirty="0">
                <a:solidFill>
                  <a:srgbClr val="15213F"/>
                </a:solidFill>
                <a:latin typeface="Roboto Slab" pitchFamily="34" charset="0"/>
                <a:ea typeface="Roboto Slab" pitchFamily="34" charset="-122"/>
                <a:cs typeface="Roboto Slab" pitchFamily="34" charset="-120"/>
              </a:rPr>
              <a:t>Partner with leadership</a:t>
            </a:r>
            <a:endParaRPr lang="en-US" sz="1150" dirty="0"/>
          </a:p>
        </p:txBody>
      </p:sp>
      <p:sp>
        <p:nvSpPr>
          <p:cNvPr id="10" name="Text 6"/>
          <p:cNvSpPr/>
          <p:nvPr/>
        </p:nvSpPr>
        <p:spPr>
          <a:xfrm>
            <a:off x="886569" y="3168328"/>
            <a:ext cx="3961061" cy="567705"/>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15213F"/>
                </a:solidFill>
                <a:latin typeface="Roboto" pitchFamily="34" charset="0"/>
                <a:ea typeface="Roboto" pitchFamily="34" charset="-122"/>
                <a:cs typeface="Roboto" pitchFamily="34" charset="-120"/>
              </a:rPr>
              <a:t>Agile Coaches act as organizational change agents, surfacing systemic issues and co-creating solutions with leaders who have the authority to act.</a:t>
            </a:r>
            <a:endParaRPr lang="en-US" sz="90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1139" y="3972483"/>
            <a:ext cx="180231" cy="180231"/>
          </a:xfrm>
          <a:prstGeom prst="rect">
            <a:avLst/>
          </a:prstGeom>
        </p:spPr>
      </p:pic>
      <p:sp>
        <p:nvSpPr>
          <p:cNvPr id="12" name="Text 7"/>
          <p:cNvSpPr/>
          <p:nvPr/>
        </p:nvSpPr>
        <p:spPr>
          <a:xfrm>
            <a:off x="886569" y="3968800"/>
            <a:ext cx="1562546" cy="187747"/>
          </a:xfrm>
          <a:prstGeom prst="rect">
            <a:avLst/>
          </a:prstGeom>
          <a:noFill/>
          <a:ln/>
        </p:spPr>
        <p:txBody>
          <a:bodyPr wrap="none" lIns="0" tIns="0" rIns="0" bIns="0" rtlCol="0" anchor="t"/>
          <a:lstStyle/>
          <a:p>
            <a:pPr marL="0" indent="0" algn="l">
              <a:lnSpc>
                <a:spcPct val="104000"/>
              </a:lnSpc>
              <a:buNone/>
            </a:pPr>
            <a:r>
              <a:rPr lang="en-US" sz="1150" dirty="0">
                <a:solidFill>
                  <a:srgbClr val="15213F"/>
                </a:solidFill>
                <a:latin typeface="Roboto Slab" pitchFamily="34" charset="0"/>
                <a:ea typeface="Roboto Slab" pitchFamily="34" charset="-122"/>
                <a:cs typeface="Roboto Slab" pitchFamily="34" charset="-120"/>
              </a:rPr>
              <a:t>Unblock delivery flow</a:t>
            </a:r>
            <a:endParaRPr lang="en-US" sz="1150" dirty="0"/>
          </a:p>
        </p:txBody>
      </p:sp>
      <p:sp>
        <p:nvSpPr>
          <p:cNvPr id="13" name="Text 8"/>
          <p:cNvSpPr/>
          <p:nvPr/>
        </p:nvSpPr>
        <p:spPr>
          <a:xfrm>
            <a:off x="886569" y="4272930"/>
            <a:ext cx="3961061" cy="378470"/>
          </a:xfrm>
          <a:prstGeom prst="rect">
            <a:avLst/>
          </a:prstGeom>
          <a:noFill/>
          <a:ln/>
        </p:spPr>
        <p:txBody>
          <a:bodyPr wrap="square" lIns="0" tIns="0" rIns="0" bIns="0" rtlCol="0" anchor="t">
            <a:normAutofit/>
          </a:bodyPr>
          <a:lstStyle/>
          <a:p>
            <a:pPr marL="0" indent="0" algn="l">
              <a:lnSpc>
                <a:spcPct val="131000"/>
              </a:lnSpc>
              <a:buNone/>
            </a:pPr>
            <a:r>
              <a:rPr lang="en-US" sz="900" dirty="0">
                <a:solidFill>
                  <a:srgbClr val="15213F"/>
                </a:solidFill>
                <a:latin typeface="Roboto" pitchFamily="34" charset="0"/>
                <a:ea typeface="Roboto" pitchFamily="34" charset="-122"/>
                <a:cs typeface="Roboto" pitchFamily="34" charset="-120"/>
              </a:rPr>
              <a:t>When impediments are removed, teams can redirect their energy from navigating bureaucracy to delivering customer value.</a:t>
            </a:r>
            <a:endParaRPr lang="en-US" sz="900" dirty="0"/>
          </a:p>
        </p:txBody>
      </p:sp>
      <p:sp>
        <p:nvSpPr>
          <p:cNvPr id="14" name="Shape 9"/>
          <p:cNvSpPr/>
          <p:nvPr/>
        </p:nvSpPr>
        <p:spPr>
          <a:xfrm>
            <a:off x="5059040" y="1145530"/>
            <a:ext cx="3680073" cy="3636764"/>
          </a:xfrm>
          <a:prstGeom prst="roundRect">
            <a:avLst>
              <a:gd name="adj" fmla="val 496"/>
            </a:avLst>
          </a:prstGeom>
          <a:solidFill>
            <a:srgbClr val="3257B8"/>
          </a:solidFill>
          <a:ln/>
        </p:spPr>
        <p:txBody>
          <a:bodyPr/>
          <a:lstStyle/>
          <a:p>
            <a:endParaRPr lang="en-US"/>
          </a:p>
        </p:txBody>
      </p:sp>
      <p:sp>
        <p:nvSpPr>
          <p:cNvPr id="15" name="Text 10"/>
          <p:cNvSpPr/>
          <p:nvPr/>
        </p:nvSpPr>
        <p:spPr>
          <a:xfrm>
            <a:off x="5179144" y="1261914"/>
            <a:ext cx="2792983" cy="187747"/>
          </a:xfrm>
          <a:prstGeom prst="rect">
            <a:avLst/>
          </a:prstGeom>
          <a:noFill/>
          <a:ln/>
        </p:spPr>
        <p:txBody>
          <a:bodyPr wrap="none" lIns="0" tIns="0" rIns="0" bIns="0" rtlCol="0" anchor="t"/>
          <a:lstStyle/>
          <a:p>
            <a:pPr marL="0" indent="0" algn="l">
              <a:lnSpc>
                <a:spcPct val="104000"/>
              </a:lnSpc>
              <a:buNone/>
            </a:pPr>
            <a:r>
              <a:rPr lang="en-US" sz="1150" dirty="0">
                <a:solidFill>
                  <a:srgbClr val="FFFFFF"/>
                </a:solidFill>
                <a:latin typeface="Roboto Slab" pitchFamily="34" charset="0"/>
                <a:ea typeface="Roboto Slab" pitchFamily="34" charset="-122"/>
                <a:cs typeface="Roboto Slab" pitchFamily="34" charset="-120"/>
              </a:rPr>
              <a:t>Common Organizational Barriers</a:t>
            </a:r>
            <a:endParaRPr lang="en-US" sz="1150" dirty="0"/>
          </a:p>
        </p:txBody>
      </p:sp>
      <p:sp>
        <p:nvSpPr>
          <p:cNvPr id="16" name="Text 11"/>
          <p:cNvSpPr/>
          <p:nvPr/>
        </p:nvSpPr>
        <p:spPr>
          <a:xfrm>
            <a:off x="5179144" y="1566044"/>
            <a:ext cx="3439864" cy="1338932"/>
          </a:xfrm>
          <a:prstGeom prst="rect">
            <a:avLst/>
          </a:prstGeom>
          <a:noFill/>
          <a:ln/>
        </p:spPr>
        <p:txBody>
          <a:bodyPr wrap="square" lIns="0" tIns="0" rIns="0" bIns="0" rtlCol="0" anchor="t">
            <a:normAutofit/>
          </a:bodyPr>
          <a:lstStyle/>
          <a:p>
            <a:pPr marL="342900" indent="-342900" algn="l">
              <a:lnSpc>
                <a:spcPct val="131000"/>
              </a:lnSpc>
              <a:buSzPct val="100000"/>
              <a:buChar char="•"/>
            </a:pPr>
            <a:r>
              <a:rPr lang="en-US" sz="900" dirty="0">
                <a:solidFill>
                  <a:srgbClr val="FFFFFF"/>
                </a:solidFill>
                <a:latin typeface="Roboto" pitchFamily="34" charset="0"/>
                <a:ea typeface="Roboto" pitchFamily="34" charset="-122"/>
                <a:cs typeface="Roboto" pitchFamily="34" charset="-120"/>
              </a:rPr>
              <a:t>Slow approval processes</a:t>
            </a:r>
            <a:endParaRPr lang="en-US" sz="900" dirty="0"/>
          </a:p>
          <a:p>
            <a:pPr marL="342900" indent="-342900" algn="l">
              <a:lnSpc>
                <a:spcPct val="131000"/>
              </a:lnSpc>
              <a:buSzPct val="100000"/>
              <a:buChar char="•"/>
            </a:pPr>
            <a:r>
              <a:rPr lang="en-US" sz="900" dirty="0">
                <a:solidFill>
                  <a:srgbClr val="FFFFFF"/>
                </a:solidFill>
                <a:latin typeface="Roboto" pitchFamily="34" charset="0"/>
                <a:ea typeface="Roboto" pitchFamily="34" charset="-122"/>
                <a:cs typeface="Roboto" pitchFamily="34" charset="-120"/>
              </a:rPr>
              <a:t>Unclear decision-making authority</a:t>
            </a:r>
            <a:endParaRPr lang="en-US" sz="900" dirty="0"/>
          </a:p>
          <a:p>
            <a:pPr marL="342900" indent="-342900" algn="l">
              <a:lnSpc>
                <a:spcPct val="131000"/>
              </a:lnSpc>
              <a:buSzPct val="100000"/>
              <a:buChar char="•"/>
            </a:pPr>
            <a:r>
              <a:rPr lang="en-US" sz="900" dirty="0">
                <a:solidFill>
                  <a:srgbClr val="FFFFFF"/>
                </a:solidFill>
                <a:latin typeface="Roboto" pitchFamily="34" charset="0"/>
                <a:ea typeface="Roboto" pitchFamily="34" charset="-122"/>
                <a:cs typeface="Roboto" pitchFamily="34" charset="-120"/>
              </a:rPr>
              <a:t>Resource constraints</a:t>
            </a:r>
            <a:endParaRPr lang="en-US" sz="900" dirty="0"/>
          </a:p>
          <a:p>
            <a:pPr marL="342900" indent="-342900" algn="l">
              <a:lnSpc>
                <a:spcPct val="131000"/>
              </a:lnSpc>
              <a:buSzPct val="100000"/>
              <a:buChar char="•"/>
            </a:pPr>
            <a:r>
              <a:rPr lang="en-US" sz="900" dirty="0">
                <a:solidFill>
                  <a:srgbClr val="FFFFFF"/>
                </a:solidFill>
                <a:latin typeface="Roboto" pitchFamily="34" charset="0"/>
                <a:ea typeface="Roboto" pitchFamily="34" charset="-122"/>
                <a:cs typeface="Roboto" pitchFamily="34" charset="-120"/>
              </a:rPr>
              <a:t>Excessive governance overhead</a:t>
            </a:r>
            <a:endParaRPr lang="en-US" sz="900" dirty="0"/>
          </a:p>
          <a:p>
            <a:pPr marL="342900" indent="-342900" algn="l">
              <a:lnSpc>
                <a:spcPct val="131000"/>
              </a:lnSpc>
              <a:buSzPct val="100000"/>
              <a:buChar char="•"/>
            </a:pPr>
            <a:r>
              <a:rPr lang="en-US" sz="900" dirty="0">
                <a:solidFill>
                  <a:srgbClr val="FFFFFF"/>
                </a:solidFill>
                <a:latin typeface="Roboto" pitchFamily="34" charset="0"/>
                <a:ea typeface="Roboto" pitchFamily="34" charset="-122"/>
                <a:cs typeface="Roboto" pitchFamily="34" charset="-120"/>
              </a:rPr>
              <a:t>Cross-functional dependencies</a:t>
            </a:r>
            <a:endParaRPr lang="en-US" sz="900" dirty="0"/>
          </a:p>
          <a:p>
            <a:pPr marL="342900" indent="-342900" algn="l">
              <a:lnSpc>
                <a:spcPct val="131000"/>
              </a:lnSpc>
              <a:buSzPct val="100000"/>
              <a:buChar char="•"/>
            </a:pPr>
            <a:r>
              <a:rPr lang="en-US" sz="900" dirty="0">
                <a:solidFill>
                  <a:srgbClr val="FFFFFF"/>
                </a:solidFill>
                <a:latin typeface="Roboto" pitchFamily="34" charset="0"/>
                <a:ea typeface="Roboto" pitchFamily="34" charset="-122"/>
                <a:cs typeface="Roboto" pitchFamily="34" charset="-120"/>
              </a:rPr>
              <a:t>Competing organizational priorities</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369912"/>
            <a:ext cx="1862361" cy="175617"/>
          </a:xfrm>
          <a:prstGeom prst="rect">
            <a:avLst/>
          </a:prstGeom>
          <a:noFill/>
          <a:ln/>
        </p:spPr>
        <p:txBody>
          <a:bodyPr wrap="none" lIns="0" tIns="0" rIns="0" bIns="0" rtlCol="0" anchor="t"/>
          <a:lstStyle/>
          <a:p>
            <a:pPr marL="0" indent="0" algn="l">
              <a:lnSpc>
                <a:spcPct val="104000"/>
              </a:lnSpc>
              <a:buNone/>
            </a:pPr>
            <a:r>
              <a:rPr lang="en-US" sz="1100" dirty="0">
                <a:solidFill>
                  <a:srgbClr val="3257B8"/>
                </a:solidFill>
                <a:latin typeface="Roboto Slab" pitchFamily="34" charset="0"/>
                <a:ea typeface="Roboto Slab" pitchFamily="34" charset="-122"/>
                <a:cs typeface="Roboto Slab" pitchFamily="34" charset="-120"/>
              </a:rPr>
              <a:t>Chapter 5</a:t>
            </a:r>
            <a:endParaRPr lang="en-US" sz="1100" dirty="0"/>
          </a:p>
        </p:txBody>
      </p:sp>
      <p:sp>
        <p:nvSpPr>
          <p:cNvPr id="4" name="Text 1"/>
          <p:cNvSpPr/>
          <p:nvPr/>
        </p:nvSpPr>
        <p:spPr>
          <a:xfrm>
            <a:off x="3925119" y="586234"/>
            <a:ext cx="4722763" cy="702618"/>
          </a:xfrm>
          <a:prstGeom prst="rect">
            <a:avLst/>
          </a:prstGeom>
          <a:noFill/>
          <a:ln/>
        </p:spPr>
        <p:txBody>
          <a:bodyPr wrap="square" lIns="0" tIns="0" rIns="0" bIns="0" rtlCol="0" anchor="t">
            <a:normAutofit/>
          </a:bodyPr>
          <a:lstStyle/>
          <a:p>
            <a:pPr marL="0" indent="0" algn="l">
              <a:lnSpc>
                <a:spcPct val="104000"/>
              </a:lnSpc>
              <a:buNone/>
            </a:pPr>
            <a:r>
              <a:rPr lang="en-US" sz="2200" dirty="0">
                <a:solidFill>
                  <a:srgbClr val="3257B8"/>
                </a:solidFill>
                <a:latin typeface="Roboto Slab" pitchFamily="34" charset="0"/>
                <a:ea typeface="Roboto Slab" pitchFamily="34" charset="-122"/>
                <a:cs typeface="Roboto Slab" pitchFamily="34" charset="-120"/>
              </a:rPr>
              <a:t>Coaching Leaders for Continuous Improvement</a:t>
            </a:r>
            <a:endParaRPr lang="en-US" sz="2200" dirty="0"/>
          </a:p>
        </p:txBody>
      </p:sp>
      <p:sp>
        <p:nvSpPr>
          <p:cNvPr id="5" name="Text 2"/>
          <p:cNvSpPr/>
          <p:nvPr/>
        </p:nvSpPr>
        <p:spPr>
          <a:xfrm>
            <a:off x="3925119" y="1441624"/>
            <a:ext cx="4722763" cy="6858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15213F"/>
                </a:solidFill>
                <a:latin typeface="Roboto" pitchFamily="34" charset="0"/>
                <a:ea typeface="Roboto" pitchFamily="34" charset="-122"/>
                <a:cs typeface="Roboto" pitchFamily="34" charset="-120"/>
              </a:rPr>
              <a:t>Continuous improvement is not solely a team responsibility. Leaders create the environment in which improvement efforts either flourish or stagnate. </a:t>
            </a:r>
            <a:r>
              <a:rPr lang="en-US" sz="850" b="1" dirty="0">
                <a:solidFill>
                  <a:srgbClr val="15213F"/>
                </a:solidFill>
                <a:latin typeface="Roboto" pitchFamily="34" charset="0"/>
                <a:ea typeface="Roboto" pitchFamily="34" charset="-122"/>
                <a:cs typeface="Roboto" pitchFamily="34" charset="-120"/>
              </a:rPr>
              <a:t>When leaders model the behaviors they want to see, teams are far more likely to embrace the mindset.</a:t>
            </a:r>
            <a:r>
              <a:rPr lang="en-US" sz="850" dirty="0">
                <a:solidFill>
                  <a:srgbClr val="15213F"/>
                </a:solidFill>
                <a:latin typeface="Roboto" pitchFamily="34" charset="0"/>
                <a:ea typeface="Roboto" pitchFamily="34" charset="-122"/>
                <a:cs typeface="Roboto" pitchFamily="34" charset="-120"/>
              </a:rPr>
              <a:t> Transformation starts at the top.</a:t>
            </a:r>
            <a:endParaRPr lang="en-US" sz="850" dirty="0"/>
          </a:p>
        </p:txBody>
      </p:sp>
      <p:sp>
        <p:nvSpPr>
          <p:cNvPr id="6" name="Shape 3"/>
          <p:cNvSpPr/>
          <p:nvPr/>
        </p:nvSpPr>
        <p:spPr>
          <a:xfrm>
            <a:off x="3925119" y="2242021"/>
            <a:ext cx="4722763" cy="2531566"/>
          </a:xfrm>
          <a:prstGeom prst="roundRect">
            <a:avLst>
              <a:gd name="adj" fmla="val 666"/>
            </a:avLst>
          </a:prstGeom>
          <a:solidFill>
            <a:srgbClr val="E9ECF2"/>
          </a:solidFill>
          <a:ln/>
        </p:spPr>
        <p:txBody>
          <a:bodyPr/>
          <a:lstStyle/>
          <a:p>
            <a:endParaRPr lang="en-US"/>
          </a:p>
        </p:txBody>
      </p:sp>
      <p:sp>
        <p:nvSpPr>
          <p:cNvPr id="7" name="Shape 4"/>
          <p:cNvSpPr/>
          <p:nvPr/>
        </p:nvSpPr>
        <p:spPr>
          <a:xfrm>
            <a:off x="3925119" y="2242021"/>
            <a:ext cx="4722763" cy="632892"/>
          </a:xfrm>
          <a:prstGeom prst="rect">
            <a:avLst/>
          </a:prstGeom>
          <a:solidFill>
            <a:srgbClr val="E9ECF2"/>
          </a:solidFill>
          <a:ln/>
        </p:spPr>
        <p:txBody>
          <a:bodyPr/>
          <a:lstStyle/>
          <a:p>
            <a:endParaRPr lang="en-US"/>
          </a:p>
        </p:txBody>
      </p:sp>
      <p:sp>
        <p:nvSpPr>
          <p:cNvPr id="8" name="Text 5"/>
          <p:cNvSpPr/>
          <p:nvPr/>
        </p:nvSpPr>
        <p:spPr>
          <a:xfrm>
            <a:off x="4037484" y="2354387"/>
            <a:ext cx="1667173" cy="175617"/>
          </a:xfrm>
          <a:prstGeom prst="rect">
            <a:avLst/>
          </a:prstGeom>
          <a:noFill/>
          <a:ln/>
        </p:spPr>
        <p:txBody>
          <a:bodyPr wrap="none" lIns="0" tIns="0" rIns="0" bIns="0" rtlCol="0" anchor="t"/>
          <a:lstStyle/>
          <a:p>
            <a:pPr marL="0" indent="0" algn="l">
              <a:lnSpc>
                <a:spcPct val="104000"/>
              </a:lnSpc>
              <a:buNone/>
            </a:pPr>
            <a:r>
              <a:rPr lang="en-US" sz="1100" dirty="0">
                <a:solidFill>
                  <a:srgbClr val="15213F"/>
                </a:solidFill>
                <a:latin typeface="Roboto Slab" pitchFamily="34" charset="0"/>
                <a:ea typeface="Roboto Slab" pitchFamily="34" charset="-122"/>
                <a:cs typeface="Roboto Slab" pitchFamily="34" charset="-120"/>
              </a:rPr>
              <a:t>Encourage Transparency</a:t>
            </a:r>
            <a:endParaRPr lang="en-US" sz="1100" dirty="0"/>
          </a:p>
        </p:txBody>
      </p:sp>
      <p:sp>
        <p:nvSpPr>
          <p:cNvPr id="9" name="Text 6"/>
          <p:cNvSpPr/>
          <p:nvPr/>
        </p:nvSpPr>
        <p:spPr>
          <a:xfrm>
            <a:off x="4037484" y="2591098"/>
            <a:ext cx="4498032" cy="171450"/>
          </a:xfrm>
          <a:prstGeom prst="rect">
            <a:avLst/>
          </a:prstGeom>
          <a:noFill/>
          <a:ln/>
        </p:spPr>
        <p:txBody>
          <a:bodyPr wrap="none" lIns="0" tIns="0" rIns="0" bIns="0" rtlCol="0" anchor="t"/>
          <a:lstStyle/>
          <a:p>
            <a:pPr marL="0" indent="0" algn="l">
              <a:lnSpc>
                <a:spcPct val="127000"/>
              </a:lnSpc>
              <a:buNone/>
            </a:pPr>
            <a:r>
              <a:rPr lang="en-US" sz="850" dirty="0">
                <a:solidFill>
                  <a:srgbClr val="15213F"/>
                </a:solidFill>
                <a:latin typeface="Roboto" pitchFamily="34" charset="0"/>
                <a:ea typeface="Roboto" pitchFamily="34" charset="-122"/>
                <a:cs typeface="Roboto" pitchFamily="34" charset="-120"/>
              </a:rPr>
              <a:t>Create safety to surface problems without blame</a:t>
            </a:r>
            <a:endParaRPr lang="en-US" sz="850" dirty="0"/>
          </a:p>
        </p:txBody>
      </p:sp>
      <p:sp>
        <p:nvSpPr>
          <p:cNvPr id="10" name="Shape 7"/>
          <p:cNvSpPr/>
          <p:nvPr/>
        </p:nvSpPr>
        <p:spPr>
          <a:xfrm>
            <a:off x="3925119" y="2874913"/>
            <a:ext cx="4722763" cy="632892"/>
          </a:xfrm>
          <a:prstGeom prst="rect">
            <a:avLst/>
          </a:prstGeom>
          <a:solidFill>
            <a:srgbClr val="E9ECF2"/>
          </a:solidFill>
          <a:ln/>
        </p:spPr>
        <p:txBody>
          <a:bodyPr/>
          <a:lstStyle/>
          <a:p>
            <a:endParaRPr lang="en-US"/>
          </a:p>
        </p:txBody>
      </p:sp>
      <p:sp>
        <p:nvSpPr>
          <p:cNvPr id="11" name="Shape 8"/>
          <p:cNvSpPr/>
          <p:nvPr/>
        </p:nvSpPr>
        <p:spPr>
          <a:xfrm>
            <a:off x="3925119" y="2874913"/>
            <a:ext cx="4722763" cy="14288"/>
          </a:xfrm>
          <a:prstGeom prst="roundRect">
            <a:avLst>
              <a:gd name="adj" fmla="val 118019"/>
            </a:avLst>
          </a:prstGeom>
          <a:solidFill>
            <a:srgbClr val="CFD2D8"/>
          </a:solidFill>
          <a:ln/>
        </p:spPr>
        <p:txBody>
          <a:bodyPr/>
          <a:lstStyle/>
          <a:p>
            <a:endParaRPr lang="en-US"/>
          </a:p>
        </p:txBody>
      </p:sp>
      <p:sp>
        <p:nvSpPr>
          <p:cNvPr id="12" name="Text 9"/>
          <p:cNvSpPr/>
          <p:nvPr/>
        </p:nvSpPr>
        <p:spPr>
          <a:xfrm>
            <a:off x="4037484" y="2987278"/>
            <a:ext cx="1679377" cy="175617"/>
          </a:xfrm>
          <a:prstGeom prst="rect">
            <a:avLst/>
          </a:prstGeom>
          <a:noFill/>
          <a:ln/>
        </p:spPr>
        <p:txBody>
          <a:bodyPr wrap="none" lIns="0" tIns="0" rIns="0" bIns="0" rtlCol="0" anchor="t"/>
          <a:lstStyle/>
          <a:p>
            <a:pPr marL="0" indent="0" algn="l">
              <a:lnSpc>
                <a:spcPct val="104000"/>
              </a:lnSpc>
              <a:buNone/>
            </a:pPr>
            <a:r>
              <a:rPr lang="en-US" sz="1100" dirty="0">
                <a:solidFill>
                  <a:srgbClr val="15213F"/>
                </a:solidFill>
                <a:latin typeface="Roboto Slab" pitchFamily="34" charset="0"/>
                <a:ea typeface="Roboto Slab" pitchFamily="34" charset="-122"/>
                <a:cs typeface="Roboto Slab" pitchFamily="34" charset="-120"/>
              </a:rPr>
              <a:t>Support Experimentation</a:t>
            </a:r>
            <a:endParaRPr lang="en-US" sz="1100" dirty="0"/>
          </a:p>
        </p:txBody>
      </p:sp>
      <p:sp>
        <p:nvSpPr>
          <p:cNvPr id="13" name="Text 10"/>
          <p:cNvSpPr/>
          <p:nvPr/>
        </p:nvSpPr>
        <p:spPr>
          <a:xfrm>
            <a:off x="4037484" y="3223989"/>
            <a:ext cx="4498032" cy="171450"/>
          </a:xfrm>
          <a:prstGeom prst="rect">
            <a:avLst/>
          </a:prstGeom>
          <a:noFill/>
          <a:ln/>
        </p:spPr>
        <p:txBody>
          <a:bodyPr wrap="none" lIns="0" tIns="0" rIns="0" bIns="0" rtlCol="0" anchor="t"/>
          <a:lstStyle/>
          <a:p>
            <a:pPr marL="0" indent="0" algn="l">
              <a:lnSpc>
                <a:spcPct val="127000"/>
              </a:lnSpc>
              <a:buNone/>
            </a:pPr>
            <a:r>
              <a:rPr lang="en-US" sz="850" dirty="0">
                <a:solidFill>
                  <a:srgbClr val="15213F"/>
                </a:solidFill>
                <a:latin typeface="Roboto" pitchFamily="34" charset="0"/>
                <a:ea typeface="Roboto" pitchFamily="34" charset="-122"/>
                <a:cs typeface="Roboto" pitchFamily="34" charset="-120"/>
              </a:rPr>
              <a:t>Reward learning, not just outcomes</a:t>
            </a:r>
            <a:endParaRPr lang="en-US" sz="850" dirty="0"/>
          </a:p>
        </p:txBody>
      </p:sp>
      <p:sp>
        <p:nvSpPr>
          <p:cNvPr id="14" name="Shape 11"/>
          <p:cNvSpPr/>
          <p:nvPr/>
        </p:nvSpPr>
        <p:spPr>
          <a:xfrm>
            <a:off x="3925119" y="3507804"/>
            <a:ext cx="4722763" cy="632892"/>
          </a:xfrm>
          <a:prstGeom prst="rect">
            <a:avLst/>
          </a:prstGeom>
          <a:solidFill>
            <a:srgbClr val="E9ECF2"/>
          </a:solidFill>
          <a:ln/>
        </p:spPr>
        <p:txBody>
          <a:bodyPr/>
          <a:lstStyle/>
          <a:p>
            <a:endParaRPr lang="en-US"/>
          </a:p>
        </p:txBody>
      </p:sp>
      <p:sp>
        <p:nvSpPr>
          <p:cNvPr id="15" name="Shape 12"/>
          <p:cNvSpPr/>
          <p:nvPr/>
        </p:nvSpPr>
        <p:spPr>
          <a:xfrm>
            <a:off x="3925119" y="3507804"/>
            <a:ext cx="4722763" cy="14288"/>
          </a:xfrm>
          <a:prstGeom prst="roundRect">
            <a:avLst>
              <a:gd name="adj" fmla="val 118019"/>
            </a:avLst>
          </a:prstGeom>
          <a:solidFill>
            <a:srgbClr val="CFD2D8"/>
          </a:solidFill>
          <a:ln/>
        </p:spPr>
        <p:txBody>
          <a:bodyPr/>
          <a:lstStyle/>
          <a:p>
            <a:endParaRPr lang="en-US"/>
          </a:p>
        </p:txBody>
      </p:sp>
      <p:sp>
        <p:nvSpPr>
          <p:cNvPr id="16" name="Text 13"/>
          <p:cNvSpPr/>
          <p:nvPr/>
        </p:nvSpPr>
        <p:spPr>
          <a:xfrm>
            <a:off x="4037484" y="3620170"/>
            <a:ext cx="1405161" cy="175617"/>
          </a:xfrm>
          <a:prstGeom prst="rect">
            <a:avLst/>
          </a:prstGeom>
          <a:noFill/>
          <a:ln/>
        </p:spPr>
        <p:txBody>
          <a:bodyPr wrap="none" lIns="0" tIns="0" rIns="0" bIns="0" rtlCol="0" anchor="t"/>
          <a:lstStyle/>
          <a:p>
            <a:pPr marL="0" indent="0" algn="l">
              <a:lnSpc>
                <a:spcPct val="104000"/>
              </a:lnSpc>
              <a:buNone/>
            </a:pPr>
            <a:r>
              <a:rPr lang="en-US" sz="1100" dirty="0">
                <a:solidFill>
                  <a:srgbClr val="15213F"/>
                </a:solidFill>
                <a:latin typeface="Roboto Slab" pitchFamily="34" charset="0"/>
                <a:ea typeface="Roboto Slab" pitchFamily="34" charset="-122"/>
                <a:cs typeface="Roboto Slab" pitchFamily="34" charset="-120"/>
              </a:rPr>
              <a:t>Remove Barriers</a:t>
            </a:r>
            <a:endParaRPr lang="en-US" sz="1100" dirty="0"/>
          </a:p>
        </p:txBody>
      </p:sp>
      <p:sp>
        <p:nvSpPr>
          <p:cNvPr id="17" name="Text 14"/>
          <p:cNvSpPr/>
          <p:nvPr/>
        </p:nvSpPr>
        <p:spPr>
          <a:xfrm>
            <a:off x="4037484" y="3856881"/>
            <a:ext cx="4498032" cy="171450"/>
          </a:xfrm>
          <a:prstGeom prst="rect">
            <a:avLst/>
          </a:prstGeom>
          <a:noFill/>
          <a:ln/>
        </p:spPr>
        <p:txBody>
          <a:bodyPr wrap="none" lIns="0" tIns="0" rIns="0" bIns="0" rtlCol="0" anchor="t"/>
          <a:lstStyle/>
          <a:p>
            <a:pPr marL="0" indent="0" algn="l">
              <a:lnSpc>
                <a:spcPct val="127000"/>
              </a:lnSpc>
              <a:buNone/>
            </a:pPr>
            <a:r>
              <a:rPr lang="en-US" sz="850" dirty="0">
                <a:solidFill>
                  <a:srgbClr val="15213F"/>
                </a:solidFill>
                <a:latin typeface="Roboto" pitchFamily="34" charset="0"/>
                <a:ea typeface="Roboto" pitchFamily="34" charset="-122"/>
                <a:cs typeface="Roboto" pitchFamily="34" charset="-120"/>
              </a:rPr>
              <a:t>Actively clear the path for team progress</a:t>
            </a:r>
            <a:endParaRPr lang="en-US" sz="850" dirty="0"/>
          </a:p>
        </p:txBody>
      </p:sp>
      <p:sp>
        <p:nvSpPr>
          <p:cNvPr id="18" name="Shape 15"/>
          <p:cNvSpPr/>
          <p:nvPr/>
        </p:nvSpPr>
        <p:spPr>
          <a:xfrm>
            <a:off x="3925119" y="4140696"/>
            <a:ext cx="4722763" cy="632892"/>
          </a:xfrm>
          <a:prstGeom prst="rect">
            <a:avLst/>
          </a:prstGeom>
          <a:solidFill>
            <a:srgbClr val="E9ECF2"/>
          </a:solidFill>
          <a:ln/>
        </p:spPr>
        <p:txBody>
          <a:bodyPr/>
          <a:lstStyle/>
          <a:p>
            <a:endParaRPr lang="en-US"/>
          </a:p>
        </p:txBody>
      </p:sp>
      <p:sp>
        <p:nvSpPr>
          <p:cNvPr id="19" name="Shape 16"/>
          <p:cNvSpPr/>
          <p:nvPr/>
        </p:nvSpPr>
        <p:spPr>
          <a:xfrm>
            <a:off x="3925119" y="4140696"/>
            <a:ext cx="4722763" cy="14288"/>
          </a:xfrm>
          <a:prstGeom prst="roundRect">
            <a:avLst>
              <a:gd name="adj" fmla="val 118019"/>
            </a:avLst>
          </a:prstGeom>
          <a:solidFill>
            <a:srgbClr val="CFD2D8"/>
          </a:solidFill>
          <a:ln/>
        </p:spPr>
        <p:txBody>
          <a:bodyPr/>
          <a:lstStyle/>
          <a:p>
            <a:endParaRPr lang="en-US"/>
          </a:p>
        </p:txBody>
      </p:sp>
      <p:sp>
        <p:nvSpPr>
          <p:cNvPr id="20" name="Text 17"/>
          <p:cNvSpPr/>
          <p:nvPr/>
        </p:nvSpPr>
        <p:spPr>
          <a:xfrm>
            <a:off x="4037484" y="4253061"/>
            <a:ext cx="1405161" cy="175617"/>
          </a:xfrm>
          <a:prstGeom prst="rect">
            <a:avLst/>
          </a:prstGeom>
          <a:noFill/>
          <a:ln/>
        </p:spPr>
        <p:txBody>
          <a:bodyPr wrap="none" lIns="0" tIns="0" rIns="0" bIns="0" rtlCol="0" anchor="t"/>
          <a:lstStyle/>
          <a:p>
            <a:pPr marL="0" indent="0" algn="l">
              <a:lnSpc>
                <a:spcPct val="104000"/>
              </a:lnSpc>
              <a:buNone/>
            </a:pPr>
            <a:r>
              <a:rPr lang="en-US" sz="1100" dirty="0">
                <a:solidFill>
                  <a:srgbClr val="15213F"/>
                </a:solidFill>
                <a:latin typeface="Roboto Slab" pitchFamily="34" charset="0"/>
                <a:ea typeface="Roboto Slab" pitchFamily="34" charset="-122"/>
                <a:cs typeface="Roboto Slab" pitchFamily="34" charset="-120"/>
              </a:rPr>
              <a:t>Focus on Outcomes</a:t>
            </a:r>
            <a:endParaRPr lang="en-US" sz="1100" dirty="0"/>
          </a:p>
        </p:txBody>
      </p:sp>
      <p:sp>
        <p:nvSpPr>
          <p:cNvPr id="21" name="Text 18"/>
          <p:cNvSpPr/>
          <p:nvPr/>
        </p:nvSpPr>
        <p:spPr>
          <a:xfrm>
            <a:off x="4037484" y="4489772"/>
            <a:ext cx="4498032" cy="171450"/>
          </a:xfrm>
          <a:prstGeom prst="rect">
            <a:avLst/>
          </a:prstGeom>
          <a:noFill/>
          <a:ln/>
        </p:spPr>
        <p:txBody>
          <a:bodyPr wrap="none" lIns="0" tIns="0" rIns="0" bIns="0" rtlCol="0" anchor="t"/>
          <a:lstStyle/>
          <a:p>
            <a:pPr marL="0" indent="0" algn="l">
              <a:lnSpc>
                <a:spcPct val="127000"/>
              </a:lnSpc>
              <a:buNone/>
            </a:pPr>
            <a:r>
              <a:rPr lang="en-US" sz="850" dirty="0">
                <a:solidFill>
                  <a:srgbClr val="15213F"/>
                </a:solidFill>
                <a:latin typeface="Roboto" pitchFamily="34" charset="0"/>
                <a:ea typeface="Roboto" pitchFamily="34" charset="-122"/>
                <a:cs typeface="Roboto" pitchFamily="34" charset="-120"/>
              </a:rPr>
              <a:t>Measure results, not activity or hours worked</a:t>
            </a:r>
            <a:endParaRPr lang="en-US" sz="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119" y="348704"/>
            <a:ext cx="1838176" cy="172641"/>
          </a:xfrm>
          <a:prstGeom prst="rect">
            <a:avLst/>
          </a:prstGeom>
          <a:noFill/>
          <a:ln/>
        </p:spPr>
        <p:txBody>
          <a:bodyPr wrap="none" lIns="0" tIns="0" rIns="0" bIns="0" rtlCol="0" anchor="t"/>
          <a:lstStyle/>
          <a:p>
            <a:pPr marL="0" indent="0" algn="l">
              <a:lnSpc>
                <a:spcPct val="104000"/>
              </a:lnSpc>
              <a:buNone/>
            </a:pPr>
            <a:r>
              <a:rPr lang="en-US" sz="1050" dirty="0">
                <a:solidFill>
                  <a:srgbClr val="3257B8"/>
                </a:solidFill>
                <a:latin typeface="Roboto Slab" pitchFamily="34" charset="0"/>
                <a:ea typeface="Roboto Slab" pitchFamily="34" charset="-122"/>
                <a:cs typeface="Roboto Slab" pitchFamily="34" charset="-120"/>
              </a:rPr>
              <a:t>Chapter 6</a:t>
            </a:r>
            <a:endParaRPr lang="en-US" sz="1050" dirty="0"/>
          </a:p>
        </p:txBody>
      </p:sp>
      <p:sp>
        <p:nvSpPr>
          <p:cNvPr id="3" name="Text 1"/>
          <p:cNvSpPr/>
          <p:nvPr/>
        </p:nvSpPr>
        <p:spPr>
          <a:xfrm>
            <a:off x="496119" y="560636"/>
            <a:ext cx="5872758" cy="345281"/>
          </a:xfrm>
          <a:prstGeom prst="rect">
            <a:avLst/>
          </a:prstGeom>
          <a:noFill/>
          <a:ln/>
        </p:spPr>
        <p:txBody>
          <a:bodyPr wrap="none" lIns="0" tIns="0" rIns="0" bIns="0" rtlCol="0" anchor="t"/>
          <a:lstStyle/>
          <a:p>
            <a:pPr marL="0" indent="0" algn="l">
              <a:lnSpc>
                <a:spcPct val="104000"/>
              </a:lnSpc>
              <a:buNone/>
            </a:pPr>
            <a:r>
              <a:rPr lang="en-US" sz="2150" dirty="0">
                <a:solidFill>
                  <a:srgbClr val="3257B8"/>
                </a:solidFill>
                <a:latin typeface="Roboto Slab" pitchFamily="34" charset="0"/>
                <a:ea typeface="Roboto Slab" pitchFamily="34" charset="-122"/>
                <a:cs typeface="Roboto Slab" pitchFamily="34" charset="-120"/>
              </a:rPr>
              <a:t>Leveraging AI to Accelerate Improvement</a:t>
            </a:r>
            <a:endParaRPr lang="en-US" sz="2150" dirty="0"/>
          </a:p>
        </p:txBody>
      </p:sp>
      <p:pic>
        <p:nvPicPr>
          <p:cNvPr id="4" name="Image 0" descr="preencoded.png"/>
          <p:cNvPicPr>
            <a:picLocks noChangeAspect="1"/>
          </p:cNvPicPr>
          <p:nvPr/>
        </p:nvPicPr>
        <p:blipFill>
          <a:blip r:embed="rId3"/>
          <a:stretch>
            <a:fillRect/>
          </a:stretch>
        </p:blipFill>
        <p:spPr>
          <a:xfrm>
            <a:off x="496119" y="1164134"/>
            <a:ext cx="3520008" cy="3520008"/>
          </a:xfrm>
          <a:prstGeom prst="rect">
            <a:avLst/>
          </a:prstGeom>
        </p:spPr>
      </p:pic>
      <p:sp>
        <p:nvSpPr>
          <p:cNvPr id="5" name="Text 2"/>
          <p:cNvSpPr/>
          <p:nvPr/>
        </p:nvSpPr>
        <p:spPr>
          <a:xfrm>
            <a:off x="4290417" y="1142033"/>
            <a:ext cx="4362152" cy="668536"/>
          </a:xfrm>
          <a:prstGeom prst="rect">
            <a:avLst/>
          </a:prstGeom>
          <a:noFill/>
          <a:ln/>
        </p:spPr>
        <p:txBody>
          <a:bodyPr wrap="square" lIns="0" tIns="0" rIns="0" bIns="0" rtlCol="0" anchor="t">
            <a:normAutofit/>
          </a:bodyPr>
          <a:lstStyle/>
          <a:p>
            <a:pPr marL="0" indent="0" algn="l">
              <a:lnSpc>
                <a:spcPct val="126000"/>
              </a:lnSpc>
              <a:buNone/>
            </a:pPr>
            <a:r>
              <a:rPr lang="en-US" sz="850" dirty="0">
                <a:solidFill>
                  <a:srgbClr val="15213F"/>
                </a:solidFill>
                <a:latin typeface="Roboto" pitchFamily="34" charset="0"/>
                <a:ea typeface="Roboto" pitchFamily="34" charset="-122"/>
                <a:cs typeface="Roboto" pitchFamily="34" charset="-120"/>
              </a:rPr>
              <a:t>Artificial intelligence is creating powerful new opportunities for Agile Coaches to identify improvement areas faster and more accurately than ever before. Instead of spending hours collecting and analyzing data manually, coaches can focus on interpreting insights and guiding meaningful action.</a:t>
            </a:r>
            <a:endParaRPr lang="en-US" sz="850" dirty="0"/>
          </a:p>
        </p:txBody>
      </p:sp>
      <p:sp>
        <p:nvSpPr>
          <p:cNvPr id="6" name="Shape 3"/>
          <p:cNvSpPr/>
          <p:nvPr/>
        </p:nvSpPr>
        <p:spPr>
          <a:xfrm>
            <a:off x="4290417" y="1921222"/>
            <a:ext cx="4362152" cy="1695152"/>
          </a:xfrm>
          <a:prstGeom prst="roundRect">
            <a:avLst>
              <a:gd name="adj" fmla="val 978"/>
            </a:avLst>
          </a:prstGeom>
          <a:solidFill>
            <a:srgbClr val="FBFCFE"/>
          </a:solidFill>
          <a:ln w="14288">
            <a:solidFill>
              <a:srgbClr val="CFD2D8"/>
            </a:solidFill>
            <a:prstDash val="solid"/>
          </a:ln>
        </p:spPr>
        <p:txBody>
          <a:bodyPr/>
          <a:lstStyle/>
          <a:p>
            <a:endParaRPr lang="en-US"/>
          </a:p>
        </p:txBody>
      </p:sp>
      <p:sp>
        <p:nvSpPr>
          <p:cNvPr id="7" name="Text 4"/>
          <p:cNvSpPr/>
          <p:nvPr/>
        </p:nvSpPr>
        <p:spPr>
          <a:xfrm>
            <a:off x="4415135" y="2045940"/>
            <a:ext cx="1380976" cy="172641"/>
          </a:xfrm>
          <a:prstGeom prst="rect">
            <a:avLst/>
          </a:prstGeom>
          <a:noFill/>
          <a:ln/>
        </p:spPr>
        <p:txBody>
          <a:bodyPr wrap="none" lIns="0" tIns="0" rIns="0" bIns="0" rtlCol="0" anchor="t"/>
          <a:lstStyle/>
          <a:p>
            <a:pPr marL="0" indent="0" algn="l">
              <a:lnSpc>
                <a:spcPct val="104000"/>
              </a:lnSpc>
              <a:buNone/>
            </a:pPr>
            <a:r>
              <a:rPr lang="en-US" sz="1050" dirty="0">
                <a:solidFill>
                  <a:srgbClr val="15213F"/>
                </a:solidFill>
                <a:latin typeface="Roboto Slab" pitchFamily="34" charset="0"/>
                <a:ea typeface="Roboto Slab" pitchFamily="34" charset="-122"/>
                <a:cs typeface="Roboto Slab" pitchFamily="34" charset="-120"/>
              </a:rPr>
              <a:t>What AI Can Surface</a:t>
            </a:r>
            <a:endParaRPr lang="en-US" sz="1050" dirty="0"/>
          </a:p>
        </p:txBody>
      </p:sp>
      <p:sp>
        <p:nvSpPr>
          <p:cNvPr id="8" name="Text 5"/>
          <p:cNvSpPr/>
          <p:nvPr/>
        </p:nvSpPr>
        <p:spPr>
          <a:xfrm>
            <a:off x="4415135" y="2316956"/>
            <a:ext cx="4112716" cy="1174700"/>
          </a:xfrm>
          <a:prstGeom prst="rect">
            <a:avLst/>
          </a:prstGeom>
          <a:noFill/>
          <a:ln/>
        </p:spPr>
        <p:txBody>
          <a:bodyPr wrap="square" lIns="0" tIns="0" rIns="0" bIns="0" rtlCol="0" anchor="t">
            <a:normAutofit/>
          </a:bodyPr>
          <a:lstStyle/>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Delivery bottlenecks and flow disruptions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Recurring defect patterns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Team sentiment trends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Sprint performance analysis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Predicted delivery risks</a:t>
            </a:r>
            <a:endParaRPr lang="en-US" sz="850" dirty="0"/>
          </a:p>
          <a:p>
            <a:pPr marL="342900" indent="-342900" algn="l">
              <a:lnSpc>
                <a:spcPct val="126000"/>
              </a:lnSpc>
              <a:buSzPct val="100000"/>
              <a:buChar char="•"/>
            </a:pPr>
            <a:r>
              <a:rPr lang="en-US" sz="850" dirty="0">
                <a:solidFill>
                  <a:srgbClr val="15213F"/>
                </a:solidFill>
                <a:latin typeface="Roboto" pitchFamily="34" charset="0"/>
                <a:ea typeface="Roboto" pitchFamily="34" charset="-122"/>
                <a:cs typeface="Roboto" pitchFamily="34" charset="-120"/>
              </a:rPr>
              <a:t>Systemic organizational impediments</a:t>
            </a:r>
            <a:endParaRPr lang="en-US" sz="850" dirty="0"/>
          </a:p>
        </p:txBody>
      </p:sp>
      <p:sp>
        <p:nvSpPr>
          <p:cNvPr id="9" name="Shape 6"/>
          <p:cNvSpPr/>
          <p:nvPr/>
        </p:nvSpPr>
        <p:spPr>
          <a:xfrm>
            <a:off x="4290417" y="3727028"/>
            <a:ext cx="4362152" cy="566589"/>
          </a:xfrm>
          <a:prstGeom prst="roundRect">
            <a:avLst>
              <a:gd name="adj" fmla="val 2925"/>
            </a:avLst>
          </a:prstGeom>
          <a:solidFill>
            <a:srgbClr val="C3CFEF"/>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4400848" y="3887465"/>
            <a:ext cx="138038" cy="110430"/>
          </a:xfrm>
          <a:prstGeom prst="rect">
            <a:avLst/>
          </a:prstGeom>
        </p:spPr>
      </p:pic>
      <p:sp>
        <p:nvSpPr>
          <p:cNvPr id="11" name="Text 7"/>
          <p:cNvSpPr/>
          <p:nvPr/>
        </p:nvSpPr>
        <p:spPr>
          <a:xfrm>
            <a:off x="4649316" y="3843189"/>
            <a:ext cx="3892823" cy="334268"/>
          </a:xfrm>
          <a:prstGeom prst="rect">
            <a:avLst/>
          </a:prstGeom>
          <a:noFill/>
          <a:ln/>
        </p:spPr>
        <p:txBody>
          <a:bodyPr wrap="square" lIns="0" tIns="0" rIns="0" bIns="0" rtlCol="0" anchor="t">
            <a:normAutofit/>
          </a:bodyPr>
          <a:lstStyle/>
          <a:p>
            <a:pPr marL="0" indent="0" algn="l">
              <a:lnSpc>
                <a:spcPct val="126000"/>
              </a:lnSpc>
              <a:buNone/>
            </a:pPr>
            <a:r>
              <a:rPr lang="en-US" sz="850" b="1" dirty="0">
                <a:solidFill>
                  <a:srgbClr val="000000"/>
                </a:solidFill>
                <a:latin typeface="Roboto" pitchFamily="34" charset="0"/>
                <a:ea typeface="Roboto" pitchFamily="34" charset="-122"/>
                <a:cs typeface="Roboto" pitchFamily="34" charset="-120"/>
              </a:rPr>
              <a:t>AI does not replace coaching.</a:t>
            </a:r>
            <a:r>
              <a:rPr lang="en-US" sz="850" dirty="0">
                <a:solidFill>
                  <a:srgbClr val="000000"/>
                </a:solidFill>
                <a:latin typeface="Roboto" pitchFamily="34" charset="0"/>
                <a:ea typeface="Roboto" pitchFamily="34" charset="-122"/>
                <a:cs typeface="Roboto" pitchFamily="34" charset="-120"/>
              </a:rPr>
              <a:t> It enhances the coach's ability to make data-driven decisions and direct attention where it matters most.</a:t>
            </a:r>
            <a:endParaRPr lang="en-US" sz="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1393</Words>
  <Application>Microsoft Office PowerPoint</Application>
  <PresentationFormat>On-screen Show (16:9)</PresentationFormat>
  <Paragraphs>142</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Roboto Slab</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2026-06-18T21:45:47Z</dcterms:created>
  <dcterms:modified xsi:type="dcterms:W3CDTF">2026-06-18T21:57:25Z</dcterms:modified>
</cp:coreProperties>
</file>