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Montserrat" panose="00000500000000000000" pitchFamily="2" charset="0"/>
      <p:regular r:id="rId15"/>
    </p:embeddedFont>
    <p:embeddedFont>
      <p:font typeface="Montserrat Medium" panose="000006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83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408039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NetSuite: Beyond ERP - A Complete Business Platform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4158377"/>
            <a:ext cx="762738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Discover how NetSuite's integrated cloud platform transforms business operations. Join us to explore the full capabilities that make it more than just an ERP system.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6244709" y="5458420"/>
            <a:ext cx="346591" cy="346591"/>
          </a:xfrm>
          <a:prstGeom prst="roundRect">
            <a:avLst>
              <a:gd name="adj" fmla="val 26380043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29958" y="5582960"/>
            <a:ext cx="17609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699528" y="5442228"/>
            <a:ext cx="3018353" cy="379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by Kimberly Wiethoff</a:t>
            </a:r>
            <a:endParaRPr lang="en-US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4613" y="561499"/>
            <a:ext cx="5801320" cy="671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Extend Your Capabilities</a:t>
            </a:r>
            <a:endParaRPr lang="en-US" sz="4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33" y="1773555"/>
            <a:ext cx="4286488" cy="219491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56" y="1773555"/>
            <a:ext cx="4286488" cy="2194917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1679" y="1773555"/>
            <a:ext cx="4286488" cy="219491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33" y="4131707"/>
            <a:ext cx="6511409" cy="2194917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6877" y="4131707"/>
            <a:ext cx="6511409" cy="2194917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714613" y="6688455"/>
            <a:ext cx="13201174" cy="980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Tap into NetSuite's robust SuiteApp Marketplace featuring over 600 certified, third-party solutions. Seamlessly integrate your essential business tools while maintaining data integrity across a unified platform, eliminating silos and accelerating your operational efficiency.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117997"/>
            <a:ext cx="627590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The Strategic Advantage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2399348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317397" y="2429292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6948726" y="239934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Complete Visibility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948726" y="2885480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Full view across all business functions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6244709" y="3692485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317397" y="3722430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6948726" y="369248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Time Savings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6948726" y="4178617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Average reduction in manual reporting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6244709" y="4985623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317397" y="5015567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6948726" y="498562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Profit Increase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948726" y="5471755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Typical improvement in project margins</a:t>
            </a:r>
            <a:endParaRPr lang="en-US" sz="1700" dirty="0"/>
          </a:p>
        </p:txBody>
      </p:sp>
      <p:sp>
        <p:nvSpPr>
          <p:cNvPr id="16" name="Shape 13"/>
          <p:cNvSpPr/>
          <p:nvPr/>
        </p:nvSpPr>
        <p:spPr>
          <a:xfrm>
            <a:off x="6244709" y="6278761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317397" y="6308705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6948726" y="627876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Uptime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6948726" y="6764893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System reliability for continuous operations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963692"/>
            <a:ext cx="708148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Start Your NetSuite Journey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2109668"/>
            <a:ext cx="8691801" cy="421909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8309" y="6572488"/>
            <a:ext cx="131137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Ready to transform your project management capabilities? Contact us to discuss your implementation plan and timeline.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5418" y="713065"/>
            <a:ext cx="5891451" cy="675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The Power of Integration</a:t>
            </a:r>
            <a:endParaRPr lang="en-US" sz="4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418" y="1696998"/>
            <a:ext cx="1027152" cy="15290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40704" y="1902381"/>
            <a:ext cx="2703076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Cloud-Based Platform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540704" y="2363391"/>
            <a:ext cx="6370677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Access your data from anywhere, anytime with Oracle's secure infrastructure.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418" y="3225998"/>
            <a:ext cx="1027152" cy="15290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40704" y="3431381"/>
            <a:ext cx="2703076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Real-Time Updates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540704" y="3892391"/>
            <a:ext cx="6370677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Get instant visibility across departments with synchronized data.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418" y="4754999"/>
            <a:ext cx="1027152" cy="123253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40704" y="4960382"/>
            <a:ext cx="2703076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Modular Design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540704" y="5421392"/>
            <a:ext cx="6370677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Add capabilities as your business grows without disruption.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418" y="5987534"/>
            <a:ext cx="1027152" cy="152900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40704" y="6192917"/>
            <a:ext cx="2703076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Scalable Architecture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7540704" y="6653927"/>
            <a:ext cx="6370677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Support business from startup to enterprise with the same platform.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6988" y="1145500"/>
            <a:ext cx="7490579" cy="626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Financial Management Excellence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66988" y="2058233"/>
            <a:ext cx="7810024" cy="1113592"/>
          </a:xfrm>
          <a:prstGeom prst="roundRect">
            <a:avLst>
              <a:gd name="adj" fmla="val 15403"/>
            </a:avLst>
          </a:prstGeom>
          <a:solidFill>
            <a:srgbClr val="EEEFF5"/>
          </a:solidFill>
          <a:ln/>
          <a:effectLst>
            <a:outerShdw blurRad="46990" dist="2286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57488" y="2248733"/>
            <a:ext cx="2507575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Real-Time Visibility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857488" y="2676406"/>
            <a:ext cx="7429024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Monitor key financial metrics instantly. Make decisions based on current data.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666988" y="3362325"/>
            <a:ext cx="7810024" cy="1113592"/>
          </a:xfrm>
          <a:prstGeom prst="roundRect">
            <a:avLst>
              <a:gd name="adj" fmla="val 15403"/>
            </a:avLst>
          </a:prstGeom>
          <a:solidFill>
            <a:srgbClr val="EEEFF5"/>
          </a:solidFill>
          <a:ln/>
          <a:effectLst>
            <a:outerShdw blurRad="46990" dist="2286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57488" y="3552825"/>
            <a:ext cx="2599253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Multi-Currency Support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857488" y="3980498"/>
            <a:ext cx="7429024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Manage global operations seamlessly. Consolidate financials across regions.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66988" y="4666417"/>
            <a:ext cx="7810024" cy="1113592"/>
          </a:xfrm>
          <a:prstGeom prst="roundRect">
            <a:avLst>
              <a:gd name="adj" fmla="val 15403"/>
            </a:avLst>
          </a:prstGeom>
          <a:solidFill>
            <a:srgbClr val="EEEFF5"/>
          </a:solidFill>
          <a:ln/>
          <a:effectLst>
            <a:outerShdw blurRad="46990" dist="2286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857488" y="4856917"/>
            <a:ext cx="2507575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Tax Management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857488" y="5284589"/>
            <a:ext cx="7429024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Automate compliance requirements. Reduce audit risks with built-in controls.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66988" y="5970508"/>
            <a:ext cx="7810024" cy="1113592"/>
          </a:xfrm>
          <a:prstGeom prst="roundRect">
            <a:avLst>
              <a:gd name="adj" fmla="val 15403"/>
            </a:avLst>
          </a:prstGeom>
          <a:solidFill>
            <a:srgbClr val="EEEFF5"/>
          </a:solidFill>
          <a:ln/>
          <a:effectLst>
            <a:outerShdw blurRad="46990" dist="2286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857488" y="6161008"/>
            <a:ext cx="2507575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Project Costing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857488" y="6588681"/>
            <a:ext cx="7429024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Link expenses directly to projects. Track budgets against actuals in real time.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279088"/>
            <a:ext cx="832532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Project Management Reimagined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2425065"/>
            <a:ext cx="541615" cy="54161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8309" y="318325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Project Creation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58309" y="3669387"/>
            <a:ext cx="6394371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Define scope, timelines, and deliverables in one system.</a:t>
            </a:r>
            <a:endParaRPr lang="en-US" sz="17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601" y="2425065"/>
            <a:ext cx="541615" cy="54161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77601" y="318325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Resource Assignment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477601" y="3669387"/>
            <a:ext cx="639449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Match the right people to tasks based on skills and availability.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9" y="5012769"/>
            <a:ext cx="541615" cy="54161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58309" y="577095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Progress Tracking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58309" y="6257092"/>
            <a:ext cx="6394371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Monitor milestones and completion rates with visual dashboards.</a:t>
            </a:r>
            <a:endParaRPr lang="en-US" sz="17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601" y="5012769"/>
            <a:ext cx="541615" cy="54161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77601" y="577095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Budget Management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7477601" y="6257092"/>
            <a:ext cx="639449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Compare planned vs. actual costs throughout the project lifecycle.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3418523"/>
            <a:ext cx="629078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Optimize Your Resources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4699873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97" y="4729817"/>
            <a:ext cx="342067" cy="42755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62326" y="469987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Availability Tracking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462326" y="5186005"/>
            <a:ext cx="574464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View real-time resource calendars to prevent overbooking and conflicts.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7423547" y="4699873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235" y="4729817"/>
            <a:ext cx="342067" cy="42755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27563" y="469987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Skills Management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8127563" y="5186005"/>
            <a:ext cx="574464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Match project requirements with team capabilities for optimal assignments.</a:t>
            </a:r>
            <a:endParaRPr lang="en-US" sz="1700" dirty="0"/>
          </a:p>
        </p:txBody>
      </p:sp>
      <p:sp>
        <p:nvSpPr>
          <p:cNvPr id="12" name="Shape 7"/>
          <p:cNvSpPr/>
          <p:nvPr/>
        </p:nvSpPr>
        <p:spPr>
          <a:xfrm>
            <a:off x="758309" y="6339721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7" y="6369665"/>
            <a:ext cx="342067" cy="42755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462326" y="633972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Workload Balancing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462326" y="6825853"/>
            <a:ext cx="574464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Distribute work evenly across teams to prevent burnout and delays.</a:t>
            </a:r>
            <a:endParaRPr lang="en-US" sz="1700" dirty="0"/>
          </a:p>
        </p:txBody>
      </p:sp>
      <p:sp>
        <p:nvSpPr>
          <p:cNvPr id="16" name="Shape 10"/>
          <p:cNvSpPr/>
          <p:nvPr/>
        </p:nvSpPr>
        <p:spPr>
          <a:xfrm>
            <a:off x="7423547" y="6339721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6235" y="6369665"/>
            <a:ext cx="342067" cy="427553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27563" y="633972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Utilization Reporting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8127563" y="6825853"/>
            <a:ext cx="574464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Analyze resource usage patterns to improve operational efficiency.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3388" y="535662"/>
            <a:ext cx="7564279" cy="626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Customer Relationship Excellence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367701" y="1448395"/>
            <a:ext cx="22860" cy="6245543"/>
          </a:xfrm>
          <a:prstGeom prst="roundRect">
            <a:avLst>
              <a:gd name="adj" fmla="val 750312"/>
            </a:avLst>
          </a:prstGeom>
          <a:solidFill>
            <a:srgbClr val="C1C3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559213" y="1865590"/>
            <a:ext cx="571738" cy="22860"/>
          </a:xfrm>
          <a:prstGeom prst="roundRect">
            <a:avLst>
              <a:gd name="adj" fmla="val 750312"/>
            </a:avLst>
          </a:prstGeom>
          <a:solidFill>
            <a:srgbClr val="C1C3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153329" y="1662708"/>
            <a:ext cx="428744" cy="428744"/>
          </a:xfrm>
          <a:prstGeom prst="roundRect">
            <a:avLst>
              <a:gd name="adj" fmla="val 40006"/>
            </a:avLst>
          </a:prstGeom>
          <a:solidFill>
            <a:srgbClr val="EEEFF5"/>
          </a:solidFill>
          <a:ln/>
          <a:effectLst>
            <a:outerShdw blurRad="46990" dist="2286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206" y="1688961"/>
            <a:ext cx="300871" cy="37611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320677" y="1638895"/>
            <a:ext cx="2507575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Lead to Proposal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7320677" y="2066568"/>
            <a:ext cx="6642735" cy="609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Track potential clients from first contact through proposal development.</a:t>
            </a:r>
            <a:endParaRPr lang="en-US" sz="1500" dirty="0"/>
          </a:p>
        </p:txBody>
      </p:sp>
      <p:sp>
        <p:nvSpPr>
          <p:cNvPr id="10" name="Shape 6"/>
          <p:cNvSpPr/>
          <p:nvPr/>
        </p:nvSpPr>
        <p:spPr>
          <a:xfrm>
            <a:off x="6559213" y="3474601"/>
            <a:ext cx="571738" cy="22860"/>
          </a:xfrm>
          <a:prstGeom prst="roundRect">
            <a:avLst>
              <a:gd name="adj" fmla="val 750312"/>
            </a:avLst>
          </a:prstGeom>
          <a:solidFill>
            <a:srgbClr val="C1C3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153329" y="3271718"/>
            <a:ext cx="428744" cy="428744"/>
          </a:xfrm>
          <a:prstGeom prst="roundRect">
            <a:avLst>
              <a:gd name="adj" fmla="val 40006"/>
            </a:avLst>
          </a:prstGeom>
          <a:solidFill>
            <a:srgbClr val="EEEFF5"/>
          </a:solidFill>
          <a:ln/>
          <a:effectLst>
            <a:outerShdw blurRad="46990" dist="2286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206" y="3297972"/>
            <a:ext cx="300871" cy="37611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320677" y="3247906"/>
            <a:ext cx="2507575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Project Scoping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7320677" y="3675578"/>
            <a:ext cx="6642735" cy="609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Document client requirements and expectations in a centralized system.</a:t>
            </a:r>
            <a:endParaRPr lang="en-US" sz="1500" dirty="0"/>
          </a:p>
        </p:txBody>
      </p:sp>
      <p:sp>
        <p:nvSpPr>
          <p:cNvPr id="15" name="Shape 10"/>
          <p:cNvSpPr/>
          <p:nvPr/>
        </p:nvSpPr>
        <p:spPr>
          <a:xfrm>
            <a:off x="6559213" y="5083612"/>
            <a:ext cx="571738" cy="22860"/>
          </a:xfrm>
          <a:prstGeom prst="roundRect">
            <a:avLst>
              <a:gd name="adj" fmla="val 750312"/>
            </a:avLst>
          </a:prstGeom>
          <a:solidFill>
            <a:srgbClr val="C1C3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153329" y="4880729"/>
            <a:ext cx="428744" cy="428744"/>
          </a:xfrm>
          <a:prstGeom prst="roundRect">
            <a:avLst>
              <a:gd name="adj" fmla="val 40006"/>
            </a:avLst>
          </a:prstGeom>
          <a:solidFill>
            <a:srgbClr val="EEEFF5"/>
          </a:solidFill>
          <a:ln/>
          <a:effectLst>
            <a:outerShdw blurRad="46990" dist="2286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206" y="4906982"/>
            <a:ext cx="300871" cy="37611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320677" y="4856917"/>
            <a:ext cx="2507575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Delivery Management</a:t>
            </a:r>
            <a:endParaRPr lang="en-US" sz="1950" dirty="0"/>
          </a:p>
        </p:txBody>
      </p:sp>
      <p:sp>
        <p:nvSpPr>
          <p:cNvPr id="19" name="Text 13"/>
          <p:cNvSpPr/>
          <p:nvPr/>
        </p:nvSpPr>
        <p:spPr>
          <a:xfrm>
            <a:off x="7320677" y="5284589"/>
            <a:ext cx="6642735" cy="609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Keep clients informed with automated status updates and milestones.</a:t>
            </a:r>
            <a:endParaRPr lang="en-US" sz="1500" dirty="0"/>
          </a:p>
        </p:txBody>
      </p:sp>
      <p:sp>
        <p:nvSpPr>
          <p:cNvPr id="20" name="Shape 14"/>
          <p:cNvSpPr/>
          <p:nvPr/>
        </p:nvSpPr>
        <p:spPr>
          <a:xfrm>
            <a:off x="6559213" y="6692622"/>
            <a:ext cx="571738" cy="22860"/>
          </a:xfrm>
          <a:prstGeom prst="roundRect">
            <a:avLst>
              <a:gd name="adj" fmla="val 750312"/>
            </a:avLst>
          </a:prstGeom>
          <a:solidFill>
            <a:srgbClr val="C1C3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153329" y="6489740"/>
            <a:ext cx="428744" cy="428744"/>
          </a:xfrm>
          <a:prstGeom prst="roundRect">
            <a:avLst>
              <a:gd name="adj" fmla="val 40006"/>
            </a:avLst>
          </a:prstGeom>
          <a:solidFill>
            <a:srgbClr val="EEEFF5"/>
          </a:solidFill>
          <a:ln/>
          <a:effectLst>
            <a:outerShdw blurRad="46990" dist="2286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206" y="6515993"/>
            <a:ext cx="300871" cy="376118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320677" y="6465927"/>
            <a:ext cx="2507575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Post-Project Support</a:t>
            </a:r>
            <a:endParaRPr lang="en-US" sz="1950" dirty="0"/>
          </a:p>
        </p:txBody>
      </p:sp>
      <p:sp>
        <p:nvSpPr>
          <p:cNvPr id="24" name="Text 17"/>
          <p:cNvSpPr/>
          <p:nvPr/>
        </p:nvSpPr>
        <p:spPr>
          <a:xfrm>
            <a:off x="7320677" y="6893600"/>
            <a:ext cx="6642735" cy="609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Manage ongoing maintenance and enhancement requests seamlessly.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995845"/>
            <a:ext cx="6449258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Streamlined Supply Chain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3141821"/>
            <a:ext cx="758666" cy="75866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8309" y="411706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Delivery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58309" y="4603194"/>
            <a:ext cx="3034665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Track shipments in real-time</a:t>
            </a:r>
            <a:endParaRPr lang="en-US" sz="17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896" y="3141821"/>
            <a:ext cx="758666" cy="7586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17896" y="411706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Inventory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17896" y="4603194"/>
            <a:ext cx="3034784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Maintain optimal stock levels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01" y="3141821"/>
            <a:ext cx="758666" cy="75866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77601" y="411706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Purchasing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77601" y="4603194"/>
            <a:ext cx="3034784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Automate procurement workflows</a:t>
            </a:r>
            <a:endParaRPr lang="en-US" sz="17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7307" y="3141821"/>
            <a:ext cx="758666" cy="75866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7307" y="411706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Planning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837307" y="4603194"/>
            <a:ext cx="3034784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Align supply with project timelines</a:t>
            </a:r>
            <a:endParaRPr lang="en-US" sz="1700" dirty="0"/>
          </a:p>
        </p:txBody>
      </p:sp>
      <p:sp>
        <p:nvSpPr>
          <p:cNvPr id="15" name="Text 9"/>
          <p:cNvSpPr/>
          <p:nvPr/>
        </p:nvSpPr>
        <p:spPr>
          <a:xfrm>
            <a:off x="758309" y="5540335"/>
            <a:ext cx="131137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Keep your projects on schedule with materials and assets delivered just when you need them. NetSuite synchronizes procurement with project demands.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776770"/>
            <a:ext cx="720351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Data-Driven Decision Making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03097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Real-Time Dashboards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3603784"/>
            <a:ext cx="4018359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Monitor KPIs with customizable visual displays. Get instant insights into project health and financial performance.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309" y="5185529"/>
            <a:ext cx="40183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Project profitability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758309" y="5607963"/>
            <a:ext cx="40183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Resource utilization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8309" y="6030397"/>
            <a:ext cx="40183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Milestone completion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5312926" y="303097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Custom Reports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312926" y="3603784"/>
            <a:ext cx="4018359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Build tailored reports for different stakeholders. Deliver the right information to the right people.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5312926" y="4838819"/>
            <a:ext cx="40183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Executive summaries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5312926" y="5261253"/>
            <a:ext cx="40183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Client status reports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5312926" y="5683687"/>
            <a:ext cx="40183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Team performance metrics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9867543" y="303097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Predictive Analytics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867543" y="3603784"/>
            <a:ext cx="4018359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Anticipate issues before they impact projects. Use historical data to improve future performance.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9867543" y="4838819"/>
            <a:ext cx="40183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Risk identification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9867543" y="5261253"/>
            <a:ext cx="40183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Trend analysis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9867543" y="5683687"/>
            <a:ext cx="40183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Resource forecasting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7020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9614" y="3288983"/>
            <a:ext cx="6040041" cy="676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Tailored to Your Business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719614" y="5198983"/>
            <a:ext cx="3066455" cy="205502"/>
          </a:xfrm>
          <a:prstGeom prst="roundRect">
            <a:avLst>
              <a:gd name="adj" fmla="val 90052"/>
            </a:avLst>
          </a:prstGeom>
          <a:solidFill>
            <a:srgbClr val="EEEFF5"/>
          </a:solidFill>
          <a:ln/>
          <a:effectLst>
            <a:outerShdw blurRad="50800" dist="2540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19614" y="5712857"/>
            <a:ext cx="2705457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SuiteFlow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719614" y="6174343"/>
            <a:ext cx="3066455" cy="1315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Create custom approval workflows without coding. Automate routine processes for consistent execution.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094440" y="4890492"/>
            <a:ext cx="3066574" cy="205502"/>
          </a:xfrm>
          <a:prstGeom prst="roundRect">
            <a:avLst>
              <a:gd name="adj" fmla="val 90052"/>
            </a:avLst>
          </a:prstGeom>
          <a:solidFill>
            <a:srgbClr val="EEEFF5"/>
          </a:solidFill>
          <a:ln/>
          <a:effectLst>
            <a:outerShdw blurRad="50800" dist="2540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094440" y="5404366"/>
            <a:ext cx="2705457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SuiteScript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4094440" y="5865852"/>
            <a:ext cx="3066574" cy="164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Develop JavaScript customizations for unique requirements. Extend standard functionality to match your exact needs.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469386" y="4582120"/>
            <a:ext cx="3066455" cy="205502"/>
          </a:xfrm>
          <a:prstGeom prst="roundRect">
            <a:avLst>
              <a:gd name="adj" fmla="val 90052"/>
            </a:avLst>
          </a:prstGeom>
          <a:solidFill>
            <a:srgbClr val="EEEFF5"/>
          </a:solidFill>
          <a:ln/>
          <a:effectLst>
            <a:outerShdw blurRad="50800" dist="2540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69386" y="5095994"/>
            <a:ext cx="2705457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Forms &amp; Fields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7469386" y="5557480"/>
            <a:ext cx="3066455" cy="164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Design custom data entry screens for your teams. Capture industry-specific information with minimal clicks.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0844213" y="4273748"/>
            <a:ext cx="3066574" cy="205502"/>
          </a:xfrm>
          <a:prstGeom prst="roundRect">
            <a:avLst>
              <a:gd name="adj" fmla="val 90052"/>
            </a:avLst>
          </a:prstGeom>
          <a:solidFill>
            <a:srgbClr val="EEEFF5"/>
          </a:solidFill>
          <a:ln/>
          <a:effectLst>
            <a:outerShdw blurRad="50800" dist="25400" dir="13500000" algn="bl" rotWithShape="0">
              <a:srgbClr val="FFFFFF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844213" y="4787622"/>
            <a:ext cx="2705457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Role-Based Access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10844213" y="5249108"/>
            <a:ext cx="3066574" cy="1315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Control who sees what based on job function. Maintain security while enabling collaboration.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611</Words>
  <Application>Microsoft Office PowerPoint</Application>
  <PresentationFormat>Custom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Montserrat</vt:lpstr>
      <vt:lpstr>Montserrat Medium</vt:lpstr>
      <vt:lpstr>Barlow Bold</vt:lpstr>
      <vt:lpstr>Arial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2025-03-25T18:25:09Z</dcterms:created>
  <dcterms:modified xsi:type="dcterms:W3CDTF">2025-03-25T18:30:23Z</dcterms:modified>
</cp:coreProperties>
</file>